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6"/>
  </p:notesMasterIdLst>
  <p:sldIdLst>
    <p:sldId id="256" r:id="rId2"/>
    <p:sldId id="263" r:id="rId3"/>
    <p:sldId id="258" r:id="rId4"/>
    <p:sldId id="257" r:id="rId5"/>
    <p:sldId id="259" r:id="rId6"/>
    <p:sldId id="260" r:id="rId7"/>
    <p:sldId id="261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44" r:id="rId17"/>
    <p:sldId id="327" r:id="rId18"/>
    <p:sldId id="328" r:id="rId19"/>
    <p:sldId id="329" r:id="rId20"/>
    <p:sldId id="330" r:id="rId21"/>
    <p:sldId id="331" r:id="rId22"/>
    <p:sldId id="332" r:id="rId23"/>
    <p:sldId id="281" r:id="rId24"/>
    <p:sldId id="268" r:id="rId25"/>
    <p:sldId id="262" r:id="rId26"/>
    <p:sldId id="264" r:id="rId27"/>
    <p:sldId id="265" r:id="rId28"/>
    <p:sldId id="266" r:id="rId29"/>
    <p:sldId id="267" r:id="rId30"/>
    <p:sldId id="269" r:id="rId31"/>
    <p:sldId id="270" r:id="rId32"/>
    <p:sldId id="271" r:id="rId33"/>
    <p:sldId id="272" r:id="rId34"/>
    <p:sldId id="273" r:id="rId35"/>
    <p:sldId id="274" r:id="rId36"/>
    <p:sldId id="275" r:id="rId37"/>
    <p:sldId id="277" r:id="rId38"/>
    <p:sldId id="276" r:id="rId39"/>
    <p:sldId id="336" r:id="rId40"/>
    <p:sldId id="337" r:id="rId41"/>
    <p:sldId id="279" r:id="rId42"/>
    <p:sldId id="338" r:id="rId43"/>
    <p:sldId id="339" r:id="rId44"/>
    <p:sldId id="283" r:id="rId45"/>
    <p:sldId id="284" r:id="rId46"/>
    <p:sldId id="285" r:id="rId47"/>
    <p:sldId id="286" r:id="rId48"/>
    <p:sldId id="287" r:id="rId49"/>
    <p:sldId id="288" r:id="rId50"/>
    <p:sldId id="289" r:id="rId51"/>
    <p:sldId id="290" r:id="rId52"/>
    <p:sldId id="343" r:id="rId53"/>
    <p:sldId id="292" r:id="rId54"/>
    <p:sldId id="293" r:id="rId55"/>
    <p:sldId id="295" r:id="rId56"/>
    <p:sldId id="296" r:id="rId57"/>
    <p:sldId id="297" r:id="rId58"/>
    <p:sldId id="298" r:id="rId59"/>
    <p:sldId id="299" r:id="rId60"/>
    <p:sldId id="300" r:id="rId61"/>
    <p:sldId id="340" r:id="rId62"/>
    <p:sldId id="341" r:id="rId63"/>
    <p:sldId id="335" r:id="rId64"/>
    <p:sldId id="342" r:id="rId6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2171" autoAdjust="0"/>
  </p:normalViewPr>
  <p:slideViewPr>
    <p:cSldViewPr>
      <p:cViewPr>
        <p:scale>
          <a:sx n="50" d="100"/>
          <a:sy n="50" d="100"/>
        </p:scale>
        <p:origin x="-1267" y="11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2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2593F-F968-4A6B-8692-9F3C012D2AD4}" type="datetimeFigureOut">
              <a:rPr lang="en-GB" smtClean="0"/>
              <a:t>07/04/2014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4D2F7F-B0FD-4087-9955-904F2F14C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682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Please add one point: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1891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0933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9151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419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9357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883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41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9195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8178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5254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703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46020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0249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1487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45094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15878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4596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612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9702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47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20574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50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1350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52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703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12593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54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58708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55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2728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56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8142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57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8422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891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174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283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4999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6918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 smtClean="0"/>
              <a:t>Social media channels </a:t>
            </a:r>
            <a:r>
              <a:rPr lang="en-US" dirty="0" smtClean="0"/>
              <a:t>(e.g. </a:t>
            </a:r>
            <a:r>
              <a:rPr lang="en-US" dirty="0" err="1" smtClean="0"/>
              <a:t>facebook</a:t>
            </a:r>
            <a:r>
              <a:rPr lang="en-US" dirty="0" smtClean="0"/>
              <a:t>, twitter, G+, ask.com, </a:t>
            </a:r>
            <a:r>
              <a:rPr lang="en-US" dirty="0" err="1" smtClean="0"/>
              <a:t>Instagram</a:t>
            </a:r>
            <a:r>
              <a:rPr lang="en-US" dirty="0" smtClean="0"/>
              <a:t>, etc.), public meetings, exhibitions, interactive workshops, discussion forums etc.</a:t>
            </a:r>
            <a:endParaRPr lang="sr-Latn-RS" dirty="0" smtClean="0"/>
          </a:p>
          <a:p>
            <a:r>
              <a:rPr lang="en-US" dirty="0" smtClean="0"/>
              <a:t>Other activities in the context of the general purpose of the Programme</a:t>
            </a:r>
            <a:r>
              <a:rPr lang="sr-Latn-RS" dirty="0" smtClean="0"/>
              <a:t> are also eligible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071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D370-875C-4AF3-A1FC-34960F4327B8}" type="datetimeFigureOut">
              <a:rPr lang="en-US" smtClean="0"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A07-239F-426E-ABC5-A206AD28BC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52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D370-875C-4AF3-A1FC-34960F4327B8}" type="datetimeFigureOut">
              <a:rPr lang="en-US" smtClean="0"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A07-239F-426E-ABC5-A206AD28BC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633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D370-875C-4AF3-A1FC-34960F4327B8}" type="datetimeFigureOut">
              <a:rPr lang="en-US" smtClean="0"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A07-239F-426E-ABC5-A206AD28BC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882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D370-875C-4AF3-A1FC-34960F4327B8}" type="datetimeFigureOut">
              <a:rPr lang="en-US" smtClean="0"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A07-239F-426E-ABC5-A206AD28BC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14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D370-875C-4AF3-A1FC-34960F4327B8}" type="datetimeFigureOut">
              <a:rPr lang="en-US" smtClean="0"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A07-239F-426E-ABC5-A206AD28BC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5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D370-875C-4AF3-A1FC-34960F4327B8}" type="datetimeFigureOut">
              <a:rPr lang="en-US" smtClean="0"/>
              <a:t>4/7/2014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A07-239F-426E-ABC5-A206AD28BC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114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D370-875C-4AF3-A1FC-34960F4327B8}" type="datetimeFigureOut">
              <a:rPr lang="en-US" smtClean="0"/>
              <a:t>4/7/2014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A07-239F-426E-ABC5-A206AD28BC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896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D370-875C-4AF3-A1FC-34960F4327B8}" type="datetimeFigureOut">
              <a:rPr lang="en-US" smtClean="0"/>
              <a:t>4/7/2014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A07-239F-426E-ABC5-A206AD28BC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260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D370-875C-4AF3-A1FC-34960F4327B8}" type="datetimeFigureOut">
              <a:rPr lang="en-US" smtClean="0"/>
              <a:t>4/7/2014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A07-239F-426E-ABC5-A206AD28BC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823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D370-875C-4AF3-A1FC-34960F4327B8}" type="datetimeFigureOut">
              <a:rPr lang="en-US" smtClean="0"/>
              <a:t>4/7/2014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A07-239F-426E-ABC5-A206AD28BC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884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D370-875C-4AF3-A1FC-34960F4327B8}" type="datetimeFigureOut">
              <a:rPr lang="en-US" smtClean="0"/>
              <a:t>4/7/2014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A07-239F-426E-ABC5-A206AD28BC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531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FD370-875C-4AF3-A1FC-34960F4327B8}" type="datetimeFigureOut">
              <a:rPr lang="en-US" smtClean="0"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DEA07-239F-426E-ABC5-A206AD28BC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964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europeaid/visibility/index_en.ht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kluzija.gov.rs/?p=21918&amp;lang=sr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Support to the social inclusion of the most vulnerable groups, including </a:t>
            </a:r>
            <a:br>
              <a:rPr lang="en-US" sz="3200" dirty="0" smtClean="0"/>
            </a:br>
            <a:r>
              <a:rPr lang="en-US" sz="3200" dirty="0" smtClean="0"/>
              <a:t>Roma, through more diversified community-based social services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Call for Proposal Presentation</a:t>
            </a:r>
          </a:p>
          <a:p>
            <a:r>
              <a:rPr lang="sr-Latn-RS" dirty="0" smtClean="0"/>
              <a:t>Info sessions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41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Max number of </a:t>
            </a:r>
            <a:br>
              <a:rPr lang="en-US" dirty="0" smtClean="0"/>
            </a:br>
            <a:r>
              <a:rPr lang="en-US" dirty="0" smtClean="0"/>
              <a:t>applications and grants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Applicant: </a:t>
            </a:r>
            <a:r>
              <a:rPr lang="en-US" b="1" dirty="0" smtClean="0"/>
              <a:t>MAX 1 application per lot</a:t>
            </a:r>
            <a:endParaRPr lang="sr-Latn-RS" b="1" dirty="0" smtClean="0"/>
          </a:p>
          <a:p>
            <a:pPr lvl="1"/>
            <a:r>
              <a:rPr lang="en-US" sz="2600" dirty="0" smtClean="0"/>
              <a:t>However the applicant </a:t>
            </a:r>
            <a:r>
              <a:rPr lang="en-US" sz="2600" b="1" dirty="0" smtClean="0"/>
              <a:t>may be a co-applicant or an affiliated entity </a:t>
            </a:r>
            <a:r>
              <a:rPr lang="en-US" sz="2600" dirty="0" smtClean="0"/>
              <a:t>in another application.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Co-applicant:</a:t>
            </a:r>
            <a:r>
              <a:rPr lang="en-US" b="1" dirty="0" smtClean="0"/>
              <a:t> unlimited applications</a:t>
            </a:r>
            <a:r>
              <a:rPr lang="en-US" dirty="0" smtClean="0"/>
              <a:t> </a:t>
            </a:r>
          </a:p>
          <a:p>
            <a:pPr lvl="1"/>
            <a:r>
              <a:rPr lang="en-US" sz="2600" dirty="0" smtClean="0"/>
              <a:t>The co-applicant may be awarded more grants – limited by management capacities </a:t>
            </a:r>
            <a:r>
              <a:rPr lang="en-US" sz="2600" i="1" dirty="0" smtClean="0"/>
              <a:t>(use common sense!)</a:t>
            </a:r>
            <a:r>
              <a:rPr lang="en-US" sz="2600" dirty="0" smtClean="0"/>
              <a:t>. </a:t>
            </a:r>
          </a:p>
          <a:p>
            <a:pPr lvl="1"/>
            <a:r>
              <a:rPr lang="en-US" sz="2600" dirty="0" smtClean="0"/>
              <a:t>The co-applicant may be the applicant or an affiliated entity in another application</a:t>
            </a:r>
          </a:p>
          <a:p>
            <a:r>
              <a:rPr lang="en-US" dirty="0" smtClean="0"/>
              <a:t>Affiliated entities: </a:t>
            </a:r>
            <a:r>
              <a:rPr lang="en-US" b="1" dirty="0" smtClean="0"/>
              <a:t>unlimited applications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47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Co-funding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Minimum 10% co-funding must be </a:t>
            </a:r>
            <a:r>
              <a:rPr lang="en-US" b="1" dirty="0" smtClean="0"/>
              <a:t>ensured </a:t>
            </a:r>
            <a:r>
              <a:rPr lang="en-US" sz="2800" dirty="0" smtClean="0"/>
              <a:t>(</a:t>
            </a:r>
            <a:r>
              <a:rPr lang="sr-Latn-RS" sz="2800" dirty="0" err="1" smtClean="0"/>
              <a:t>salaries</a:t>
            </a:r>
            <a:r>
              <a:rPr lang="sr-Latn-RS" sz="2800" dirty="0" smtClean="0"/>
              <a:t> </a:t>
            </a:r>
            <a:r>
              <a:rPr lang="sr-Latn-RS" sz="2800" dirty="0"/>
              <a:t>of </a:t>
            </a:r>
            <a:r>
              <a:rPr lang="sr-Latn-RS" sz="2800" dirty="0" err="1"/>
              <a:t>public</a:t>
            </a:r>
            <a:r>
              <a:rPr lang="sr-Latn-RS" sz="2800" dirty="0"/>
              <a:t> </a:t>
            </a:r>
            <a:r>
              <a:rPr lang="sr-Latn-RS" sz="2800" dirty="0" err="1" smtClean="0"/>
              <a:t>servants</a:t>
            </a:r>
            <a:r>
              <a:rPr lang="en-GB" sz="2800" dirty="0" smtClean="0"/>
              <a:t> can be counted for </a:t>
            </a:r>
            <a:r>
              <a:rPr lang="en-GB" sz="2800" dirty="0" err="1" smtClean="0"/>
              <a:t>cofunding</a:t>
            </a:r>
            <a:r>
              <a:rPr lang="en-GB" sz="2800" dirty="0" smtClean="0"/>
              <a:t>)</a:t>
            </a:r>
            <a:r>
              <a:rPr lang="sr-Latn-RS" dirty="0" smtClean="0"/>
              <a:t>.</a:t>
            </a:r>
            <a:endParaRPr lang="sr-Latn-RS" dirty="0"/>
          </a:p>
          <a:p>
            <a:r>
              <a:rPr lang="en-GB" dirty="0" smtClean="0"/>
              <a:t>It </a:t>
            </a:r>
            <a:r>
              <a:rPr lang="en-US" dirty="0" smtClean="0"/>
              <a:t>must be financed from sources other than the European Union Budget or the</a:t>
            </a:r>
            <a:r>
              <a:rPr lang="sr-Latn-RS" dirty="0" smtClean="0"/>
              <a:t> </a:t>
            </a:r>
            <a:r>
              <a:rPr lang="en-US" dirty="0" smtClean="0"/>
              <a:t>European Development Fund</a:t>
            </a: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383951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Location of the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en-US" dirty="0" smtClean="0"/>
              <a:t>Actions must take place in Serbia </a:t>
            </a:r>
            <a:br>
              <a:rPr lang="en-US" dirty="0" smtClean="0"/>
            </a:br>
            <a:r>
              <a:rPr lang="en-US" sz="2800" dirty="0" smtClean="0"/>
              <a:t>(however portions of actions can take place outside, e.g. study tours)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4380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Ineligible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Individual sponsorships (e.g. participation in workshops,</a:t>
            </a:r>
            <a:r>
              <a:rPr lang="sr-Latn-RS" dirty="0" smtClean="0"/>
              <a:t> </a:t>
            </a:r>
            <a:r>
              <a:rPr lang="en-US" dirty="0" smtClean="0"/>
              <a:t>seminars, conferences and congresses);</a:t>
            </a:r>
          </a:p>
          <a:p>
            <a:r>
              <a:rPr lang="en-US" dirty="0" smtClean="0"/>
              <a:t>Individual scholarships for studies or training courses;</a:t>
            </a:r>
          </a:p>
          <a:p>
            <a:r>
              <a:rPr lang="en-US" dirty="0" smtClean="0"/>
              <a:t>Supporting to political activities or political parties;</a:t>
            </a:r>
          </a:p>
          <a:p>
            <a:r>
              <a:rPr lang="en-US" dirty="0" smtClean="0"/>
              <a:t>Charitable donations;</a:t>
            </a:r>
          </a:p>
          <a:p>
            <a:r>
              <a:rPr lang="en-US" dirty="0" smtClean="0"/>
              <a:t>Actions related to</a:t>
            </a:r>
            <a:r>
              <a:rPr lang="sr-Latn-RS" dirty="0" smtClean="0"/>
              <a:t> </a:t>
            </a:r>
            <a:r>
              <a:rPr lang="en-US" dirty="0" smtClean="0"/>
              <a:t>tobacco,</a:t>
            </a:r>
            <a:r>
              <a:rPr lang="sr-Latn-RS" dirty="0" smtClean="0"/>
              <a:t> </a:t>
            </a:r>
            <a:r>
              <a:rPr lang="en-US" dirty="0" smtClean="0"/>
              <a:t>alcohol, arms and munitions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26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Cross cutting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Equal Opportunities and non-discrimination</a:t>
            </a:r>
            <a:endParaRPr lang="sr-Latn-RS" sz="3600" dirty="0" smtClean="0"/>
          </a:p>
          <a:p>
            <a:r>
              <a:rPr lang="en-US" sz="3600" dirty="0" smtClean="0"/>
              <a:t>Environment and climate change</a:t>
            </a:r>
            <a:endParaRPr lang="sr-Latn-RS" sz="3600" dirty="0" smtClean="0"/>
          </a:p>
          <a:p>
            <a:r>
              <a:rPr lang="en-US" sz="3600" dirty="0" smtClean="0"/>
              <a:t>Civil Society/Stakeholders involvement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3872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Indicative list of „side“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Creative use of media and social media channels </a:t>
            </a:r>
            <a:endParaRPr lang="sr-Latn-RS" dirty="0" smtClean="0"/>
          </a:p>
          <a:p>
            <a:r>
              <a:rPr lang="en-US" dirty="0" smtClean="0"/>
              <a:t>Needs analysis, research and studies; </a:t>
            </a:r>
          </a:p>
          <a:p>
            <a:r>
              <a:rPr lang="en-US" dirty="0" smtClean="0"/>
              <a:t>Exchanging know-how and applying best practices; </a:t>
            </a:r>
          </a:p>
          <a:p>
            <a:r>
              <a:rPr lang="en-US" dirty="0" smtClean="0"/>
              <a:t>Organization of public events, performances and competitions, other community related work; </a:t>
            </a:r>
          </a:p>
          <a:p>
            <a:r>
              <a:rPr lang="en-US" dirty="0" smtClean="0"/>
              <a:t>Promoting citizens participation, and public oversight over delivered services; </a:t>
            </a:r>
          </a:p>
          <a:p>
            <a:r>
              <a:rPr lang="en-US" dirty="0"/>
              <a:t>Business and entrepreneurs </a:t>
            </a:r>
            <a:r>
              <a:rPr lang="en-US" dirty="0" smtClean="0"/>
              <a:t>networking (to explain and promote corporate social responsibility); </a:t>
            </a:r>
          </a:p>
          <a:p>
            <a:r>
              <a:rPr lang="en-US" dirty="0" smtClean="0"/>
              <a:t>Specialized training or retraining of staff of the service providers or from relevant local authorities (e.g. social service quality inspectors at local level).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5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However...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The main aim of this Call is to direct work with specific beneficiaries.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31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Visibility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Plan </a:t>
            </a:r>
            <a:r>
              <a:rPr lang="en-US" dirty="0" smtClean="0"/>
              <a:t>visibility campaigns </a:t>
            </a:r>
            <a:r>
              <a:rPr lang="sr-Latn-RS" dirty="0" smtClean="0"/>
              <a:t>to </a:t>
            </a:r>
            <a:r>
              <a:rPr lang="en-US" dirty="0" err="1" smtClean="0"/>
              <a:t>rais</a:t>
            </a:r>
            <a:r>
              <a:rPr lang="sr-Latn-RS" dirty="0" smtClean="0"/>
              <a:t>e</a:t>
            </a:r>
            <a:r>
              <a:rPr lang="en-US" dirty="0" smtClean="0"/>
              <a:t> awareness on </a:t>
            </a:r>
            <a:r>
              <a:rPr lang="en-GB" dirty="0" smtClean="0"/>
              <a:t>EU support to </a:t>
            </a:r>
            <a:r>
              <a:rPr lang="en-US" dirty="0" smtClean="0"/>
              <a:t>provide social services for vulnerable groups.</a:t>
            </a:r>
          </a:p>
          <a:p>
            <a:endParaRPr lang="en-US" dirty="0" smtClean="0"/>
          </a:p>
          <a:p>
            <a:r>
              <a:rPr lang="en-US" dirty="0" smtClean="0"/>
              <a:t>EU Visibility Guidelines for external actions:</a:t>
            </a:r>
            <a:r>
              <a:rPr lang="sr-Latn-RS" dirty="0" smtClean="0"/>
              <a:t> </a:t>
            </a:r>
            <a:r>
              <a:rPr lang="en-US" dirty="0" smtClean="0">
                <a:hlinkClick r:id="rId3"/>
              </a:rPr>
              <a:t>http://ec.europa.eu/europeaid/visibility/index_en.htm</a:t>
            </a:r>
            <a:r>
              <a:rPr lang="sr-Latn-R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2190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Eligible and ineligible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/>
              <a:t>Simplified cost option is </a:t>
            </a:r>
            <a:r>
              <a:rPr lang="sr-Latn-RS" dirty="0" err="1" smtClean="0"/>
              <a:t>allowed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Limited </a:t>
            </a:r>
            <a:r>
              <a:rPr lang="en-US" dirty="0" smtClean="0"/>
              <a:t>to : Salaries (1.1 and 1.2) and Travel (2)</a:t>
            </a:r>
            <a:endParaRPr lang="sr-Latn-RS" dirty="0" smtClean="0"/>
          </a:p>
          <a:p>
            <a:pPr lvl="1"/>
            <a:r>
              <a:rPr lang="en-GB" dirty="0" smtClean="0"/>
              <a:t>Max </a:t>
            </a:r>
            <a:r>
              <a:rPr lang="en-US" dirty="0" smtClean="0"/>
              <a:t>EUR 60 000</a:t>
            </a:r>
            <a:r>
              <a:rPr lang="sr-Latn-RS" dirty="0" smtClean="0"/>
              <a:t> (</a:t>
            </a:r>
            <a:r>
              <a:rPr lang="en-GB" dirty="0" smtClean="0"/>
              <a:t>per co-applicant</a:t>
            </a:r>
            <a:r>
              <a:rPr lang="sr-Latn-RS" dirty="0" smtClean="0"/>
              <a:t>)</a:t>
            </a:r>
            <a:endParaRPr lang="en-GB" dirty="0" smtClean="0"/>
          </a:p>
          <a:p>
            <a:pPr lvl="1"/>
            <a:r>
              <a:rPr lang="en-GB" dirty="0" smtClean="0"/>
              <a:t>Cannot be modified through minor changes!</a:t>
            </a:r>
            <a:r>
              <a:rPr lang="sr-Latn-RS" dirty="0" smtClean="0"/>
              <a:t> </a:t>
            </a:r>
            <a:endParaRPr lang="en-GB" dirty="0" smtClean="0"/>
          </a:p>
          <a:p>
            <a:r>
              <a:rPr lang="en-GB" dirty="0" smtClean="0"/>
              <a:t>I</a:t>
            </a:r>
            <a:r>
              <a:rPr lang="sr-Latn-RS" dirty="0" err="1" smtClean="0"/>
              <a:t>neligible</a:t>
            </a:r>
            <a:r>
              <a:rPr lang="sr-Latn-RS" dirty="0" smtClean="0"/>
              <a:t> </a:t>
            </a:r>
            <a:r>
              <a:rPr lang="sr-Latn-RS" dirty="0" err="1" smtClean="0"/>
              <a:t>costs</a:t>
            </a:r>
            <a:r>
              <a:rPr lang="sr-Latn-RS" dirty="0" smtClean="0"/>
              <a:t> </a:t>
            </a:r>
            <a:r>
              <a:rPr lang="en-GB" dirty="0" smtClean="0"/>
              <a:t>are listed </a:t>
            </a:r>
            <a:r>
              <a:rPr lang="sr-Latn-RS" dirty="0" smtClean="0"/>
              <a:t>in pages 22, 23 of the </a:t>
            </a:r>
            <a:r>
              <a:rPr lang="sr-Latn-RS" dirty="0" err="1" smtClean="0"/>
              <a:t>GfA</a:t>
            </a:r>
            <a:r>
              <a:rPr lang="sr-Latn-RS" dirty="0" smtClean="0"/>
              <a:t>. </a:t>
            </a:r>
          </a:p>
          <a:p>
            <a:r>
              <a:rPr lang="en-US" dirty="0" smtClean="0"/>
              <a:t>Evaluations </a:t>
            </a:r>
            <a:r>
              <a:rPr lang="en-US" dirty="0"/>
              <a:t>of the action </a:t>
            </a:r>
            <a:r>
              <a:rPr lang="en-US" dirty="0" smtClean="0"/>
              <a:t>are ineligible</a:t>
            </a:r>
          </a:p>
          <a:p>
            <a:r>
              <a:rPr lang="en-US" dirty="0" smtClean="0"/>
              <a:t>Expenditure Verification Reports ("audit") will be performed by the contracting authority </a:t>
            </a:r>
            <a:r>
              <a:rPr lang="en-US" i="1" dirty="0" smtClean="0"/>
              <a:t>(do not include in budget)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8774978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The procedure to apply, PADOR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Phase 1, concept note: </a:t>
            </a:r>
          </a:p>
          <a:p>
            <a:pPr lvl="1"/>
            <a:r>
              <a:rPr lang="en-US" dirty="0" smtClean="0"/>
              <a:t>All </a:t>
            </a:r>
            <a:r>
              <a:rPr lang="en-US" b="1" dirty="0" smtClean="0"/>
              <a:t>applicants</a:t>
            </a:r>
            <a:r>
              <a:rPr lang="en-US" dirty="0" smtClean="0"/>
              <a:t> must register in PADOR </a:t>
            </a:r>
          </a:p>
          <a:p>
            <a:pPr lvl="1"/>
            <a:r>
              <a:rPr lang="en-US" b="1" dirty="0" smtClean="0"/>
              <a:t>Co-applicants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/>
              <a:t>affiliated</a:t>
            </a:r>
            <a:r>
              <a:rPr lang="en-US" dirty="0"/>
              <a:t> </a:t>
            </a:r>
            <a:r>
              <a:rPr lang="en-US" dirty="0" smtClean="0"/>
              <a:t>entities are strongly recommended to register in PADOR (though not obligatory).</a:t>
            </a:r>
          </a:p>
          <a:p>
            <a:r>
              <a:rPr lang="en-US" dirty="0" smtClean="0"/>
              <a:t>Phase 2, full proposal: </a:t>
            </a:r>
          </a:p>
          <a:p>
            <a:pPr lvl="1"/>
            <a:r>
              <a:rPr lang="en-US" dirty="0" smtClean="0"/>
              <a:t>all pre-selected </a:t>
            </a:r>
            <a:r>
              <a:rPr lang="en-US" b="1" dirty="0" smtClean="0"/>
              <a:t>applicants</a:t>
            </a:r>
            <a:r>
              <a:rPr lang="en-US" dirty="0" smtClean="0"/>
              <a:t>,</a:t>
            </a:r>
            <a:r>
              <a:rPr lang="sr-Latn-RS" dirty="0" smtClean="0"/>
              <a:t> </a:t>
            </a:r>
            <a:r>
              <a:rPr lang="en-US" b="1" dirty="0" smtClean="0"/>
              <a:t>co-applicants</a:t>
            </a:r>
            <a:r>
              <a:rPr lang="en-US" dirty="0" smtClean="0"/>
              <a:t> and all their </a:t>
            </a:r>
            <a:r>
              <a:rPr lang="en-US" b="1" dirty="0" smtClean="0"/>
              <a:t>affiliated</a:t>
            </a:r>
            <a:r>
              <a:rPr lang="en-US" dirty="0" smtClean="0"/>
              <a:t> entities must register in PADOR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073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Disclaimer: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This presentation represents summary of published Guidelines for the </a:t>
            </a:r>
            <a:r>
              <a:rPr lang="en-US" dirty="0" err="1" smtClean="0"/>
              <a:t>EuropeAid</a:t>
            </a:r>
            <a:r>
              <a:rPr lang="en-US" dirty="0" smtClean="0"/>
              <a:t>/135483/DD/ACT/RS Call for Proposals.</a:t>
            </a:r>
          </a:p>
          <a:p>
            <a:r>
              <a:rPr lang="en-US" dirty="0" smtClean="0"/>
              <a:t>In the case of any discrepancy between the Serbian and English version, the English version shall prevail.</a:t>
            </a:r>
          </a:p>
          <a:p>
            <a:r>
              <a:rPr lang="en-US" dirty="0" smtClean="0"/>
              <a:t>The </a:t>
            </a:r>
            <a:r>
              <a:rPr lang="sr-Latn-RS" dirty="0" smtClean="0"/>
              <a:t>presentation </a:t>
            </a:r>
            <a:r>
              <a:rPr lang="en-US" dirty="0" smtClean="0"/>
              <a:t>is provided for information purpose only and cannot be considered as part of the call for proposals</a:t>
            </a:r>
            <a:r>
              <a:rPr lang="sr-Latn-RS" dirty="0" smtClean="0"/>
              <a:t>.</a:t>
            </a:r>
            <a:endParaRPr lang="en-GB" dirty="0" smtClean="0"/>
          </a:p>
          <a:p>
            <a:r>
              <a:rPr lang="en-GB" dirty="0"/>
              <a:t>The interested applicants are recommended to read carefully the Application Package in its entirety and not to solely rely upon the basic information provided during the information session.</a:t>
            </a:r>
            <a:endParaRPr lang="en-US" dirty="0"/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75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The procedure to apply, Concept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u="sng" dirty="0" smtClean="0"/>
              <a:t>R</a:t>
            </a:r>
            <a:r>
              <a:rPr lang="sr-Latn-RS" u="sng" dirty="0" err="1" smtClean="0"/>
              <a:t>estricted</a:t>
            </a:r>
            <a:r>
              <a:rPr lang="sr-Latn-RS" u="sng" dirty="0" smtClean="0"/>
              <a:t> Call for </a:t>
            </a:r>
            <a:r>
              <a:rPr lang="sr-Latn-RS" u="sng" dirty="0" err="1" smtClean="0"/>
              <a:t>Proposals</a:t>
            </a:r>
            <a:r>
              <a:rPr lang="en-GB" b="1" dirty="0" smtClean="0"/>
              <a:t>:</a:t>
            </a:r>
            <a:r>
              <a:rPr lang="sr-Latn-RS" dirty="0" smtClean="0"/>
              <a:t> 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When applying </a:t>
            </a:r>
            <a:r>
              <a:rPr lang="sr-Latn-RS" b="1" dirty="0" err="1" smtClean="0"/>
              <a:t>only</a:t>
            </a:r>
            <a:r>
              <a:rPr lang="en-GB" b="1" dirty="0" smtClean="0"/>
              <a:t> submit</a:t>
            </a:r>
            <a:r>
              <a:rPr lang="sr-Latn-RS" b="1" dirty="0" smtClean="0"/>
              <a:t> the </a:t>
            </a:r>
            <a:r>
              <a:rPr lang="en-US" b="1" dirty="0" smtClean="0"/>
              <a:t>Concept Note</a:t>
            </a:r>
            <a:r>
              <a:rPr lang="en-US" dirty="0" smtClean="0"/>
              <a:t>.</a:t>
            </a:r>
            <a:endParaRPr lang="sr-Latn-RS" dirty="0" smtClean="0"/>
          </a:p>
          <a:p>
            <a:pPr marL="514350" indent="-514350">
              <a:buFont typeface="+mj-lt"/>
              <a:buAutoNum type="arabicPeriod"/>
            </a:pPr>
            <a:r>
              <a:rPr lang="sr-Latn-RS" dirty="0" err="1" smtClean="0"/>
              <a:t>If</a:t>
            </a:r>
            <a:r>
              <a:rPr lang="sr-Latn-RS" dirty="0" smtClean="0"/>
              <a:t> </a:t>
            </a:r>
            <a:r>
              <a:rPr lang="sr-Latn-RS" dirty="0" err="1" smtClean="0"/>
              <a:t>shortlisted</a:t>
            </a:r>
            <a:r>
              <a:rPr lang="sr-Latn-RS" dirty="0" smtClean="0"/>
              <a:t>, you will be invited to </a:t>
            </a:r>
            <a:r>
              <a:rPr lang="sr-Latn-RS" dirty="0" err="1" smtClean="0"/>
              <a:t>submit</a:t>
            </a:r>
            <a:r>
              <a:rPr lang="sr-Latn-RS" b="1" dirty="0" smtClean="0"/>
              <a:t> Full </a:t>
            </a:r>
            <a:r>
              <a:rPr lang="sr-Latn-RS" b="1" dirty="0" err="1" smtClean="0"/>
              <a:t>Application</a:t>
            </a:r>
            <a:r>
              <a:rPr lang="sr-Latn-RS" b="1" dirty="0" smtClean="0"/>
              <a:t> </a:t>
            </a:r>
            <a:r>
              <a:rPr lang="sr-Latn-RS" b="1" dirty="0" err="1" smtClean="0"/>
              <a:t>Form</a:t>
            </a:r>
            <a:r>
              <a:rPr lang="en-GB" dirty="0"/>
              <a:t>:</a:t>
            </a:r>
            <a:r>
              <a:rPr lang="sr-Latn-RS" dirty="0" smtClean="0"/>
              <a:t> </a:t>
            </a:r>
          </a:p>
          <a:p>
            <a:pPr lvl="1"/>
            <a:r>
              <a:rPr lang="en-US" dirty="0" smtClean="0"/>
              <a:t>The key elements of the Concept Note </a:t>
            </a:r>
            <a:r>
              <a:rPr lang="en-US" b="1" dirty="0" smtClean="0"/>
              <a:t>cannot be</a:t>
            </a:r>
            <a:r>
              <a:rPr lang="sr-Latn-RS" b="1" dirty="0" smtClean="0"/>
              <a:t> </a:t>
            </a:r>
            <a:r>
              <a:rPr lang="en-US" b="1" dirty="0" smtClean="0"/>
              <a:t>modified in the full application form</a:t>
            </a:r>
            <a:r>
              <a:rPr lang="en-US" dirty="0" smtClean="0"/>
              <a:t>. </a:t>
            </a:r>
            <a:endParaRPr lang="sr-Latn-RS" dirty="0" smtClean="0"/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EU contribution cannot vary </a:t>
            </a:r>
            <a:r>
              <a:rPr lang="en-US" dirty="0" smtClean="0"/>
              <a:t>from the</a:t>
            </a:r>
            <a:r>
              <a:rPr lang="sr-Latn-RS" dirty="0" smtClean="0"/>
              <a:t> </a:t>
            </a:r>
            <a:r>
              <a:rPr lang="en-US" dirty="0" smtClean="0"/>
              <a:t>estimate in concept note</a:t>
            </a:r>
            <a:r>
              <a:rPr lang="en-US" b="1" dirty="0" smtClean="0"/>
              <a:t> by more than 20%.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331190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What to send?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2528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Concept Note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Checklist for the Concept Note </a:t>
            </a:r>
            <a:br>
              <a:rPr lang="en-US" dirty="0" smtClean="0"/>
            </a:br>
            <a:r>
              <a:rPr lang="en-US" sz="2400" dirty="0" smtClean="0"/>
              <a:t>(Part A section 2 of the grant</a:t>
            </a:r>
            <a:r>
              <a:rPr lang="sr-Latn-RS" sz="2400" dirty="0" smtClean="0"/>
              <a:t> </a:t>
            </a:r>
            <a:r>
              <a:rPr lang="en-US" sz="2400" dirty="0" smtClean="0"/>
              <a:t>application form)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Declaration by the applicant for the Concept Note </a:t>
            </a:r>
            <a:br>
              <a:rPr lang="en-US" dirty="0" smtClean="0"/>
            </a:br>
            <a:r>
              <a:rPr lang="en-US" sz="2600" dirty="0" smtClean="0"/>
              <a:t>(Part A section 3 of the</a:t>
            </a:r>
            <a:r>
              <a:rPr lang="sr-Latn-RS" sz="2600" dirty="0" smtClean="0"/>
              <a:t> </a:t>
            </a:r>
            <a:r>
              <a:rPr lang="en-US" sz="2600" dirty="0" smtClean="0"/>
              <a:t>grant application form) </a:t>
            </a:r>
          </a:p>
          <a:p>
            <a:pPr marL="0" indent="0">
              <a:buNone/>
            </a:pPr>
            <a:r>
              <a:rPr lang="en-US" b="1" dirty="0" smtClean="0"/>
              <a:t>submitted in one original and 2 copies in A4 size</a:t>
            </a:r>
            <a:r>
              <a:rPr lang="en-US" dirty="0" smtClean="0"/>
              <a:t>, each bound.</a:t>
            </a:r>
            <a:endParaRPr lang="sr-Latn-RS" dirty="0" smtClean="0"/>
          </a:p>
          <a:p>
            <a:r>
              <a:rPr lang="en-GB" sz="2800" dirty="0" smtClean="0"/>
              <a:t>I</a:t>
            </a:r>
            <a:r>
              <a:rPr lang="sr-Latn-RS" sz="2800" dirty="0" err="1" smtClean="0"/>
              <a:t>nstructions</a:t>
            </a:r>
            <a:r>
              <a:rPr lang="sr-Latn-RS" sz="2800" dirty="0" smtClean="0"/>
              <a:t> on page 25 of the </a:t>
            </a:r>
            <a:r>
              <a:rPr lang="sr-Latn-RS" sz="2800" dirty="0" err="1" smtClean="0"/>
              <a:t>GfA</a:t>
            </a:r>
            <a:r>
              <a:rPr lang="en-GB" sz="2800" dirty="0" smtClean="0"/>
              <a:t>:</a:t>
            </a:r>
          </a:p>
          <a:p>
            <a:pPr lvl="1"/>
            <a:r>
              <a:rPr lang="sr-Latn-RS" sz="2400" dirty="0" err="1" smtClean="0"/>
              <a:t>address</a:t>
            </a:r>
            <a:r>
              <a:rPr lang="sr-Latn-RS" sz="2400" dirty="0" smtClean="0"/>
              <a:t>, </a:t>
            </a:r>
            <a:endParaRPr lang="en-GB" sz="2400" dirty="0" smtClean="0"/>
          </a:p>
          <a:p>
            <a:pPr lvl="1"/>
            <a:r>
              <a:rPr lang="sr-Latn-RS" sz="2400" dirty="0" err="1" smtClean="0"/>
              <a:t>electronic</a:t>
            </a:r>
            <a:r>
              <a:rPr lang="sr-Latn-RS" sz="2400" dirty="0" smtClean="0"/>
              <a:t> version, </a:t>
            </a:r>
            <a:endParaRPr lang="en-GB" sz="2400" dirty="0" smtClean="0"/>
          </a:p>
          <a:p>
            <a:pPr lvl="1"/>
            <a:r>
              <a:rPr lang="sr-Latn-RS" sz="2400" dirty="0" err="1" smtClean="0"/>
              <a:t>sealing</a:t>
            </a:r>
            <a:r>
              <a:rPr lang="sr-Latn-RS" sz="2400" dirty="0" smtClean="0"/>
              <a:t> </a:t>
            </a:r>
            <a:endParaRPr lang="en-GB" sz="2400" dirty="0" smtClean="0"/>
          </a:p>
          <a:p>
            <a:pPr lvl="1"/>
            <a:r>
              <a:rPr lang="sr-Latn-RS" sz="2400" dirty="0" smtClean="0"/>
              <a:t>etc.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126288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Deadline to submit CN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deadline for the submission of Concept Notes is </a:t>
            </a:r>
            <a:r>
              <a:rPr lang="en-US" b="1" dirty="0" smtClean="0"/>
              <a:t>19 May 2014</a:t>
            </a:r>
            <a:r>
              <a:rPr lang="en-US" dirty="0" smtClean="0"/>
              <a:t>. </a:t>
            </a:r>
            <a:endParaRPr lang="sr-Latn-RS" dirty="0" smtClean="0"/>
          </a:p>
          <a:p>
            <a:r>
              <a:rPr lang="en-US" dirty="0" smtClean="0"/>
              <a:t>Any Concept Note</a:t>
            </a:r>
            <a:r>
              <a:rPr lang="sr-Latn-RS" dirty="0" smtClean="0"/>
              <a:t> </a:t>
            </a:r>
            <a:r>
              <a:rPr lang="en-US" dirty="0" smtClean="0"/>
              <a:t>submitted after the deadline </a:t>
            </a:r>
            <a:r>
              <a:rPr lang="en-US" b="1" dirty="0" smtClean="0"/>
              <a:t>will be rejected</a:t>
            </a:r>
            <a:r>
              <a:rPr lang="en-US" dirty="0" smtClean="0"/>
              <a:t>.</a:t>
            </a: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34287013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Lot 1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Community-based social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4825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Lot 1 – Size of grants, co-funding and duration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3826768" cy="4281339"/>
          </a:xfrm>
        </p:spPr>
        <p:txBody>
          <a:bodyPr>
            <a:normAutofit fontScale="85000" lnSpcReduction="10000"/>
          </a:bodyPr>
          <a:lstStyle/>
          <a:p>
            <a:r>
              <a:rPr lang="en-GB" u="sng" dirty="0" smtClean="0"/>
              <a:t>N</a:t>
            </a:r>
            <a:r>
              <a:rPr lang="sr-Latn-RS" u="sng" dirty="0" smtClean="0"/>
              <a:t>on-</a:t>
            </a:r>
            <a:r>
              <a:rPr lang="sr-Latn-RS" u="sng" dirty="0" err="1" smtClean="0"/>
              <a:t>cluster</a:t>
            </a:r>
            <a:r>
              <a:rPr lang="sr-Latn-RS" u="sng" dirty="0" smtClean="0"/>
              <a:t> </a:t>
            </a:r>
            <a:r>
              <a:rPr lang="sr-Latn-RS" dirty="0" err="1" smtClean="0"/>
              <a:t>projects</a:t>
            </a:r>
            <a:r>
              <a:rPr lang="en-GB" dirty="0" smtClean="0"/>
              <a:t>:</a:t>
            </a:r>
          </a:p>
          <a:p>
            <a:pPr lvl="1"/>
            <a:r>
              <a:rPr lang="en-GB" b="1" dirty="0" smtClean="0"/>
              <a:t>MIN</a:t>
            </a:r>
            <a:r>
              <a:rPr lang="sr-Latn-RS" b="1" dirty="0" smtClean="0"/>
              <a:t> 100,000 </a:t>
            </a:r>
            <a:r>
              <a:rPr lang="en-GB" b="1" dirty="0" smtClean="0"/>
              <a:t>EUR</a:t>
            </a:r>
          </a:p>
          <a:p>
            <a:pPr lvl="1"/>
            <a:r>
              <a:rPr lang="en-GB" b="1" dirty="0" smtClean="0"/>
              <a:t>MAX </a:t>
            </a:r>
            <a:r>
              <a:rPr lang="sr-Latn-RS" b="1" dirty="0" smtClean="0"/>
              <a:t>200,000 EUR</a:t>
            </a:r>
            <a:endParaRPr lang="en-GB" b="1" dirty="0" smtClean="0"/>
          </a:p>
          <a:p>
            <a:pPr lvl="1"/>
            <a:endParaRPr lang="en-GB" dirty="0" smtClean="0"/>
          </a:p>
          <a:p>
            <a:pPr lvl="1"/>
            <a:endParaRPr lang="sr-Latn-RS" dirty="0" smtClean="0"/>
          </a:p>
          <a:p>
            <a:r>
              <a:rPr lang="en-GB" b="1" dirty="0" smtClean="0"/>
              <a:t>C</a:t>
            </a:r>
            <a:r>
              <a:rPr lang="sr-Latn-RS" b="1" dirty="0" smtClean="0"/>
              <a:t>o-</a:t>
            </a:r>
            <a:r>
              <a:rPr lang="sr-Latn-RS" b="1" dirty="0" err="1" smtClean="0"/>
              <a:t>funding</a:t>
            </a:r>
            <a:r>
              <a:rPr lang="en-GB" b="1" dirty="0" smtClean="0"/>
              <a:t> </a:t>
            </a:r>
            <a:r>
              <a:rPr lang="sr-Latn-RS" sz="2900" dirty="0" smtClean="0"/>
              <a:t>(</a:t>
            </a:r>
            <a:r>
              <a:rPr lang="sr-Latn-RS" sz="2900" dirty="0" err="1"/>
              <a:t>funds</a:t>
            </a:r>
            <a:r>
              <a:rPr lang="sr-Latn-RS" sz="2900" dirty="0"/>
              <a:t> </a:t>
            </a:r>
            <a:r>
              <a:rPr lang="sr-Latn-RS" sz="2900" dirty="0" err="1"/>
              <a:t>with</a:t>
            </a:r>
            <a:r>
              <a:rPr lang="sr-Latn-RS" sz="2900" dirty="0"/>
              <a:t> </a:t>
            </a:r>
            <a:r>
              <a:rPr lang="sr-Latn-RS" sz="2900" dirty="0" err="1"/>
              <a:t>which</a:t>
            </a:r>
            <a:r>
              <a:rPr lang="sr-Latn-RS" sz="2900" dirty="0"/>
              <a:t> </a:t>
            </a:r>
            <a:r>
              <a:rPr lang="sr-Latn-RS" sz="2900" dirty="0" err="1"/>
              <a:t>you</a:t>
            </a:r>
            <a:r>
              <a:rPr lang="sr-Latn-RS" sz="2900" dirty="0"/>
              <a:t> </a:t>
            </a:r>
            <a:r>
              <a:rPr lang="sr-Latn-RS" sz="2900" dirty="0" err="1"/>
              <a:t>need</a:t>
            </a:r>
            <a:r>
              <a:rPr lang="sr-Latn-RS" sz="2900" dirty="0"/>
              <a:t> to </a:t>
            </a:r>
            <a:r>
              <a:rPr lang="sr-Latn-RS" sz="2900" dirty="0" err="1"/>
              <a:t>contribute</a:t>
            </a:r>
            <a:r>
              <a:rPr lang="sr-Latn-RS" sz="2900" dirty="0"/>
              <a:t> to the </a:t>
            </a:r>
            <a:r>
              <a:rPr lang="sr-Latn-RS" sz="2900" dirty="0" err="1"/>
              <a:t>action</a:t>
            </a:r>
            <a:r>
              <a:rPr lang="sr-Latn-RS" sz="2900" dirty="0"/>
              <a:t>)</a:t>
            </a:r>
            <a:r>
              <a:rPr lang="en-GB" b="1" dirty="0" smtClean="0"/>
              <a:t>:</a:t>
            </a:r>
          </a:p>
          <a:p>
            <a:pPr lvl="1"/>
            <a:r>
              <a:rPr lang="en-GB" dirty="0" smtClean="0"/>
              <a:t>MIN</a:t>
            </a:r>
            <a:r>
              <a:rPr lang="sr-Latn-RS" dirty="0" smtClean="0"/>
              <a:t> 10%.</a:t>
            </a:r>
            <a:endParaRPr lang="en-GB" dirty="0" smtClean="0"/>
          </a:p>
          <a:p>
            <a:pPr lvl="1"/>
            <a:r>
              <a:rPr lang="en-GB" dirty="0" smtClean="0"/>
              <a:t>MAX </a:t>
            </a:r>
            <a:r>
              <a:rPr lang="sr-Latn-RS" dirty="0" smtClean="0"/>
              <a:t>40%</a:t>
            </a:r>
            <a:endParaRPr lang="en-GB" dirty="0" smtClean="0"/>
          </a:p>
          <a:p>
            <a:endParaRPr lang="sr-Latn-R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60032" y="1828949"/>
            <a:ext cx="3610744" cy="428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700" u="sng" dirty="0" smtClean="0"/>
              <a:t>C</a:t>
            </a:r>
            <a:r>
              <a:rPr lang="sr-Latn-RS" sz="2700" u="sng" dirty="0" smtClean="0"/>
              <a:t>luster </a:t>
            </a:r>
            <a:r>
              <a:rPr lang="sr-Latn-RS" sz="2700" dirty="0" err="1" smtClean="0"/>
              <a:t>projects</a:t>
            </a:r>
            <a:r>
              <a:rPr lang="en-GB" sz="2700" dirty="0" smtClean="0"/>
              <a:t>:</a:t>
            </a:r>
          </a:p>
          <a:p>
            <a:pPr lvl="1"/>
            <a:r>
              <a:rPr lang="en-GB" sz="2400" b="1" dirty="0" smtClean="0"/>
              <a:t>MIN </a:t>
            </a:r>
            <a:r>
              <a:rPr lang="sr-Latn-RS" sz="2400" b="1" dirty="0" smtClean="0"/>
              <a:t>100,000 </a:t>
            </a:r>
            <a:r>
              <a:rPr lang="en-GB" sz="2400" b="1" dirty="0" smtClean="0"/>
              <a:t>EUR</a:t>
            </a:r>
          </a:p>
          <a:p>
            <a:pPr lvl="1"/>
            <a:r>
              <a:rPr lang="en-GB" sz="2400" b="1" dirty="0" smtClean="0"/>
              <a:t>MAX </a:t>
            </a:r>
            <a:r>
              <a:rPr lang="sr-Latn-RS" sz="2400" b="1" dirty="0" smtClean="0"/>
              <a:t>300,000 EUR</a:t>
            </a:r>
            <a:endParaRPr lang="en-GB" sz="2400" b="1" dirty="0" smtClean="0"/>
          </a:p>
          <a:p>
            <a:pPr lvl="1"/>
            <a:endParaRPr lang="en-GB" dirty="0" smtClean="0"/>
          </a:p>
          <a:p>
            <a:pPr lvl="1"/>
            <a:endParaRPr lang="sr-Latn-RS" dirty="0" smtClean="0"/>
          </a:p>
          <a:p>
            <a:r>
              <a:rPr lang="sr-Latn-RS" dirty="0" err="1" smtClean="0"/>
              <a:t>Duration</a:t>
            </a:r>
            <a:r>
              <a:rPr lang="en-GB" dirty="0" smtClean="0"/>
              <a:t>:</a:t>
            </a:r>
            <a:r>
              <a:rPr lang="sr-Latn-RS" dirty="0" smtClean="0"/>
              <a:t> </a:t>
            </a:r>
            <a:endParaRPr lang="en-GB" dirty="0" smtClean="0"/>
          </a:p>
          <a:p>
            <a:pPr lvl="1"/>
            <a:r>
              <a:rPr lang="en-GB" b="1" dirty="0" smtClean="0"/>
              <a:t>Min </a:t>
            </a:r>
            <a:r>
              <a:rPr lang="sr-Latn-RS" b="1" dirty="0" smtClean="0"/>
              <a:t>18 </a:t>
            </a:r>
            <a:r>
              <a:rPr lang="en-GB" b="1" dirty="0" smtClean="0"/>
              <a:t>months</a:t>
            </a:r>
          </a:p>
          <a:p>
            <a:pPr lvl="1"/>
            <a:r>
              <a:rPr lang="en-GB" b="1" dirty="0" smtClean="0"/>
              <a:t>Max </a:t>
            </a:r>
            <a:r>
              <a:rPr lang="sr-Latn-RS" b="1" dirty="0" smtClean="0"/>
              <a:t>24 </a:t>
            </a:r>
            <a:r>
              <a:rPr lang="sr-Latn-RS" b="1" dirty="0" err="1" smtClean="0"/>
              <a:t>months</a:t>
            </a:r>
            <a:endParaRPr lang="sr-Latn-RS" dirty="0" smtClean="0"/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5747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Lot 1 - What are community based services?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err="1" smtClean="0"/>
              <a:t>Law</a:t>
            </a:r>
            <a:r>
              <a:rPr lang="sr-Latn-RS" dirty="0" smtClean="0"/>
              <a:t> on Social Protection – services in Article 40, </a:t>
            </a:r>
            <a:r>
              <a:rPr lang="sr-Latn-RS" b="1" dirty="0" smtClean="0"/>
              <a:t>groups 2,</a:t>
            </a:r>
            <a:r>
              <a:rPr lang="en-GB" b="1" dirty="0" smtClean="0"/>
              <a:t> </a:t>
            </a:r>
            <a:r>
              <a:rPr lang="sr-Latn-RS" b="1" dirty="0" smtClean="0"/>
              <a:t>3, 4 and partially 5 (shelters)</a:t>
            </a:r>
          </a:p>
          <a:p>
            <a:r>
              <a:rPr lang="sr-Latn-RS" dirty="0" smtClean="0"/>
              <a:t>For groups of beneficiaries as defined in </a:t>
            </a:r>
            <a:r>
              <a:rPr lang="sr-Latn-RS" b="1" dirty="0" smtClean="0"/>
              <a:t>Article 41 </a:t>
            </a:r>
            <a:r>
              <a:rPr lang="sr-Latn-RS" dirty="0" smtClean="0"/>
              <a:t>of the Law on Social Protection</a:t>
            </a:r>
          </a:p>
          <a:p>
            <a:r>
              <a:rPr lang="en-GB" dirty="0" smtClean="0"/>
              <a:t>T</a:t>
            </a:r>
            <a:r>
              <a:rPr lang="sr-Latn-RS" dirty="0" smtClean="0"/>
              <a:t>o be provided </a:t>
            </a:r>
            <a:r>
              <a:rPr lang="sr-Latn-RS" b="1" dirty="0" smtClean="0"/>
              <a:t>by </a:t>
            </a:r>
            <a:r>
              <a:rPr lang="sr-Latn-RS" b="1" dirty="0" err="1" smtClean="0"/>
              <a:t>local</a:t>
            </a:r>
            <a:r>
              <a:rPr lang="sr-Latn-RS" b="1" dirty="0" smtClean="0"/>
              <a:t> </a:t>
            </a:r>
            <a:r>
              <a:rPr lang="sr-Latn-RS" b="1" dirty="0" err="1" smtClean="0"/>
              <a:t>self</a:t>
            </a:r>
            <a:r>
              <a:rPr lang="sr-Latn-RS" b="1" dirty="0" smtClean="0"/>
              <a:t>-</a:t>
            </a:r>
            <a:r>
              <a:rPr lang="sr-Latn-RS" b="1" dirty="0" err="1" smtClean="0"/>
              <a:t>governments</a:t>
            </a:r>
            <a:r>
              <a:rPr lang="en-GB" dirty="0" smtClean="0"/>
              <a:t>:</a:t>
            </a:r>
          </a:p>
          <a:p>
            <a:pPr lvl="2"/>
            <a:r>
              <a:rPr lang="sr-Latn-RS" dirty="0" err="1" smtClean="0"/>
              <a:t>Article</a:t>
            </a:r>
            <a:r>
              <a:rPr lang="sr-Latn-RS" dirty="0" smtClean="0"/>
              <a:t> 64 of the Law on Social </a:t>
            </a:r>
            <a:r>
              <a:rPr lang="sr-Latn-RS" dirty="0" err="1" smtClean="0"/>
              <a:t>Protection</a:t>
            </a:r>
            <a:r>
              <a:rPr lang="sr-Latn-RS" dirty="0" smtClean="0"/>
              <a:t> </a:t>
            </a:r>
            <a:endParaRPr lang="en-GB" dirty="0" smtClean="0"/>
          </a:p>
          <a:p>
            <a:pPr lvl="2"/>
            <a:r>
              <a:rPr lang="sr-Latn-RS" dirty="0" err="1" smtClean="0"/>
              <a:t>Article</a:t>
            </a:r>
            <a:r>
              <a:rPr lang="sr-Latn-RS" dirty="0" smtClean="0"/>
              <a:t> 206 of the Law on Social Protection.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0369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Lot 1 - What are cluster projects?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</a:t>
            </a:r>
            <a:r>
              <a:rPr lang="sr-Latn-RS" dirty="0" err="1" smtClean="0"/>
              <a:t>ommunity</a:t>
            </a:r>
            <a:r>
              <a:rPr lang="sr-Latn-RS" dirty="0" smtClean="0"/>
              <a:t> based </a:t>
            </a:r>
            <a:r>
              <a:rPr lang="sr-Latn-RS" dirty="0" err="1" smtClean="0"/>
              <a:t>services</a:t>
            </a:r>
            <a:r>
              <a:rPr lang="sr-Latn-RS" dirty="0" smtClean="0"/>
              <a:t> </a:t>
            </a:r>
            <a:r>
              <a:rPr lang="sr-Latn-RS" dirty="0" err="1" smtClean="0"/>
              <a:t>provided</a:t>
            </a:r>
            <a:r>
              <a:rPr lang="sr-Latn-RS" dirty="0" smtClean="0"/>
              <a:t> in the </a:t>
            </a:r>
            <a:r>
              <a:rPr lang="sr-Latn-RS" b="1" dirty="0" smtClean="0"/>
              <a:t>inter-municipal </a:t>
            </a:r>
            <a:r>
              <a:rPr lang="sr-Latn-RS" b="1" dirty="0" err="1" smtClean="0"/>
              <a:t>setting</a:t>
            </a:r>
            <a:r>
              <a:rPr lang="sr-Latn-RS"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sr-Latn-RS" sz="2800" dirty="0" smtClean="0"/>
              <a:t>(at least </a:t>
            </a:r>
            <a:r>
              <a:rPr lang="sr-Latn-RS" sz="2800" dirty="0" err="1" smtClean="0"/>
              <a:t>two</a:t>
            </a:r>
            <a:r>
              <a:rPr lang="sr-Latn-RS" sz="2800" dirty="0" smtClean="0"/>
              <a:t> </a:t>
            </a:r>
            <a:r>
              <a:rPr lang="sr-Latn-RS" sz="2800" dirty="0" err="1" smtClean="0"/>
              <a:t>geographically</a:t>
            </a:r>
            <a:r>
              <a:rPr lang="sr-Latn-RS" sz="2800" dirty="0"/>
              <a:t> </a:t>
            </a:r>
            <a:r>
              <a:rPr lang="sr-Latn-RS" sz="2800" dirty="0" err="1"/>
              <a:t>adjacent</a:t>
            </a:r>
            <a:r>
              <a:rPr lang="sr-Latn-RS" sz="2800" dirty="0"/>
              <a:t> </a:t>
            </a:r>
            <a:r>
              <a:rPr lang="sr-Latn-RS" sz="2800" dirty="0" err="1" smtClean="0"/>
              <a:t>municipalities</a:t>
            </a:r>
            <a:r>
              <a:rPr lang="sr-Latn-RS" sz="2800" dirty="0" smtClean="0"/>
              <a:t>) </a:t>
            </a:r>
            <a:endParaRPr lang="en-GB" dirty="0" smtClean="0"/>
          </a:p>
          <a:p>
            <a:r>
              <a:rPr lang="en-GB" dirty="0" smtClean="0"/>
              <a:t>They intend to achieve </a:t>
            </a:r>
            <a:r>
              <a:rPr lang="en-US" dirty="0" smtClean="0"/>
              <a:t>economies of scale and</a:t>
            </a:r>
            <a:r>
              <a:rPr lang="sr-Latn-RS" dirty="0" smtClean="0"/>
              <a:t> </a:t>
            </a:r>
            <a:r>
              <a:rPr lang="en-US" dirty="0" smtClean="0"/>
              <a:t>budget efficiency</a:t>
            </a: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38103782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Lot 1 – Who can apply?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legal person</a:t>
            </a:r>
            <a:r>
              <a:rPr lang="sr-Latn-RS" dirty="0" smtClean="0"/>
              <a:t>s, </a:t>
            </a:r>
            <a:r>
              <a:rPr lang="en-US" dirty="0" smtClean="0"/>
              <a:t>non-profit-making</a:t>
            </a:r>
            <a:r>
              <a:rPr lang="sr-Latn-RS" dirty="0" smtClean="0"/>
              <a:t>, </a:t>
            </a:r>
            <a:r>
              <a:rPr lang="en-US" dirty="0" smtClean="0"/>
              <a:t>directly responsible for the preparation and management of the action</a:t>
            </a:r>
            <a:r>
              <a:rPr lang="sr-Latn-RS" dirty="0" smtClean="0"/>
              <a:t>, including</a:t>
            </a:r>
            <a:r>
              <a:rPr lang="en-US" dirty="0" smtClean="0"/>
              <a:t>: </a:t>
            </a:r>
          </a:p>
          <a:p>
            <a:pPr lvl="1"/>
            <a:r>
              <a:rPr lang="en-US" b="1" dirty="0" smtClean="0"/>
              <a:t>non-governmental organizations</a:t>
            </a:r>
            <a:endParaRPr lang="sr-Latn-RS" dirty="0" smtClean="0"/>
          </a:p>
          <a:p>
            <a:pPr lvl="1"/>
            <a:r>
              <a:rPr lang="en-US" b="1" dirty="0" smtClean="0"/>
              <a:t>local authorities</a:t>
            </a:r>
            <a:r>
              <a:rPr lang="en-US" dirty="0" smtClean="0"/>
              <a:t>, including cities, towns, municipalities or city municipalities of the Republic of Serbia</a:t>
            </a:r>
          </a:p>
          <a:p>
            <a:pPr lvl="1"/>
            <a:r>
              <a:rPr lang="en-US" b="1" dirty="0" smtClean="0"/>
              <a:t>public institutions belonging to the social protection</a:t>
            </a:r>
            <a:r>
              <a:rPr lang="en-US" dirty="0" smtClean="0"/>
              <a:t> sector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4511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Lot 1 – Is partnership mandatory?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No. However</a:t>
            </a:r>
            <a:r>
              <a:rPr lang="sr-Latn-RS" dirty="0" smtClean="0"/>
              <a:t>: </a:t>
            </a:r>
          </a:p>
          <a:p>
            <a:pPr lvl="1"/>
            <a:r>
              <a:rPr lang="sr-Latn-RS" dirty="0" err="1" smtClean="0"/>
              <a:t>Applicant</a:t>
            </a:r>
            <a:r>
              <a:rPr lang="en-GB" dirty="0" smtClean="0"/>
              <a:t>s</a:t>
            </a:r>
            <a:r>
              <a:rPr lang="sr-Latn-RS" dirty="0" smtClean="0"/>
              <a:t> </a:t>
            </a:r>
            <a:r>
              <a:rPr lang="sr-Latn-RS" dirty="0" err="1" smtClean="0"/>
              <a:t>registered</a:t>
            </a:r>
            <a:r>
              <a:rPr lang="sr-Latn-RS" dirty="0" smtClean="0"/>
              <a:t> </a:t>
            </a:r>
            <a:r>
              <a:rPr lang="sr-Latn-RS" dirty="0" err="1" smtClean="0"/>
              <a:t>out</a:t>
            </a:r>
            <a:r>
              <a:rPr lang="sr-Latn-RS" dirty="0" smtClean="0"/>
              <a:t> of Serbia</a:t>
            </a:r>
            <a:r>
              <a:rPr lang="en-GB" dirty="0" smtClean="0"/>
              <a:t> </a:t>
            </a:r>
            <a:r>
              <a:rPr lang="sr-Latn-RS" b="1" dirty="0" err="1" smtClean="0"/>
              <a:t>must</a:t>
            </a:r>
            <a:r>
              <a:rPr lang="sr-Latn-RS" b="1" dirty="0" smtClean="0"/>
              <a:t> apply</a:t>
            </a:r>
            <a:r>
              <a:rPr lang="sr-Latn-RS" dirty="0" smtClean="0"/>
              <a:t> in partnership with a co-applicant registered in Serbia</a:t>
            </a:r>
          </a:p>
          <a:p>
            <a:pPr lvl="1"/>
            <a:r>
              <a:rPr lang="en-US" dirty="0" smtClean="0"/>
              <a:t>Applicants for cluster </a:t>
            </a:r>
            <a:r>
              <a:rPr lang="en-US" dirty="0"/>
              <a:t>projects </a:t>
            </a:r>
            <a:r>
              <a:rPr lang="en-US" b="1" dirty="0" smtClean="0"/>
              <a:t>must apply </a:t>
            </a:r>
            <a:r>
              <a:rPr lang="en-US" dirty="0" smtClean="0"/>
              <a:t>in partnership with one or</a:t>
            </a:r>
            <a:r>
              <a:rPr lang="sr-Latn-RS" dirty="0" smtClean="0"/>
              <a:t> </a:t>
            </a:r>
            <a:r>
              <a:rPr lang="en-US" dirty="0" smtClean="0"/>
              <a:t>more co-applicants.</a:t>
            </a: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7362289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sz="3600" dirty="0" smtClean="0"/>
              <a:t>Lot 1 –Other rules and recomendations re eligibility of applicants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A</a:t>
            </a:r>
            <a:r>
              <a:rPr lang="en-US" dirty="0" err="1" smtClean="0"/>
              <a:t>rticle</a:t>
            </a:r>
            <a:r>
              <a:rPr lang="en-US" dirty="0" smtClean="0"/>
              <a:t> 64 of Law on Social Protection</a:t>
            </a:r>
            <a:r>
              <a:rPr lang="sr-Latn-RS" dirty="0" smtClean="0"/>
              <a:t>, commissioning of the services</a:t>
            </a:r>
          </a:p>
          <a:p>
            <a:r>
              <a:rPr lang="sr-Latn-RS" dirty="0" smtClean="0"/>
              <a:t>Licencing, </a:t>
            </a:r>
            <a:r>
              <a:rPr lang="sr-Latn-RS" dirty="0" err="1" smtClean="0"/>
              <a:t>deadline</a:t>
            </a:r>
            <a:r>
              <a:rPr lang="sr-Latn-RS" dirty="0" smtClean="0"/>
              <a:t> </a:t>
            </a:r>
            <a:r>
              <a:rPr lang="sr-Latn-RS" dirty="0" err="1" smtClean="0"/>
              <a:t>until</a:t>
            </a:r>
            <a:r>
              <a:rPr lang="sr-Latn-RS" dirty="0" smtClean="0"/>
              <a:t> May 2016</a:t>
            </a:r>
          </a:p>
          <a:p>
            <a:r>
              <a:rPr lang="sr-Latn-RS" dirty="0" smtClean="0"/>
              <a:t>Support to establishing of new services should preferably take place in least developed municipalities.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50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Insufficient development of community based services </a:t>
            </a:r>
            <a:r>
              <a:rPr lang="en-GB" dirty="0" smtClean="0"/>
              <a:t>in Serbia: </a:t>
            </a:r>
            <a:r>
              <a:rPr lang="sr-Latn-RS" dirty="0" smtClean="0"/>
              <a:t>needs </a:t>
            </a:r>
            <a:r>
              <a:rPr lang="en-GB" dirty="0" smtClean="0"/>
              <a:t>are not fully met</a:t>
            </a:r>
            <a:endParaRPr lang="sr-Latn-RS" dirty="0" smtClean="0"/>
          </a:p>
          <a:p>
            <a:r>
              <a:rPr lang="sr-Latn-RS" dirty="0" smtClean="0"/>
              <a:t>Need to mainstream „projects“ into sustainable services, consolidation</a:t>
            </a:r>
          </a:p>
          <a:p>
            <a:r>
              <a:rPr lang="sr-Latn-RS" dirty="0" smtClean="0"/>
              <a:t>Particular vulnerability of the members of the Roma national minority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35280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Lot 1 – Financial restrictions (most relevant)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Purchase of equipment and vehicles</a:t>
            </a:r>
            <a:r>
              <a:rPr lang="en-US" dirty="0" smtClean="0"/>
              <a:t>, space rehabilitation, infrastructural works and development of technical documentation for these purposes: </a:t>
            </a:r>
            <a:endParaRPr lang="en-US" dirty="0"/>
          </a:p>
          <a:p>
            <a:pPr lvl="1"/>
            <a:r>
              <a:rPr lang="en-US" dirty="0" smtClean="0"/>
              <a:t>Must be aimed at community based service development </a:t>
            </a:r>
          </a:p>
          <a:p>
            <a:pPr lvl="1"/>
            <a:r>
              <a:rPr lang="en-US" dirty="0" smtClean="0"/>
              <a:t>If only works or supplies, </a:t>
            </a:r>
            <a:r>
              <a:rPr lang="en-US" b="1" dirty="0" smtClean="0"/>
              <a:t>max 30% of total budget</a:t>
            </a:r>
            <a:endParaRPr lang="en-US" dirty="0"/>
          </a:p>
          <a:p>
            <a:pPr lvl="1"/>
            <a:r>
              <a:rPr lang="en-US" dirty="0" smtClean="0"/>
              <a:t>If </a:t>
            </a:r>
            <a:r>
              <a:rPr lang="en-US" u="sng" dirty="0" smtClean="0"/>
              <a:t>both</a:t>
            </a:r>
            <a:r>
              <a:rPr lang="en-US" dirty="0" smtClean="0"/>
              <a:t> works and supplies, </a:t>
            </a:r>
            <a:r>
              <a:rPr lang="en-US" b="1" dirty="0" smtClean="0"/>
              <a:t>max 40%</a:t>
            </a:r>
            <a:r>
              <a:rPr lang="sr-Latn-RS" b="1" dirty="0" smtClean="0"/>
              <a:t>.</a:t>
            </a:r>
          </a:p>
          <a:p>
            <a:r>
              <a:rPr lang="en-US" dirty="0" smtClean="0"/>
              <a:t>Civil servants or other public employees </a:t>
            </a:r>
            <a:r>
              <a:rPr lang="en-US" b="1" dirty="0" smtClean="0"/>
              <a:t>cannot receive </a:t>
            </a:r>
            <a:r>
              <a:rPr lang="en-US" dirty="0" smtClean="0"/>
              <a:t>salary </a:t>
            </a:r>
            <a:r>
              <a:rPr lang="en-GB" dirty="0" smtClean="0"/>
              <a:t>top-ups</a:t>
            </a:r>
            <a:br>
              <a:rPr lang="en-GB" dirty="0" smtClean="0"/>
            </a:br>
            <a:r>
              <a:rPr lang="en-GB" sz="2800" dirty="0" smtClean="0"/>
              <a:t>(however their salaries can </a:t>
            </a:r>
            <a:r>
              <a:rPr lang="sr-Latn-RS" sz="2800" dirty="0" smtClean="0"/>
              <a:t>be </a:t>
            </a:r>
            <a:r>
              <a:rPr lang="en-GB" sz="2800" dirty="0" smtClean="0"/>
              <a:t>counted</a:t>
            </a:r>
            <a:r>
              <a:rPr lang="sr-Latn-RS" sz="2800" dirty="0" smtClean="0"/>
              <a:t> as </a:t>
            </a:r>
            <a:r>
              <a:rPr lang="sr-Latn-RS" sz="2800" dirty="0" err="1" smtClean="0"/>
              <a:t>co</a:t>
            </a:r>
            <a:r>
              <a:rPr lang="sr-Latn-RS" sz="2800" dirty="0" smtClean="0"/>
              <a:t>-</a:t>
            </a:r>
            <a:r>
              <a:rPr lang="sr-Latn-RS" sz="2800" dirty="0" err="1" smtClean="0"/>
              <a:t>funding</a:t>
            </a:r>
            <a:r>
              <a:rPr lang="sr-Latn-RS" sz="2800" dirty="0" smtClean="0"/>
              <a:t>)</a:t>
            </a:r>
            <a:r>
              <a:rPr lang="sr-Latn-R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70163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Lot 1 – What will be funded?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Eligible actions under this lot </a:t>
            </a:r>
            <a:r>
              <a:rPr lang="en-US" sz="2400" b="1" dirty="0" smtClean="0"/>
              <a:t>must</a:t>
            </a:r>
            <a:r>
              <a:rPr lang="sr-Latn-RS" sz="2400" dirty="0" smtClean="0"/>
              <a:t>:</a:t>
            </a:r>
            <a:endParaRPr lang="en-US" sz="2400" dirty="0" smtClean="0"/>
          </a:p>
          <a:p>
            <a:r>
              <a:rPr lang="en-US" sz="2400" dirty="0" smtClean="0"/>
              <a:t>Support </a:t>
            </a:r>
            <a:r>
              <a:rPr lang="en-US" sz="2400" b="1" dirty="0" smtClean="0"/>
              <a:t>social inclusion of vulnerable and disadvantaged groups </a:t>
            </a:r>
            <a:r>
              <a:rPr lang="en-US" sz="2400" dirty="0" smtClean="0"/>
              <a:t>in</a:t>
            </a:r>
            <a:r>
              <a:rPr lang="en-US" sz="2400" b="1" dirty="0" smtClean="0"/>
              <a:t> community-based settings</a:t>
            </a:r>
            <a:r>
              <a:rPr lang="en-US" sz="2400" dirty="0" smtClean="0"/>
              <a:t>; </a:t>
            </a:r>
          </a:p>
          <a:p>
            <a:r>
              <a:rPr lang="en-US" sz="2400" dirty="0" smtClean="0"/>
              <a:t>Show that the relevant decision-making institution (e.g. municipality) will </a:t>
            </a:r>
            <a:r>
              <a:rPr lang="en-US" sz="2400" b="1" dirty="0" smtClean="0"/>
              <a:t>ensure the service continuation </a:t>
            </a:r>
            <a:r>
              <a:rPr lang="en-US" sz="2400" dirty="0" smtClean="0"/>
              <a:t>after end of the project; </a:t>
            </a:r>
            <a:endParaRPr lang="sr-Latn-RS" sz="2400" dirty="0" smtClean="0"/>
          </a:p>
          <a:p>
            <a:r>
              <a:rPr lang="en-US" sz="2400" dirty="0" smtClean="0"/>
              <a:t>Make service available to </a:t>
            </a:r>
            <a:r>
              <a:rPr lang="en-US" sz="2400" b="1" dirty="0" smtClean="0"/>
              <a:t>Roma population in general</a:t>
            </a:r>
            <a:r>
              <a:rPr lang="en-US" sz="2400" dirty="0"/>
              <a:t>;</a:t>
            </a:r>
            <a:endParaRPr lang="sr-Latn-RS" sz="2400" dirty="0" smtClean="0"/>
          </a:p>
          <a:p>
            <a:r>
              <a:rPr lang="en-US" sz="2400" dirty="0" smtClean="0"/>
              <a:t>Show that at least 50% of beneficiaries are </a:t>
            </a:r>
            <a:r>
              <a:rPr lang="en-US" sz="2400" b="1" dirty="0" smtClean="0"/>
              <a:t>women</a:t>
            </a:r>
            <a:r>
              <a:rPr lang="en-US" sz="2400" b="1" dirty="0"/>
              <a:t>;</a:t>
            </a:r>
            <a:endParaRPr lang="en-US" sz="2400" b="1" dirty="0" smtClean="0"/>
          </a:p>
          <a:p>
            <a:r>
              <a:rPr lang="en-US" sz="2400" dirty="0" smtClean="0"/>
              <a:t>Ensure </a:t>
            </a:r>
            <a:r>
              <a:rPr lang="en-US" sz="2400" b="1" dirty="0" smtClean="0"/>
              <a:t>monitoring of minimum standards in practice </a:t>
            </a:r>
            <a:r>
              <a:rPr lang="en-US" sz="2400" dirty="0" smtClean="0"/>
              <a:t>(e.g human rights), through third parties (i.e. civil-society organizations  or municipal services)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409518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Lot 1 – What will be funded?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You can select between 3 sub-objectives (regardless of the cluster or non-cluster type of your project):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FURTHER STRENGTHENING </a:t>
            </a:r>
            <a:r>
              <a:rPr lang="sr-Latn-RS" dirty="0" smtClean="0"/>
              <a:t>of </a:t>
            </a:r>
            <a:r>
              <a:rPr lang="en-US" dirty="0" smtClean="0"/>
              <a:t>EXISTING SERVICES</a:t>
            </a:r>
            <a:endParaRPr lang="sr-Latn-R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ESTABLISH</a:t>
            </a:r>
            <a:r>
              <a:rPr lang="sr-Latn-RS" dirty="0" smtClean="0"/>
              <a:t>MENT OF </a:t>
            </a:r>
            <a:r>
              <a:rPr lang="en-US" dirty="0" smtClean="0"/>
              <a:t>NEW SERVICES</a:t>
            </a:r>
            <a:endParaRPr lang="sr-Latn-R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INNOVATIVE SERVICES</a:t>
            </a: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4383353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Lot 1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1. </a:t>
            </a:r>
            <a:r>
              <a:rPr lang="sr-Latn-RS" dirty="0" err="1" smtClean="0"/>
              <a:t>Strenghtening</a:t>
            </a:r>
            <a:r>
              <a:rPr lang="sr-Latn-RS" dirty="0" smtClean="0"/>
              <a:t> </a:t>
            </a:r>
            <a:r>
              <a:rPr lang="sr-Latn-RS" dirty="0" err="1" smtClean="0"/>
              <a:t>existing</a:t>
            </a:r>
            <a:r>
              <a:rPr lang="sr-Latn-RS" dirty="0" smtClean="0"/>
              <a:t>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Services for which </a:t>
            </a:r>
            <a:r>
              <a:rPr lang="en-US" b="1" dirty="0" smtClean="0"/>
              <a:t>national minimum standards are already set </a:t>
            </a:r>
            <a:r>
              <a:rPr lang="sr-Latn-RS" dirty="0" smtClean="0"/>
              <a:t>in corresponding bylaws. </a:t>
            </a:r>
            <a:endParaRPr lang="sr-Latn-RS" b="1" dirty="0" smtClean="0"/>
          </a:p>
          <a:p>
            <a:r>
              <a:rPr lang="en-GB" dirty="0" smtClean="0"/>
              <a:t>A </a:t>
            </a:r>
            <a:r>
              <a:rPr lang="en-GB" b="1" dirty="0" smtClean="0"/>
              <a:t>licensing </a:t>
            </a:r>
            <a:r>
              <a:rPr lang="sr-Latn-RS" b="1" dirty="0" err="1" smtClean="0"/>
              <a:t>request</a:t>
            </a:r>
            <a:r>
              <a:rPr lang="sr-Latn-RS" b="1" dirty="0" smtClean="0"/>
              <a:t> </a:t>
            </a:r>
            <a:r>
              <a:rPr lang="en-GB" b="1" dirty="0" smtClean="0"/>
              <a:t>must have been submitted to Ministry </a:t>
            </a:r>
            <a:r>
              <a:rPr lang="sr-Latn-RS" dirty="0" smtClean="0"/>
              <a:t>(</a:t>
            </a:r>
            <a:r>
              <a:rPr lang="en-US" dirty="0" smtClean="0"/>
              <a:t>at the time of submitting the full application</a:t>
            </a:r>
            <a:r>
              <a:rPr lang="sr-Latn-RS" dirty="0" smtClean="0"/>
              <a:t>). </a:t>
            </a:r>
            <a:r>
              <a:rPr lang="en-US" dirty="0" smtClean="0"/>
              <a:t> </a:t>
            </a:r>
          </a:p>
          <a:p>
            <a:r>
              <a:rPr lang="en-GB" dirty="0" smtClean="0"/>
              <a:t>As a minimum, the project must</a:t>
            </a:r>
          </a:p>
          <a:p>
            <a:pPr lvl="1"/>
            <a:r>
              <a:rPr lang="en-GB" dirty="0" smtClean="0"/>
              <a:t>Either </a:t>
            </a:r>
            <a:r>
              <a:rPr lang="en-US" dirty="0" smtClean="0"/>
              <a:t>increase the number of beneficiaries reached </a:t>
            </a:r>
            <a:r>
              <a:rPr lang="sr-Latn-RS" dirty="0" smtClean="0"/>
              <a:t>already </a:t>
            </a:r>
            <a:r>
              <a:rPr lang="en-US" dirty="0" smtClean="0"/>
              <a:t>by the service </a:t>
            </a:r>
            <a:r>
              <a:rPr lang="en-US" b="1" dirty="0" smtClean="0"/>
              <a:t>by at least</a:t>
            </a:r>
            <a:r>
              <a:rPr lang="sr-Latn-RS" b="1" dirty="0" smtClean="0"/>
              <a:t> </a:t>
            </a:r>
            <a:r>
              <a:rPr lang="en-US" b="1" dirty="0" smtClean="0"/>
              <a:t>30</a:t>
            </a:r>
            <a:r>
              <a:rPr lang="sr-Latn-RS" b="1" dirty="0" smtClean="0"/>
              <a:t>%</a:t>
            </a:r>
            <a:r>
              <a:rPr lang="sr-Latn-RS" dirty="0" smtClean="0"/>
              <a:t>,</a:t>
            </a:r>
          </a:p>
          <a:p>
            <a:pPr lvl="1"/>
            <a:r>
              <a:rPr lang="en-US" dirty="0" smtClean="0"/>
              <a:t>Or expand the geographical coverage of the served area </a:t>
            </a:r>
            <a:r>
              <a:rPr lang="en-US" b="1" dirty="0" smtClean="0"/>
              <a:t>by at least 20%</a:t>
            </a:r>
            <a:r>
              <a:rPr lang="sr-Latn-RS" b="1" dirty="0" smtClean="0"/>
              <a:t>.</a:t>
            </a: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33290712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Lot 1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2. </a:t>
            </a:r>
            <a:r>
              <a:rPr lang="sr-Latn-RS" dirty="0" err="1" smtClean="0"/>
              <a:t>Establishing</a:t>
            </a:r>
            <a:r>
              <a:rPr lang="sr-Latn-RS" dirty="0" smtClean="0"/>
              <a:t> new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</a:t>
            </a:r>
            <a:r>
              <a:rPr lang="sr-Latn-RS" dirty="0" err="1" smtClean="0"/>
              <a:t>ervices</a:t>
            </a:r>
            <a:r>
              <a:rPr lang="sr-Latn-RS" dirty="0" smtClean="0"/>
              <a:t> for which </a:t>
            </a:r>
            <a:r>
              <a:rPr lang="en-US" dirty="0" smtClean="0"/>
              <a:t>national minimum </a:t>
            </a:r>
            <a:r>
              <a:rPr lang="en-US" b="1" dirty="0" smtClean="0"/>
              <a:t>standards are already set </a:t>
            </a:r>
            <a:r>
              <a:rPr lang="en-US" dirty="0" smtClean="0"/>
              <a:t>in corresponding bylaws</a:t>
            </a:r>
          </a:p>
          <a:p>
            <a:r>
              <a:rPr lang="en-GB" dirty="0" smtClean="0"/>
              <a:t>Services </a:t>
            </a:r>
            <a:r>
              <a:rPr lang="sr-Latn-RS" dirty="0" err="1" smtClean="0"/>
              <a:t>already</a:t>
            </a:r>
            <a:r>
              <a:rPr lang="sr-Latn-RS" dirty="0" smtClean="0"/>
              <a:t> offered </a:t>
            </a:r>
            <a:r>
              <a:rPr lang="en-US" dirty="0" smtClean="0"/>
              <a:t>elsewhere in Serbia, but </a:t>
            </a:r>
            <a:r>
              <a:rPr lang="en-US" b="1" dirty="0" smtClean="0"/>
              <a:t>absent </a:t>
            </a:r>
            <a:r>
              <a:rPr lang="en-US" dirty="0" smtClean="0"/>
              <a:t>in the target municipality</a:t>
            </a:r>
            <a:r>
              <a:rPr lang="sr-Latn-RS" dirty="0" smtClean="0"/>
              <a:t>(ies)</a:t>
            </a:r>
            <a:r>
              <a:rPr lang="sr-Latn-RS" dirty="0"/>
              <a:t>.</a:t>
            </a:r>
            <a:endParaRPr lang="en-US" dirty="0" smtClean="0"/>
          </a:p>
          <a:p>
            <a:r>
              <a:rPr lang="en-US" dirty="0" smtClean="0"/>
              <a:t>Reach out to min  </a:t>
            </a:r>
            <a:r>
              <a:rPr lang="en-US" b="1" dirty="0" smtClean="0"/>
              <a:t>55 % of the target beneficiaries</a:t>
            </a:r>
            <a:r>
              <a:rPr lang="sr-Latn-RS" dirty="0" smtClean="0"/>
              <a:t> </a:t>
            </a:r>
            <a:endParaRPr lang="en-US" dirty="0" smtClean="0"/>
          </a:p>
          <a:p>
            <a:r>
              <a:rPr lang="en-US" dirty="0" smtClean="0"/>
              <a:t>Preferably services proposed in </a:t>
            </a:r>
            <a:r>
              <a:rPr lang="en-US" b="1" dirty="0" smtClean="0"/>
              <a:t>economically depressed municipalities</a:t>
            </a:r>
            <a:r>
              <a:rPr lang="sr-Latn-RS" b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8657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Lot 1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3. </a:t>
            </a:r>
            <a:r>
              <a:rPr lang="sr-Latn-RS" dirty="0" err="1" smtClean="0"/>
              <a:t>Innovative</a:t>
            </a:r>
            <a:r>
              <a:rPr lang="sr-Latn-RS" dirty="0" smtClean="0"/>
              <a:t>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Either:</a:t>
            </a:r>
          </a:p>
          <a:p>
            <a:pPr lvl="1"/>
            <a:r>
              <a:rPr lang="en-GB" dirty="0" smtClean="0"/>
              <a:t>s</a:t>
            </a:r>
            <a:r>
              <a:rPr lang="sr-Latn-RS" dirty="0" err="1" smtClean="0"/>
              <a:t>ervices</a:t>
            </a:r>
            <a:r>
              <a:rPr lang="sr-Latn-RS" dirty="0" smtClean="0"/>
              <a:t> for which  national minimum standards </a:t>
            </a:r>
            <a:r>
              <a:rPr lang="sr-Latn-RS" b="1" dirty="0" smtClean="0"/>
              <a:t>are </a:t>
            </a:r>
            <a:r>
              <a:rPr lang="sr-Latn-RS" b="1" dirty="0" err="1" smtClean="0"/>
              <a:t>not</a:t>
            </a:r>
            <a:r>
              <a:rPr lang="sr-Latn-RS" b="1" dirty="0" smtClean="0"/>
              <a:t> set</a:t>
            </a:r>
            <a:r>
              <a:rPr lang="en-GB" b="1" dirty="0" smtClean="0"/>
              <a:t>, or</a:t>
            </a:r>
          </a:p>
          <a:p>
            <a:pPr lvl="1"/>
            <a:r>
              <a:rPr lang="sr-Latn-RS" dirty="0" err="1" smtClean="0"/>
              <a:t>cross</a:t>
            </a:r>
            <a:r>
              <a:rPr lang="sr-Latn-RS" dirty="0" smtClean="0"/>
              <a:t>-</a:t>
            </a:r>
            <a:r>
              <a:rPr lang="sr-Latn-RS" dirty="0" err="1" smtClean="0"/>
              <a:t>sector</a:t>
            </a:r>
            <a:r>
              <a:rPr lang="en-GB" dirty="0" smtClean="0"/>
              <a:t>i</a:t>
            </a:r>
            <a:r>
              <a:rPr lang="sr-Latn-RS" dirty="0" smtClean="0"/>
              <a:t>al services.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6107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Lot 1 - The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30% increase of beneficiaries </a:t>
            </a:r>
            <a:r>
              <a:rPr lang="en-US" dirty="0" smtClean="0"/>
              <a:t>of community-based social services</a:t>
            </a:r>
            <a:r>
              <a:rPr lang="sr-Latn-RS" dirty="0" smtClean="0"/>
              <a:t>, </a:t>
            </a:r>
          </a:p>
          <a:p>
            <a:r>
              <a:rPr lang="en-US" b="1" dirty="0" smtClean="0"/>
              <a:t>20% increase in community-based social services</a:t>
            </a:r>
            <a:r>
              <a:rPr lang="sr-Latn-RS" dirty="0" smtClean="0"/>
              <a:t>, in terms of territorial coverage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3077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Lot 1 - In summary....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Delivery of community based care </a:t>
            </a:r>
            <a:r>
              <a:rPr lang="en-US" dirty="0" smtClean="0"/>
              <a:t>for vulnerable and disadvantaged groups </a:t>
            </a:r>
            <a:r>
              <a:rPr lang="sr-Latn-RS" dirty="0" smtClean="0"/>
              <a:t>is mandatory. </a:t>
            </a:r>
          </a:p>
          <a:p>
            <a:r>
              <a:rPr lang="en-GB" dirty="0" smtClean="0"/>
              <a:t>Applicants must involve </a:t>
            </a:r>
            <a:r>
              <a:rPr lang="sr-Latn-RS" dirty="0" err="1" smtClean="0"/>
              <a:t>vulnerable</a:t>
            </a:r>
            <a:r>
              <a:rPr lang="sr-Latn-RS" dirty="0" smtClean="0"/>
              <a:t> </a:t>
            </a:r>
            <a:r>
              <a:rPr lang="sr-Latn-RS" dirty="0" err="1" smtClean="0"/>
              <a:t>beneficiaries</a:t>
            </a:r>
            <a:r>
              <a:rPr lang="sr-Latn-RS" dirty="0" smtClean="0"/>
              <a:t> </a:t>
            </a:r>
            <a:r>
              <a:rPr lang="en-GB" dirty="0" smtClean="0"/>
              <a:t>(no </a:t>
            </a:r>
            <a:r>
              <a:rPr lang="sr-Latn-RS" dirty="0" smtClean="0"/>
              <a:t>studies, policy analysis and research but  </a:t>
            </a:r>
            <a:r>
              <a:rPr lang="sr-Latn-RS" dirty="0"/>
              <a:t>tangible </a:t>
            </a:r>
            <a:r>
              <a:rPr lang="sr-Latn-RS" dirty="0" smtClean="0"/>
              <a:t>service</a:t>
            </a:r>
            <a:r>
              <a:rPr lang="en-GB" dirty="0" smtClean="0"/>
              <a:t>s delivered to</a:t>
            </a:r>
            <a:r>
              <a:rPr lang="sr-Latn-RS" dirty="0" smtClean="0"/>
              <a:t> </a:t>
            </a:r>
            <a:r>
              <a:rPr lang="sr-Latn-RS" dirty="0" err="1" smtClean="0"/>
              <a:t>people</a:t>
            </a:r>
            <a:r>
              <a:rPr lang="en-GB" dirty="0" smtClean="0"/>
              <a:t> in need)</a:t>
            </a:r>
            <a:r>
              <a:rPr lang="sr-Latn-RS" dirty="0" smtClean="0"/>
              <a:t>. </a:t>
            </a:r>
          </a:p>
          <a:p>
            <a:r>
              <a:rPr lang="en-US" b="1" dirty="0" smtClean="0"/>
              <a:t>Independent oversight from experienced third parties </a:t>
            </a:r>
            <a:r>
              <a:rPr lang="en-US" dirty="0" smtClean="0"/>
              <a:t>of delivered services</a:t>
            </a:r>
            <a:r>
              <a:rPr lang="sr-Latn-RS" dirty="0" smtClean="0"/>
              <a:t> is mandatory. </a:t>
            </a:r>
          </a:p>
          <a:p>
            <a:r>
              <a:rPr lang="en-GB" dirty="0" smtClean="0"/>
              <a:t>M</a:t>
            </a:r>
            <a:r>
              <a:rPr lang="sr-Latn-RS" dirty="0" err="1" smtClean="0"/>
              <a:t>onitoring</a:t>
            </a:r>
            <a:r>
              <a:rPr lang="sr-Latn-RS" dirty="0" smtClean="0"/>
              <a:t> of </a:t>
            </a:r>
            <a:r>
              <a:rPr lang="sr-Latn-RS" dirty="0" err="1" smtClean="0"/>
              <a:t>service</a:t>
            </a:r>
            <a:r>
              <a:rPr lang="sr-Latn-RS" dirty="0" smtClean="0"/>
              <a:t> </a:t>
            </a:r>
            <a:r>
              <a:rPr lang="sr-Latn-RS" dirty="0" err="1" smtClean="0"/>
              <a:t>delivery</a:t>
            </a:r>
            <a:r>
              <a:rPr lang="en-GB" dirty="0" smtClean="0"/>
              <a:t> must contribute to respect of basic human rights</a:t>
            </a:r>
            <a:r>
              <a:rPr lang="sr-Latn-R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3926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Lot 1 - Advices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2800" dirty="0" smtClean="0"/>
              <a:t>Support all </a:t>
            </a:r>
            <a:r>
              <a:rPr lang="sr-Latn-RS" sz="2800" b="1" dirty="0" smtClean="0"/>
              <a:t>your claims with exact figures</a:t>
            </a:r>
            <a:r>
              <a:rPr lang="sr-Latn-RS" sz="2800" dirty="0" smtClean="0"/>
              <a:t>: </a:t>
            </a:r>
            <a:endParaRPr lang="en-GB" sz="2800" dirty="0" smtClean="0"/>
          </a:p>
          <a:p>
            <a:pPr lvl="1"/>
            <a:r>
              <a:rPr lang="sr-Latn-RS" sz="2400" dirty="0" err="1" smtClean="0"/>
              <a:t>how</a:t>
            </a:r>
            <a:r>
              <a:rPr lang="sr-Latn-RS" sz="2400" dirty="0" smtClean="0"/>
              <a:t> many people are in the need for the service, </a:t>
            </a:r>
            <a:endParaRPr lang="en-GB" sz="2400" dirty="0" smtClean="0"/>
          </a:p>
          <a:p>
            <a:pPr lvl="1"/>
            <a:r>
              <a:rPr lang="sr-Latn-RS" sz="2400" dirty="0" err="1" smtClean="0"/>
              <a:t>how</a:t>
            </a:r>
            <a:r>
              <a:rPr lang="sr-Latn-RS" sz="2400" dirty="0" smtClean="0"/>
              <a:t> many people are currently covered, </a:t>
            </a:r>
            <a:endParaRPr lang="en-GB" sz="2400" dirty="0" smtClean="0"/>
          </a:p>
          <a:p>
            <a:pPr lvl="1"/>
            <a:r>
              <a:rPr lang="sr-Latn-RS" sz="2400" dirty="0" err="1" smtClean="0"/>
              <a:t>how</a:t>
            </a:r>
            <a:r>
              <a:rPr lang="sr-Latn-RS" sz="2400" dirty="0" smtClean="0"/>
              <a:t> many people are to be included. </a:t>
            </a:r>
          </a:p>
          <a:p>
            <a:r>
              <a:rPr lang="sr-Latn-RS" sz="2800" dirty="0" smtClean="0"/>
              <a:t>You can </a:t>
            </a:r>
            <a:r>
              <a:rPr lang="sr-Latn-RS" sz="2800" dirty="0" err="1" smtClean="0"/>
              <a:t>use</a:t>
            </a:r>
            <a:r>
              <a:rPr lang="sr-Latn-RS" sz="2800" dirty="0" smtClean="0"/>
              <a:t> </a:t>
            </a:r>
            <a:r>
              <a:rPr lang="en-GB" sz="2800" dirty="0" smtClean="0"/>
              <a:t>SIPRU's </a:t>
            </a:r>
            <a:r>
              <a:rPr lang="sr-Latn-RS" sz="2800" dirty="0" err="1" smtClean="0"/>
              <a:t>report</a:t>
            </a:r>
            <a:r>
              <a:rPr lang="sr-Latn-RS" sz="2800" dirty="0" smtClean="0"/>
              <a:t> </a:t>
            </a:r>
            <a:r>
              <a:rPr lang="sr-Latn-RS" sz="2800" dirty="0"/>
              <a:t>as the </a:t>
            </a:r>
            <a:r>
              <a:rPr lang="sr-Latn-RS" sz="2800" b="1" dirty="0" err="1" smtClean="0"/>
              <a:t>baseline</a:t>
            </a:r>
            <a:r>
              <a:rPr lang="en-GB" sz="2800" b="1" dirty="0" smtClean="0"/>
              <a:t>: </a:t>
            </a:r>
            <a:r>
              <a:rPr lang="sr-Latn-RS" sz="2800" dirty="0" smtClean="0">
                <a:hlinkClick r:id="rId2"/>
              </a:rPr>
              <a:t>http://www.inkluzija.gov.rs/?p=21918&amp;lang=sr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200" dirty="0" smtClean="0"/>
              <a:t>(</a:t>
            </a:r>
            <a:r>
              <a:rPr lang="sr-Latn-RS" sz="2200" dirty="0" err="1" smtClean="0"/>
              <a:t>If</a:t>
            </a:r>
            <a:r>
              <a:rPr lang="sr-Latn-RS" sz="2200" dirty="0" smtClean="0"/>
              <a:t> </a:t>
            </a:r>
            <a:r>
              <a:rPr lang="en-GB" sz="2200" dirty="0" smtClean="0"/>
              <a:t>you believe report's </a:t>
            </a:r>
            <a:r>
              <a:rPr lang="sr-Latn-RS" sz="2200" dirty="0" smtClean="0"/>
              <a:t>data</a:t>
            </a:r>
            <a:r>
              <a:rPr lang="en-GB" sz="2200" dirty="0" smtClean="0"/>
              <a:t> </a:t>
            </a:r>
            <a:r>
              <a:rPr lang="sr-Latn-RS" sz="2200" dirty="0" err="1" smtClean="0"/>
              <a:t>are</a:t>
            </a:r>
            <a:r>
              <a:rPr lang="sr-Latn-RS" sz="2200" dirty="0" smtClean="0"/>
              <a:t> not correct, support </a:t>
            </a:r>
            <a:r>
              <a:rPr lang="sr-Latn-RS" sz="2200" dirty="0" err="1" smtClean="0"/>
              <a:t>your</a:t>
            </a:r>
            <a:r>
              <a:rPr lang="sr-Latn-RS" sz="2200" dirty="0" smtClean="0"/>
              <a:t> </a:t>
            </a:r>
            <a:r>
              <a:rPr lang="sr-Latn-RS" sz="2200" dirty="0" err="1" smtClean="0"/>
              <a:t>claims</a:t>
            </a:r>
            <a:r>
              <a:rPr lang="en-GB" sz="2200" dirty="0"/>
              <a:t>)</a:t>
            </a:r>
            <a:endParaRPr lang="sr-Latn-RS" sz="2800" dirty="0" smtClean="0"/>
          </a:p>
          <a:p>
            <a:r>
              <a:rPr lang="en-GB" sz="2800" dirty="0" smtClean="0"/>
              <a:t>Make only verifiable statements: </a:t>
            </a:r>
            <a:r>
              <a:rPr lang="sr-Latn-RS" sz="2800" dirty="0" smtClean="0"/>
              <a:t>the </a:t>
            </a:r>
            <a:r>
              <a:rPr lang="sr-Latn-RS" sz="2800" dirty="0" err="1" smtClean="0"/>
              <a:t>Contracting</a:t>
            </a:r>
            <a:r>
              <a:rPr lang="sr-Latn-RS" sz="2800" dirty="0" smtClean="0"/>
              <a:t> </a:t>
            </a:r>
            <a:r>
              <a:rPr lang="en-GB" sz="2800" dirty="0" smtClean="0"/>
              <a:t>A</a:t>
            </a:r>
            <a:r>
              <a:rPr lang="sr-Latn-RS" sz="2800" dirty="0" err="1" smtClean="0"/>
              <a:t>uthority</a:t>
            </a:r>
            <a:r>
              <a:rPr lang="en-GB" sz="2800" dirty="0" smtClean="0"/>
              <a:t> may </a:t>
            </a:r>
            <a:r>
              <a:rPr lang="sr-Latn-RS" sz="2800" b="1" dirty="0" err="1" smtClean="0"/>
              <a:t>request</a:t>
            </a:r>
            <a:r>
              <a:rPr lang="sr-Latn-RS" sz="2800" b="1" dirty="0" smtClean="0"/>
              <a:t> </a:t>
            </a:r>
            <a:r>
              <a:rPr lang="en-GB" sz="2800" b="1" dirty="0" smtClean="0"/>
              <a:t>and verify </a:t>
            </a:r>
            <a:r>
              <a:rPr lang="sr-Latn-RS" sz="2800" dirty="0" smtClean="0"/>
              <a:t>personal data on the </a:t>
            </a:r>
            <a:r>
              <a:rPr lang="sr-Latn-RS" sz="2800" dirty="0"/>
              <a:t>served beneficiaries</a:t>
            </a:r>
            <a:r>
              <a:rPr lang="sr-Latn-RS" sz="2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296720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Lot 1 – Advices, 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Target people with </a:t>
            </a:r>
            <a:r>
              <a:rPr lang="en-US" b="1" dirty="0"/>
              <a:t>multiple vulnerability </a:t>
            </a:r>
            <a:r>
              <a:rPr lang="en-US" dirty="0"/>
              <a:t>(living in distant and isolated areas, homeless, undocumented, those </a:t>
            </a:r>
            <a:r>
              <a:rPr lang="en-US" dirty="0" smtClean="0"/>
              <a:t>excluded </a:t>
            </a:r>
            <a:r>
              <a:rPr lang="en-US" dirty="0"/>
              <a:t>in various fields). </a:t>
            </a:r>
          </a:p>
          <a:p>
            <a:r>
              <a:rPr lang="en-US" dirty="0"/>
              <a:t>Ensure that services </a:t>
            </a:r>
            <a:r>
              <a:rPr lang="en-US" b="1" dirty="0"/>
              <a:t>are available to </a:t>
            </a:r>
            <a:r>
              <a:rPr lang="en-US" b="1" dirty="0" smtClean="0"/>
              <a:t>Roma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(demonstration required)</a:t>
            </a:r>
            <a:endParaRPr lang="en-US" dirty="0"/>
          </a:p>
          <a:p>
            <a:r>
              <a:rPr lang="en-US" dirty="0"/>
              <a:t>Ensure that </a:t>
            </a:r>
            <a:r>
              <a:rPr lang="en-US" b="1" dirty="0"/>
              <a:t>at least 50% of beneficiaries </a:t>
            </a:r>
            <a:r>
              <a:rPr lang="en-US" dirty="0"/>
              <a:t>are </a:t>
            </a:r>
            <a:r>
              <a:rPr lang="en-US" dirty="0" smtClean="0"/>
              <a:t>women (demonstration </a:t>
            </a:r>
            <a:r>
              <a:rPr lang="en-US" dirty="0"/>
              <a:t>required)</a:t>
            </a:r>
          </a:p>
        </p:txBody>
      </p:sp>
    </p:spTree>
    <p:extLst>
      <p:ext uri="{BB962C8B-B14F-4D97-AF65-F5344CB8AC3E}">
        <p14:creationId xmlns:p14="http://schemas.microsoft.com/office/powerpoint/2010/main" val="902152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The Objectives of the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 smtClean="0"/>
              <a:t>Overall objective: </a:t>
            </a:r>
            <a:endParaRPr lang="en-US" dirty="0" smtClean="0"/>
          </a:p>
          <a:p>
            <a:r>
              <a:rPr lang="en-US" dirty="0" smtClean="0"/>
              <a:t>To </a:t>
            </a:r>
            <a:r>
              <a:rPr lang="en-US" b="1" dirty="0" smtClean="0"/>
              <a:t>improve social inclusion and poverty reduction </a:t>
            </a:r>
            <a:r>
              <a:rPr lang="en-US" dirty="0" smtClean="0"/>
              <a:t>among </a:t>
            </a:r>
            <a:r>
              <a:rPr lang="en-US" b="1" dirty="0" smtClean="0"/>
              <a:t>the most </a:t>
            </a:r>
            <a:r>
              <a:rPr lang="en-US" dirty="0" smtClean="0"/>
              <a:t>vulnerable and disadvantaged 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485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Lot 1 – Advices, cont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Plan </a:t>
            </a:r>
            <a:r>
              <a:rPr lang="en-US" b="1" dirty="0"/>
              <a:t>requests for </a:t>
            </a:r>
            <a:r>
              <a:rPr lang="en-US" b="1" dirty="0" err="1"/>
              <a:t>licences</a:t>
            </a:r>
            <a:r>
              <a:rPr lang="en-US" dirty="0"/>
              <a:t>. You will be requested to submit evidences of such requests. </a:t>
            </a:r>
          </a:p>
          <a:p>
            <a:r>
              <a:rPr lang="en-US" dirty="0"/>
              <a:t>Plan </a:t>
            </a:r>
            <a:r>
              <a:rPr lang="en-US" b="1" dirty="0"/>
              <a:t>inclusion of costs in local budgets</a:t>
            </a:r>
            <a:r>
              <a:rPr lang="en-US" dirty="0"/>
              <a:t>. You will be requested to submit letters of commitment from local government. </a:t>
            </a:r>
          </a:p>
          <a:p>
            <a:r>
              <a:rPr lang="en-US" b="1" dirty="0"/>
              <a:t>Liaise early on with experienced third parties </a:t>
            </a:r>
            <a:r>
              <a:rPr lang="en-US" dirty="0"/>
              <a:t>to ensure human rights based monitoring within projects.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69852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Lot 1 – Details you </a:t>
            </a:r>
            <a:r>
              <a:rPr lang="sr-Latn-RS" b="1" dirty="0" smtClean="0"/>
              <a:t>need to list </a:t>
            </a:r>
            <a:r>
              <a:rPr lang="sr-Latn-RS" dirty="0" smtClean="0"/>
              <a:t>in concept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1"/>
            <a:ext cx="8229600" cy="4104456"/>
          </a:xfrm>
        </p:spPr>
        <p:txBody>
          <a:bodyPr>
            <a:normAutofit fontScale="47500" lnSpcReduction="20000"/>
          </a:bodyPr>
          <a:lstStyle/>
          <a:p>
            <a:r>
              <a:rPr lang="en-GB" sz="5600" b="1" dirty="0" smtClean="0"/>
              <a:t>What </a:t>
            </a:r>
            <a:r>
              <a:rPr lang="sr-Latn-RS" sz="5600" b="1" dirty="0" err="1" smtClean="0"/>
              <a:t>services</a:t>
            </a:r>
            <a:r>
              <a:rPr lang="sr-Latn-RS" sz="5600" b="1" dirty="0" smtClean="0"/>
              <a:t> </a:t>
            </a:r>
            <a:r>
              <a:rPr lang="sr-Latn-RS" sz="5600" dirty="0" smtClean="0"/>
              <a:t>you wish to sustain or develop (use exact expressions as listed in Law on Social </a:t>
            </a:r>
            <a:r>
              <a:rPr lang="sr-Latn-RS" sz="5600" dirty="0" err="1" smtClean="0"/>
              <a:t>Protection</a:t>
            </a:r>
            <a:r>
              <a:rPr lang="sr-Latn-RS" sz="5600" dirty="0" smtClean="0"/>
              <a:t>).</a:t>
            </a:r>
            <a:endParaRPr lang="en-GB" sz="5600" dirty="0" smtClean="0"/>
          </a:p>
          <a:p>
            <a:r>
              <a:rPr lang="sr-Latn-RS" sz="5600" dirty="0" err="1" smtClean="0"/>
              <a:t>Where</a:t>
            </a:r>
            <a:r>
              <a:rPr lang="sr-Latn-RS" sz="5600" dirty="0" smtClean="0"/>
              <a:t> (</a:t>
            </a:r>
            <a:r>
              <a:rPr lang="sr-Latn-RS" sz="5600" b="1" dirty="0" smtClean="0"/>
              <a:t>which municipality, which locality</a:t>
            </a:r>
            <a:r>
              <a:rPr lang="sr-Latn-RS" sz="5600" dirty="0" smtClean="0"/>
              <a:t>) will the services take place?</a:t>
            </a:r>
          </a:p>
          <a:p>
            <a:r>
              <a:rPr lang="sr-Latn-RS" sz="5600" dirty="0" smtClean="0"/>
              <a:t>What is the </a:t>
            </a:r>
            <a:r>
              <a:rPr lang="sr-Latn-RS" sz="5600" b="1" dirty="0" err="1" smtClean="0"/>
              <a:t>current</a:t>
            </a:r>
            <a:r>
              <a:rPr lang="sr-Latn-RS" sz="5600" b="1" dirty="0" smtClean="0"/>
              <a:t> </a:t>
            </a:r>
            <a:r>
              <a:rPr lang="sr-Latn-RS" sz="5600" b="1" dirty="0" err="1" smtClean="0"/>
              <a:t>situation</a:t>
            </a:r>
            <a:r>
              <a:rPr lang="en-GB" sz="5600" dirty="0"/>
              <a:t>:</a:t>
            </a:r>
            <a:r>
              <a:rPr lang="sr-Latn-RS" sz="5600" dirty="0" smtClean="0"/>
              <a:t> </a:t>
            </a:r>
            <a:endParaRPr lang="en-GB" sz="5600" dirty="0" smtClean="0"/>
          </a:p>
          <a:p>
            <a:pPr lvl="1"/>
            <a:r>
              <a:rPr lang="sr-Latn-RS" sz="5200" dirty="0" err="1" smtClean="0"/>
              <a:t>How</a:t>
            </a:r>
            <a:r>
              <a:rPr lang="sr-Latn-RS" sz="5200" dirty="0" smtClean="0"/>
              <a:t> </a:t>
            </a:r>
            <a:r>
              <a:rPr lang="sr-Latn-RS" sz="5200" dirty="0" err="1" smtClean="0"/>
              <a:t>many</a:t>
            </a:r>
            <a:r>
              <a:rPr lang="sr-Latn-RS" sz="5200" dirty="0" smtClean="0"/>
              <a:t> </a:t>
            </a:r>
            <a:r>
              <a:rPr lang="en-GB" sz="5200" b="1" dirty="0" smtClean="0"/>
              <a:t>persons</a:t>
            </a:r>
            <a:r>
              <a:rPr lang="en-GB" sz="5200" dirty="0" smtClean="0"/>
              <a:t> </a:t>
            </a:r>
            <a:r>
              <a:rPr lang="sr-Latn-RS" sz="5200" dirty="0" err="1" smtClean="0"/>
              <a:t>are</a:t>
            </a:r>
            <a:r>
              <a:rPr lang="sr-Latn-RS" sz="5200" dirty="0" smtClean="0"/>
              <a:t> </a:t>
            </a:r>
            <a:r>
              <a:rPr lang="en-GB" sz="5200" dirty="0" smtClean="0"/>
              <a:t>currently </a:t>
            </a:r>
            <a:r>
              <a:rPr lang="sr-Latn-RS" sz="5200" dirty="0" smtClean="0"/>
              <a:t>covered and how? </a:t>
            </a:r>
            <a:endParaRPr lang="en-GB" sz="5200" dirty="0" smtClean="0"/>
          </a:p>
          <a:p>
            <a:pPr lvl="1"/>
            <a:r>
              <a:rPr lang="sr-Latn-RS" sz="5200" dirty="0" err="1" smtClean="0"/>
              <a:t>How</a:t>
            </a:r>
            <a:r>
              <a:rPr lang="sr-Latn-RS" sz="5200" dirty="0" smtClean="0"/>
              <a:t> </a:t>
            </a:r>
            <a:r>
              <a:rPr lang="sr-Latn-RS" sz="5200" dirty="0"/>
              <a:t>much </a:t>
            </a:r>
            <a:r>
              <a:rPr lang="sr-Latn-RS" sz="5200" b="1" dirty="0"/>
              <a:t>money </a:t>
            </a:r>
            <a:r>
              <a:rPr lang="sr-Latn-RS" sz="5200" dirty="0"/>
              <a:t>is currently allocated for the services and from whom? </a:t>
            </a:r>
            <a:endParaRPr lang="en-GB" sz="5200" dirty="0" smtClean="0"/>
          </a:p>
          <a:p>
            <a:pPr lvl="1"/>
            <a:r>
              <a:rPr lang="sr-Latn-RS" sz="5200" dirty="0" err="1" smtClean="0"/>
              <a:t>How</a:t>
            </a:r>
            <a:r>
              <a:rPr lang="sr-Latn-RS" sz="5200" dirty="0" smtClean="0"/>
              <a:t> </a:t>
            </a:r>
            <a:r>
              <a:rPr lang="sr-Latn-RS" sz="5200" dirty="0"/>
              <a:t>many </a:t>
            </a:r>
            <a:r>
              <a:rPr lang="en-GB" sz="5200" dirty="0"/>
              <a:t>persons are </a:t>
            </a:r>
            <a:r>
              <a:rPr lang="sr-Latn-RS" sz="5200" b="1" dirty="0" smtClean="0"/>
              <a:t>in need </a:t>
            </a:r>
            <a:r>
              <a:rPr lang="sr-Latn-RS" sz="5200" dirty="0"/>
              <a:t>for the services in total and how is this calculated</a:t>
            </a:r>
            <a:r>
              <a:rPr lang="en-GB" sz="5200" dirty="0"/>
              <a:t>?</a:t>
            </a:r>
            <a:endParaRPr lang="sr-Latn-RS" sz="5200" dirty="0"/>
          </a:p>
          <a:p>
            <a:r>
              <a:rPr lang="sr-Latn-RS" sz="5600" dirty="0" smtClean="0"/>
              <a:t>How </a:t>
            </a:r>
            <a:r>
              <a:rPr lang="sr-Latn-RS" sz="5600" b="1" dirty="0" smtClean="0"/>
              <a:t>many </a:t>
            </a:r>
            <a:r>
              <a:rPr lang="en-GB" sz="5600" b="1" dirty="0" smtClean="0"/>
              <a:t>persons </a:t>
            </a:r>
            <a:r>
              <a:rPr lang="sr-Latn-RS" sz="5600" b="1" dirty="0" smtClean="0"/>
              <a:t>you intend </a:t>
            </a:r>
            <a:r>
              <a:rPr lang="sr-Latn-RS" sz="5600" dirty="0" smtClean="0"/>
              <a:t>to cover and how? </a:t>
            </a:r>
          </a:p>
        </p:txBody>
      </p:sp>
    </p:spTree>
    <p:extLst>
      <p:ext uri="{BB962C8B-B14F-4D97-AF65-F5344CB8AC3E}">
        <p14:creationId xmlns:p14="http://schemas.microsoft.com/office/powerpoint/2010/main" val="15074015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Lot 1 – Details you </a:t>
            </a:r>
            <a:r>
              <a:rPr lang="en-US" b="1" dirty="0"/>
              <a:t>need to list </a:t>
            </a:r>
            <a:r>
              <a:rPr lang="en-US" dirty="0"/>
              <a:t>in concept </a:t>
            </a:r>
            <a:r>
              <a:rPr lang="en-US" dirty="0" smtClean="0"/>
              <a:t>notes</a:t>
            </a:r>
            <a:r>
              <a:rPr lang="sr-Latn-RS" dirty="0" smtClean="0"/>
              <a:t>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How you </a:t>
            </a:r>
            <a:r>
              <a:rPr lang="en-US" b="1" dirty="0"/>
              <a:t>intend to sustain </a:t>
            </a:r>
            <a:r>
              <a:rPr lang="en-US" dirty="0"/>
              <a:t>the services beyond 2017? </a:t>
            </a: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is the status regarding </a:t>
            </a:r>
            <a:r>
              <a:rPr lang="en-US" b="1" dirty="0"/>
              <a:t>licensing</a:t>
            </a:r>
            <a:r>
              <a:rPr lang="en-US" dirty="0"/>
              <a:t>? </a:t>
            </a:r>
          </a:p>
          <a:p>
            <a:r>
              <a:rPr lang="en-US" dirty="0"/>
              <a:t>How will </a:t>
            </a:r>
            <a:r>
              <a:rPr lang="en-US" b="1" dirty="0"/>
              <a:t>the Roma </a:t>
            </a:r>
            <a:r>
              <a:rPr lang="en-US" dirty="0"/>
              <a:t>be covered? </a:t>
            </a:r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/>
              <a:t>will you ensure that those most in need are covered? </a:t>
            </a: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are the </a:t>
            </a:r>
            <a:r>
              <a:rPr lang="en-US" b="1" dirty="0"/>
              <a:t>selection criteria </a:t>
            </a:r>
            <a:r>
              <a:rPr lang="en-US" dirty="0"/>
              <a:t>for beneficiaries</a:t>
            </a:r>
            <a:r>
              <a:rPr lang="en-US" dirty="0" smtClean="0"/>
              <a:t>.</a:t>
            </a:r>
            <a:endParaRPr lang="sr-Latn-RS" dirty="0" smtClean="0"/>
          </a:p>
          <a:p>
            <a:r>
              <a:rPr lang="en-US" dirty="0" smtClean="0"/>
              <a:t>How </a:t>
            </a:r>
            <a:r>
              <a:rPr lang="en-US" dirty="0"/>
              <a:t>will the principle "most vulnerable are first to be served“ be ensured? How is the </a:t>
            </a:r>
            <a:r>
              <a:rPr lang="en-US" b="1" dirty="0"/>
              <a:t>referral system managed?</a:t>
            </a:r>
          </a:p>
          <a:p>
            <a:r>
              <a:rPr lang="en-US" dirty="0"/>
              <a:t>If you are applying for </a:t>
            </a:r>
            <a:r>
              <a:rPr lang="en-US" b="1" dirty="0"/>
              <a:t>cluster projects</a:t>
            </a:r>
            <a:r>
              <a:rPr lang="en-US" dirty="0"/>
              <a:t>, why? How much money (in nominal terms) is saved, and how?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67249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Lot 1 – Details </a:t>
            </a:r>
            <a:r>
              <a:rPr lang="en-US" b="1" dirty="0"/>
              <a:t>you need to list </a:t>
            </a:r>
            <a:r>
              <a:rPr lang="en-US" dirty="0"/>
              <a:t>in concept notes, </a:t>
            </a:r>
            <a:r>
              <a:rPr lang="en-US" dirty="0" err="1"/>
              <a:t>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To </a:t>
            </a:r>
            <a:r>
              <a:rPr lang="en-US" b="1" dirty="0"/>
              <a:t>launch new </a:t>
            </a:r>
            <a:r>
              <a:rPr lang="en-US" b="1" dirty="0" smtClean="0"/>
              <a:t>services:</a:t>
            </a:r>
            <a:r>
              <a:rPr lang="en-US" dirty="0" smtClean="0"/>
              <a:t> </a:t>
            </a:r>
            <a:r>
              <a:rPr lang="en-US" dirty="0"/>
              <a:t>list which group does the municipality belong to. </a:t>
            </a:r>
          </a:p>
          <a:p>
            <a:r>
              <a:rPr lang="en-US" dirty="0"/>
              <a:t>F</a:t>
            </a:r>
            <a:r>
              <a:rPr lang="en-US" dirty="0" smtClean="0"/>
              <a:t>or </a:t>
            </a:r>
            <a:r>
              <a:rPr lang="en-US" b="1" dirty="0"/>
              <a:t>innovative </a:t>
            </a:r>
            <a:r>
              <a:rPr lang="en-US" b="1" dirty="0" smtClean="0"/>
              <a:t>services:</a:t>
            </a:r>
            <a:r>
              <a:rPr lang="en-US" dirty="0" smtClean="0"/>
              <a:t> how will coverage </a:t>
            </a:r>
            <a:r>
              <a:rPr lang="en-US" dirty="0"/>
              <a:t>and budget savings </a:t>
            </a:r>
            <a:r>
              <a:rPr lang="en-US" dirty="0" smtClean="0"/>
              <a:t>be ensured? </a:t>
            </a:r>
            <a:r>
              <a:rPr lang="en-US" dirty="0"/>
              <a:t>Add international experiences, if available. Evidence cross </a:t>
            </a:r>
            <a:r>
              <a:rPr lang="en-US" dirty="0" smtClean="0"/>
              <a:t>sectorial </a:t>
            </a:r>
            <a:r>
              <a:rPr lang="en-US" dirty="0"/>
              <a:t>character by submitting letters of intent from health sector, education or other. </a:t>
            </a:r>
          </a:p>
          <a:p>
            <a:r>
              <a:rPr lang="en-US" dirty="0" smtClean="0"/>
              <a:t>To </a:t>
            </a:r>
            <a:r>
              <a:rPr lang="en-US" dirty="0"/>
              <a:t>launch services physically placed </a:t>
            </a:r>
            <a:r>
              <a:rPr lang="en-US" dirty="0" smtClean="0"/>
              <a:t>somewhere (e.g. day care, shelter, etc.) </a:t>
            </a:r>
            <a:r>
              <a:rPr lang="en-US" dirty="0"/>
              <a:t>add </a:t>
            </a:r>
            <a:r>
              <a:rPr lang="en-US" b="1" dirty="0" err="1"/>
              <a:t>cadastre</a:t>
            </a:r>
            <a:r>
              <a:rPr lang="en-US" b="1" dirty="0"/>
              <a:t> information</a:t>
            </a:r>
            <a:r>
              <a:rPr lang="en-US" dirty="0"/>
              <a:t>, exact </a:t>
            </a:r>
            <a:r>
              <a:rPr lang="en-US" b="1" dirty="0"/>
              <a:t>address </a:t>
            </a:r>
            <a:r>
              <a:rPr lang="en-US" dirty="0"/>
              <a:t>of this facility and explain how accessible is this </a:t>
            </a:r>
            <a:r>
              <a:rPr lang="en-US" dirty="0" smtClean="0"/>
              <a:t>facility – very important to request </a:t>
            </a:r>
            <a:r>
              <a:rPr lang="en-US" dirty="0"/>
              <a:t>funds for investments. </a:t>
            </a:r>
          </a:p>
          <a:p>
            <a:r>
              <a:rPr lang="en-US" dirty="0"/>
              <a:t>How will you ensure </a:t>
            </a:r>
            <a:r>
              <a:rPr lang="en-US" b="1" dirty="0"/>
              <a:t>human rights based monitoring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4967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Lot 2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Active inclusion initiatives for the Roma population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1768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Lot </a:t>
            </a:r>
            <a:r>
              <a:rPr lang="sr-Latn-RS" dirty="0" smtClean="0"/>
              <a:t>2</a:t>
            </a:r>
            <a:r>
              <a:rPr lang="en-US" dirty="0" smtClean="0"/>
              <a:t> – Size of grants, co-funding and duration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/>
              <a:t>For non </a:t>
            </a:r>
            <a:r>
              <a:rPr lang="sr-Latn-RS" dirty="0" err="1" smtClean="0"/>
              <a:t>sub</a:t>
            </a:r>
            <a:r>
              <a:rPr lang="sr-Latn-RS" dirty="0" smtClean="0"/>
              <a:t>-</a:t>
            </a:r>
            <a:r>
              <a:rPr lang="sr-Latn-RS" dirty="0" err="1" smtClean="0"/>
              <a:t>granting</a:t>
            </a:r>
            <a:r>
              <a:rPr lang="sr-Latn-RS" dirty="0" smtClean="0"/>
              <a:t> </a:t>
            </a:r>
            <a:r>
              <a:rPr lang="sr-Latn-RS" dirty="0" err="1" smtClean="0"/>
              <a:t>projects</a:t>
            </a:r>
            <a:r>
              <a:rPr lang="en-GB" dirty="0" smtClean="0"/>
              <a:t>:</a:t>
            </a:r>
          </a:p>
          <a:p>
            <a:pPr lvl="1"/>
            <a:r>
              <a:rPr lang="sr-Latn-RS" b="1" dirty="0" err="1" smtClean="0"/>
              <a:t>from</a:t>
            </a:r>
            <a:r>
              <a:rPr lang="sr-Latn-RS" b="1" dirty="0" smtClean="0"/>
              <a:t> 60 000 to 200 000 EUR</a:t>
            </a:r>
            <a:endParaRPr lang="en-GB" dirty="0"/>
          </a:p>
          <a:p>
            <a:pPr lvl="1"/>
            <a:r>
              <a:rPr lang="sr-Latn-RS" dirty="0" err="1" smtClean="0"/>
              <a:t>Duration</a:t>
            </a:r>
            <a:r>
              <a:rPr lang="sr-Latn-RS" dirty="0" smtClean="0"/>
              <a:t> </a:t>
            </a:r>
            <a:r>
              <a:rPr lang="sr-Latn-RS" dirty="0" err="1" smtClean="0"/>
              <a:t>from</a:t>
            </a:r>
            <a:r>
              <a:rPr lang="sr-Latn-RS" dirty="0" smtClean="0"/>
              <a:t> 18 to 24 months. </a:t>
            </a:r>
          </a:p>
          <a:p>
            <a:r>
              <a:rPr lang="sr-Latn-RS" dirty="0" smtClean="0"/>
              <a:t>For </a:t>
            </a:r>
            <a:r>
              <a:rPr lang="sr-Latn-RS" dirty="0" err="1" smtClean="0"/>
              <a:t>sub</a:t>
            </a:r>
            <a:r>
              <a:rPr lang="sr-Latn-RS" dirty="0" smtClean="0"/>
              <a:t>-</a:t>
            </a:r>
            <a:r>
              <a:rPr lang="sr-Latn-RS" dirty="0" err="1" smtClean="0"/>
              <a:t>granting</a:t>
            </a:r>
            <a:r>
              <a:rPr lang="sr-Latn-RS" dirty="0" smtClean="0"/>
              <a:t> </a:t>
            </a:r>
            <a:r>
              <a:rPr lang="sr-Latn-RS" dirty="0" err="1" smtClean="0"/>
              <a:t>projects</a:t>
            </a:r>
            <a:r>
              <a:rPr lang="en-GB" dirty="0" smtClean="0"/>
              <a:t>:</a:t>
            </a:r>
          </a:p>
          <a:p>
            <a:pPr lvl="1"/>
            <a:r>
              <a:rPr lang="sr-Latn-RS" b="1" dirty="0" err="1" smtClean="0"/>
              <a:t>from</a:t>
            </a:r>
            <a:r>
              <a:rPr lang="sr-Latn-RS" b="1" dirty="0" smtClean="0"/>
              <a:t> 250 000 to 500 000 EUR</a:t>
            </a:r>
            <a:r>
              <a:rPr lang="sr-Latn-RS" dirty="0" smtClean="0"/>
              <a:t>. </a:t>
            </a:r>
            <a:endParaRPr lang="en-GB" dirty="0" smtClean="0"/>
          </a:p>
          <a:p>
            <a:pPr lvl="1"/>
            <a:r>
              <a:rPr lang="sr-Latn-RS" dirty="0" err="1" smtClean="0"/>
              <a:t>Duration</a:t>
            </a:r>
            <a:r>
              <a:rPr lang="sr-Latn-RS" dirty="0" smtClean="0"/>
              <a:t> </a:t>
            </a:r>
            <a:r>
              <a:rPr lang="sr-Latn-RS" dirty="0" err="1" smtClean="0"/>
              <a:t>from</a:t>
            </a:r>
            <a:r>
              <a:rPr lang="sr-Latn-RS" dirty="0" smtClean="0"/>
              <a:t> 18 to 30 months.</a:t>
            </a:r>
          </a:p>
          <a:p>
            <a:r>
              <a:rPr lang="en-US" b="1" dirty="0" smtClean="0"/>
              <a:t>Minimum</a:t>
            </a:r>
            <a:r>
              <a:rPr lang="en-US" dirty="0" smtClean="0"/>
              <a:t> </a:t>
            </a:r>
            <a:r>
              <a:rPr lang="en-US" b="1" dirty="0" smtClean="0"/>
              <a:t>co-funding is 10% </a:t>
            </a:r>
            <a:r>
              <a:rPr lang="en-US" dirty="0" smtClean="0"/>
              <a:t>(funds with which you need to contribute to the action). Max co-funding is 40%.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29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Lot 2 - What are sub-granting projects?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1" indent="0">
              <a:buNone/>
            </a:pPr>
            <a:r>
              <a:rPr lang="sr-Latn-RS" dirty="0" smtClean="0"/>
              <a:t>Those </a:t>
            </a:r>
            <a:r>
              <a:rPr lang="en-US" dirty="0" smtClean="0"/>
              <a:t>proposing financial support to </a:t>
            </a:r>
            <a:r>
              <a:rPr lang="en-US" b="1" dirty="0" smtClean="0"/>
              <a:t>third-parties</a:t>
            </a:r>
            <a:r>
              <a:rPr lang="en-US" dirty="0" smtClean="0"/>
              <a:t> (i.e. sub-granting scheme). </a:t>
            </a:r>
            <a:r>
              <a:rPr lang="sr-Latn-RS" dirty="0" smtClean="0"/>
              <a:t>Maximum </a:t>
            </a:r>
            <a:r>
              <a:rPr lang="en-US" dirty="0" smtClean="0"/>
              <a:t>amount of financial support per third party is € 60 000.</a:t>
            </a:r>
            <a:endParaRPr lang="sr-Latn-RS" dirty="0" smtClean="0"/>
          </a:p>
          <a:p>
            <a:r>
              <a:rPr lang="sr-Latn-RS" sz="3100" dirty="0"/>
              <a:t>These third parties: </a:t>
            </a:r>
          </a:p>
          <a:p>
            <a:pPr lvl="1"/>
            <a:r>
              <a:rPr lang="sr-Latn-RS" sz="2900" dirty="0"/>
              <a:t>Are </a:t>
            </a:r>
            <a:r>
              <a:rPr lang="en-US" sz="2900" b="1" dirty="0"/>
              <a:t>non-profit making legal persons </a:t>
            </a:r>
            <a:r>
              <a:rPr lang="en-US" sz="2900" dirty="0"/>
              <a:t>established in Serbia,</a:t>
            </a:r>
            <a:r>
              <a:rPr lang="sr-Latn-RS" sz="2900" dirty="0"/>
              <a:t> </a:t>
            </a:r>
            <a:r>
              <a:rPr lang="en-US" sz="2900" dirty="0"/>
              <a:t>directly responsible for the preparation and management of the </a:t>
            </a:r>
            <a:r>
              <a:rPr lang="en-US" sz="2900" dirty="0" smtClean="0"/>
              <a:t>action</a:t>
            </a:r>
            <a:r>
              <a:rPr lang="sr-Latn-RS" sz="2900" dirty="0"/>
              <a:t>.</a:t>
            </a:r>
          </a:p>
          <a:p>
            <a:pPr lvl="1"/>
            <a:r>
              <a:rPr lang="sr-Latn-RS" sz="2900" dirty="0"/>
              <a:t>Engaged </a:t>
            </a:r>
            <a:r>
              <a:rPr lang="en-US" sz="2900" dirty="0"/>
              <a:t>in </a:t>
            </a:r>
            <a:r>
              <a:rPr lang="sr-Latn-RS" sz="2900" dirty="0"/>
              <a:t>the actions that are to be undertaken through a </a:t>
            </a:r>
            <a:r>
              <a:rPr lang="en-US" sz="2900" dirty="0"/>
              <a:t>sub-grant </a:t>
            </a:r>
            <a:r>
              <a:rPr lang="sr-Latn-RS" sz="2900" dirty="0"/>
              <a:t>as a part of </a:t>
            </a:r>
            <a:r>
              <a:rPr lang="sr-Latn-RS" sz="2900" b="1" dirty="0"/>
              <a:t>their </a:t>
            </a:r>
            <a:r>
              <a:rPr lang="en-US" sz="2900" b="1" dirty="0"/>
              <a:t>statutory activity</a:t>
            </a:r>
            <a:r>
              <a:rPr lang="sr-Latn-RS" sz="2900" dirty="0"/>
              <a:t>. </a:t>
            </a:r>
          </a:p>
          <a:p>
            <a:pPr lvl="1"/>
            <a:r>
              <a:rPr lang="sr-Latn-RS" sz="2900" b="1" dirty="0"/>
              <a:t>Not recipients of support </a:t>
            </a:r>
            <a:r>
              <a:rPr lang="sr-Latn-RS" sz="2900" dirty="0"/>
              <a:t>from </a:t>
            </a:r>
            <a:r>
              <a:rPr lang="en-US" sz="2900" dirty="0"/>
              <a:t>another EU grant during the same period.</a:t>
            </a:r>
            <a:endParaRPr lang="sr-Latn-RS" sz="2900" dirty="0"/>
          </a:p>
          <a:p>
            <a:pPr marL="57150" indent="0">
              <a:buNone/>
            </a:pPr>
            <a:r>
              <a:rPr lang="sr-Latn-RS" dirty="0" smtClean="0"/>
              <a:t>In summary these are projects that include a small Call for Proposals within this Call for Proposals.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75527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Lot 2 – Who can apply?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RS" dirty="0" smtClean="0"/>
              <a:t>L</a:t>
            </a:r>
            <a:r>
              <a:rPr lang="en-US" dirty="0" smtClean="0"/>
              <a:t>egal persons, non-profit-making, directly responsible for the preparation and management of the action, including: </a:t>
            </a:r>
          </a:p>
          <a:p>
            <a:r>
              <a:rPr lang="en-US" b="1" dirty="0" smtClean="0"/>
              <a:t>non-governmental </a:t>
            </a:r>
            <a:r>
              <a:rPr lang="en-US" dirty="0" smtClean="0"/>
              <a:t>organizations</a:t>
            </a:r>
            <a:endParaRPr lang="sr-Latn-RS" dirty="0" smtClean="0"/>
          </a:p>
          <a:p>
            <a:r>
              <a:rPr lang="en-US" dirty="0" smtClean="0"/>
              <a:t>public institutions belonging to the </a:t>
            </a:r>
            <a:r>
              <a:rPr lang="en-US" b="1" dirty="0" smtClean="0"/>
              <a:t>social protection sector</a:t>
            </a:r>
            <a:endParaRPr lang="sr-Latn-RS" b="1" dirty="0" smtClean="0"/>
          </a:p>
          <a:p>
            <a:r>
              <a:rPr lang="en-US" b="1" dirty="0" smtClean="0"/>
              <a:t>Independent </a:t>
            </a:r>
            <a:r>
              <a:rPr lang="en-US" b="1" dirty="0"/>
              <a:t>government bodies </a:t>
            </a:r>
            <a:r>
              <a:rPr lang="en-US" dirty="0"/>
              <a:t>working in the sectors relevant for this Call </a:t>
            </a:r>
            <a:endParaRPr lang="sr-Latn-RS" dirty="0"/>
          </a:p>
          <a:p>
            <a:r>
              <a:rPr lang="en-US" b="1" dirty="0" smtClean="0"/>
              <a:t>Public </a:t>
            </a:r>
            <a:r>
              <a:rPr lang="en-US" b="1" dirty="0"/>
              <a:t>health </a:t>
            </a:r>
            <a:r>
              <a:rPr lang="en-US" dirty="0" smtClean="0"/>
              <a:t>institutions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7976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 2 – Who can apply?</a:t>
            </a:r>
            <a:r>
              <a:rPr lang="sr-Latn-RS" dirty="0" smtClean="0"/>
              <a:t>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RS" b="1" dirty="0" smtClean="0"/>
              <a:t>Public</a:t>
            </a:r>
            <a:r>
              <a:rPr lang="en-US" b="1" dirty="0" smtClean="0"/>
              <a:t> education institutions</a:t>
            </a:r>
            <a:r>
              <a:rPr lang="en-US" dirty="0" smtClean="0"/>
              <a:t>, such as primary or secondary schools, universities, research centers, etc.; </a:t>
            </a:r>
          </a:p>
          <a:p>
            <a:r>
              <a:rPr lang="sr-Latn-RS" b="1" dirty="0" smtClean="0"/>
              <a:t>Public</a:t>
            </a:r>
            <a:r>
              <a:rPr lang="en-US" b="1" dirty="0" smtClean="0"/>
              <a:t> cultural institutions</a:t>
            </a:r>
            <a:r>
              <a:rPr lang="en-US" dirty="0" smtClean="0"/>
              <a:t>, such as museums, culture centers, etc. </a:t>
            </a:r>
          </a:p>
          <a:p>
            <a:r>
              <a:rPr lang="sr-Latn-RS" b="1" dirty="0" smtClean="0"/>
              <a:t>Public</a:t>
            </a:r>
            <a:r>
              <a:rPr lang="en-US" b="1" dirty="0" smtClean="0"/>
              <a:t> companies (provided they are no-profit</a:t>
            </a:r>
            <a:r>
              <a:rPr lang="en-US" dirty="0" smtClean="0"/>
              <a:t>), such as public </a:t>
            </a:r>
            <a:r>
              <a:rPr lang="sr-Latn-RS" dirty="0" smtClean="0"/>
              <a:t>utility companies,</a:t>
            </a:r>
            <a:r>
              <a:rPr lang="en-US" dirty="0" smtClean="0"/>
              <a:t> etc. </a:t>
            </a:r>
          </a:p>
          <a:p>
            <a:r>
              <a:rPr lang="en-US" b="1" dirty="0" smtClean="0"/>
              <a:t>International</a:t>
            </a:r>
            <a:r>
              <a:rPr lang="en-US" dirty="0" smtClean="0"/>
              <a:t> (inter-governmental) organizations as defined by Article 43 of the Implementing Rules to the EC Financial Regulation</a:t>
            </a:r>
            <a:r>
              <a:rPr lang="sr-Latn-RS" dirty="0" smtClean="0"/>
              <a:t>. </a:t>
            </a:r>
          </a:p>
          <a:p>
            <a:r>
              <a:rPr lang="sr-Latn-RS" b="1" dirty="0" smtClean="0"/>
              <a:t>Local authorities</a:t>
            </a:r>
            <a:r>
              <a:rPr lang="sr-Latn-RS" dirty="0" smtClean="0"/>
              <a:t> </a:t>
            </a:r>
            <a:r>
              <a:rPr lang="en-US" dirty="0" smtClean="0"/>
              <a:t>including cities, towns, municipalities or city municipalities of the</a:t>
            </a:r>
            <a:r>
              <a:rPr lang="sr-Latn-RS" dirty="0" smtClean="0"/>
              <a:t> </a:t>
            </a:r>
            <a:r>
              <a:rPr lang="en-US" dirty="0" smtClean="0"/>
              <a:t>Republic of Serbia</a:t>
            </a:r>
            <a:r>
              <a:rPr lang="sr-Latn-R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33666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Lot 2 - </a:t>
            </a:r>
            <a:r>
              <a:rPr lang="en-US" dirty="0" smtClean="0"/>
              <a:t>Other rules re eligibility of applicants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b="1" dirty="0" smtClean="0"/>
              <a:t>International organisations </a:t>
            </a:r>
            <a:r>
              <a:rPr lang="en-US" dirty="0" smtClean="0"/>
              <a:t>as defined by Article 43 of the Implementing Rules to the EC Financial Regulation</a:t>
            </a:r>
            <a:r>
              <a:rPr lang="sr-Latn-RS" dirty="0" smtClean="0"/>
              <a:t> </a:t>
            </a:r>
          </a:p>
          <a:p>
            <a:pPr lvl="1"/>
            <a:r>
              <a:rPr lang="en-US" dirty="0" smtClean="0"/>
              <a:t>international public-sector organizations set up by intergovernmental agreements, and specialized agencies set up by</a:t>
            </a:r>
            <a:r>
              <a:rPr lang="sr-Latn-RS" dirty="0" smtClean="0"/>
              <a:t> </a:t>
            </a:r>
            <a:r>
              <a:rPr lang="en-US" dirty="0" smtClean="0"/>
              <a:t>such organizations; </a:t>
            </a:r>
            <a:endParaRPr lang="sr-Latn-RS" dirty="0" smtClean="0"/>
          </a:p>
          <a:p>
            <a:pPr lvl="1"/>
            <a:r>
              <a:rPr lang="en-US" dirty="0" smtClean="0"/>
              <a:t>the International Committee of the Red Cross; </a:t>
            </a:r>
            <a:endParaRPr lang="sr-Latn-RS" dirty="0" smtClean="0"/>
          </a:p>
          <a:p>
            <a:pPr lvl="1"/>
            <a:r>
              <a:rPr lang="en-US" dirty="0" smtClean="0"/>
              <a:t>the International Federation of National Red Cross and Red Crescent Societies; </a:t>
            </a:r>
            <a:endParaRPr lang="sr-Latn-RS" dirty="0" smtClean="0"/>
          </a:p>
          <a:p>
            <a:pPr lvl="1"/>
            <a:r>
              <a:rPr lang="en-US" dirty="0" smtClean="0"/>
              <a:t>other non-profit organizations assimilated to international</a:t>
            </a:r>
            <a:r>
              <a:rPr lang="sr-Latn-RS" dirty="0" smtClean="0"/>
              <a:t> </a:t>
            </a:r>
            <a:r>
              <a:rPr lang="en-US" dirty="0" smtClean="0"/>
              <a:t>organizations by a Commission decision.</a:t>
            </a:r>
            <a:endParaRPr lang="sr-Latn-RS" dirty="0" smtClean="0"/>
          </a:p>
          <a:p>
            <a:pPr marL="0" indent="0">
              <a:buNone/>
            </a:pPr>
            <a:r>
              <a:rPr lang="sr-Latn-RS" dirty="0" smtClean="0"/>
              <a:t>can </a:t>
            </a:r>
            <a:r>
              <a:rPr lang="sr-Latn-RS" b="1" dirty="0" smtClean="0"/>
              <a:t>only apply for sub-granting projects</a:t>
            </a:r>
            <a:r>
              <a:rPr lang="sr-Latn-RS" dirty="0" smtClean="0"/>
              <a:t>.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647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The Objectives of the Call,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RS" b="1" dirty="0" smtClean="0"/>
              <a:t>Specific </a:t>
            </a:r>
            <a:r>
              <a:rPr lang="en-US" b="1" dirty="0" smtClean="0"/>
              <a:t>objectives</a:t>
            </a:r>
            <a:r>
              <a:rPr lang="en-US" dirty="0" smtClean="0"/>
              <a:t>: </a:t>
            </a:r>
            <a:r>
              <a:rPr lang="sr-Latn-RS" dirty="0" smtClean="0"/>
              <a:t>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sr-Latn-RS" dirty="0" smtClean="0"/>
              <a:t>P</a:t>
            </a:r>
            <a:r>
              <a:rPr lang="en-US" dirty="0" smtClean="0"/>
              <a:t>rovision of </a:t>
            </a:r>
            <a:r>
              <a:rPr lang="en-US" b="1" dirty="0" smtClean="0"/>
              <a:t>sustainable community-based social services</a:t>
            </a:r>
            <a:r>
              <a:rPr lang="sr-Latn-RS" b="1" dirty="0" smtClean="0"/>
              <a:t> for vulnerable and disadvantaged groups</a:t>
            </a:r>
            <a:r>
              <a:rPr lang="sr-Latn-RS" dirty="0"/>
              <a:t>.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sr-Latn-RS" dirty="0" smtClean="0"/>
              <a:t>Initiatives </a:t>
            </a:r>
            <a:r>
              <a:rPr lang="en-US" dirty="0" smtClean="0"/>
              <a:t>aimed at </a:t>
            </a:r>
            <a:r>
              <a:rPr lang="en-US" b="1" dirty="0" smtClean="0"/>
              <a:t>active social</a:t>
            </a:r>
            <a:r>
              <a:rPr lang="sr-Latn-RS" b="1" dirty="0" smtClean="0"/>
              <a:t> </a:t>
            </a:r>
            <a:r>
              <a:rPr lang="en-US" b="1" dirty="0" smtClean="0"/>
              <a:t>inclusion</a:t>
            </a:r>
            <a:r>
              <a:rPr lang="sr-Latn-RS" b="1" dirty="0"/>
              <a:t> </a:t>
            </a:r>
            <a:r>
              <a:rPr lang="sr-Latn-RS" b="1" dirty="0" smtClean="0"/>
              <a:t>of Roma</a:t>
            </a:r>
            <a:r>
              <a:rPr lang="sr-Latn-RS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sr-Latn-RS" dirty="0" smtClean="0"/>
              <a:t>P</a:t>
            </a:r>
            <a:r>
              <a:rPr lang="en-US" dirty="0" smtClean="0"/>
              <a:t>artnering of different stakeholders involved </a:t>
            </a:r>
            <a:r>
              <a:rPr lang="sr-Latn-RS" dirty="0" smtClean="0"/>
              <a:t>to achieve </a:t>
            </a:r>
            <a:r>
              <a:rPr lang="en-US" b="1" dirty="0" smtClean="0"/>
              <a:t>efficient use of resources</a:t>
            </a:r>
            <a:r>
              <a:rPr lang="sr-Latn-RS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sr-Latn-RS" dirty="0" smtClean="0"/>
              <a:t>I</a:t>
            </a:r>
            <a:r>
              <a:rPr lang="en-US" dirty="0" smtClean="0"/>
              <a:t>nter-municipal cooperation (cluster approach) towards </a:t>
            </a:r>
            <a:r>
              <a:rPr lang="en-US" b="1" dirty="0" smtClean="0"/>
              <a:t>economies of scale and budget efficiency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4761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Lot 2 - Other rules re eligibility of applicants</a:t>
            </a:r>
            <a:r>
              <a:rPr lang="sr-Latn-RS" sz="3200" dirty="0" smtClean="0"/>
              <a:t> (cont.)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r-Latn-RS" b="1" dirty="0" smtClean="0"/>
              <a:t>Local authorities </a:t>
            </a:r>
            <a:r>
              <a:rPr lang="sr-Latn-RS" dirty="0" smtClean="0"/>
              <a:t>can apply if they </a:t>
            </a:r>
            <a:r>
              <a:rPr lang="en-US" dirty="0" smtClean="0"/>
              <a:t>meet the following conditions: </a:t>
            </a:r>
          </a:p>
          <a:p>
            <a:pPr lvl="1"/>
            <a:r>
              <a:rPr lang="en-US" dirty="0" smtClean="0"/>
              <a:t>the Local Self-Government has formally adopted a </a:t>
            </a:r>
            <a:r>
              <a:rPr lang="en-US" b="1" dirty="0" smtClean="0"/>
              <a:t>Local Action Plan for Roma Inclusion</a:t>
            </a:r>
            <a:r>
              <a:rPr lang="en-US" dirty="0" smtClean="0"/>
              <a:t>; </a:t>
            </a:r>
          </a:p>
          <a:p>
            <a:pPr lvl="1"/>
            <a:r>
              <a:rPr lang="en-US" dirty="0" smtClean="0"/>
              <a:t>the Local Self-Government has appointed </a:t>
            </a:r>
            <a:r>
              <a:rPr lang="en-US" b="1" dirty="0" smtClean="0"/>
              <a:t>a Roma Coordinator </a:t>
            </a:r>
            <a:r>
              <a:rPr lang="en-US" dirty="0" smtClean="0"/>
              <a:t>(sometimes also</a:t>
            </a:r>
            <a:r>
              <a:rPr lang="sr-Latn-RS" dirty="0" smtClean="0"/>
              <a:t> </a:t>
            </a:r>
            <a:r>
              <a:rPr lang="en-US" dirty="0" smtClean="0"/>
              <a:t>called "municipal coordinator" or "mediator"); </a:t>
            </a:r>
          </a:p>
          <a:p>
            <a:pPr lvl="1"/>
            <a:r>
              <a:rPr lang="en-US" dirty="0" smtClean="0"/>
              <a:t>at least </a:t>
            </a:r>
            <a:r>
              <a:rPr lang="en-US" b="1" dirty="0" smtClean="0"/>
              <a:t>one Roma Health Mediator </a:t>
            </a:r>
            <a:r>
              <a:rPr lang="en-US" dirty="0" smtClean="0"/>
              <a:t>is active in the LSG's territory, or the LSG can demonstrate that a formal request was submitted to the Ministry of Health to</a:t>
            </a:r>
            <a:r>
              <a:rPr lang="sr-Latn-RS" dirty="0" smtClean="0"/>
              <a:t> </a:t>
            </a:r>
            <a:r>
              <a:rPr lang="en-US" dirty="0" smtClean="0"/>
              <a:t>appoint a Roma Health Mediator; </a:t>
            </a:r>
          </a:p>
          <a:p>
            <a:pPr lvl="1"/>
            <a:r>
              <a:rPr lang="en-US" dirty="0" smtClean="0"/>
              <a:t>at least </a:t>
            </a:r>
            <a:r>
              <a:rPr lang="en-US" b="1" dirty="0" smtClean="0"/>
              <a:t>one Roma Pedagogical Assistant </a:t>
            </a:r>
            <a:r>
              <a:rPr lang="en-US" dirty="0" smtClean="0"/>
              <a:t>is active in the LSG's territory, or the LSG can demonstrate that a formal request was submitted to the Ministry of Education</a:t>
            </a:r>
            <a:r>
              <a:rPr lang="sr-Latn-RS" dirty="0" smtClean="0"/>
              <a:t> </a:t>
            </a:r>
            <a:r>
              <a:rPr lang="en-US" dirty="0" smtClean="0"/>
              <a:t>to appoint a Roma Pedagogical Assistant</a:t>
            </a:r>
            <a:r>
              <a:rPr lang="sr-Latn-R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7171744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Lot 2 - Other rules re eligibility of applicants (cont.</a:t>
            </a:r>
            <a:r>
              <a:rPr lang="sr-Latn-RS" dirty="0" smtClean="0"/>
              <a:t> II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case the applicant is not established in Serbia, it must act with at least one co-applicant that is established in Serbia</a:t>
            </a:r>
            <a:r>
              <a:rPr lang="sr-Latn-RS" dirty="0" smtClean="0"/>
              <a:t> (i.e. In cases of NGOs not established in Serbia). 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87746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Lot </a:t>
            </a:r>
            <a:r>
              <a:rPr lang="en-GB" dirty="0" smtClean="0"/>
              <a:t>2</a:t>
            </a:r>
            <a:r>
              <a:rPr lang="sr-Latn-RS" dirty="0" smtClean="0"/>
              <a:t> – Financial restrictions (most relevant)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Max </a:t>
            </a:r>
            <a:r>
              <a:rPr lang="sr-Latn-RS" dirty="0" err="1"/>
              <a:t>support</a:t>
            </a:r>
            <a:r>
              <a:rPr lang="sr-Latn-RS" dirty="0"/>
              <a:t> </a:t>
            </a:r>
            <a:r>
              <a:rPr lang="sr-Latn-RS" b="1" dirty="0"/>
              <a:t>to </a:t>
            </a:r>
            <a:r>
              <a:rPr lang="sr-Latn-RS" b="1" dirty="0" err="1"/>
              <a:t>third</a:t>
            </a:r>
            <a:r>
              <a:rPr lang="sr-Latn-RS" b="1" dirty="0"/>
              <a:t> </a:t>
            </a:r>
            <a:r>
              <a:rPr lang="sr-Latn-RS" b="1" dirty="0" err="1"/>
              <a:t>parties</a:t>
            </a:r>
            <a:r>
              <a:rPr lang="sr-Latn-RS" b="1" dirty="0"/>
              <a:t> </a:t>
            </a:r>
            <a:r>
              <a:rPr lang="sr-Latn-RS" dirty="0"/>
              <a:t>(for </a:t>
            </a:r>
            <a:r>
              <a:rPr lang="sr-Latn-RS" dirty="0" err="1"/>
              <a:t>sub</a:t>
            </a:r>
            <a:r>
              <a:rPr lang="sr-Latn-RS" dirty="0"/>
              <a:t>-</a:t>
            </a:r>
            <a:r>
              <a:rPr lang="sr-Latn-RS" dirty="0" err="1"/>
              <a:t>granting</a:t>
            </a:r>
            <a:r>
              <a:rPr lang="sr-Latn-RS" dirty="0"/>
              <a:t>) is </a:t>
            </a:r>
            <a:r>
              <a:rPr lang="sr-Latn-RS" dirty="0" err="1"/>
              <a:t>limited</a:t>
            </a:r>
            <a:r>
              <a:rPr lang="sr-Latn-RS" dirty="0"/>
              <a:t> to 60,000 EUR </a:t>
            </a:r>
            <a:r>
              <a:rPr lang="sr-Latn-RS" dirty="0" err="1"/>
              <a:t>per</a:t>
            </a:r>
            <a:r>
              <a:rPr lang="sr-Latn-RS" dirty="0"/>
              <a:t> a </a:t>
            </a:r>
            <a:r>
              <a:rPr lang="sr-Latn-RS" dirty="0" err="1"/>
              <a:t>third</a:t>
            </a:r>
            <a:r>
              <a:rPr lang="sr-Latn-RS" dirty="0"/>
              <a:t> </a:t>
            </a:r>
            <a:r>
              <a:rPr lang="sr-Latn-RS" dirty="0" err="1"/>
              <a:t>party</a:t>
            </a:r>
            <a:r>
              <a:rPr lang="sr-Latn-RS" dirty="0"/>
              <a:t>. </a:t>
            </a:r>
          </a:p>
          <a:p>
            <a:r>
              <a:rPr lang="en-US" b="1" dirty="0" smtClean="0"/>
              <a:t>Purchase of equipment and vehicles</a:t>
            </a:r>
            <a:r>
              <a:rPr lang="en-US" dirty="0" smtClean="0"/>
              <a:t>, space rehabilitation, infrastructural works and development of technical documentation for these purposes (investment costs) limited to: </a:t>
            </a:r>
            <a:endParaRPr lang="en-US" dirty="0"/>
          </a:p>
          <a:p>
            <a:pPr lvl="1"/>
            <a:r>
              <a:rPr lang="en-US" dirty="0" smtClean="0"/>
              <a:t>If only works or supplies, </a:t>
            </a:r>
            <a:r>
              <a:rPr lang="en-US" b="1" dirty="0" smtClean="0"/>
              <a:t>max 30% of total budget</a:t>
            </a:r>
            <a:endParaRPr lang="en-US" dirty="0"/>
          </a:p>
          <a:p>
            <a:pPr lvl="1"/>
            <a:r>
              <a:rPr lang="en-US" dirty="0" smtClean="0"/>
              <a:t>If </a:t>
            </a:r>
            <a:r>
              <a:rPr lang="en-US" u="sng" dirty="0" smtClean="0"/>
              <a:t>both</a:t>
            </a:r>
            <a:r>
              <a:rPr lang="en-US" dirty="0" smtClean="0"/>
              <a:t> works and supplies, </a:t>
            </a:r>
            <a:r>
              <a:rPr lang="en-US" b="1" dirty="0" smtClean="0"/>
              <a:t>max 40%</a:t>
            </a:r>
            <a:r>
              <a:rPr lang="sr-Latn-RS" b="1" dirty="0" smtClean="0"/>
              <a:t>.</a:t>
            </a:r>
          </a:p>
          <a:p>
            <a:r>
              <a:rPr lang="en-US" dirty="0" smtClean="0"/>
              <a:t>Civil servants or other public employees </a:t>
            </a:r>
            <a:r>
              <a:rPr lang="en-US" b="1" dirty="0" smtClean="0"/>
              <a:t>cannot receive </a:t>
            </a:r>
            <a:r>
              <a:rPr lang="en-US" dirty="0" smtClean="0"/>
              <a:t>salary </a:t>
            </a:r>
            <a:r>
              <a:rPr lang="en-GB" dirty="0" smtClean="0"/>
              <a:t>top-ups</a:t>
            </a:r>
            <a:br>
              <a:rPr lang="en-GB" dirty="0" smtClean="0"/>
            </a:br>
            <a:r>
              <a:rPr lang="en-GB" sz="2800" dirty="0" smtClean="0"/>
              <a:t>(however their salaries can </a:t>
            </a:r>
            <a:r>
              <a:rPr lang="sr-Latn-RS" sz="2800" dirty="0" smtClean="0"/>
              <a:t>be </a:t>
            </a:r>
            <a:r>
              <a:rPr lang="en-GB" sz="2800" dirty="0" smtClean="0"/>
              <a:t>counted</a:t>
            </a:r>
            <a:r>
              <a:rPr lang="sr-Latn-RS" sz="2800" dirty="0" smtClean="0"/>
              <a:t> as </a:t>
            </a:r>
            <a:r>
              <a:rPr lang="sr-Latn-RS" sz="2800" dirty="0" err="1" smtClean="0"/>
              <a:t>co</a:t>
            </a:r>
            <a:r>
              <a:rPr lang="sr-Latn-RS" sz="2800" dirty="0" smtClean="0"/>
              <a:t>-</a:t>
            </a:r>
            <a:r>
              <a:rPr lang="sr-Latn-RS" sz="2800" dirty="0" err="1" smtClean="0"/>
              <a:t>funding</a:t>
            </a:r>
            <a:r>
              <a:rPr lang="sr-Latn-RS" sz="2800" dirty="0" smtClean="0"/>
              <a:t>)</a:t>
            </a:r>
            <a:r>
              <a:rPr lang="sr-Latn-R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226501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Lot 2 – What will be funded?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Eligible actions under this lot </a:t>
            </a:r>
            <a:r>
              <a:rPr lang="en-US" b="1" u="sng" dirty="0" smtClean="0"/>
              <a:t>must: </a:t>
            </a:r>
          </a:p>
          <a:p>
            <a:r>
              <a:rPr lang="en-US" dirty="0" smtClean="0"/>
              <a:t>develop active social inclusion initiatives for activation of local Roma populations, targeting </a:t>
            </a:r>
            <a:r>
              <a:rPr lang="en-US" b="1" dirty="0" smtClean="0"/>
              <a:t>in particular Roma individuals or families which are beneficiary of financial social assistance, social housing schemes, etc. </a:t>
            </a:r>
          </a:p>
          <a:p>
            <a:r>
              <a:rPr lang="en-US" dirty="0" smtClean="0"/>
              <a:t>Include activities that specifically target vulnerable migrants and Roma, in </a:t>
            </a:r>
            <a:r>
              <a:rPr lang="en-US" b="1" dirty="0" smtClean="0"/>
              <a:t>beneficiary selection, recruitment of staff and service provision; information must be available in Romani language. </a:t>
            </a:r>
          </a:p>
          <a:p>
            <a:r>
              <a:rPr lang="en-US" dirty="0" smtClean="0"/>
              <a:t>Ensure that at least </a:t>
            </a:r>
            <a:r>
              <a:rPr lang="en-US" b="1" dirty="0" smtClean="0"/>
              <a:t>50% of the served beneficiaries are women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Ensure that the benefits are available to Roma population in general, and </a:t>
            </a:r>
            <a:r>
              <a:rPr lang="en-US" b="1" dirty="0" smtClean="0"/>
              <a:t>in particular to residents of Roma settlements </a:t>
            </a:r>
            <a:r>
              <a:rPr lang="en-US" dirty="0" smtClean="0"/>
              <a:t>(including through promotional activities carried out within the settlements). </a:t>
            </a:r>
          </a:p>
          <a:p>
            <a:r>
              <a:rPr lang="en-US" dirty="0" smtClean="0"/>
              <a:t>trigger </a:t>
            </a:r>
            <a:r>
              <a:rPr lang="en-US" b="1" dirty="0" smtClean="0"/>
              <a:t>the active participation </a:t>
            </a:r>
            <a:r>
              <a:rPr lang="en-US" dirty="0" smtClean="0"/>
              <a:t>of Roma in social life</a:t>
            </a:r>
            <a:r>
              <a:rPr lang="sr-Latn-R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5908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Lot 2 – What will be funded?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/>
              <a:t>You can select between 3 sub-objectives (regardless of the sub-granting or non-granting type of your project):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HUMAN CAPITAL DEVELOPMENT </a:t>
            </a:r>
            <a:r>
              <a:rPr lang="sr-Latn-RS" dirty="0" smtClean="0"/>
              <a:t>(</a:t>
            </a:r>
            <a:r>
              <a:rPr lang="en-US" dirty="0" smtClean="0"/>
              <a:t>ENHANCEMENT OF EMPLOYABILITY).</a:t>
            </a:r>
            <a:endParaRPr lang="sr-Latn-R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ENCOURAGING AND SUPPORTING EMPLOYMENT AND SELF-ENTREPRENEURSHIP. </a:t>
            </a:r>
            <a:endParaRPr lang="sr-Latn-R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TAKING ACTIVE ROLE IN DECISION MAKING PROCESSES FOR LOCAL ECONOMIC DEVELOPMENT</a:t>
            </a: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20659855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Lot 2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1. </a:t>
            </a:r>
            <a:r>
              <a:rPr lang="sr-Latn-RS" dirty="0" err="1" smtClean="0"/>
              <a:t>Employability</a:t>
            </a:r>
            <a:r>
              <a:rPr lang="sr-Latn-RS"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sr-Latn-RS" sz="3100" dirty="0" smtClean="0"/>
              <a:t>(indicative types of projects)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36504"/>
          </a:xfrm>
        </p:spPr>
        <p:txBody>
          <a:bodyPr>
            <a:noAutofit/>
          </a:bodyPr>
          <a:lstStyle/>
          <a:p>
            <a:r>
              <a:rPr lang="en-US" sz="3600" dirty="0" smtClean="0"/>
              <a:t>Increase and stabilize the presence of </a:t>
            </a:r>
            <a:r>
              <a:rPr lang="en-US" sz="3600" b="1" dirty="0" smtClean="0"/>
              <a:t>Roma in the education system</a:t>
            </a:r>
            <a:r>
              <a:rPr lang="en-US" sz="3600" dirty="0" smtClean="0"/>
              <a:t>, with particular </a:t>
            </a:r>
            <a:r>
              <a:rPr lang="sr-Latn-RS" sz="3600" dirty="0" smtClean="0"/>
              <a:t> </a:t>
            </a:r>
            <a:r>
              <a:rPr lang="en-US" sz="3600" dirty="0" smtClean="0"/>
              <a:t>emphasis </a:t>
            </a:r>
            <a:r>
              <a:rPr lang="en-US" sz="3600" b="1" dirty="0" smtClean="0"/>
              <a:t>on girls. </a:t>
            </a:r>
            <a:endParaRPr lang="sr-Latn-RS" sz="3600" b="1" dirty="0" smtClean="0"/>
          </a:p>
          <a:p>
            <a:r>
              <a:rPr lang="en-US" sz="3600" dirty="0" smtClean="0"/>
              <a:t>Provide support to educational institutions </a:t>
            </a:r>
            <a:r>
              <a:rPr lang="en-US" sz="3600" b="1" dirty="0" smtClean="0"/>
              <a:t>to include the Roma population in education system. </a:t>
            </a:r>
            <a:endParaRPr lang="en-US" sz="3600" dirty="0" smtClean="0"/>
          </a:p>
          <a:p>
            <a:r>
              <a:rPr lang="en-US" sz="3600" b="1" dirty="0" smtClean="0"/>
              <a:t>Applying measures of affirmative action. 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10485662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Lot 2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2. </a:t>
            </a:r>
            <a:r>
              <a:rPr lang="sr-Latn-RS" dirty="0" err="1" smtClean="0"/>
              <a:t>Employment</a:t>
            </a:r>
            <a:r>
              <a:rPr lang="sr-Latn-RS"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sr-Latn-RS" sz="3100" dirty="0" smtClean="0"/>
              <a:t>(indicative types of projects)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Support socially-useful work. </a:t>
            </a:r>
            <a:endParaRPr lang="sr-Latn-RS" b="1" dirty="0" smtClean="0"/>
          </a:p>
          <a:p>
            <a:r>
              <a:rPr lang="en-US" b="1" dirty="0" smtClean="0"/>
              <a:t>Train or re-train individuals to start small or micro business activities </a:t>
            </a:r>
            <a:r>
              <a:rPr lang="en-US" dirty="0" smtClean="0"/>
              <a:t>on key subjects (such as fiscal legislation, accounting, business management, etc.) </a:t>
            </a:r>
          </a:p>
          <a:p>
            <a:r>
              <a:rPr lang="en-US" b="1" dirty="0" smtClean="0"/>
              <a:t>Provide micro-grants for initial start-up activities </a:t>
            </a:r>
            <a:r>
              <a:rPr lang="sr-Latn-RS" b="1" dirty="0" smtClean="0"/>
              <a:t>.</a:t>
            </a:r>
            <a:endParaRPr lang="en-US" b="1" dirty="0" smtClean="0"/>
          </a:p>
          <a:p>
            <a:r>
              <a:rPr lang="en-US" dirty="0" smtClean="0"/>
              <a:t>Provide </a:t>
            </a:r>
            <a:r>
              <a:rPr lang="en-US" b="1" dirty="0" smtClean="0"/>
              <a:t>business advisory services </a:t>
            </a:r>
            <a:r>
              <a:rPr lang="en-US" dirty="0" smtClean="0"/>
              <a:t>to strengthen or expand existing activities (including: design of business plan, marketing strategy, business mentorship, etc.). </a:t>
            </a:r>
          </a:p>
          <a:p>
            <a:r>
              <a:rPr lang="en-US" dirty="0" smtClean="0"/>
              <a:t>Pilot test the introduction of </a:t>
            </a:r>
            <a:r>
              <a:rPr lang="en-US" b="1" dirty="0" smtClean="0"/>
              <a:t>"Roma Labor or Social Mediators" </a:t>
            </a:r>
            <a:r>
              <a:rPr lang="en-US" dirty="0" smtClean="0"/>
              <a:t>within local branches of the National Employment Service or Centers for Social Welfare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31194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Lot 2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3. </a:t>
            </a:r>
            <a:r>
              <a:rPr lang="sr-Latn-RS" dirty="0" err="1" smtClean="0"/>
              <a:t>Decision</a:t>
            </a:r>
            <a:r>
              <a:rPr lang="sr-Latn-RS" dirty="0" smtClean="0"/>
              <a:t> making processes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5334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Help redefining </a:t>
            </a:r>
            <a:r>
              <a:rPr lang="en-US" b="1" dirty="0" smtClean="0"/>
              <a:t>existing local action plans or drafting new ones </a:t>
            </a:r>
            <a:endParaRPr lang="sr-Latn-RS" dirty="0"/>
          </a:p>
          <a:p>
            <a:r>
              <a:rPr lang="en-US" b="1" dirty="0" smtClean="0"/>
              <a:t>Facilitate </a:t>
            </a:r>
            <a:r>
              <a:rPr lang="en-US" b="1" dirty="0"/>
              <a:t>employment or self</a:t>
            </a:r>
            <a:r>
              <a:rPr lang="sr-Latn-RS" b="1" dirty="0"/>
              <a:t>-</a:t>
            </a:r>
            <a:r>
              <a:rPr lang="en-US" b="1" dirty="0"/>
              <a:t>employment</a:t>
            </a:r>
            <a:r>
              <a:rPr lang="sr-Latn-RS" b="1" dirty="0"/>
              <a:t> </a:t>
            </a:r>
            <a:r>
              <a:rPr lang="en-US" b="1" dirty="0"/>
              <a:t>of Roma </a:t>
            </a:r>
            <a:r>
              <a:rPr lang="en-US" dirty="0" smtClean="0"/>
              <a:t>(e.g. by reviewing possibilities to reduce local taxes and fees)</a:t>
            </a:r>
          </a:p>
          <a:p>
            <a:r>
              <a:rPr lang="en-US" b="1" dirty="0" smtClean="0"/>
              <a:t>Facilitate active inclusion </a:t>
            </a:r>
            <a:r>
              <a:rPr lang="en-US" dirty="0" smtClean="0"/>
              <a:t>of Roma persons in political life</a:t>
            </a:r>
          </a:p>
          <a:p>
            <a:r>
              <a:rPr lang="en-US" b="1" dirty="0" smtClean="0"/>
              <a:t>raise public awareness </a:t>
            </a:r>
            <a:r>
              <a:rPr lang="en-US" dirty="0" smtClean="0"/>
              <a:t>about the problem of</a:t>
            </a:r>
            <a:r>
              <a:rPr lang="sr-Latn-RS" dirty="0" smtClean="0"/>
              <a:t> </a:t>
            </a:r>
            <a:r>
              <a:rPr lang="en-US" dirty="0" smtClean="0"/>
              <a:t>discrimination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53365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Lot 2 – In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The actions proposed under Lot 2 </a:t>
            </a:r>
            <a:r>
              <a:rPr lang="en-US" b="1" dirty="0" smtClean="0"/>
              <a:t>may include </a:t>
            </a:r>
            <a:r>
              <a:rPr lang="en-US" dirty="0" smtClean="0"/>
              <a:t>the following types of activities: </a:t>
            </a:r>
          </a:p>
          <a:p>
            <a:r>
              <a:rPr lang="en-US" dirty="0" smtClean="0"/>
              <a:t>Direct support to children or to their families, to decrease the drop-out rates or to facilitate return to </a:t>
            </a:r>
            <a:r>
              <a:rPr lang="en-US" b="1" dirty="0" smtClean="0"/>
              <a:t>education</a:t>
            </a:r>
            <a:endParaRPr lang="sr-Latn-RS" b="1" dirty="0" smtClean="0"/>
          </a:p>
          <a:p>
            <a:r>
              <a:rPr lang="en-US" dirty="0" smtClean="0"/>
              <a:t>Concrete </a:t>
            </a:r>
            <a:r>
              <a:rPr lang="en-US" b="1" dirty="0" smtClean="0"/>
              <a:t>assistance to unemployed Roma individuals</a:t>
            </a:r>
            <a:r>
              <a:rPr lang="en-US" dirty="0" smtClean="0"/>
              <a:t> to improve their employability; to support their access to labor market; or to start self-employment</a:t>
            </a:r>
          </a:p>
          <a:p>
            <a:r>
              <a:rPr lang="en-US" dirty="0" smtClean="0"/>
              <a:t>Inclusion of civil society in decision making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49747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Lot 2 -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 least 10% increase of Roma engaged in the communal initiatives thorough active inclusion measures</a:t>
            </a:r>
            <a:r>
              <a:rPr lang="sr-Latn-R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53063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Funds available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sr-Latn-RS" sz="4000" dirty="0" smtClean="0"/>
              <a:t>T</a:t>
            </a:r>
            <a:r>
              <a:rPr lang="en-US" sz="4000" dirty="0" smtClean="0"/>
              <a:t>otal</a:t>
            </a:r>
            <a:r>
              <a:rPr lang="en-US" sz="4000" dirty="0"/>
              <a:t>:</a:t>
            </a:r>
            <a:r>
              <a:rPr lang="en-US" sz="4000" dirty="0" smtClean="0"/>
              <a:t> </a:t>
            </a:r>
            <a:r>
              <a:rPr lang="en-US" sz="4000" b="1" u="sng" dirty="0" smtClean="0"/>
              <a:t>4 350 000 EUR</a:t>
            </a:r>
            <a:r>
              <a:rPr lang="en-US" sz="4000" u="sng" dirty="0" smtClean="0"/>
              <a:t> </a:t>
            </a:r>
            <a:r>
              <a:rPr lang="en-US" sz="4000" dirty="0" smtClean="0"/>
              <a:t>(</a:t>
            </a:r>
            <a:r>
              <a:rPr lang="sr-Latn-RS" sz="4000" dirty="0" smtClean="0"/>
              <a:t>EU </a:t>
            </a:r>
            <a:r>
              <a:rPr lang="en-US" sz="4000" b="1" dirty="0" smtClean="0"/>
              <a:t>grants</a:t>
            </a:r>
            <a:r>
              <a:rPr lang="en-US" sz="4000" dirty="0" smtClean="0"/>
              <a:t>)</a:t>
            </a:r>
          </a:p>
          <a:p>
            <a:pPr marL="0" indent="0" algn="ctr">
              <a:buNone/>
            </a:pPr>
            <a:endParaRPr lang="en-US" dirty="0" smtClean="0"/>
          </a:p>
          <a:p>
            <a:r>
              <a:rPr lang="en-US" b="1" dirty="0" smtClean="0"/>
              <a:t>Lot 1 </a:t>
            </a:r>
            <a:r>
              <a:rPr lang="en-US" dirty="0" smtClean="0"/>
              <a:t>- </a:t>
            </a:r>
            <a:r>
              <a:rPr lang="en-US" b="1" dirty="0" smtClean="0"/>
              <a:t>2 900 000 EUR </a:t>
            </a:r>
            <a:r>
              <a:rPr lang="en-US" dirty="0" smtClean="0"/>
              <a:t>(</a:t>
            </a:r>
            <a:r>
              <a:rPr lang="en-US" b="1" dirty="0" smtClean="0"/>
              <a:t>community based services</a:t>
            </a:r>
            <a:r>
              <a:rPr lang="en-US" dirty="0" smtClean="0"/>
              <a:t>)</a:t>
            </a:r>
            <a:r>
              <a:rPr lang="sr-Latn-RS" dirty="0" smtClean="0"/>
              <a:t>, including: </a:t>
            </a:r>
          </a:p>
          <a:p>
            <a:pPr marL="914400" lvl="1" indent="-514350">
              <a:buFont typeface="+mj-lt"/>
              <a:buAutoNum type="alphaLcParenR"/>
            </a:pPr>
            <a:r>
              <a:rPr lang="sr-Latn-RS" dirty="0" smtClean="0"/>
              <a:t>Non-cluster projects (2 150 000 EUR)</a:t>
            </a:r>
          </a:p>
          <a:p>
            <a:pPr marL="914400" lvl="1" indent="-514350">
              <a:buFont typeface="+mj-lt"/>
              <a:buAutoNum type="alphaLcParenR"/>
            </a:pPr>
            <a:r>
              <a:rPr lang="sr-Latn-RS" dirty="0" smtClean="0"/>
              <a:t>Cluster projects (750 000 EUR)</a:t>
            </a:r>
            <a:endParaRPr lang="en-GB" dirty="0"/>
          </a:p>
          <a:p>
            <a:pPr marL="914400" lvl="1" indent="-514350">
              <a:buFont typeface="+mj-lt"/>
              <a:buAutoNum type="alphaLcParenR"/>
            </a:pPr>
            <a:endParaRPr lang="en-US" dirty="0" smtClean="0"/>
          </a:p>
          <a:p>
            <a:r>
              <a:rPr lang="en-US" b="1" dirty="0" smtClean="0"/>
              <a:t>Lot 2</a:t>
            </a:r>
            <a:r>
              <a:rPr lang="en-US" dirty="0" smtClean="0"/>
              <a:t> - </a:t>
            </a:r>
            <a:r>
              <a:rPr lang="en-US" b="1" dirty="0" smtClean="0"/>
              <a:t>1 450 000 EUR</a:t>
            </a:r>
            <a:r>
              <a:rPr lang="sr-Latn-RS" b="1" dirty="0" smtClean="0"/>
              <a:t> </a:t>
            </a:r>
            <a:r>
              <a:rPr lang="sr-Latn-RS" dirty="0" smtClean="0"/>
              <a:t>(</a:t>
            </a:r>
            <a:r>
              <a:rPr lang="sr-Latn-RS" b="1" dirty="0" smtClean="0"/>
              <a:t>active inclusion of Roma</a:t>
            </a:r>
            <a:r>
              <a:rPr lang="sr-Latn-RS" dirty="0" smtClean="0"/>
              <a:t>), including: </a:t>
            </a:r>
          </a:p>
          <a:p>
            <a:pPr marL="971550" lvl="1" indent="-514350">
              <a:buFont typeface="+mj-lt"/>
              <a:buAutoNum type="alphaLcParenR"/>
            </a:pPr>
            <a:r>
              <a:rPr lang="sr-Latn-RS" dirty="0" smtClean="0"/>
              <a:t>Non sub-granting projects (950 000 EUR)</a:t>
            </a:r>
          </a:p>
          <a:p>
            <a:pPr marL="971550" lvl="1" indent="-514350">
              <a:buFont typeface="+mj-lt"/>
              <a:buAutoNum type="alphaLcParenR"/>
            </a:pPr>
            <a:r>
              <a:rPr lang="sr-Latn-RS" dirty="0" smtClean="0"/>
              <a:t>Sub-granting projects (500 000 EUR)</a:t>
            </a:r>
          </a:p>
          <a:p>
            <a:pPr marL="0" indent="0" algn="ctr">
              <a:buNone/>
            </a:pPr>
            <a:r>
              <a:rPr lang="en-US" sz="4100" b="1" dirty="0" smtClean="0"/>
              <a:t>but</a:t>
            </a:r>
            <a:endParaRPr lang="en-US" b="1" dirty="0" smtClean="0"/>
          </a:p>
          <a:p>
            <a:pPr marL="0" indent="0" algn="ctr">
              <a:buNone/>
            </a:pPr>
            <a:r>
              <a:rPr lang="en-US" dirty="0" smtClean="0"/>
              <a:t>the </a:t>
            </a:r>
            <a:r>
              <a:rPr lang="en-US" dirty="0"/>
              <a:t>Contracting Authority </a:t>
            </a:r>
            <a:r>
              <a:rPr lang="en-US" dirty="0" smtClean="0"/>
              <a:t>may reallocate </a:t>
            </a:r>
            <a:r>
              <a:rPr lang="en-GB" dirty="0" smtClean="0"/>
              <a:t>available </a:t>
            </a:r>
            <a:r>
              <a:rPr lang="en-US" dirty="0" smtClean="0"/>
              <a:t>funds </a:t>
            </a:r>
          </a:p>
          <a:p>
            <a:pPr marL="0" indent="0" algn="ctr">
              <a:buNone/>
            </a:pPr>
            <a:r>
              <a:rPr lang="en-US" dirty="0" smtClean="0"/>
              <a:t>to other </a:t>
            </a:r>
            <a:r>
              <a:rPr lang="en-US" dirty="0"/>
              <a:t>lot or priority.</a:t>
            </a:r>
          </a:p>
        </p:txBody>
      </p:sp>
    </p:spTree>
    <p:extLst>
      <p:ext uri="{BB962C8B-B14F-4D97-AF65-F5344CB8AC3E}">
        <p14:creationId xmlns:p14="http://schemas.microsoft.com/office/powerpoint/2010/main" val="119044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Lot 2 - Advices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/>
              <a:t>If you are planning to apply for the </a:t>
            </a:r>
            <a:r>
              <a:rPr lang="sr-Latn-RS" b="1" dirty="0" smtClean="0"/>
              <a:t>sub granting projects</a:t>
            </a:r>
            <a:r>
              <a:rPr lang="sr-Latn-RS" dirty="0" smtClean="0"/>
              <a:t>, study criteria already listed and described in the Concept note (as you will in detail need to describe this is FAF) and present:</a:t>
            </a:r>
          </a:p>
          <a:p>
            <a:pPr lvl="1"/>
            <a:r>
              <a:rPr lang="en-US" dirty="0" smtClean="0"/>
              <a:t>the objectives and results to be obtained </a:t>
            </a:r>
            <a:r>
              <a:rPr lang="sr-Latn-RS" dirty="0" smtClean="0"/>
              <a:t>through the sub granting scheme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types of activities </a:t>
            </a:r>
            <a:r>
              <a:rPr lang="sr-Latn-RS" dirty="0" smtClean="0"/>
              <a:t>you intend to sub-grant</a:t>
            </a:r>
            <a:endParaRPr lang="en-US" dirty="0" smtClean="0"/>
          </a:p>
          <a:p>
            <a:pPr lvl="1"/>
            <a:r>
              <a:rPr lang="sr-Latn-RS" dirty="0" smtClean="0"/>
              <a:t>Eligibility criteria for the sub-granting, and t</a:t>
            </a:r>
            <a:r>
              <a:rPr lang="en-US" dirty="0" smtClean="0"/>
              <a:t>he criteria for selecting </a:t>
            </a:r>
            <a:r>
              <a:rPr lang="sr-Latn-RS" dirty="0" smtClean="0"/>
              <a:t>of </a:t>
            </a:r>
            <a:r>
              <a:rPr lang="en-US" dirty="0" smtClean="0"/>
              <a:t>these entities </a:t>
            </a:r>
            <a:endParaRPr lang="sr-Latn-RS" dirty="0" smtClean="0"/>
          </a:p>
          <a:p>
            <a:pPr lvl="1"/>
            <a:r>
              <a:rPr lang="en-US" dirty="0" smtClean="0"/>
              <a:t>the criteria for determining the exact amount of financial support for each third entity, and the maximum amount which may be given. </a:t>
            </a: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18342847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Lot 2 – Advices,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Always, define </a:t>
            </a:r>
            <a:r>
              <a:rPr lang="en-US" b="1" dirty="0"/>
              <a:t>where exactly your project </a:t>
            </a:r>
            <a:r>
              <a:rPr lang="en-US" dirty="0"/>
              <a:t>is to take place (which municipalities, which schools, which exact localities, which exact companies), </a:t>
            </a:r>
          </a:p>
          <a:p>
            <a:r>
              <a:rPr lang="en-US" dirty="0"/>
              <a:t>Present </a:t>
            </a:r>
            <a:r>
              <a:rPr lang="en-US" b="1" dirty="0"/>
              <a:t>the current situation</a:t>
            </a:r>
            <a:r>
              <a:rPr lang="en-US" dirty="0"/>
              <a:t>, always giving the number of Roma currently covered by </a:t>
            </a:r>
            <a:r>
              <a:rPr lang="en-US" dirty="0" smtClean="0"/>
              <a:t>existing initiatives</a:t>
            </a:r>
            <a:r>
              <a:rPr lang="en-US" dirty="0"/>
              <a:t>, and the number expected to be covered through the proposed project. </a:t>
            </a:r>
          </a:p>
          <a:p>
            <a:r>
              <a:rPr lang="en-US" dirty="0"/>
              <a:t>Ensure that </a:t>
            </a:r>
            <a:r>
              <a:rPr lang="en-US" b="1" dirty="0"/>
              <a:t>50% of the beneficiaries are women</a:t>
            </a:r>
            <a:r>
              <a:rPr lang="en-US" dirty="0"/>
              <a:t>. </a:t>
            </a:r>
          </a:p>
          <a:p>
            <a:r>
              <a:rPr lang="en-US" dirty="0"/>
              <a:t>Ensure that activities </a:t>
            </a:r>
            <a:r>
              <a:rPr lang="en-US" dirty="0" smtClean="0"/>
              <a:t>include </a:t>
            </a:r>
            <a:r>
              <a:rPr lang="en-US" b="1" dirty="0" smtClean="0"/>
              <a:t>Roma </a:t>
            </a:r>
            <a:r>
              <a:rPr lang="en-US" b="1" dirty="0"/>
              <a:t>settlements and that services are available to the residents of these </a:t>
            </a:r>
            <a:r>
              <a:rPr lang="en-US" b="1" dirty="0" smtClean="0"/>
              <a:t>settlements</a:t>
            </a:r>
            <a:r>
              <a:rPr lang="en-US" dirty="0" smtClean="0"/>
              <a:t> </a:t>
            </a:r>
            <a:r>
              <a:rPr lang="sr-Latn-RS" dirty="0" smtClean="0"/>
              <a:t>(</a:t>
            </a:r>
            <a:r>
              <a:rPr lang="sr-Latn-RS" dirty="0" err="1" smtClean="0"/>
              <a:t>if</a:t>
            </a:r>
            <a:r>
              <a:rPr lang="sr-Latn-RS" dirty="0" smtClean="0"/>
              <a:t> </a:t>
            </a:r>
            <a:r>
              <a:rPr lang="sr-Latn-RS" dirty="0" err="1" smtClean="0"/>
              <a:t>applicable</a:t>
            </a:r>
            <a:r>
              <a:rPr lang="sr-Latn-RS" dirty="0" smtClean="0"/>
              <a:t>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06741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Lot 2 – Advices, cont.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Ensure </a:t>
            </a:r>
            <a:r>
              <a:rPr lang="en-US" b="1" dirty="0"/>
              <a:t>that Roma are included </a:t>
            </a:r>
            <a:r>
              <a:rPr lang="en-US" dirty="0"/>
              <a:t>in beneficiary selection, but also in recruitment of project staff, and that information on the project is available in Romani language. </a:t>
            </a:r>
          </a:p>
          <a:p>
            <a:r>
              <a:rPr lang="en-US" dirty="0"/>
              <a:t>Ensure that </a:t>
            </a:r>
            <a:r>
              <a:rPr lang="en-US" b="1" dirty="0"/>
              <a:t>Roma which are beneficiary of financial social assistance</a:t>
            </a:r>
            <a:r>
              <a:rPr lang="en-US" dirty="0"/>
              <a:t>, social housing schemes are primarily targeted within service delivery.</a:t>
            </a:r>
          </a:p>
          <a:p>
            <a:r>
              <a:rPr lang="en-US" dirty="0"/>
              <a:t>If you are </a:t>
            </a:r>
            <a:r>
              <a:rPr lang="en-US" b="1" dirty="0"/>
              <a:t>local authority</a:t>
            </a:r>
            <a:r>
              <a:rPr lang="en-US" dirty="0"/>
              <a:t>, study the criteria applicable. You will be asked to evidence that you meet these criteria prior to the signing of the contract. </a:t>
            </a:r>
          </a:p>
        </p:txBody>
      </p:sp>
    </p:spTree>
    <p:extLst>
      <p:ext uri="{BB962C8B-B14F-4D97-AF65-F5344CB8AC3E}">
        <p14:creationId xmlns:p14="http://schemas.microsoft.com/office/powerpoint/2010/main" val="15432572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Final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</a:t>
            </a:r>
            <a:r>
              <a:rPr lang="sr-Latn-RS" dirty="0" err="1" smtClean="0"/>
              <a:t>dditional</a:t>
            </a:r>
            <a:r>
              <a:rPr lang="sr-Latn-RS" dirty="0" smtClean="0"/>
              <a:t> info </a:t>
            </a:r>
            <a:r>
              <a:rPr lang="sr-Latn-RS" dirty="0" err="1" smtClean="0"/>
              <a:t>session</a:t>
            </a:r>
            <a:r>
              <a:rPr lang="sr-Latn-RS" dirty="0" smtClean="0"/>
              <a:t> </a:t>
            </a:r>
            <a:r>
              <a:rPr lang="en-GB" dirty="0" smtClean="0"/>
              <a:t>may </a:t>
            </a:r>
            <a:r>
              <a:rPr lang="sr-Latn-RS" dirty="0" smtClean="0"/>
              <a:t>take place for </a:t>
            </a:r>
            <a:r>
              <a:rPr lang="sr-Latn-RS" dirty="0" err="1" smtClean="0"/>
              <a:t>shortlisted</a:t>
            </a:r>
            <a:r>
              <a:rPr lang="sr-Latn-RS" dirty="0" smtClean="0"/>
              <a:t> </a:t>
            </a:r>
            <a:r>
              <a:rPr lang="en-GB" dirty="0" smtClean="0"/>
              <a:t>applicants </a:t>
            </a:r>
            <a:r>
              <a:rPr lang="sr-Latn-RS" dirty="0" smtClean="0"/>
              <a:t>(to explain in detail the FAF preparation </a:t>
            </a:r>
            <a:r>
              <a:rPr lang="sr-Latn-RS" dirty="0" err="1" smtClean="0"/>
              <a:t>and</a:t>
            </a:r>
            <a:r>
              <a:rPr lang="sr-Latn-RS" dirty="0" smtClean="0"/>
              <a:t> </a:t>
            </a:r>
            <a:r>
              <a:rPr lang="sr-Latn-RS" dirty="0" err="1" smtClean="0"/>
              <a:t>submission</a:t>
            </a:r>
            <a:r>
              <a:rPr lang="en-GB" dirty="0" smtClean="0"/>
              <a:t>)</a:t>
            </a:r>
            <a:r>
              <a:rPr lang="sr-Latn-RS" dirty="0" smtClean="0"/>
              <a:t> </a:t>
            </a:r>
            <a:endParaRPr lang="sr-Latn-RS" dirty="0"/>
          </a:p>
          <a:p>
            <a:r>
              <a:rPr lang="en-GB" dirty="0" smtClean="0"/>
              <a:t>If not,</a:t>
            </a:r>
            <a:r>
              <a:rPr lang="sr-Latn-RS" dirty="0" smtClean="0"/>
              <a:t> </a:t>
            </a:r>
            <a:r>
              <a:rPr lang="sr-Latn-RS" dirty="0" err="1" smtClean="0"/>
              <a:t>study</a:t>
            </a:r>
            <a:r>
              <a:rPr lang="sr-Latn-RS" dirty="0" smtClean="0"/>
              <a:t> provisions of the GfA for the Full application form, including the submission of specific mandatory documents (page 34, 35 of the GfA).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26133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15616" y="273050"/>
            <a:ext cx="7571184" cy="5853113"/>
          </a:xfrm>
        </p:spPr>
        <p:txBody>
          <a:bodyPr/>
          <a:lstStyle/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dirty="0" smtClean="0"/>
              <a:t>Thank you for the attention!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dirty="0" smtClean="0"/>
              <a:t>Please, use the lobby for partner exchange!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dirty="0" smtClean="0"/>
              <a:t>We wish you good luck in preparing your concept notes!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947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What does this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lvl="1"/>
            <a:r>
              <a:rPr lang="sr-Latn-RS" sz="3200" dirty="0" smtClean="0"/>
              <a:t>Roma </a:t>
            </a:r>
            <a:r>
              <a:rPr lang="sr-Latn-RS" sz="3200" dirty="0" err="1"/>
              <a:t>can</a:t>
            </a:r>
            <a:r>
              <a:rPr lang="sr-Latn-RS" sz="3200" dirty="0"/>
              <a:t> be </a:t>
            </a:r>
            <a:r>
              <a:rPr lang="sr-Latn-RS" sz="3200" dirty="0" err="1"/>
              <a:t>targeted</a:t>
            </a:r>
            <a:r>
              <a:rPr lang="sr-Latn-RS" sz="3200" dirty="0"/>
              <a:t> </a:t>
            </a:r>
            <a:r>
              <a:rPr lang="en-GB" sz="3200" dirty="0" smtClean="0"/>
              <a:t>only </a:t>
            </a:r>
            <a:r>
              <a:rPr lang="sr-Latn-RS" sz="3200" dirty="0" smtClean="0"/>
              <a:t>under </a:t>
            </a:r>
            <a:r>
              <a:rPr lang="sr-Latn-RS" sz="3200" dirty="0"/>
              <a:t>Lot </a:t>
            </a:r>
            <a:r>
              <a:rPr lang="sr-Latn-RS" sz="3200" dirty="0" smtClean="0"/>
              <a:t>2?</a:t>
            </a:r>
            <a:endParaRPr lang="en-GB" sz="3200" dirty="0"/>
          </a:p>
          <a:p>
            <a:pPr lvl="2"/>
            <a:r>
              <a:rPr lang="en-GB" sz="2800" i="1" dirty="0" smtClean="0"/>
              <a:t>NO</a:t>
            </a:r>
            <a:r>
              <a:rPr lang="sr-Latn-RS" sz="2800" i="1" dirty="0" smtClean="0"/>
              <a:t>, </a:t>
            </a:r>
            <a:r>
              <a:rPr lang="sr-Latn-RS" sz="2800" i="1" dirty="0"/>
              <a:t>the </a:t>
            </a:r>
            <a:r>
              <a:rPr lang="sr-Latn-RS" sz="2800" i="1" dirty="0" err="1"/>
              <a:t>approach</a:t>
            </a:r>
            <a:r>
              <a:rPr lang="sr-Latn-RS" sz="2800" i="1" dirty="0"/>
              <a:t> is </a:t>
            </a:r>
            <a:r>
              <a:rPr lang="sr-Latn-RS" sz="2800" i="1" dirty="0" err="1"/>
              <a:t>inclusive</a:t>
            </a:r>
            <a:r>
              <a:rPr lang="sr-Latn-RS" sz="2800" i="1" dirty="0"/>
              <a:t> </a:t>
            </a:r>
            <a:endParaRPr lang="en-GB" sz="2800" i="1" dirty="0"/>
          </a:p>
          <a:p>
            <a:pPr lvl="1"/>
            <a:r>
              <a:rPr lang="en-GB" sz="3200" dirty="0" smtClean="0"/>
              <a:t>Can </a:t>
            </a:r>
            <a:r>
              <a:rPr lang="sr-Latn-RS" sz="3200" dirty="0" smtClean="0"/>
              <a:t>non-Roma be </a:t>
            </a:r>
            <a:r>
              <a:rPr lang="sr-Latn-RS" sz="3200" dirty="0" err="1"/>
              <a:t>targeted</a:t>
            </a:r>
            <a:r>
              <a:rPr lang="sr-Latn-RS" sz="3200" dirty="0"/>
              <a:t> </a:t>
            </a:r>
            <a:r>
              <a:rPr lang="sr-Latn-RS" sz="3200" dirty="0" err="1"/>
              <a:t>through</a:t>
            </a:r>
            <a:r>
              <a:rPr lang="sr-Latn-RS" sz="3200" dirty="0"/>
              <a:t> Lot 2? </a:t>
            </a:r>
            <a:endParaRPr lang="en-GB" sz="3200" dirty="0"/>
          </a:p>
          <a:p>
            <a:pPr lvl="2"/>
            <a:r>
              <a:rPr lang="en-GB" sz="2800" i="1" dirty="0" smtClean="0"/>
              <a:t>YES</a:t>
            </a:r>
            <a:r>
              <a:rPr lang="sr-Latn-RS" sz="2800" i="1" dirty="0" smtClean="0"/>
              <a:t>, </a:t>
            </a:r>
            <a:r>
              <a:rPr lang="sr-Latn-RS" sz="2800" i="1" dirty="0"/>
              <a:t>the </a:t>
            </a:r>
            <a:r>
              <a:rPr lang="sr-Latn-RS" sz="2800" i="1" dirty="0" err="1"/>
              <a:t>ap</a:t>
            </a:r>
            <a:r>
              <a:rPr lang="en-GB" sz="2800" i="1" dirty="0"/>
              <a:t>p</a:t>
            </a:r>
            <a:r>
              <a:rPr lang="sr-Latn-RS" sz="2800" i="1" dirty="0" err="1"/>
              <a:t>roach</a:t>
            </a:r>
            <a:r>
              <a:rPr lang="sr-Latn-RS" sz="2800" i="1" dirty="0"/>
              <a:t> is </a:t>
            </a:r>
            <a:r>
              <a:rPr lang="sr-Latn-RS" sz="2800" i="1" dirty="0" err="1"/>
              <a:t>specific</a:t>
            </a:r>
            <a:r>
              <a:rPr lang="sr-Latn-RS" sz="2800" i="1" dirty="0"/>
              <a:t>, but </a:t>
            </a:r>
            <a:r>
              <a:rPr lang="sr-Latn-RS" sz="2800" i="1" dirty="0" err="1"/>
              <a:t>not</a:t>
            </a:r>
            <a:r>
              <a:rPr lang="sr-Latn-RS" sz="2800" i="1" dirty="0"/>
              <a:t> ex</a:t>
            </a:r>
            <a:r>
              <a:rPr lang="en-GB" sz="2800" i="1" dirty="0"/>
              <a:t>c</a:t>
            </a:r>
            <a:r>
              <a:rPr lang="sr-Latn-RS" sz="2800" i="1" dirty="0" err="1"/>
              <a:t>lusive</a:t>
            </a:r>
            <a:r>
              <a:rPr lang="sr-Latn-RS" sz="2800" dirty="0"/>
              <a:t>. 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3353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Rules applicable to both lots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36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Partnership „terminology“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The applicant</a:t>
            </a:r>
            <a:r>
              <a:rPr lang="en-US" sz="2400" dirty="0" smtClean="0"/>
              <a:t>, </a:t>
            </a:r>
            <a:r>
              <a:rPr lang="sr-Latn-RS" sz="2400" dirty="0" smtClean="0"/>
              <a:t>is </a:t>
            </a:r>
            <a:r>
              <a:rPr lang="en-US" sz="2400" dirty="0" smtClean="0"/>
              <a:t>the entity submitting the application</a:t>
            </a:r>
            <a:endParaRPr lang="sr-Latn-RS" sz="2400" dirty="0" smtClean="0"/>
          </a:p>
          <a:p>
            <a:r>
              <a:rPr lang="en-US" sz="2400" b="1" dirty="0" smtClean="0"/>
              <a:t>Co-applicant(s)</a:t>
            </a:r>
            <a:r>
              <a:rPr lang="en-US" sz="2400" dirty="0" smtClean="0"/>
              <a:t> participate in the action, and their costs are</a:t>
            </a:r>
            <a:r>
              <a:rPr lang="sr-Latn-RS" sz="2400" dirty="0" smtClean="0"/>
              <a:t> </a:t>
            </a:r>
            <a:r>
              <a:rPr lang="en-US" sz="2400" dirty="0" smtClean="0"/>
              <a:t>eligible.</a:t>
            </a:r>
            <a:r>
              <a:rPr lang="sr-Latn-RS" sz="2400" dirty="0" smtClean="0"/>
              <a:t> </a:t>
            </a:r>
            <a:endParaRPr lang="en-US" sz="2400" dirty="0" smtClean="0"/>
          </a:p>
          <a:p>
            <a:r>
              <a:rPr lang="en-US" sz="2400" b="1" dirty="0" smtClean="0"/>
              <a:t>Affiliated entities</a:t>
            </a:r>
            <a:r>
              <a:rPr lang="en-US" sz="2400" dirty="0" smtClean="0"/>
              <a:t> may be:</a:t>
            </a:r>
          </a:p>
          <a:p>
            <a:pPr lvl="1"/>
            <a:r>
              <a:rPr lang="en-US" sz="1800" b="1" dirty="0" smtClean="0"/>
              <a:t>entities together forming one entity</a:t>
            </a:r>
            <a:r>
              <a:rPr lang="en-US" sz="1800" dirty="0" smtClean="0"/>
              <a:t> established specifically for the action.</a:t>
            </a:r>
          </a:p>
          <a:p>
            <a:pPr lvl="1"/>
            <a:r>
              <a:rPr lang="en-US" sz="1800" b="1" dirty="0" smtClean="0"/>
              <a:t>entities having a (legal or capital) link with the applicants, </a:t>
            </a:r>
            <a:r>
              <a:rPr lang="en-US" sz="1800" dirty="0" smtClean="0"/>
              <a:t>which is not limited</a:t>
            </a:r>
            <a:r>
              <a:rPr lang="sr-Latn-RS" sz="1800" dirty="0" smtClean="0"/>
              <a:t> </a:t>
            </a:r>
            <a:r>
              <a:rPr lang="en-US" sz="1800" dirty="0" smtClean="0"/>
              <a:t>to the action.</a:t>
            </a:r>
          </a:p>
          <a:p>
            <a:r>
              <a:rPr lang="sr-Latn-RS" sz="2400" b="1" dirty="0" err="1" smtClean="0"/>
              <a:t>Associates</a:t>
            </a:r>
            <a:r>
              <a:rPr lang="sr-Latn-RS" sz="2400" b="1" dirty="0" smtClean="0"/>
              <a:t>, Contractors and Third parties.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798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2438</TotalTime>
  <Words>3754</Words>
  <Application>Microsoft Office PowerPoint</Application>
  <PresentationFormat>On-screen Show (4:3)</PresentationFormat>
  <Paragraphs>378</Paragraphs>
  <Slides>64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5" baseType="lpstr">
      <vt:lpstr>Office Theme</vt:lpstr>
      <vt:lpstr>Support to the social inclusion of the most vulnerable groups, including  Roma, through more diversified community-based social services</vt:lpstr>
      <vt:lpstr>Disclaimer:</vt:lpstr>
      <vt:lpstr>Background</vt:lpstr>
      <vt:lpstr>The Objectives of the Call</vt:lpstr>
      <vt:lpstr>The Objectives of the Call, cont.</vt:lpstr>
      <vt:lpstr>Funds available</vt:lpstr>
      <vt:lpstr>What does this mean?</vt:lpstr>
      <vt:lpstr>Rules applicable to both lots</vt:lpstr>
      <vt:lpstr>Partnership „terminology“</vt:lpstr>
      <vt:lpstr>Max number of  applications and grants</vt:lpstr>
      <vt:lpstr>Co-funding</vt:lpstr>
      <vt:lpstr>Location of the actions</vt:lpstr>
      <vt:lpstr>Ineligible activities</vt:lpstr>
      <vt:lpstr>Cross cutting issues</vt:lpstr>
      <vt:lpstr>Indicative list of „side“ activities</vt:lpstr>
      <vt:lpstr>However...</vt:lpstr>
      <vt:lpstr>Visibility</vt:lpstr>
      <vt:lpstr>Eligible and ineligible costs</vt:lpstr>
      <vt:lpstr>The procedure to apply, PADOR</vt:lpstr>
      <vt:lpstr>The procedure to apply, Concept Note</vt:lpstr>
      <vt:lpstr>What to send?</vt:lpstr>
      <vt:lpstr>Deadline to submit CN</vt:lpstr>
      <vt:lpstr>Lot 1</vt:lpstr>
      <vt:lpstr>Lot 1 – Size of grants, co-funding and duration</vt:lpstr>
      <vt:lpstr>Lot 1 - What are community based services?</vt:lpstr>
      <vt:lpstr>Lot 1 - What are cluster projects?</vt:lpstr>
      <vt:lpstr>Lot 1 – Who can apply?</vt:lpstr>
      <vt:lpstr>Lot 1 – Is partnership mandatory?</vt:lpstr>
      <vt:lpstr>Lot 1 –Other rules and recomendations re eligibility of applicants </vt:lpstr>
      <vt:lpstr>Lot 1 – Financial restrictions (most relevant)</vt:lpstr>
      <vt:lpstr>Lot 1 – What will be funded?</vt:lpstr>
      <vt:lpstr>Lot 1 – What will be funded? (cont.)</vt:lpstr>
      <vt:lpstr>Lot 1  1. Strenghtening existing services</vt:lpstr>
      <vt:lpstr>Lot 1 2. Establishing new services</vt:lpstr>
      <vt:lpstr>Lot 1  3. Innovative services</vt:lpstr>
      <vt:lpstr>Lot 1 - The indicators</vt:lpstr>
      <vt:lpstr>Lot 1 - In summary....</vt:lpstr>
      <vt:lpstr>Lot 1 - Advices</vt:lpstr>
      <vt:lpstr>Lot 1 – Advices, cont</vt:lpstr>
      <vt:lpstr>Lot 1 – Advices, cont II</vt:lpstr>
      <vt:lpstr>Lot 1 – Details you need to list in concept notes</vt:lpstr>
      <vt:lpstr>Lot 1 – Details you need to list in concept notes, cont.</vt:lpstr>
      <vt:lpstr>Lot 1 – Details you need to list in concept notes, cont</vt:lpstr>
      <vt:lpstr>Lot 2</vt:lpstr>
      <vt:lpstr>Lot 2 – Size of grants, co-funding and duration</vt:lpstr>
      <vt:lpstr>Lot 2 - What are sub-granting projects?</vt:lpstr>
      <vt:lpstr>Lot 2 – Who can apply?</vt:lpstr>
      <vt:lpstr>Lot 2 – Who can apply? (cont.)</vt:lpstr>
      <vt:lpstr>Lot 2 - Other rules re eligibility of applicants </vt:lpstr>
      <vt:lpstr>Lot 2 - Other rules re eligibility of applicants (cont.) </vt:lpstr>
      <vt:lpstr>Lot 2 - Other rules re eligibility of applicants (cont. II) </vt:lpstr>
      <vt:lpstr>Lot 2 – Financial restrictions (most relevant)</vt:lpstr>
      <vt:lpstr>Lot 2 – What will be funded?</vt:lpstr>
      <vt:lpstr>Lot 2 – What will be funded? (cont.)</vt:lpstr>
      <vt:lpstr>Lot 2  1. Employability  (indicative types of projects)</vt:lpstr>
      <vt:lpstr>Lot 2  2. Employment  (indicative types of projects)</vt:lpstr>
      <vt:lpstr>Lot 2 3. Decision making processes </vt:lpstr>
      <vt:lpstr>Lot 2 – In summary</vt:lpstr>
      <vt:lpstr>Lot 2 - Indicators</vt:lpstr>
      <vt:lpstr>Lot 2 - Advices</vt:lpstr>
      <vt:lpstr>Lot 2 – Advices, cont.</vt:lpstr>
      <vt:lpstr>Lot 2 – Advices, cont. II</vt:lpstr>
      <vt:lpstr>Final notes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 to the social inclusion of the most vulnerable groups, including  Roma, through more diversified community-based social services</dc:title>
  <dc:creator>anja</dc:creator>
  <cp:lastModifiedBy>anja</cp:lastModifiedBy>
  <cp:revision>68</cp:revision>
  <dcterms:created xsi:type="dcterms:W3CDTF">2014-03-16T12:26:17Z</dcterms:created>
  <dcterms:modified xsi:type="dcterms:W3CDTF">2014-04-07T10:04:51Z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  <property fmtid="{D5CDD505-2E9C-101B-9397-08002B2CF9AE}" pid="4" name="_AdHocReviewCycleID">
    <vt:i4>-537474190</vt:i4>
  </property>
  <property fmtid="{D5CDD505-2E9C-101B-9397-08002B2CF9AE}" pid="5" name="_EmailSubject">
    <vt:lpwstr>PPT to be uploaded</vt:lpwstr>
  </property>
  <property fmtid="{D5CDD505-2E9C-101B-9397-08002B2CF9AE}" pid="6" name="_AuthorEmail">
    <vt:lpwstr>Luca.MANUNTA@eeas.europa.eu</vt:lpwstr>
  </property>
  <property fmtid="{D5CDD505-2E9C-101B-9397-08002B2CF9AE}" pid="7" name="_AuthorEmailDisplayName">
    <vt:lpwstr>MANUNTA Luca (EEAS-BELGRADE)</vt:lpwstr>
  </property>
</Properties>
</file>