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56" r:id="rId2"/>
    <p:sldId id="263" r:id="rId3"/>
    <p:sldId id="258" r:id="rId4"/>
    <p:sldId id="257" r:id="rId5"/>
    <p:sldId id="259" r:id="rId6"/>
    <p:sldId id="260" r:id="rId7"/>
    <p:sldId id="261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44" r:id="rId17"/>
    <p:sldId id="327" r:id="rId18"/>
    <p:sldId id="328" r:id="rId19"/>
    <p:sldId id="329" r:id="rId20"/>
    <p:sldId id="330" r:id="rId21"/>
    <p:sldId id="331" r:id="rId22"/>
    <p:sldId id="332" r:id="rId23"/>
    <p:sldId id="281" r:id="rId24"/>
    <p:sldId id="268" r:id="rId25"/>
    <p:sldId id="262" r:id="rId26"/>
    <p:sldId id="264" r:id="rId27"/>
    <p:sldId id="265" r:id="rId28"/>
    <p:sldId id="266" r:id="rId29"/>
    <p:sldId id="267" r:id="rId30"/>
    <p:sldId id="269" r:id="rId31"/>
    <p:sldId id="270" r:id="rId32"/>
    <p:sldId id="271" r:id="rId33"/>
    <p:sldId id="272" r:id="rId34"/>
    <p:sldId id="273" r:id="rId35"/>
    <p:sldId id="274" r:id="rId36"/>
    <p:sldId id="275" r:id="rId37"/>
    <p:sldId id="277" r:id="rId38"/>
    <p:sldId id="276" r:id="rId39"/>
    <p:sldId id="336" r:id="rId40"/>
    <p:sldId id="337" r:id="rId41"/>
    <p:sldId id="279" r:id="rId42"/>
    <p:sldId id="338" r:id="rId43"/>
    <p:sldId id="339" r:id="rId44"/>
    <p:sldId id="283" r:id="rId45"/>
    <p:sldId id="284" r:id="rId46"/>
    <p:sldId id="285" r:id="rId47"/>
    <p:sldId id="286" r:id="rId48"/>
    <p:sldId id="287" r:id="rId49"/>
    <p:sldId id="288" r:id="rId50"/>
    <p:sldId id="289" r:id="rId51"/>
    <p:sldId id="290" r:id="rId52"/>
    <p:sldId id="343" r:id="rId53"/>
    <p:sldId id="292" r:id="rId54"/>
    <p:sldId id="293" r:id="rId55"/>
    <p:sldId id="295" r:id="rId56"/>
    <p:sldId id="296" r:id="rId57"/>
    <p:sldId id="297" r:id="rId58"/>
    <p:sldId id="298" r:id="rId59"/>
    <p:sldId id="299" r:id="rId60"/>
    <p:sldId id="300" r:id="rId61"/>
    <p:sldId id="340" r:id="rId62"/>
    <p:sldId id="341" r:id="rId63"/>
    <p:sldId id="335" r:id="rId64"/>
    <p:sldId id="342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ko" initials="M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38649" autoAdjust="0"/>
  </p:normalViewPr>
  <p:slideViewPr>
    <p:cSldViewPr>
      <p:cViewPr>
        <p:scale>
          <a:sx n="66" d="100"/>
          <a:sy n="66" d="100"/>
        </p:scale>
        <p:origin x="-806" y="58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61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2593F-F968-4A6B-8692-9F3C012D2AD4}" type="datetimeFigureOut">
              <a:rPr lang="en-GB" smtClean="0"/>
              <a:t>07/04/2014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4D2F7F-B0FD-4087-9955-904F2F14CC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682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368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283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4999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4037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0153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6918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0711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0933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915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419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935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1891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6754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883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1173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4593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1803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41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9195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8178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5254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03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6020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0249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1487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4509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1587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4596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8563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6125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4737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21841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999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107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300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7819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03878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95193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3380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9702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20574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84592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98798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135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97588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24557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70369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51159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58708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2728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8142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84227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27000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56789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60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955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12593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61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459771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792104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63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08557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356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891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675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4D2F7F-B0FD-4087-9955-904F2F14CCA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17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52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63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88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14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11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9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260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82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84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53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FD370-875C-4AF3-A1FC-34960F4327B8}" type="datetimeFigureOut">
              <a:rPr lang="en-US" smtClean="0"/>
              <a:t>4/7/2014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DEA07-239F-426E-ABC5-A206AD28BC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96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uropeaid/visibility/index_en.ht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kluzija.gov.rs/?p=21918&amp;lang=sr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r>
              <a:rPr lang="sr-Latn-RS" sz="3200" dirty="0" smtClean="0"/>
              <a:t>Podrška socijalnoj inkluziji najugroženijih grupa, uključujući Rome, kroz razvoj raznovrsnih socijalnih usluga u zajednici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Poziv za dostavljanje predloga projekata</a:t>
            </a:r>
          </a:p>
          <a:p>
            <a:r>
              <a:rPr lang="sr-Latn-RS" dirty="0" smtClean="0"/>
              <a:t>Informativne sesije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41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Max </a:t>
            </a:r>
            <a:r>
              <a:rPr lang="sr-Latn-RS" dirty="0" smtClean="0"/>
              <a:t>broj prijava i potencijalno dodeljenih ugovora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Apli</a:t>
            </a:r>
            <a:r>
              <a:rPr lang="sr-Latn-RS" dirty="0" smtClean="0"/>
              <a:t>kant</a:t>
            </a:r>
            <a:r>
              <a:rPr lang="en-US" dirty="0" smtClean="0"/>
              <a:t>: </a:t>
            </a:r>
            <a:r>
              <a:rPr lang="sr-Latn-RS" dirty="0" smtClean="0"/>
              <a:t>Može konkurisati sa </a:t>
            </a:r>
            <a:r>
              <a:rPr lang="en-US" b="1" dirty="0" smtClean="0"/>
              <a:t>MA</a:t>
            </a:r>
            <a:r>
              <a:rPr lang="sr-Latn-RS" b="1" dirty="0" smtClean="0"/>
              <a:t>KSIMALNO  jednom</a:t>
            </a:r>
            <a:r>
              <a:rPr lang="en-US" b="1" dirty="0" smtClean="0"/>
              <a:t> </a:t>
            </a:r>
            <a:r>
              <a:rPr lang="sr-Latn-RS" dirty="0" smtClean="0"/>
              <a:t>aplikacijom (prijavom) po partiji.</a:t>
            </a:r>
            <a:endParaRPr lang="sr-Latn-RS" b="1" dirty="0" smtClean="0"/>
          </a:p>
          <a:p>
            <a:pPr lvl="1"/>
            <a:r>
              <a:rPr lang="sr-Latn-RS" sz="2600" dirty="0" smtClean="0"/>
              <a:t>Aplikant može da se u drugim aplikacijama pojavi kao ko-aplikant ili „pridruženi član“. </a:t>
            </a:r>
            <a:endParaRPr lang="en-US" dirty="0" smtClean="0"/>
          </a:p>
          <a:p>
            <a:r>
              <a:rPr lang="sr-Latn-RS" dirty="0" smtClean="0"/>
              <a:t>Ko-aplikanti</a:t>
            </a:r>
            <a:r>
              <a:rPr lang="en-US" dirty="0" smtClean="0"/>
              <a:t>:</a:t>
            </a:r>
            <a:r>
              <a:rPr lang="en-US" b="1" dirty="0" smtClean="0"/>
              <a:t> </a:t>
            </a:r>
            <a:r>
              <a:rPr lang="sr-Latn-RS" b="1" dirty="0" smtClean="0"/>
              <a:t>nema ograničenja po broju prijava</a:t>
            </a:r>
            <a:endParaRPr lang="en-US" dirty="0" smtClean="0"/>
          </a:p>
          <a:p>
            <a:pPr lvl="1"/>
            <a:r>
              <a:rPr lang="sr-Latn-RS" sz="2600" dirty="0" smtClean="0"/>
              <a:t>Ko-aplikantima može biti dodeljeno više ugovora o grantu (dakle više projekata) – ukoliko (ipak!) poseduje odgovarajuće upravljačke kapacitete</a:t>
            </a:r>
            <a:r>
              <a:rPr lang="en-US" sz="2600" dirty="0" smtClean="0"/>
              <a:t> </a:t>
            </a:r>
            <a:r>
              <a:rPr lang="en-US" sz="2600" i="1" dirty="0" smtClean="0"/>
              <a:t>(</a:t>
            </a:r>
            <a:r>
              <a:rPr lang="sr-Latn-RS" sz="2600" i="1" dirty="0" smtClean="0"/>
              <a:t>razmišljajte zdravorazumski</a:t>
            </a:r>
            <a:r>
              <a:rPr lang="en-US" sz="2600" i="1" dirty="0" smtClean="0"/>
              <a:t>!)</a:t>
            </a:r>
            <a:r>
              <a:rPr lang="en-US" sz="2600" dirty="0" smtClean="0"/>
              <a:t>. </a:t>
            </a:r>
          </a:p>
          <a:p>
            <a:pPr lvl="1"/>
            <a:r>
              <a:rPr lang="sr-Latn-RS" sz="2600" dirty="0" smtClean="0"/>
              <a:t>Ko-aplikant može da se pojavi kao aplikant (jednom po partiji!) ili „pridruženi“ član u drugoj aplikaciji. </a:t>
            </a:r>
          </a:p>
          <a:p>
            <a:r>
              <a:rPr lang="sr-Latn-RS" dirty="0" smtClean="0"/>
              <a:t>„Pridruženi“ članovi</a:t>
            </a:r>
            <a:r>
              <a:rPr lang="en-US" dirty="0" smtClean="0"/>
              <a:t>: </a:t>
            </a:r>
            <a:r>
              <a:rPr lang="sr-Latn-RS" b="1" dirty="0" smtClean="0"/>
              <a:t>nema ograničenja po broju prijava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6047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Ko-finansiranje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Minimum 10% </a:t>
            </a:r>
            <a:r>
              <a:rPr lang="sr-Latn-RS" b="1" dirty="0" smtClean="0"/>
              <a:t>ko-finansiranja je obavezno</a:t>
            </a:r>
            <a:r>
              <a:rPr lang="en-US" b="1" dirty="0" smtClean="0"/>
              <a:t> </a:t>
            </a:r>
            <a:r>
              <a:rPr lang="en-US" sz="2800" dirty="0" smtClean="0"/>
              <a:t>(</a:t>
            </a:r>
            <a:r>
              <a:rPr lang="sr-Latn-RS" sz="2800" dirty="0" smtClean="0"/>
              <a:t>plate državnih i javnih službenika mogu se prikazati kao kofinansiranje)</a:t>
            </a:r>
            <a:r>
              <a:rPr lang="sr-Latn-RS" dirty="0" smtClean="0"/>
              <a:t>.</a:t>
            </a:r>
            <a:endParaRPr lang="sr-Latn-RS" dirty="0"/>
          </a:p>
          <a:p>
            <a:r>
              <a:rPr lang="sr-Latn-RS" dirty="0" smtClean="0"/>
              <a:t>Izvor ko-finansiranja– ne sme biti budžet Evropske unije ili Evropskog razvojnog fonda. </a:t>
            </a:r>
          </a:p>
        </p:txBody>
      </p:sp>
    </p:spTree>
    <p:extLst>
      <p:ext uri="{BB962C8B-B14F-4D97-AF65-F5344CB8AC3E}">
        <p14:creationId xmlns:p14="http://schemas.microsoft.com/office/powerpoint/2010/main" val="383951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Projektna lokacija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sr-Latn-RS" dirty="0" smtClean="0"/>
              <a:t>Projekti za koje se prijavljujete moraju se sprovoditi </a:t>
            </a:r>
            <a:r>
              <a:rPr lang="sr-Latn-RS" b="1" dirty="0" smtClean="0"/>
              <a:t>na teritoriji Republike Srbije.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(</a:t>
            </a:r>
            <a:r>
              <a:rPr lang="sr-Latn-RS" sz="2800" dirty="0" smtClean="0"/>
              <a:t>što ne znači da pojedinačne, izolovane aktivnosti, npr. studijske posete, nisu dozvoljene)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380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Aktivnosti koje nisu dozvoljene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Pojedinačna sponzorstva</a:t>
            </a:r>
            <a:r>
              <a:rPr lang="en-US" dirty="0" smtClean="0"/>
              <a:t> (</a:t>
            </a:r>
            <a:r>
              <a:rPr lang="sr-Latn-RS" dirty="0" smtClean="0"/>
              <a:t>npr. za učešće na radionicama, seminarima, konferencijama ili kongresima</a:t>
            </a:r>
            <a:r>
              <a:rPr lang="en-US" dirty="0" smtClean="0"/>
              <a:t>);</a:t>
            </a:r>
          </a:p>
          <a:p>
            <a:r>
              <a:rPr lang="sr-Latn-RS" dirty="0" smtClean="0"/>
              <a:t>Pojedinačne školarine za pohađanje studija ili programa obuke</a:t>
            </a:r>
            <a:r>
              <a:rPr lang="en-US" dirty="0" smtClean="0"/>
              <a:t>;</a:t>
            </a:r>
          </a:p>
          <a:p>
            <a:r>
              <a:rPr lang="sr-Latn-RS" dirty="0" smtClean="0"/>
              <a:t>Podrška političkim partijama, ili aktivnosti istih</a:t>
            </a:r>
            <a:r>
              <a:rPr lang="en-US" dirty="0" smtClean="0"/>
              <a:t>;</a:t>
            </a:r>
          </a:p>
          <a:p>
            <a:r>
              <a:rPr lang="sr-Latn-RS" dirty="0" smtClean="0"/>
              <a:t>Donacije humanitarnog karaktera</a:t>
            </a:r>
            <a:r>
              <a:rPr lang="en-US" dirty="0" smtClean="0"/>
              <a:t>;</a:t>
            </a:r>
          </a:p>
          <a:p>
            <a:r>
              <a:rPr lang="sr-Latn-RS" dirty="0" smtClean="0"/>
              <a:t>Aktivnosti na bilo koji način povezane sa proizvodnjom i distribucijom duvana, alkohola, oružja i naoružanja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26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2800" dirty="0" smtClean="0"/>
              <a:t>„Sveprožimajuće“ teme (o kojima u projektima morate da povedete računa) – tzv. Cross cutting issues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3600" dirty="0" smtClean="0"/>
              <a:t>Jednake mogućnosti i ne-diskriminatorni pristup </a:t>
            </a:r>
          </a:p>
          <a:p>
            <a:r>
              <a:rPr lang="sr-Latn-RS" sz="3600" dirty="0" smtClean="0"/>
              <a:t>Zaštita životne sredine</a:t>
            </a:r>
          </a:p>
          <a:p>
            <a:r>
              <a:rPr lang="sr-Latn-RS" sz="3600" dirty="0" smtClean="0"/>
              <a:t>Uključenje bitnih aktera i civilnog društva u projektne aktivnosti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87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200" dirty="0" smtClean="0"/>
              <a:t>Indikativna lista „bočnih“ aktivnosti – </a:t>
            </a:r>
            <a:br>
              <a:rPr lang="sr-Latn-RS" sz="3200" dirty="0" smtClean="0"/>
            </a:br>
            <a:r>
              <a:rPr lang="sr-Latn-RS" sz="2400" dirty="0" smtClean="0"/>
              <a:t>koje nisu obavezne, ali se možda odlučite da ih uključite u projekat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2400" dirty="0" smtClean="0"/>
              <a:t>Kreativna upotreba </a:t>
            </a:r>
            <a:r>
              <a:rPr lang="sr-Latn-RS" sz="2400" b="1" dirty="0" smtClean="0"/>
              <a:t>medijskih kanala</a:t>
            </a:r>
            <a:r>
              <a:rPr lang="sr-Latn-RS" sz="2400" dirty="0" smtClean="0"/>
              <a:t> ( i socijalnih);</a:t>
            </a:r>
          </a:p>
          <a:p>
            <a:r>
              <a:rPr lang="sr-Latn-RS" sz="2400" dirty="0" smtClean="0"/>
              <a:t>Analiza potreba, </a:t>
            </a:r>
            <a:r>
              <a:rPr lang="sr-Latn-RS" sz="2400" b="1" dirty="0" smtClean="0"/>
              <a:t>istraživanja, studije</a:t>
            </a:r>
            <a:r>
              <a:rPr lang="en-US" sz="2400" dirty="0" smtClean="0"/>
              <a:t>; </a:t>
            </a:r>
          </a:p>
          <a:p>
            <a:r>
              <a:rPr lang="sr-Latn-RS" sz="2400" dirty="0" smtClean="0"/>
              <a:t>Razmena </a:t>
            </a:r>
            <a:r>
              <a:rPr lang="sr-Latn-RS" sz="2400" b="1" dirty="0" smtClean="0"/>
              <a:t>znanja i primena najboljih praksi </a:t>
            </a:r>
            <a:r>
              <a:rPr lang="sr-Latn-RS" sz="2400" dirty="0" smtClean="0"/>
              <a:t>(identifikovanih)</a:t>
            </a:r>
            <a:r>
              <a:rPr lang="en-US" sz="2400" dirty="0" smtClean="0"/>
              <a:t>; </a:t>
            </a:r>
          </a:p>
          <a:p>
            <a:r>
              <a:rPr lang="sr-Latn-RS" sz="2400" dirty="0" smtClean="0"/>
              <a:t>Organizacija </a:t>
            </a:r>
            <a:r>
              <a:rPr lang="sr-Latn-RS" sz="2400" b="1" dirty="0" smtClean="0"/>
              <a:t>javnih dešavanja, nastupa, takmičenja</a:t>
            </a:r>
            <a:r>
              <a:rPr lang="sr-Latn-RS" sz="2400" dirty="0" smtClean="0"/>
              <a:t>, drugi vidovi rada u zajednici</a:t>
            </a:r>
            <a:r>
              <a:rPr lang="en-US" sz="2400" dirty="0" smtClean="0"/>
              <a:t>; </a:t>
            </a:r>
          </a:p>
          <a:p>
            <a:r>
              <a:rPr lang="sr-Latn-RS" sz="2400" dirty="0" smtClean="0"/>
              <a:t>Promocija </a:t>
            </a:r>
            <a:r>
              <a:rPr lang="sr-Latn-RS" sz="2400" b="1" dirty="0" smtClean="0"/>
              <a:t>učešća građana u sprovođenju politika</a:t>
            </a:r>
            <a:r>
              <a:rPr lang="sr-Latn-RS" sz="2400" dirty="0" smtClean="0"/>
              <a:t>, i </a:t>
            </a:r>
            <a:r>
              <a:rPr lang="sr-Latn-RS" sz="2400" b="1" dirty="0" smtClean="0"/>
              <a:t>javni nadzor nad pružanjem usluga</a:t>
            </a:r>
            <a:r>
              <a:rPr lang="en-US" sz="2400" dirty="0" smtClean="0"/>
              <a:t>; </a:t>
            </a:r>
          </a:p>
          <a:p>
            <a:r>
              <a:rPr lang="sr-Latn-RS" sz="2400" b="1" dirty="0" smtClean="0"/>
              <a:t>Poslovno i preduzetničko umrežavanje </a:t>
            </a:r>
            <a:r>
              <a:rPr lang="sr-Latn-RS" sz="2400" dirty="0" smtClean="0"/>
              <a:t>(radi promocije i tumačenja sfere korporativne društvene odgovornosti</a:t>
            </a:r>
            <a:r>
              <a:rPr lang="en-US" sz="2400" dirty="0" smtClean="0"/>
              <a:t>); </a:t>
            </a:r>
          </a:p>
          <a:p>
            <a:r>
              <a:rPr lang="sr-Latn-RS" sz="2400" b="1" dirty="0" smtClean="0"/>
              <a:t>Specijalizovani programi obuke</a:t>
            </a:r>
            <a:r>
              <a:rPr lang="sr-Latn-RS" sz="2400" dirty="0" smtClean="0"/>
              <a:t>, ili programi prekvalifikacije, za pružaoce usluga ili za relevantne lokalne javne službe </a:t>
            </a:r>
            <a:r>
              <a:rPr lang="en-US" sz="2400" dirty="0" smtClean="0"/>
              <a:t>(</a:t>
            </a:r>
            <a:r>
              <a:rPr lang="sr-Latn-RS" sz="2400" dirty="0" smtClean="0"/>
              <a:t>npr. inspektori socijalne zaštite na lokalnom nivou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8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Ipak...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Glavni cilj ovog konkursa je razvoj usluga za konkretne korisnike!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37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Visibility (Vidljivost, Promocija)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Planirajte promo aktivnosti, kako bi se povećala informisanost javnosti o podršci koju EU daje u oblasti pružanju socijalnih usluga za ugrožene grupe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EU Visibility Guidelines for external actions:</a:t>
            </a:r>
            <a:r>
              <a:rPr lang="sr-Latn-RS" dirty="0" smtClean="0"/>
              <a:t> </a:t>
            </a:r>
            <a:r>
              <a:rPr lang="en-US" dirty="0" smtClean="0">
                <a:hlinkClick r:id="rId3"/>
              </a:rPr>
              <a:t>http://ec.europa.eu/europeaid/visibility/index_en.htm</a:t>
            </a:r>
            <a:r>
              <a:rPr lang="sr-Latn-RS" dirty="0" smtClean="0"/>
              <a:t>. (EU vodič za promotivne aktivnosti spoljnjih programa)</a:t>
            </a:r>
          </a:p>
        </p:txBody>
      </p:sp>
    </p:spTree>
    <p:extLst>
      <p:ext uri="{BB962C8B-B14F-4D97-AF65-F5344CB8AC3E}">
        <p14:creationId xmlns:p14="http://schemas.microsoft.com/office/powerpoint/2010/main" val="72190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Prihvatljivi i neprihvatljivi troškovi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Simplified cost option (Pojednostavljena opcija troškova) je dozvoljena</a:t>
            </a:r>
            <a:r>
              <a:rPr lang="en-GB" dirty="0" smtClean="0"/>
              <a:t>:</a:t>
            </a:r>
          </a:p>
          <a:p>
            <a:pPr lvl="1"/>
            <a:r>
              <a:rPr lang="sr-Latn-RS" dirty="0" smtClean="0"/>
              <a:t>Limitirano na </a:t>
            </a:r>
            <a:r>
              <a:rPr lang="en-US" dirty="0" smtClean="0"/>
              <a:t>: </a:t>
            </a:r>
            <a:r>
              <a:rPr lang="sr-Latn-RS" dirty="0" smtClean="0"/>
              <a:t>Plate</a:t>
            </a:r>
            <a:r>
              <a:rPr lang="en-US" dirty="0" smtClean="0"/>
              <a:t> (1.1 and 1.2) </a:t>
            </a:r>
            <a:r>
              <a:rPr lang="sr-Latn-RS" dirty="0" smtClean="0"/>
              <a:t>i Prevoz</a:t>
            </a:r>
            <a:r>
              <a:rPr lang="en-US" dirty="0" smtClean="0"/>
              <a:t> (2)</a:t>
            </a:r>
            <a:endParaRPr lang="sr-Latn-RS" dirty="0" smtClean="0"/>
          </a:p>
          <a:p>
            <a:pPr lvl="1"/>
            <a:r>
              <a:rPr lang="en-GB" dirty="0" smtClean="0"/>
              <a:t>Max </a:t>
            </a:r>
            <a:r>
              <a:rPr lang="en-US" dirty="0" smtClean="0"/>
              <a:t>EUR 60 000</a:t>
            </a:r>
            <a:r>
              <a:rPr lang="sr-Latn-RS" dirty="0" smtClean="0"/>
              <a:t> (</a:t>
            </a:r>
            <a:r>
              <a:rPr lang="en-GB" dirty="0" smtClean="0"/>
              <a:t>p</a:t>
            </a:r>
            <a:r>
              <a:rPr lang="sr-Latn-RS" dirty="0" smtClean="0"/>
              <a:t>o ko</a:t>
            </a:r>
            <a:r>
              <a:rPr lang="en-GB" dirty="0" smtClean="0"/>
              <a:t>-</a:t>
            </a:r>
            <a:r>
              <a:rPr lang="en-GB" dirty="0" err="1" smtClean="0"/>
              <a:t>ap</a:t>
            </a:r>
            <a:r>
              <a:rPr lang="sr-Latn-RS" dirty="0" smtClean="0"/>
              <a:t>likantu)</a:t>
            </a:r>
            <a:endParaRPr lang="en-GB" dirty="0" smtClean="0"/>
          </a:p>
          <a:p>
            <a:pPr lvl="1"/>
            <a:r>
              <a:rPr lang="sr-Latn-RS" dirty="0" smtClean="0"/>
              <a:t>Iznos se ne može menjati kroz proceduru „minor changes“ (manje izmene budžeta)</a:t>
            </a:r>
            <a:r>
              <a:rPr lang="en-GB" dirty="0" smtClean="0"/>
              <a:t>!</a:t>
            </a:r>
            <a:r>
              <a:rPr lang="sr-Latn-RS" dirty="0" smtClean="0"/>
              <a:t> </a:t>
            </a:r>
            <a:endParaRPr lang="en-GB" dirty="0" smtClean="0"/>
          </a:p>
          <a:p>
            <a:r>
              <a:rPr lang="sr-Latn-RS" dirty="0" smtClean="0"/>
              <a:t>Neprihvatljivi troškovi su izlistani na str. 22, 23 Smernica. </a:t>
            </a:r>
          </a:p>
          <a:p>
            <a:r>
              <a:rPr lang="sr-Latn-RS" dirty="0" smtClean="0"/>
              <a:t>Troškovi evaluacije – neprihvatljivi</a:t>
            </a:r>
            <a:endParaRPr lang="en-US" dirty="0" smtClean="0"/>
          </a:p>
          <a:p>
            <a:r>
              <a:rPr lang="sr-Latn-RS" dirty="0" smtClean="0"/>
              <a:t>Troškovi revizije – ne uključivati u budžet (Ugovarač će samostalno sprovoditi reviziju)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77497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Prijavljivanje na konkurs, PADOR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b="1" dirty="0" smtClean="0"/>
              <a:t>Faza 1</a:t>
            </a:r>
            <a:r>
              <a:rPr lang="en-US" dirty="0" smtClean="0"/>
              <a:t>, </a:t>
            </a:r>
            <a:r>
              <a:rPr lang="sr-Latn-RS" dirty="0" smtClean="0"/>
              <a:t>koncept nota</a:t>
            </a:r>
            <a:r>
              <a:rPr lang="en-US" dirty="0" smtClean="0"/>
              <a:t>: </a:t>
            </a:r>
          </a:p>
          <a:p>
            <a:pPr lvl="1"/>
            <a:r>
              <a:rPr lang="sr-Latn-RS" b="1" dirty="0" smtClean="0"/>
              <a:t>Svi aplikanti </a:t>
            </a:r>
            <a:r>
              <a:rPr lang="sr-Latn-RS" dirty="0" smtClean="0"/>
              <a:t>moraju se registrovati u PADOR-u</a:t>
            </a:r>
            <a:endParaRPr lang="en-US" dirty="0" smtClean="0"/>
          </a:p>
          <a:p>
            <a:pPr lvl="1"/>
            <a:r>
              <a:rPr lang="sr-Latn-RS" b="1" dirty="0" smtClean="0"/>
              <a:t>Ko-aplikantima i „pridruženim“ članovima se sugeriše da se takođe registruju </a:t>
            </a:r>
            <a:r>
              <a:rPr lang="sr-Latn-RS" dirty="0" smtClean="0"/>
              <a:t>(premda u ovoj fazi to nije obavezno)</a:t>
            </a:r>
            <a:r>
              <a:rPr lang="en-US" dirty="0" smtClean="0"/>
              <a:t>.</a:t>
            </a:r>
          </a:p>
          <a:p>
            <a:r>
              <a:rPr lang="sr-Latn-RS" b="1" dirty="0" smtClean="0"/>
              <a:t>Faza 2</a:t>
            </a:r>
            <a:r>
              <a:rPr lang="en-US" b="1" dirty="0" smtClean="0"/>
              <a:t>,</a:t>
            </a:r>
            <a:r>
              <a:rPr lang="en-US" dirty="0" smtClean="0"/>
              <a:t> </a:t>
            </a:r>
            <a:r>
              <a:rPr lang="sr-Latn-RS" dirty="0" smtClean="0"/>
              <a:t>Celovita prijava (</a:t>
            </a:r>
            <a:r>
              <a:rPr lang="en-US" dirty="0" smtClean="0"/>
              <a:t>full </a:t>
            </a:r>
            <a:r>
              <a:rPr lang="sr-Latn-RS" dirty="0" smtClean="0"/>
              <a:t>application form)</a:t>
            </a:r>
            <a:r>
              <a:rPr lang="en-US" dirty="0" smtClean="0"/>
              <a:t>: </a:t>
            </a:r>
          </a:p>
          <a:p>
            <a:pPr lvl="1"/>
            <a:r>
              <a:rPr lang="sr-Latn-RS" dirty="0" smtClean="0"/>
              <a:t>Svi pre-selektovani aplikanti, ko-aplikanti i „pridruženi“ članovi </a:t>
            </a:r>
            <a:r>
              <a:rPr lang="sr-Latn-RS" b="1" dirty="0" smtClean="0"/>
              <a:t>moraju</a:t>
            </a:r>
            <a:r>
              <a:rPr lang="sr-Latn-RS" dirty="0" smtClean="0"/>
              <a:t> biti registrovani u PADOR-u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073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Informacija o prezentaciji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Ova </a:t>
            </a:r>
            <a:r>
              <a:rPr lang="sr-Latn-RS" b="1" dirty="0" smtClean="0"/>
              <a:t>prezentacija ima za svrhu </a:t>
            </a:r>
            <a:r>
              <a:rPr lang="sr-Latn-RS" dirty="0" smtClean="0"/>
              <a:t>da predstavi najbitnije informacije iz Smernica za aplikante (podnosioce prijava), za konkurs </a:t>
            </a:r>
            <a:r>
              <a:rPr lang="en-US" dirty="0" err="1" smtClean="0"/>
              <a:t>EuropeAid</a:t>
            </a:r>
            <a:r>
              <a:rPr lang="en-US" dirty="0" smtClean="0"/>
              <a:t>/135483/DD/ACT/RS.</a:t>
            </a:r>
          </a:p>
          <a:p>
            <a:r>
              <a:rPr lang="sr-Latn-RS" dirty="0" smtClean="0"/>
              <a:t>U slučaju bilo kakve </a:t>
            </a:r>
            <a:r>
              <a:rPr lang="sr-Latn-RS" b="1" dirty="0" smtClean="0"/>
              <a:t>razlike između engleske i srpske verzije </a:t>
            </a:r>
            <a:r>
              <a:rPr lang="sr-Latn-RS" dirty="0" smtClean="0"/>
              <a:t>ove prezentacije, engleska se ima smatrati važećom. </a:t>
            </a:r>
            <a:endParaRPr lang="en-US" dirty="0" smtClean="0"/>
          </a:p>
          <a:p>
            <a:r>
              <a:rPr lang="sr-Latn-RS" dirty="0" smtClean="0"/>
              <a:t>Prezentacija je urađena </a:t>
            </a:r>
            <a:r>
              <a:rPr lang="sr-Latn-RS" b="1" dirty="0" smtClean="0"/>
              <a:t>isključivo u informative svrhe </a:t>
            </a:r>
            <a:r>
              <a:rPr lang="sr-Latn-RS" dirty="0" smtClean="0"/>
              <a:t>i ne može se smatrati sastavnim delom konkursne dokumentacije. </a:t>
            </a:r>
            <a:endParaRPr lang="en-GB" dirty="0" smtClean="0"/>
          </a:p>
          <a:p>
            <a:r>
              <a:rPr lang="sr-Latn-RS" dirty="0" smtClean="0"/>
              <a:t>Svim zainteresovanim aplikantima (podnosiocima prijava) sugerišemo da </a:t>
            </a:r>
            <a:r>
              <a:rPr lang="sr-Latn-RS" b="1" dirty="0" smtClean="0"/>
              <a:t>pažljivo i detaljno prouče celokupnu konkursnu dokumentaciju,</a:t>
            </a:r>
            <a:r>
              <a:rPr lang="sr-Latn-RS" dirty="0" smtClean="0"/>
              <a:t> i da se u svojim postupcima prilikom prijavljivanja nikako ne rukovode isključivo informacijama koje dobiju na informativnim sesijama. </a:t>
            </a:r>
            <a:endParaRPr lang="en-US" dirty="0"/>
          </a:p>
          <a:p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75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Prijavljivanje na konkurs, Koncept nota (Concept Note)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u="sng" dirty="0" smtClean="0"/>
              <a:t>R</a:t>
            </a:r>
            <a:r>
              <a:rPr lang="sr-Latn-RS" u="sng" dirty="0" smtClean="0"/>
              <a:t>estricted Call for Proposals (Poziv za podnošenje prijava kroz restriktivni postupak – dve faze)</a:t>
            </a:r>
            <a:r>
              <a:rPr lang="en-GB" b="1" dirty="0" smtClean="0"/>
              <a:t>:</a:t>
            </a:r>
            <a:r>
              <a:rPr lang="sr-Latn-RS" dirty="0" smtClean="0"/>
              <a:t>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Kada podnosite prijavu, šaljete samo </a:t>
            </a:r>
            <a:r>
              <a:rPr lang="sr-Latn-RS" b="1" dirty="0" smtClean="0"/>
              <a:t>Koncept notu</a:t>
            </a:r>
            <a:r>
              <a:rPr lang="en-US" dirty="0" smtClean="0"/>
              <a:t>.</a:t>
            </a:r>
            <a:endParaRPr lang="sr-Latn-RS" dirty="0" smtClean="0"/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Ako uđete u uži izbor za finansiranje, bićete pozvani da podneset</a:t>
            </a:r>
            <a:r>
              <a:rPr lang="en-US" dirty="0" smtClean="0"/>
              <a:t>e</a:t>
            </a:r>
            <a:r>
              <a:rPr lang="sr-Latn-RS" dirty="0" smtClean="0"/>
              <a:t> punu aplikaciju (</a:t>
            </a:r>
            <a:r>
              <a:rPr lang="sr-Latn-RS" b="1" dirty="0" smtClean="0"/>
              <a:t>Full Application Form)</a:t>
            </a:r>
            <a:r>
              <a:rPr lang="en-GB" dirty="0" smtClean="0"/>
              <a:t>:</a:t>
            </a:r>
            <a:r>
              <a:rPr lang="sr-Latn-RS" dirty="0" smtClean="0"/>
              <a:t> </a:t>
            </a:r>
          </a:p>
          <a:p>
            <a:pPr lvl="1"/>
            <a:r>
              <a:rPr lang="sr-Latn-RS" dirty="0" smtClean="0"/>
              <a:t>Ključni elementi koncept note ne mogu se menjati – tj</a:t>
            </a:r>
            <a:r>
              <a:rPr lang="en-US" dirty="0" smtClean="0"/>
              <a:t>.</a:t>
            </a:r>
            <a:r>
              <a:rPr lang="sr-Latn-RS" dirty="0" smtClean="0"/>
              <a:t> ostaju isti u drugoj fazi prijavljivanja</a:t>
            </a:r>
            <a:r>
              <a:rPr lang="en-US" dirty="0" smtClean="0"/>
              <a:t>. </a:t>
            </a:r>
            <a:endParaRPr lang="sr-Latn-RS" dirty="0" smtClean="0"/>
          </a:p>
          <a:p>
            <a:pPr lvl="1"/>
            <a:r>
              <a:rPr lang="sr-Latn-RS" dirty="0" smtClean="0"/>
              <a:t>Iznos koji tražite od EU </a:t>
            </a:r>
            <a:r>
              <a:rPr lang="sr-Latn-RS" b="1" dirty="0" smtClean="0"/>
              <a:t>(</a:t>
            </a:r>
            <a:r>
              <a:rPr lang="en-US" b="1" dirty="0" smtClean="0"/>
              <a:t>EU contribution</a:t>
            </a:r>
            <a:r>
              <a:rPr lang="sr-Latn-RS" b="1" dirty="0" smtClean="0"/>
              <a:t>) </a:t>
            </a:r>
            <a:r>
              <a:rPr lang="en-US" b="1" dirty="0" smtClean="0"/>
              <a:t> </a:t>
            </a:r>
            <a:r>
              <a:rPr lang="sr-Latn-RS" b="1" dirty="0" smtClean="0"/>
              <a:t>može varirati +</a:t>
            </a:r>
            <a:r>
              <a:rPr lang="en-US" b="1" dirty="0" smtClean="0"/>
              <a:t>/</a:t>
            </a:r>
            <a:r>
              <a:rPr lang="sr-Latn-RS" b="1" dirty="0" smtClean="0"/>
              <a:t>- </a:t>
            </a:r>
            <a:r>
              <a:rPr lang="en-US" b="1" dirty="0" smtClean="0"/>
              <a:t>20%</a:t>
            </a:r>
            <a:r>
              <a:rPr lang="sr-Latn-RS" b="1" dirty="0" smtClean="0"/>
              <a:t> u drugoj fazi.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3119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zapravo poslati?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Concept Note</a:t>
            </a:r>
            <a:r>
              <a:rPr lang="sr-Latn-RS" dirty="0" smtClean="0"/>
              <a:t> (Koncept notu, Deo A Aplikacionog formata)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Checklist for the Concept Note </a:t>
            </a:r>
            <a:r>
              <a:rPr lang="sr-Latn-RS" dirty="0" smtClean="0"/>
              <a:t>(Čeklistu za Koncept notu)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sr-Latn-RS" sz="2400" dirty="0" smtClean="0"/>
              <a:t>Deo A aplikacionog formata, Sekcija 2</a:t>
            </a:r>
            <a:r>
              <a:rPr lang="en-US" sz="2400" dirty="0" smtClean="0"/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Declaration by the applicant for the Concept Note </a:t>
            </a:r>
            <a:r>
              <a:rPr lang="sr-Latn-RS" dirty="0" smtClean="0"/>
              <a:t>(Izjava aplikanta za Koncept notu)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 smtClean="0"/>
              <a:t>(</a:t>
            </a:r>
            <a:r>
              <a:rPr lang="sr-Latn-RS" sz="2600" dirty="0" smtClean="0"/>
              <a:t>Deo A, aplikacionog formata sekcija 3)</a:t>
            </a:r>
            <a:r>
              <a:rPr lang="en-US" sz="2600" dirty="0" smtClean="0"/>
              <a:t> </a:t>
            </a:r>
          </a:p>
          <a:p>
            <a:pPr marL="0" indent="0">
              <a:buNone/>
            </a:pPr>
            <a:r>
              <a:rPr lang="sr-Latn-RS" b="1" dirty="0" smtClean="0"/>
              <a:t>Šalje se u jednom originalu, plus 2 kopije, A4 format, svaki primerak ukoričen odvojeno)</a:t>
            </a:r>
            <a:endParaRPr lang="sr-Latn-RS" dirty="0" smtClean="0"/>
          </a:p>
          <a:p>
            <a:r>
              <a:rPr lang="sr-Latn-RS" sz="2800" dirty="0" smtClean="0"/>
              <a:t>Pogledajte instrukcije na str 25 Smernica za aplikante </a:t>
            </a:r>
            <a:r>
              <a:rPr lang="en-GB" sz="2800" dirty="0" smtClean="0"/>
              <a:t>:</a:t>
            </a:r>
          </a:p>
          <a:p>
            <a:pPr lvl="1"/>
            <a:r>
              <a:rPr lang="sr-Latn-RS" sz="2400" dirty="0" smtClean="0"/>
              <a:t>Adresa na koju šaljete prijave, </a:t>
            </a:r>
            <a:endParaRPr lang="en-GB" sz="2400" dirty="0" smtClean="0"/>
          </a:p>
          <a:p>
            <a:pPr lvl="1"/>
            <a:r>
              <a:rPr lang="sr-Latn-RS" sz="2400" dirty="0" smtClean="0"/>
              <a:t>Info o elektronskoj verziji prijave, </a:t>
            </a:r>
            <a:endParaRPr lang="en-GB" sz="2400" dirty="0" smtClean="0"/>
          </a:p>
          <a:p>
            <a:pPr lvl="1"/>
            <a:r>
              <a:rPr lang="sr-Latn-RS" sz="2400" dirty="0" smtClean="0"/>
              <a:t>Kako obeležiti prijavu </a:t>
            </a:r>
            <a:endParaRPr lang="en-GB" sz="2400" dirty="0" smtClean="0"/>
          </a:p>
          <a:p>
            <a:pPr lvl="1"/>
            <a:r>
              <a:rPr lang="sr-Latn-RS" sz="2400" dirty="0" smtClean="0"/>
              <a:t>itd.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2628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Rok za dostavu Koncept nota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Rok za dostavu koncept nota je </a:t>
            </a:r>
            <a:r>
              <a:rPr lang="en-US" b="1" dirty="0" smtClean="0"/>
              <a:t>19. </a:t>
            </a:r>
            <a:r>
              <a:rPr lang="sr-Latn-RS" b="1" dirty="0" smtClean="0"/>
              <a:t>maj</a:t>
            </a:r>
            <a:r>
              <a:rPr lang="en-US" b="1" dirty="0" smtClean="0"/>
              <a:t> 2014</a:t>
            </a:r>
            <a:r>
              <a:rPr lang="en-US" dirty="0" smtClean="0"/>
              <a:t>. </a:t>
            </a:r>
            <a:endParaRPr lang="sr-Latn-RS" dirty="0" smtClean="0"/>
          </a:p>
          <a:p>
            <a:r>
              <a:rPr lang="sr-Latn-RS" dirty="0" smtClean="0"/>
              <a:t>Ako dokumentacija bude posla</a:t>
            </a:r>
            <a:r>
              <a:rPr lang="en-US" dirty="0" smtClean="0"/>
              <a:t>t</a:t>
            </a:r>
            <a:r>
              <a:rPr lang="sr-Latn-RS" dirty="0" smtClean="0"/>
              <a:t>a nakon ovog roka – </a:t>
            </a:r>
            <a:r>
              <a:rPr lang="sr-Latn-RS" b="1" dirty="0" smtClean="0"/>
              <a:t>prijava se automatski odbacuje</a:t>
            </a:r>
            <a:r>
              <a:rPr lang="sr-Latn-R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28701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(PARTIJA 1)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Lokalne usluge socijalne zaštite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4825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 – Veličina granta, kofinansiranje i trajanje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3826768" cy="4281339"/>
          </a:xfrm>
        </p:spPr>
        <p:txBody>
          <a:bodyPr>
            <a:normAutofit fontScale="77500" lnSpcReduction="20000"/>
          </a:bodyPr>
          <a:lstStyle/>
          <a:p>
            <a:r>
              <a:rPr lang="sr-Latn-RS" u="sng" dirty="0" smtClean="0"/>
              <a:t>Redovni (ne-klasterski) projekti: </a:t>
            </a:r>
            <a:endParaRPr lang="en-GB" dirty="0" smtClean="0"/>
          </a:p>
          <a:p>
            <a:pPr lvl="1"/>
            <a:r>
              <a:rPr lang="en-GB" b="1" dirty="0" smtClean="0"/>
              <a:t>MIN</a:t>
            </a:r>
            <a:r>
              <a:rPr lang="sr-Latn-RS" b="1" dirty="0" smtClean="0"/>
              <a:t> 100,000 </a:t>
            </a:r>
            <a:r>
              <a:rPr lang="en-GB" b="1" dirty="0" smtClean="0"/>
              <a:t>EUR</a:t>
            </a:r>
          </a:p>
          <a:p>
            <a:pPr lvl="1"/>
            <a:r>
              <a:rPr lang="en-GB" b="1" dirty="0" smtClean="0"/>
              <a:t>MAX </a:t>
            </a:r>
            <a:r>
              <a:rPr lang="sr-Latn-RS" b="1" dirty="0" smtClean="0"/>
              <a:t>200,000 EUR</a:t>
            </a:r>
            <a:endParaRPr lang="en-GB" b="1" dirty="0" smtClean="0"/>
          </a:p>
          <a:p>
            <a:pPr lvl="1"/>
            <a:endParaRPr lang="en-GB" dirty="0" smtClean="0"/>
          </a:p>
          <a:p>
            <a:pPr lvl="1"/>
            <a:endParaRPr lang="sr-Latn-RS" dirty="0" smtClean="0"/>
          </a:p>
          <a:p>
            <a:r>
              <a:rPr lang="sr-Latn-RS" b="1" dirty="0" smtClean="0"/>
              <a:t>Ko-finansiranje </a:t>
            </a:r>
            <a:r>
              <a:rPr lang="sr-Latn-RS" sz="2900" dirty="0" smtClean="0"/>
              <a:t>(fin</a:t>
            </a:r>
            <a:r>
              <a:rPr lang="en-US" sz="2900" dirty="0" smtClean="0"/>
              <a:t>.</a:t>
            </a:r>
            <a:r>
              <a:rPr lang="sr-Latn-RS" sz="2900" dirty="0" smtClean="0"/>
              <a:t> sredstva koja morate pridodati budžetu projekta, iz drugih izvora)</a:t>
            </a:r>
            <a:r>
              <a:rPr lang="en-GB" b="1" dirty="0" smtClean="0"/>
              <a:t>:</a:t>
            </a:r>
          </a:p>
          <a:p>
            <a:pPr lvl="1"/>
            <a:r>
              <a:rPr lang="en-GB" dirty="0" smtClean="0"/>
              <a:t>MIN</a:t>
            </a:r>
            <a:r>
              <a:rPr lang="sr-Latn-RS" dirty="0" smtClean="0"/>
              <a:t> 10%.</a:t>
            </a:r>
            <a:endParaRPr lang="en-GB" dirty="0" smtClean="0"/>
          </a:p>
          <a:p>
            <a:pPr lvl="1"/>
            <a:r>
              <a:rPr lang="en-GB" dirty="0" smtClean="0"/>
              <a:t>MAX </a:t>
            </a:r>
            <a:r>
              <a:rPr lang="sr-Latn-RS" dirty="0" smtClean="0"/>
              <a:t>40%</a:t>
            </a:r>
            <a:endParaRPr lang="en-GB" dirty="0" smtClean="0"/>
          </a:p>
          <a:p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60032" y="1828949"/>
            <a:ext cx="3610744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700" u="sng" dirty="0" smtClean="0"/>
              <a:t>Klasterski projekti</a:t>
            </a:r>
            <a:r>
              <a:rPr lang="en-GB" sz="2700" dirty="0" smtClean="0"/>
              <a:t>:</a:t>
            </a:r>
          </a:p>
          <a:p>
            <a:pPr lvl="1"/>
            <a:r>
              <a:rPr lang="en-GB" sz="2400" b="1" dirty="0" smtClean="0"/>
              <a:t>MIN </a:t>
            </a:r>
            <a:r>
              <a:rPr lang="sr-Latn-RS" sz="2400" b="1" dirty="0" smtClean="0"/>
              <a:t>100,000 </a:t>
            </a:r>
            <a:r>
              <a:rPr lang="en-GB" sz="2400" b="1" dirty="0" smtClean="0"/>
              <a:t>EUR</a:t>
            </a:r>
          </a:p>
          <a:p>
            <a:pPr lvl="1"/>
            <a:r>
              <a:rPr lang="en-GB" sz="2400" b="1" dirty="0" smtClean="0"/>
              <a:t>MAX </a:t>
            </a:r>
            <a:r>
              <a:rPr lang="sr-Latn-RS" sz="2400" b="1" dirty="0" smtClean="0"/>
              <a:t>300,000 EUR</a:t>
            </a:r>
            <a:endParaRPr lang="en-GB" sz="2400" b="1" dirty="0" smtClean="0"/>
          </a:p>
          <a:p>
            <a:pPr lvl="1"/>
            <a:endParaRPr lang="en-GB" dirty="0" smtClean="0"/>
          </a:p>
          <a:p>
            <a:pPr lvl="1"/>
            <a:endParaRPr lang="sr-Latn-RS" dirty="0" smtClean="0"/>
          </a:p>
          <a:p>
            <a:r>
              <a:rPr lang="sr-Latn-RS" dirty="0" smtClean="0"/>
              <a:t>Trajanje</a:t>
            </a:r>
            <a:r>
              <a:rPr lang="en-GB" dirty="0" smtClean="0"/>
              <a:t>:</a:t>
            </a:r>
            <a:r>
              <a:rPr lang="sr-Latn-RS" dirty="0" smtClean="0"/>
              <a:t> </a:t>
            </a:r>
            <a:endParaRPr lang="en-GB" dirty="0" smtClean="0"/>
          </a:p>
          <a:p>
            <a:pPr lvl="1"/>
            <a:r>
              <a:rPr lang="en-GB" b="1" dirty="0" smtClean="0"/>
              <a:t>Min </a:t>
            </a:r>
            <a:r>
              <a:rPr lang="sr-Latn-RS" b="1" dirty="0" smtClean="0"/>
              <a:t>18 meseci</a:t>
            </a:r>
            <a:endParaRPr lang="en-GB" b="1" dirty="0" smtClean="0"/>
          </a:p>
          <a:p>
            <a:pPr lvl="1"/>
            <a:r>
              <a:rPr lang="en-GB" b="1" dirty="0" smtClean="0"/>
              <a:t>Max </a:t>
            </a:r>
            <a:r>
              <a:rPr lang="sr-Latn-RS" b="1" dirty="0" smtClean="0"/>
              <a:t>24 meseca</a:t>
            </a:r>
            <a:endParaRPr lang="sr-Latn-RS" dirty="0" smtClean="0"/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574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584176"/>
          </a:xfrm>
        </p:spPr>
        <p:txBody>
          <a:bodyPr>
            <a:noAutofit/>
          </a:bodyPr>
          <a:lstStyle/>
          <a:p>
            <a:r>
              <a:rPr lang="sr-Latn-RS" sz="3200" dirty="0" smtClean="0"/>
              <a:t>Lot 1 – Šta se podrazumeva pod „community based services“ </a:t>
            </a:r>
            <a:br>
              <a:rPr lang="sr-Latn-RS" sz="3200" dirty="0" smtClean="0"/>
            </a:br>
            <a:r>
              <a:rPr lang="sr-Latn-RS" sz="3200" dirty="0" smtClean="0"/>
              <a:t>(bukvalno usluge u zajednici) 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Zakon o Socijalnoj zaštiti RS – usluge izlistane u članu 40, grupe usluga 2,</a:t>
            </a:r>
            <a:r>
              <a:rPr lang="en-GB" dirty="0" smtClean="0"/>
              <a:t> </a:t>
            </a:r>
            <a:r>
              <a:rPr lang="sr-Latn-RS" dirty="0" smtClean="0"/>
              <a:t>3, 4 i delimično 5</a:t>
            </a:r>
            <a:r>
              <a:rPr lang="sr-Latn-RS" b="1" dirty="0" smtClean="0"/>
              <a:t> </a:t>
            </a:r>
            <a:r>
              <a:rPr lang="sr-Latn-RS" dirty="0" smtClean="0"/>
              <a:t>(prihvatilište)</a:t>
            </a:r>
          </a:p>
          <a:p>
            <a:r>
              <a:rPr lang="sr-Latn-RS" dirty="0" smtClean="0"/>
              <a:t>Za grupe korisnika koje definiše član 41 Zakona o SZ</a:t>
            </a:r>
          </a:p>
          <a:p>
            <a:r>
              <a:rPr lang="sr-Latn-RS" dirty="0" smtClean="0"/>
              <a:t>Koje obezbeđuju jedinice lokalne samouprave</a:t>
            </a:r>
            <a:r>
              <a:rPr lang="en-GB" dirty="0" smtClean="0"/>
              <a:t>:</a:t>
            </a:r>
          </a:p>
          <a:p>
            <a:pPr lvl="2"/>
            <a:r>
              <a:rPr lang="sr-Latn-RS" dirty="0" smtClean="0"/>
              <a:t>Prema članu 64 Zakona o SZ</a:t>
            </a:r>
            <a:endParaRPr lang="en-GB" dirty="0" smtClean="0"/>
          </a:p>
          <a:p>
            <a:pPr lvl="2"/>
            <a:r>
              <a:rPr lang="sr-Latn-RS" dirty="0" smtClean="0"/>
              <a:t>Prema članu 209 Zakona o SZ.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036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 – Šta su to „klasterski“ projekti?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Lokalne usluge koje se pružaju u </a:t>
            </a:r>
            <a:r>
              <a:rPr lang="sr-Latn-RS" b="1" dirty="0" smtClean="0"/>
              <a:t>„medjuopštinskom“ kontekstu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sr-Latn-RS" sz="2800" dirty="0" smtClean="0"/>
              <a:t>(na teritoriji barem dve susedne opštine) </a:t>
            </a:r>
            <a:endParaRPr lang="en-GB" dirty="0" smtClean="0"/>
          </a:p>
          <a:p>
            <a:r>
              <a:rPr lang="sr-Latn-RS" dirty="0" smtClean="0"/>
              <a:t>Sprovode se u maniru ekonomije obima i dovode do veće budžetske efikasnosti</a:t>
            </a:r>
          </a:p>
        </p:txBody>
      </p:sp>
    </p:spTree>
    <p:extLst>
      <p:ext uri="{BB962C8B-B14F-4D97-AF65-F5344CB8AC3E}">
        <p14:creationId xmlns:p14="http://schemas.microsoft.com/office/powerpoint/2010/main" val="3810378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Lot 1 – Ko može da se prijavi?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Pravna lica, neprofitnog karaktera, direktno odgovorna za pripremu i upravljanje projektom, uključujući</a:t>
            </a:r>
            <a:r>
              <a:rPr lang="en-US" dirty="0" smtClean="0"/>
              <a:t>: </a:t>
            </a:r>
          </a:p>
          <a:p>
            <a:pPr lvl="1"/>
            <a:r>
              <a:rPr lang="sr-Latn-RS" b="1" dirty="0" smtClean="0"/>
              <a:t>Nevladine organizacije</a:t>
            </a:r>
            <a:endParaRPr lang="sr-Latn-RS" dirty="0" smtClean="0"/>
          </a:p>
          <a:p>
            <a:pPr lvl="1"/>
            <a:r>
              <a:rPr lang="sr-Latn-RS" b="1" dirty="0" smtClean="0"/>
              <a:t>Jedinice lokalne samouprave, </a:t>
            </a:r>
            <a:r>
              <a:rPr lang="sr-Latn-RS" dirty="0" smtClean="0"/>
              <a:t>uključujući glavni grad, gradove, opštine ili gradske opštine Republike Srbije </a:t>
            </a:r>
            <a:endParaRPr lang="en-US" dirty="0" smtClean="0"/>
          </a:p>
          <a:p>
            <a:pPr lvl="1"/>
            <a:r>
              <a:rPr lang="sr-Latn-RS" b="1" dirty="0" smtClean="0"/>
              <a:t>Ustanove iz sistema socijalne zaštite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4511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 – Da li je partnerstvo obavezno?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Ne</a:t>
            </a:r>
            <a:r>
              <a:rPr lang="en-GB" dirty="0" smtClean="0"/>
              <a:t>. </a:t>
            </a:r>
            <a:r>
              <a:rPr lang="sr-Latn-RS" dirty="0" smtClean="0"/>
              <a:t>Premda: </a:t>
            </a:r>
          </a:p>
          <a:p>
            <a:pPr lvl="1"/>
            <a:r>
              <a:rPr lang="sr-Latn-RS" dirty="0" smtClean="0"/>
              <a:t>Aplikanti koji nisu registrovani u Srbiji moraju se javiti u partnerstvu sa najmanje jednim ko-aplikantom koji </a:t>
            </a:r>
            <a:r>
              <a:rPr lang="sr-Latn-RS" b="1" dirty="0" smtClean="0"/>
              <a:t>jeste registrovan </a:t>
            </a:r>
            <a:r>
              <a:rPr lang="sr-Latn-RS" dirty="0" smtClean="0"/>
              <a:t>u Srbiji</a:t>
            </a:r>
          </a:p>
          <a:p>
            <a:pPr lvl="1"/>
            <a:r>
              <a:rPr lang="sr-Latn-RS" dirty="0" smtClean="0"/>
              <a:t>Aplikanti koji se prijavljuju za klasterske projekte moraju se javiti u partnerstvu sa jednim ili više </a:t>
            </a:r>
            <a:r>
              <a:rPr lang="sr-Latn-RS" b="1" dirty="0" smtClean="0"/>
              <a:t>ko-aplikantom</a:t>
            </a:r>
            <a:r>
              <a:rPr lang="en-US" b="1" dirty="0" smtClean="0"/>
              <a:t>.</a:t>
            </a:r>
            <a:endParaRPr lang="sr-Latn-RS" b="1" dirty="0" smtClean="0"/>
          </a:p>
        </p:txBody>
      </p:sp>
    </p:spTree>
    <p:extLst>
      <p:ext uri="{BB962C8B-B14F-4D97-AF65-F5344CB8AC3E}">
        <p14:creationId xmlns:p14="http://schemas.microsoft.com/office/powerpoint/2010/main" val="7362289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600" dirty="0" smtClean="0"/>
              <a:t>Lot 1 –</a:t>
            </a:r>
            <a:r>
              <a:rPr lang="en-US" sz="3600" dirty="0" smtClean="0"/>
              <a:t> </a:t>
            </a:r>
            <a:r>
              <a:rPr lang="sr-Latn-RS" sz="3600" dirty="0" smtClean="0"/>
              <a:t>Druga pravila i preporuke vezane za organizacije koje se prijavljuju za projekte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Član 64 Zakona o SZ (naručivanje usluga)</a:t>
            </a:r>
          </a:p>
          <a:p>
            <a:r>
              <a:rPr lang="sr-Latn-RS" dirty="0" smtClean="0"/>
              <a:t>Licenciranje organizacija, rok </a:t>
            </a:r>
            <a:r>
              <a:rPr lang="sr-Latn-RS" b="1" dirty="0" smtClean="0"/>
              <a:t>maj 2016</a:t>
            </a:r>
            <a:r>
              <a:rPr lang="en-US" b="1" dirty="0" smtClean="0"/>
              <a:t>.</a:t>
            </a:r>
            <a:endParaRPr lang="sr-Latn-RS" b="1" dirty="0" smtClean="0"/>
          </a:p>
          <a:p>
            <a:r>
              <a:rPr lang="sr-Latn-RS" dirty="0" smtClean="0"/>
              <a:t>Podrška uspostavljanju novih usluga trebalo bi (ovo je preporuka!) da obuhvati manje razvijene jedinice lokalne samouprave.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50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Kontekst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b="1" dirty="0" smtClean="0"/>
              <a:t>Nedostajuće usluge </a:t>
            </a:r>
            <a:r>
              <a:rPr lang="sr-Latn-RS" dirty="0" smtClean="0"/>
              <a:t>socijalne zaštite na lokalnom nivou u Srbiji: potrebe koje nisu u potpunosti zadovoljene</a:t>
            </a:r>
          </a:p>
          <a:p>
            <a:r>
              <a:rPr lang="sr-Latn-RS" dirty="0" smtClean="0"/>
              <a:t>Potreba za uvođenjem usluga koja se razvijaju kroz projekte </a:t>
            </a:r>
            <a:r>
              <a:rPr lang="sr-Latn-RS" b="1" dirty="0" smtClean="0"/>
              <a:t>u redovne tokove </a:t>
            </a:r>
            <a:r>
              <a:rPr lang="sr-Latn-RS" dirty="0" smtClean="0"/>
              <a:t>pružanja usluga u zemlji, održivost i konsolidacija</a:t>
            </a:r>
          </a:p>
          <a:p>
            <a:r>
              <a:rPr lang="sr-Latn-RS" b="1" dirty="0" smtClean="0"/>
              <a:t>Posebna ugroženost </a:t>
            </a:r>
            <a:r>
              <a:rPr lang="sr-Latn-RS" dirty="0" smtClean="0"/>
              <a:t>značajnog dela pripadnika romske nacionalne manjine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528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 – Finansijska ograničenja (najrelevantnija)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b="1" dirty="0" smtClean="0"/>
              <a:t>Kupovina opreme, vozila, </a:t>
            </a:r>
            <a:r>
              <a:rPr lang="sr-Latn-RS" dirty="0" smtClean="0"/>
              <a:t>opremanje i rekonstrukcija prostora, infrastrukturni radovi, razvoj tehničke dokumentacije za radove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sr-Latn-RS" dirty="0" smtClean="0"/>
              <a:t>Mora biti usmereno ka razvoju lokalnih usluga</a:t>
            </a:r>
            <a:endParaRPr lang="en-US" dirty="0" smtClean="0"/>
          </a:p>
          <a:p>
            <a:pPr lvl="1"/>
            <a:r>
              <a:rPr lang="sr-Latn-RS" dirty="0" smtClean="0"/>
              <a:t>Ako je reč samo o radovima ili nabavci dobara</a:t>
            </a:r>
            <a:r>
              <a:rPr lang="en-US" dirty="0" smtClean="0"/>
              <a:t>, </a:t>
            </a:r>
            <a:r>
              <a:rPr lang="en-US" b="1" dirty="0" smtClean="0"/>
              <a:t>max 30% </a:t>
            </a:r>
            <a:r>
              <a:rPr lang="sr-Latn-RS" b="1" dirty="0" smtClean="0"/>
              <a:t>ukupnog budžeta</a:t>
            </a:r>
            <a:endParaRPr lang="en-US" dirty="0"/>
          </a:p>
          <a:p>
            <a:pPr lvl="1"/>
            <a:r>
              <a:rPr lang="sr-Latn-RS" dirty="0" smtClean="0"/>
              <a:t>Ako se na projektu pojavljuju nabavke radova i dobara zajedno, </a:t>
            </a:r>
            <a:r>
              <a:rPr lang="en-US" b="1" dirty="0" smtClean="0"/>
              <a:t>max 40%</a:t>
            </a:r>
            <a:r>
              <a:rPr lang="sr-Latn-RS" b="1" dirty="0" smtClean="0"/>
              <a:t>.</a:t>
            </a:r>
          </a:p>
          <a:p>
            <a:r>
              <a:rPr lang="sr-Latn-RS" b="1" dirty="0" smtClean="0"/>
              <a:t>Javni i državni službenici </a:t>
            </a:r>
            <a:r>
              <a:rPr lang="sr-Latn-RS" dirty="0" smtClean="0"/>
              <a:t>ne mogu kroz grant biti isplaćivani (nema povećanja plata) </a:t>
            </a:r>
          </a:p>
          <a:p>
            <a:pPr marL="0" indent="0">
              <a:buNone/>
            </a:pPr>
            <a:r>
              <a:rPr lang="en-GB" sz="2800" dirty="0" smtClean="0"/>
              <a:t>(</a:t>
            </a:r>
            <a:r>
              <a:rPr lang="sr-Latn-RS" sz="2800" dirty="0" smtClean="0"/>
              <a:t>ipak njihove plate mogu se računati kao ko-finansiranje)</a:t>
            </a:r>
            <a:r>
              <a:rPr lang="sr-Latn-R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70163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Lot 1 – Šta će se finansirati?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RS" sz="2400" dirty="0" smtClean="0"/>
              <a:t>Projekti moraju:</a:t>
            </a:r>
            <a:endParaRPr lang="en-US" sz="2400" dirty="0" smtClean="0"/>
          </a:p>
          <a:p>
            <a:r>
              <a:rPr lang="sr-Latn-RS" sz="2400" dirty="0" smtClean="0"/>
              <a:t>Da se bave unapređenjem </a:t>
            </a:r>
            <a:r>
              <a:rPr lang="sr-Latn-RS" sz="2400" b="1" dirty="0" smtClean="0"/>
              <a:t>socijalne inkluzije ugroženih i neprivilegovanih grupa</a:t>
            </a:r>
            <a:r>
              <a:rPr lang="sr-Latn-RS" sz="2400" dirty="0" smtClean="0"/>
              <a:t>, na lokalnom nivou</a:t>
            </a:r>
            <a:r>
              <a:rPr lang="en-US" sz="2400" dirty="0" smtClean="0"/>
              <a:t>; </a:t>
            </a:r>
          </a:p>
          <a:p>
            <a:r>
              <a:rPr lang="sr-Latn-RS" sz="2400" dirty="0" smtClean="0"/>
              <a:t>Uverljivo prikazati da </a:t>
            </a:r>
            <a:r>
              <a:rPr lang="sr-Latn-RS" sz="2400" b="1" dirty="0" smtClean="0"/>
              <a:t>relevantni donosioci odluka </a:t>
            </a:r>
            <a:r>
              <a:rPr lang="sr-Latn-RS" sz="2400" dirty="0" smtClean="0"/>
              <a:t>(npr. lokalne samouprave) zaista nameravaju da nastave da sprovode usluge koje se sprovode kroz projekte, nakon finalizacije istih (uključujući i izdvajanje novca za te usluge)</a:t>
            </a:r>
            <a:r>
              <a:rPr lang="en-US" sz="2400" dirty="0" smtClean="0"/>
              <a:t>; </a:t>
            </a:r>
            <a:endParaRPr lang="sr-Latn-RS" sz="2400" dirty="0" smtClean="0"/>
          </a:p>
          <a:p>
            <a:r>
              <a:rPr lang="sr-Latn-RS" sz="2400" b="1" dirty="0" smtClean="0"/>
              <a:t>Biti dostupni </a:t>
            </a:r>
            <a:r>
              <a:rPr lang="sr-Latn-RS" sz="2400" dirty="0" smtClean="0"/>
              <a:t>predstavnicima romske nacionalne manjine</a:t>
            </a:r>
            <a:r>
              <a:rPr lang="en-US" sz="2400" dirty="0" smtClean="0"/>
              <a:t>;</a:t>
            </a:r>
            <a:endParaRPr lang="sr-Latn-RS" sz="2400" dirty="0" smtClean="0"/>
          </a:p>
          <a:p>
            <a:r>
              <a:rPr lang="sr-Latn-RS" sz="2400" dirty="0" smtClean="0"/>
              <a:t>Prikazati da će uključiti barem 50% </a:t>
            </a:r>
            <a:r>
              <a:rPr lang="sr-Latn-RS" sz="2400" b="1" dirty="0" smtClean="0"/>
              <a:t>žena</a:t>
            </a:r>
            <a:r>
              <a:rPr lang="sr-Latn-RS" sz="2400" dirty="0" smtClean="0"/>
              <a:t> među korisnike projekta (dakle, usluga)</a:t>
            </a:r>
            <a:r>
              <a:rPr lang="en-US" sz="2400" b="1" dirty="0" smtClean="0"/>
              <a:t>;</a:t>
            </a:r>
          </a:p>
          <a:p>
            <a:r>
              <a:rPr lang="sr-Latn-RS" sz="2400" dirty="0" smtClean="0"/>
              <a:t>Obezbediti </a:t>
            </a:r>
            <a:r>
              <a:rPr lang="sr-Latn-RS" sz="2400" b="1" dirty="0" smtClean="0"/>
              <a:t>monitoring minimuma standarda </a:t>
            </a:r>
            <a:r>
              <a:rPr lang="sr-Latn-RS" sz="2400" dirty="0" smtClean="0"/>
              <a:t>u praksi (npr</a:t>
            </a:r>
            <a:r>
              <a:rPr lang="en-US" sz="2400" dirty="0" smtClean="0"/>
              <a:t>.</a:t>
            </a:r>
            <a:r>
              <a:rPr lang="sr-Latn-RS" sz="2400" dirty="0" smtClean="0"/>
              <a:t> monitoring poštovanja ljudskih prava)</a:t>
            </a:r>
            <a:r>
              <a:rPr lang="en-US" sz="2400" dirty="0" smtClean="0"/>
              <a:t>, </a:t>
            </a:r>
            <a:r>
              <a:rPr lang="sr-Latn-RS" sz="2400" dirty="0" smtClean="0"/>
              <a:t>preko trećih pravnih lica </a:t>
            </a:r>
            <a:r>
              <a:rPr lang="en-US" sz="2400" dirty="0" smtClean="0"/>
              <a:t>(</a:t>
            </a:r>
            <a:r>
              <a:rPr lang="sr-Latn-RS" sz="2400" dirty="0" smtClean="0"/>
              <a:t>npr. organizacija civilnog društva ili opštinskih službi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09518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Lot 1 – Šta će se finansirati? (nast.)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Možete birati izmedju 3 segmenta (bez obzira na to da li se vaš projekat sprovodi u klasterskom kontekstu ili ne): </a:t>
            </a:r>
          </a:p>
          <a:p>
            <a:pPr marL="914400" lvl="1" indent="-514350">
              <a:buFont typeface="+mj-lt"/>
              <a:buAutoNum type="arabicPeriod"/>
            </a:pPr>
            <a:r>
              <a:rPr lang="sr-Latn-RS" dirty="0" smtClean="0"/>
              <a:t>DALJE UNAPREĐENJE POSTOJEĆIH SERVISA (USLUGA)</a:t>
            </a:r>
          </a:p>
          <a:p>
            <a:pPr marL="914400" lvl="1" indent="-514350">
              <a:buFont typeface="+mj-lt"/>
              <a:buAutoNum type="arabicPeriod"/>
            </a:pPr>
            <a:r>
              <a:rPr lang="sr-Latn-RS" dirty="0" smtClean="0"/>
              <a:t>USPOSTAVLJANJE NOVIH USLUGA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IN</a:t>
            </a:r>
            <a:r>
              <a:rPr lang="sr-Latn-RS" dirty="0" smtClean="0"/>
              <a:t>OVATIVNE USLUGE</a:t>
            </a:r>
          </a:p>
        </p:txBody>
      </p:sp>
    </p:spTree>
    <p:extLst>
      <p:ext uri="{BB962C8B-B14F-4D97-AF65-F5344CB8AC3E}">
        <p14:creationId xmlns:p14="http://schemas.microsoft.com/office/powerpoint/2010/main" val="4383353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1. </a:t>
            </a:r>
            <a:r>
              <a:rPr lang="sr-Latn-RS" dirty="0" smtClean="0"/>
              <a:t>Jačanje postojećih usluga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 smtClean="0"/>
              <a:t>To su usluge za koje su minimalni standardi već postavljeni u </a:t>
            </a:r>
            <a:r>
              <a:rPr lang="sr-Latn-RS" b="1" dirty="0" smtClean="0"/>
              <a:t>odgovarajućim podzakonskim aktima</a:t>
            </a:r>
            <a:r>
              <a:rPr lang="sr-Latn-RS" dirty="0" smtClean="0"/>
              <a:t>. </a:t>
            </a:r>
            <a:endParaRPr lang="sr-Latn-RS" b="1" dirty="0" smtClean="0"/>
          </a:p>
          <a:p>
            <a:r>
              <a:rPr lang="sr-Latn-RS" dirty="0" smtClean="0"/>
              <a:t>Zahtev za</a:t>
            </a:r>
            <a:r>
              <a:rPr lang="sr-Latn-RS" b="1" dirty="0" smtClean="0"/>
              <a:t> izdavanje licence za organizaciju pružaoca usluge </a:t>
            </a:r>
            <a:r>
              <a:rPr lang="sr-Latn-RS" dirty="0" smtClean="0"/>
              <a:t>mora biti poslat Min</a:t>
            </a:r>
            <a:r>
              <a:rPr lang="en-US" dirty="0" err="1" smtClean="0"/>
              <a:t>i</a:t>
            </a:r>
            <a:r>
              <a:rPr lang="sr-Latn-RS" dirty="0" smtClean="0"/>
              <a:t>starstvu (u vreme podnošenja pune aplikacije, drugoj fazi). </a:t>
            </a:r>
            <a:r>
              <a:rPr lang="en-US" dirty="0" smtClean="0"/>
              <a:t> </a:t>
            </a:r>
          </a:p>
          <a:p>
            <a:r>
              <a:rPr lang="sr-Latn-RS" dirty="0" smtClean="0"/>
              <a:t>Kao minimum, projekat mora:</a:t>
            </a:r>
            <a:endParaRPr lang="en-GB" dirty="0" smtClean="0"/>
          </a:p>
          <a:p>
            <a:pPr lvl="1"/>
            <a:r>
              <a:rPr lang="sr-Latn-RS" dirty="0" smtClean="0"/>
              <a:t>Ili da dovede do povećanja broja korisnika (u odnosu na broj korisnika koji trenutno jesu primaoci usluge) </a:t>
            </a:r>
            <a:r>
              <a:rPr lang="sr-Latn-RS" b="1" dirty="0" smtClean="0"/>
              <a:t>za najmanje 30%</a:t>
            </a:r>
            <a:r>
              <a:rPr lang="sr-Latn-RS" dirty="0" smtClean="0"/>
              <a:t>,</a:t>
            </a:r>
          </a:p>
          <a:p>
            <a:pPr lvl="1"/>
            <a:r>
              <a:rPr lang="sr-Latn-RS" dirty="0" smtClean="0"/>
              <a:t>Ili da dosegne do teritorijalnog proširenja usluge (u odnosu na sadašnju pokrivenost), </a:t>
            </a:r>
            <a:r>
              <a:rPr lang="sr-Latn-RS" b="1" dirty="0" smtClean="0"/>
              <a:t>za najmanje 20%.</a:t>
            </a: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33290712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2. </a:t>
            </a:r>
            <a:r>
              <a:rPr lang="sr-Latn-RS" dirty="0" smtClean="0"/>
              <a:t>Uspostavljanje novih usluga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Usluge za koje su minimalni standardi već postavljeni, </a:t>
            </a:r>
            <a:r>
              <a:rPr lang="sr-Latn-RS" b="1" dirty="0" smtClean="0"/>
              <a:t>u odgovarajućim podzakonskim aktima</a:t>
            </a:r>
            <a:endParaRPr lang="en-US" b="1" dirty="0" smtClean="0"/>
          </a:p>
          <a:p>
            <a:r>
              <a:rPr lang="sr-Latn-RS" dirty="0" smtClean="0"/>
              <a:t>To su usluge koje se već pružaju drugde u Srbiji, ali </a:t>
            </a:r>
            <a:r>
              <a:rPr lang="sr-Latn-RS" b="1" dirty="0" smtClean="0"/>
              <a:t>ne i u opštinama</a:t>
            </a:r>
            <a:r>
              <a:rPr lang="sr-Latn-RS" dirty="0" smtClean="0"/>
              <a:t> koje su predmet predloženih projekata.</a:t>
            </a:r>
            <a:endParaRPr lang="en-US" dirty="0" smtClean="0"/>
          </a:p>
          <a:p>
            <a:r>
              <a:rPr lang="sr-Latn-RS" dirty="0" smtClean="0"/>
              <a:t>Projekti treba da pokriju barem 55% korisnika (osoba) </a:t>
            </a:r>
            <a:r>
              <a:rPr lang="sr-Latn-RS" b="1" dirty="0" smtClean="0"/>
              <a:t>koje se trenutno nalaze medju potencijalnim korisnicima.</a:t>
            </a:r>
            <a:endParaRPr lang="en-US" b="1" dirty="0" smtClean="0"/>
          </a:p>
          <a:p>
            <a:r>
              <a:rPr lang="sr-Latn-RS" dirty="0" smtClean="0"/>
              <a:t>Projekti treba da pokriju (po mogućnosti) </a:t>
            </a:r>
            <a:r>
              <a:rPr lang="sr-Latn-RS" b="1" dirty="0" smtClean="0"/>
              <a:t>manje razvijene lokalne samouprave.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8657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1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3. </a:t>
            </a:r>
            <a:r>
              <a:rPr lang="sr-Latn-RS" dirty="0" smtClean="0"/>
              <a:t>Inovativne usluge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Ili</a:t>
            </a:r>
            <a:r>
              <a:rPr lang="en-GB" dirty="0" smtClean="0"/>
              <a:t>:</a:t>
            </a:r>
          </a:p>
          <a:p>
            <a:pPr lvl="1"/>
            <a:r>
              <a:rPr lang="sr-Latn-RS" dirty="0" smtClean="0"/>
              <a:t>Usluge socijalne zaštite za koje nisu razvijeni standardi</a:t>
            </a:r>
            <a:r>
              <a:rPr lang="en-GB" b="1" dirty="0" smtClean="0"/>
              <a:t>, </a:t>
            </a:r>
            <a:r>
              <a:rPr lang="sr-Latn-RS" b="1" dirty="0" smtClean="0"/>
              <a:t>ili</a:t>
            </a:r>
            <a:endParaRPr lang="en-GB" b="1" dirty="0" smtClean="0"/>
          </a:p>
          <a:p>
            <a:pPr lvl="1"/>
            <a:r>
              <a:rPr lang="en-US" dirty="0" smtClean="0"/>
              <a:t>Me</a:t>
            </a:r>
            <a:r>
              <a:rPr lang="sr-Latn-RS" dirty="0" smtClean="0"/>
              <a:t>đu-sektorske usluge (npr. socio-zdravstvene).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6107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</a:t>
            </a:r>
            <a:r>
              <a:rPr lang="en-US" dirty="0" smtClean="0"/>
              <a:t> 1 </a:t>
            </a:r>
            <a:r>
              <a:rPr lang="sr-Latn-RS" dirty="0" smtClean="0"/>
              <a:t>- </a:t>
            </a:r>
            <a:r>
              <a:rPr lang="en-US" dirty="0" err="1" smtClean="0"/>
              <a:t>Indikatori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30% </a:t>
            </a:r>
            <a:r>
              <a:rPr lang="en-US" b="1" dirty="0" err="1" smtClean="0"/>
              <a:t>pove</a:t>
            </a:r>
            <a:r>
              <a:rPr lang="sr-Latn-RS" b="1" dirty="0" smtClean="0"/>
              <a:t>ć</a:t>
            </a:r>
            <a:r>
              <a:rPr lang="en-US" b="1" dirty="0" err="1" smtClean="0"/>
              <a:t>anje</a:t>
            </a:r>
            <a:r>
              <a:rPr lang="en-US" b="1" dirty="0" smtClean="0"/>
              <a:t> </a:t>
            </a:r>
            <a:r>
              <a:rPr lang="en-US" b="1" dirty="0" err="1" smtClean="0"/>
              <a:t>korisnika</a:t>
            </a:r>
            <a:r>
              <a:rPr lang="en-US" b="1" dirty="0" smtClean="0"/>
              <a:t> </a:t>
            </a:r>
            <a:r>
              <a:rPr lang="en-US" b="1" dirty="0" err="1" smtClean="0"/>
              <a:t>usluga</a:t>
            </a:r>
            <a:r>
              <a:rPr lang="en-US" b="1" dirty="0" smtClean="0"/>
              <a:t> </a:t>
            </a:r>
            <a:r>
              <a:rPr lang="en-US" b="1" dirty="0" err="1" smtClean="0"/>
              <a:t>socijalne</a:t>
            </a:r>
            <a:r>
              <a:rPr lang="en-US" b="1" dirty="0" smtClean="0"/>
              <a:t> za</a:t>
            </a:r>
            <a:r>
              <a:rPr lang="sr-Latn-RS" b="1" dirty="0" smtClean="0"/>
              <a:t>š</a:t>
            </a:r>
            <a:r>
              <a:rPr lang="en-US" b="1" dirty="0" err="1" smtClean="0"/>
              <a:t>tite</a:t>
            </a:r>
            <a:r>
              <a:rPr lang="en-US" b="1" dirty="0" smtClean="0"/>
              <a:t> u </a:t>
            </a:r>
            <a:r>
              <a:rPr lang="en-US" b="1" dirty="0" err="1" smtClean="0"/>
              <a:t>lokalnim</a:t>
            </a:r>
            <a:r>
              <a:rPr lang="en-US" b="1" dirty="0" smtClean="0"/>
              <a:t> </a:t>
            </a:r>
            <a:r>
              <a:rPr lang="en-US" b="1" dirty="0" err="1" smtClean="0"/>
              <a:t>zajednicama</a:t>
            </a:r>
            <a:endParaRPr lang="en-US" b="1" dirty="0"/>
          </a:p>
          <a:p>
            <a:r>
              <a:rPr lang="en-US" b="1" dirty="0" smtClean="0"/>
              <a:t>20% </a:t>
            </a:r>
            <a:r>
              <a:rPr lang="en-US" b="1" dirty="0" err="1" smtClean="0"/>
              <a:t>pove</a:t>
            </a:r>
            <a:r>
              <a:rPr lang="sr-Latn-RS" b="1" dirty="0" smtClean="0"/>
              <a:t>ć</a:t>
            </a:r>
            <a:r>
              <a:rPr lang="en-US" b="1" dirty="0" err="1" smtClean="0"/>
              <a:t>anje</a:t>
            </a:r>
            <a:r>
              <a:rPr lang="en-US" b="1" dirty="0" smtClean="0"/>
              <a:t> </a:t>
            </a:r>
            <a:r>
              <a:rPr lang="en-US" b="1" dirty="0" err="1" smtClean="0"/>
              <a:t>usluga</a:t>
            </a:r>
            <a:r>
              <a:rPr lang="en-US" b="1" dirty="0" smtClean="0"/>
              <a:t> </a:t>
            </a:r>
            <a:r>
              <a:rPr lang="en-US" b="1" dirty="0" err="1" smtClean="0"/>
              <a:t>socijalne</a:t>
            </a:r>
            <a:r>
              <a:rPr lang="en-US" b="1" dirty="0" smtClean="0"/>
              <a:t> za</a:t>
            </a:r>
            <a:r>
              <a:rPr lang="sr-Latn-RS" b="1" dirty="0" smtClean="0"/>
              <a:t>š</a:t>
            </a:r>
            <a:r>
              <a:rPr lang="en-US" b="1" dirty="0" err="1" smtClean="0"/>
              <a:t>tite</a:t>
            </a:r>
            <a:r>
              <a:rPr lang="en-US" b="1" dirty="0" smtClean="0"/>
              <a:t> u </a:t>
            </a:r>
            <a:r>
              <a:rPr lang="en-US" b="1" dirty="0" err="1" smtClean="0"/>
              <a:t>smislu</a:t>
            </a:r>
            <a:r>
              <a:rPr lang="en-US" b="1" dirty="0" smtClean="0"/>
              <a:t> </a:t>
            </a:r>
            <a:r>
              <a:rPr lang="en-US" b="1" dirty="0" err="1" smtClean="0"/>
              <a:t>teritorijalne</a:t>
            </a:r>
            <a:r>
              <a:rPr lang="en-US" b="1" dirty="0" smtClean="0"/>
              <a:t> </a:t>
            </a:r>
            <a:r>
              <a:rPr lang="en-US" b="1" dirty="0" err="1" smtClean="0"/>
              <a:t>pokrivenosti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203077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– </a:t>
            </a:r>
            <a:r>
              <a:rPr lang="en-US" dirty="0" err="1" smtClean="0"/>
              <a:t>Ukratko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Pr</a:t>
            </a:r>
            <a:r>
              <a:rPr lang="sr-Latn-RS" b="1" dirty="0" smtClean="0"/>
              <a:t>užanje usluga zaštite u lokalnim zajednicama za ranjive i ugrožene grupe </a:t>
            </a:r>
            <a:r>
              <a:rPr lang="sr-Latn-RS" dirty="0" smtClean="0"/>
              <a:t>je obavezno</a:t>
            </a:r>
            <a:endParaRPr lang="en-US" b="1" dirty="0" smtClean="0"/>
          </a:p>
          <a:p>
            <a:r>
              <a:rPr lang="sr-Latn-RS" dirty="0" smtClean="0"/>
              <a:t>Podnosioci predloga projekta moraju uključivati direktan rad sa ugroženim korisnicima (nema studija, analiza politika, istraživanja, već je reč o konkretnim uslugama koje se pružaju ljudima koji se nalaze u stanju socijalne potrebe) </a:t>
            </a:r>
          </a:p>
          <a:p>
            <a:r>
              <a:rPr lang="sr-Latn-RS" b="1" dirty="0" smtClean="0"/>
              <a:t>Nezavisni nadzor nad pruženim uslugama od nezavisnih trećih lica</a:t>
            </a:r>
            <a:r>
              <a:rPr lang="sr-Latn-RS" dirty="0" smtClean="0"/>
              <a:t> je obavezan </a:t>
            </a:r>
          </a:p>
          <a:p>
            <a:r>
              <a:rPr lang="sr-Latn-RS" dirty="0" smtClean="0"/>
              <a:t>Praćenje pružanja usluga mora da doprinese poštovanju osnovnih ljudskih prava.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3926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– Saveti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sz="2800" dirty="0" smtClean="0"/>
              <a:t>Potkrepite vaše tvrdnje sa tačnim ciframa:</a:t>
            </a:r>
          </a:p>
          <a:p>
            <a:pPr lvl="1"/>
            <a:r>
              <a:rPr lang="sr-Latn-RS" sz="2400" dirty="0" smtClean="0"/>
              <a:t>Kolikom broju osoba je potrebna usluga,</a:t>
            </a:r>
          </a:p>
          <a:p>
            <a:pPr lvl="1"/>
            <a:r>
              <a:rPr lang="sr-Latn-RS" sz="2400" dirty="0" smtClean="0"/>
              <a:t>Koliko osoba je trenutno obuhvaćeno uslugom,</a:t>
            </a:r>
          </a:p>
          <a:p>
            <a:pPr lvl="1"/>
            <a:r>
              <a:rPr lang="sr-Latn-RS" sz="2400" dirty="0" smtClean="0"/>
              <a:t>Koliko osoba će biti obuhvaćeno uslugom.</a:t>
            </a:r>
          </a:p>
          <a:p>
            <a:r>
              <a:rPr lang="sr-Latn-RS" sz="2800" dirty="0" smtClean="0"/>
              <a:t>Možete koristiti izveštaj Tima za socijalno uključivanje i smanjenje siromaštva za </a:t>
            </a:r>
            <a:r>
              <a:rPr lang="sr-Latn-RS" sz="2800" b="1" dirty="0" smtClean="0"/>
              <a:t>polazne informacije </a:t>
            </a:r>
            <a:r>
              <a:rPr lang="sr-Latn-RS" sz="2800" dirty="0" smtClean="0"/>
              <a:t>(o broju korisnika)</a:t>
            </a:r>
            <a:r>
              <a:rPr lang="sr-Latn-RS" sz="2800" b="1" dirty="0" smtClean="0"/>
              <a:t>: </a:t>
            </a:r>
            <a:r>
              <a:rPr lang="sr-Latn-RS" sz="2800" dirty="0" smtClean="0">
                <a:hlinkClick r:id="rId3"/>
              </a:rPr>
              <a:t>http://www.inkluzija.gov.rs/?p=21918&amp;lang=sr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200" dirty="0" smtClean="0"/>
              <a:t>(</a:t>
            </a:r>
            <a:r>
              <a:rPr lang="sr-Latn-RS" sz="2200" dirty="0" smtClean="0"/>
              <a:t>Ukoliko smatrate da su podaci iz izveštaja netačni, potkrepite vaše tvrdnje)</a:t>
            </a:r>
          </a:p>
          <a:p>
            <a:r>
              <a:rPr lang="sr-Latn-RS" sz="2800" dirty="0" smtClean="0"/>
              <a:t>Koristite isključivo proverljive izjave: Ugovarač (DEU) može da zahteva i da proveri lične podatke korisnika za koje pružate uslugu. </a:t>
            </a:r>
          </a:p>
        </p:txBody>
      </p:sp>
    </p:spTree>
    <p:extLst>
      <p:ext uri="{BB962C8B-B14F-4D97-AF65-F5344CB8AC3E}">
        <p14:creationId xmlns:p14="http://schemas.microsoft.com/office/powerpoint/2010/main" val="15296720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– Saveti </a:t>
            </a:r>
            <a:r>
              <a:rPr lang="sr-Latn-RS" sz="3200" dirty="0" smtClean="0"/>
              <a:t>(nastavak)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Obuhvatite osobe koje su višestruko socijalno isključene</a:t>
            </a:r>
            <a:r>
              <a:rPr lang="sr-Latn-RS" b="1" dirty="0" smtClean="0"/>
              <a:t> </a:t>
            </a:r>
            <a:r>
              <a:rPr lang="sr-Latn-RS" dirty="0" smtClean="0"/>
              <a:t>(npr. žive u udaljenim i izolovanim mestima, bez stalnog su prebivališta, bez dokumenata,</a:t>
            </a:r>
            <a:r>
              <a:rPr lang="en-US" dirty="0" smtClean="0"/>
              <a:t> </a:t>
            </a:r>
            <a:r>
              <a:rPr lang="sr-Latn-RS" dirty="0" smtClean="0"/>
              <a:t>diskriminisani su u različitim oblastima)</a:t>
            </a:r>
            <a:endParaRPr lang="en-US" dirty="0"/>
          </a:p>
          <a:p>
            <a:r>
              <a:rPr lang="sr-Latn-RS" dirty="0" smtClean="0"/>
              <a:t>Obezbedite dostupnost </a:t>
            </a:r>
            <a:r>
              <a:rPr lang="sr-Latn-RS" b="1" dirty="0" smtClean="0"/>
              <a:t>usluga za pripadnike romske zajednice</a:t>
            </a:r>
            <a:r>
              <a:rPr lang="sr-Latn-RS" dirty="0" smtClean="0"/>
              <a:t> (obavezno pružanje dokaza)</a:t>
            </a:r>
          </a:p>
          <a:p>
            <a:r>
              <a:rPr lang="sr-Latn-RS" dirty="0" smtClean="0"/>
              <a:t>Obezbedite da je uslugom obuhvaćeno </a:t>
            </a:r>
            <a:r>
              <a:rPr lang="sr-Latn-RS" b="1" dirty="0" smtClean="0"/>
              <a:t>najmanje 50% korisnika ženskog pola </a:t>
            </a:r>
            <a:r>
              <a:rPr lang="sr-Latn-RS" dirty="0" smtClean="0"/>
              <a:t>(obavezno </a:t>
            </a:r>
            <a:r>
              <a:rPr lang="sr-Latn-RS" dirty="0"/>
              <a:t>pružanje dokaza)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52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Ciljevi konkursa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b="1" dirty="0" smtClean="0"/>
              <a:t>Opšti cilj: </a:t>
            </a:r>
            <a:endParaRPr lang="en-US" b="1" dirty="0" smtClean="0"/>
          </a:p>
          <a:p>
            <a:r>
              <a:rPr lang="sr-Latn-RS" dirty="0" smtClean="0"/>
              <a:t>Poboljšati socijalnu uključenost i smanjiti siromaštvo najugroženijih društvenih grupa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485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1 – Saveti </a:t>
            </a:r>
            <a:r>
              <a:rPr lang="sr-Latn-RS" sz="3200" dirty="0" smtClean="0"/>
              <a:t>(nastavak 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Planirajte slanje </a:t>
            </a:r>
            <a:r>
              <a:rPr lang="sr-Latn-RS" b="1" dirty="0" smtClean="0"/>
              <a:t>zahteva za izdavanje licence.</a:t>
            </a:r>
            <a:r>
              <a:rPr lang="sr-Latn-RS" dirty="0" smtClean="0"/>
              <a:t> Obavezno je dostavljanje dokaza o takvim zahtevima.</a:t>
            </a:r>
            <a:r>
              <a:rPr lang="en-US" dirty="0" smtClean="0"/>
              <a:t> </a:t>
            </a:r>
            <a:endParaRPr lang="en-US" dirty="0"/>
          </a:p>
          <a:p>
            <a:r>
              <a:rPr lang="sr-Latn-RS" dirty="0" smtClean="0"/>
              <a:t>Planirajte </a:t>
            </a:r>
            <a:r>
              <a:rPr lang="sr-Latn-RS" b="1" dirty="0" smtClean="0"/>
              <a:t>finansijsko učešće u budžetima lokalnih samouprava.</a:t>
            </a:r>
            <a:r>
              <a:rPr lang="sr-Latn-RS" dirty="0" smtClean="0"/>
              <a:t> Obavezno je podnošenje pisma podrške/obavezivanja od lokalne samouprave.</a:t>
            </a:r>
            <a:r>
              <a:rPr lang="en-US" dirty="0" smtClean="0"/>
              <a:t> </a:t>
            </a:r>
            <a:endParaRPr lang="en-US" dirty="0"/>
          </a:p>
          <a:p>
            <a:r>
              <a:rPr lang="sr-Latn-RS" b="1" dirty="0" smtClean="0"/>
              <a:t>Što pre stupite u kontakt sa iskusnim trećim licima</a:t>
            </a:r>
            <a:r>
              <a:rPr lang="sr-Latn-RS" dirty="0" smtClean="0"/>
              <a:t> kako biste osigurali praćenje usluga sa obaveznim osvrtom na osnovna ljudska prava.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6985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Lot 1 – </a:t>
            </a:r>
            <a:r>
              <a:rPr lang="sr-Latn-RS" b="1" dirty="0" smtClean="0"/>
              <a:t>Obavezni detalji</a:t>
            </a:r>
            <a:r>
              <a:rPr lang="sr-Latn-RS" dirty="0" smtClean="0"/>
              <a:t> koji treba da se navedu u koncept noti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92489"/>
          </a:xfrm>
        </p:spPr>
        <p:txBody>
          <a:bodyPr>
            <a:noAutofit/>
          </a:bodyPr>
          <a:lstStyle/>
          <a:p>
            <a:r>
              <a:rPr lang="sr-Latn-RS" sz="2400" b="1" dirty="0" smtClean="0"/>
              <a:t>Koje usluge</a:t>
            </a:r>
            <a:r>
              <a:rPr lang="sr-Latn-RS" sz="2400" dirty="0" smtClean="0"/>
              <a:t> želite da održite ili razvijete (koristite iste izraze kao što su navedeni u Zakonu o socijalnoj zažtiti)</a:t>
            </a:r>
            <a:endParaRPr lang="sr-Latn-RS" sz="2400" b="1" dirty="0" smtClean="0"/>
          </a:p>
          <a:p>
            <a:r>
              <a:rPr lang="sr-Latn-RS" sz="2400" dirty="0" smtClean="0"/>
              <a:t>Gde </a:t>
            </a:r>
            <a:r>
              <a:rPr lang="sr-Latn-RS" sz="2400" b="1" dirty="0" smtClean="0"/>
              <a:t>(opština, lokalna zajednica)</a:t>
            </a:r>
            <a:r>
              <a:rPr lang="sr-Latn-RS" sz="2400" dirty="0" smtClean="0"/>
              <a:t> će se usluge odvijati?</a:t>
            </a:r>
            <a:endParaRPr lang="en-GB" sz="2400" dirty="0" smtClean="0"/>
          </a:p>
          <a:p>
            <a:r>
              <a:rPr lang="sr-Latn-RS" sz="2400" dirty="0" smtClean="0"/>
              <a:t>Kakva je </a:t>
            </a:r>
            <a:r>
              <a:rPr lang="sr-Latn-RS" sz="2400" b="1" dirty="0" smtClean="0"/>
              <a:t>trenutna situacija</a:t>
            </a:r>
            <a:r>
              <a:rPr lang="sr-Latn-RS" sz="2400" dirty="0" smtClean="0"/>
              <a:t>:</a:t>
            </a:r>
          </a:p>
          <a:p>
            <a:pPr lvl="1"/>
            <a:r>
              <a:rPr lang="sr-Latn-RS" sz="2400" dirty="0" smtClean="0"/>
              <a:t>Koliko </a:t>
            </a:r>
            <a:r>
              <a:rPr lang="sr-Latn-RS" sz="2400" b="1" dirty="0" smtClean="0"/>
              <a:t>osoba</a:t>
            </a:r>
            <a:r>
              <a:rPr lang="sr-Latn-RS" sz="2400" dirty="0" smtClean="0"/>
              <a:t> je trenutno obuhvaćeno uslugom i na koji način?</a:t>
            </a:r>
          </a:p>
          <a:p>
            <a:pPr lvl="1"/>
            <a:r>
              <a:rPr lang="sr-Latn-RS" sz="2400" dirty="0" smtClean="0"/>
              <a:t>Koliko </a:t>
            </a:r>
            <a:r>
              <a:rPr lang="sr-Latn-RS" sz="2400" b="1" dirty="0" smtClean="0"/>
              <a:t>novčanih sredstava</a:t>
            </a:r>
            <a:r>
              <a:rPr lang="sr-Latn-RS" sz="2400" dirty="0" smtClean="0"/>
              <a:t> se trenutno izdvaja za usluge i iz kojih izvora?</a:t>
            </a:r>
          </a:p>
          <a:p>
            <a:pPr lvl="1"/>
            <a:r>
              <a:rPr lang="sr-Latn-RS" sz="2400" dirty="0" smtClean="0"/>
              <a:t>Koliko ukupno osoba </a:t>
            </a:r>
            <a:r>
              <a:rPr lang="sr-Latn-RS" sz="2400" b="1" dirty="0" smtClean="0"/>
              <a:t>ima potrebu</a:t>
            </a:r>
            <a:r>
              <a:rPr lang="sr-Latn-RS" sz="2400" dirty="0" smtClean="0"/>
              <a:t> za uslugama i kako ste izračunali taj broj?</a:t>
            </a:r>
            <a:endParaRPr lang="sr-Latn-RS" sz="2400" dirty="0"/>
          </a:p>
          <a:p>
            <a:r>
              <a:rPr lang="sr-Latn-RS" sz="2400" dirty="0" smtClean="0"/>
              <a:t>Koliko </a:t>
            </a:r>
            <a:r>
              <a:rPr lang="sr-Latn-RS" sz="2400" b="1" dirty="0" smtClean="0"/>
              <a:t>osoba planirate da obuhvatite</a:t>
            </a:r>
            <a:r>
              <a:rPr lang="sr-Latn-RS" sz="2400" dirty="0" smtClean="0"/>
              <a:t> uslugom i na koji način?</a:t>
            </a:r>
          </a:p>
        </p:txBody>
      </p:sp>
    </p:spTree>
    <p:extLst>
      <p:ext uri="{BB962C8B-B14F-4D97-AF65-F5344CB8AC3E}">
        <p14:creationId xmlns:p14="http://schemas.microsoft.com/office/powerpoint/2010/main" val="15074015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</a:t>
            </a:r>
            <a:r>
              <a:rPr lang="en-US" dirty="0" smtClean="0"/>
              <a:t> </a:t>
            </a:r>
            <a:r>
              <a:rPr lang="en-US" dirty="0"/>
              <a:t>1 – </a:t>
            </a:r>
            <a:r>
              <a:rPr lang="sr-Latn-RS" b="1" dirty="0"/>
              <a:t>Obavezni detalji</a:t>
            </a:r>
            <a:r>
              <a:rPr lang="sr-Latn-RS" dirty="0"/>
              <a:t> koji treba da se navedu u konceptu </a:t>
            </a:r>
            <a:r>
              <a:rPr lang="sr-Latn-RS" dirty="0" smtClean="0"/>
              <a:t>projekta </a:t>
            </a:r>
            <a:r>
              <a:rPr lang="sr-Latn-RS" sz="2000" dirty="0" smtClean="0"/>
              <a:t>(nastavak)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2300" dirty="0" smtClean="0"/>
              <a:t>Kako </a:t>
            </a:r>
            <a:r>
              <a:rPr lang="sr-Latn-RS" sz="2300" b="1" dirty="0" smtClean="0"/>
              <a:t>planirate da održite </a:t>
            </a:r>
            <a:r>
              <a:rPr lang="sr-Latn-RS" sz="2300" dirty="0" smtClean="0"/>
              <a:t>usluge nakon 2017?</a:t>
            </a:r>
          </a:p>
          <a:p>
            <a:r>
              <a:rPr lang="sr-Latn-RS" sz="2300" dirty="0" smtClean="0"/>
              <a:t>Kakva je trenutna situacija što se tiče </a:t>
            </a:r>
            <a:r>
              <a:rPr lang="sr-Latn-RS" sz="2300" b="1" dirty="0" smtClean="0"/>
              <a:t>licenciranja</a:t>
            </a:r>
            <a:r>
              <a:rPr lang="sr-Latn-RS" sz="2300" dirty="0" smtClean="0"/>
              <a:t>?</a:t>
            </a:r>
          </a:p>
          <a:p>
            <a:r>
              <a:rPr lang="sr-Latn-RS" sz="2300" dirty="0" smtClean="0"/>
              <a:t>Na koji način će </a:t>
            </a:r>
            <a:r>
              <a:rPr lang="sr-Latn-RS" sz="2300" b="1" dirty="0" smtClean="0"/>
              <a:t>Romi</a:t>
            </a:r>
            <a:r>
              <a:rPr lang="sr-Latn-RS" sz="2300" dirty="0" smtClean="0"/>
              <a:t> biti obuhvaćeni?</a:t>
            </a:r>
            <a:r>
              <a:rPr lang="en-US" sz="2300" dirty="0" smtClean="0"/>
              <a:t> </a:t>
            </a:r>
            <a:endParaRPr lang="en-US" sz="2300" dirty="0"/>
          </a:p>
          <a:p>
            <a:r>
              <a:rPr lang="sr-Latn-RS" sz="2300" dirty="0" smtClean="0"/>
              <a:t>Kako ćete organizovati sistem upućivanja korisnika na korišćenje usluge?</a:t>
            </a:r>
          </a:p>
          <a:p>
            <a:r>
              <a:rPr lang="sr-Latn-RS" sz="2300" dirty="0" smtClean="0"/>
              <a:t>Koji će biti </a:t>
            </a:r>
            <a:r>
              <a:rPr lang="sr-Latn-RS" sz="2300" b="1" dirty="0" smtClean="0"/>
              <a:t>kriterijumi odabira</a:t>
            </a:r>
            <a:r>
              <a:rPr lang="sr-Latn-RS" sz="2300" dirty="0" smtClean="0"/>
              <a:t> korisnika?</a:t>
            </a:r>
            <a:endParaRPr lang="sr-Latn-RS" sz="2300" dirty="0"/>
          </a:p>
          <a:p>
            <a:r>
              <a:rPr lang="sr-Latn-RS" sz="2300" dirty="0" smtClean="0"/>
              <a:t>Kako ćete obezbediti princip da „najugroženiji budu prvi obuhvaćeni uslugom“? </a:t>
            </a:r>
          </a:p>
          <a:p>
            <a:r>
              <a:rPr lang="sr-Latn-RS" sz="2300" dirty="0" smtClean="0"/>
              <a:t>Ako se prijavljujete za „</a:t>
            </a:r>
            <a:r>
              <a:rPr lang="sr-Latn-RS" sz="2300" b="1" dirty="0" smtClean="0"/>
              <a:t>klaster</a:t>
            </a:r>
            <a:r>
              <a:rPr lang="en-US" sz="2300" b="1" dirty="0" smtClean="0"/>
              <a:t>ski</a:t>
            </a:r>
            <a:r>
              <a:rPr lang="sr-Latn-RS" sz="2300" b="1" dirty="0" smtClean="0"/>
              <a:t>“ projekat</a:t>
            </a:r>
            <a:r>
              <a:rPr lang="sr-Latn-RS" sz="2300" dirty="0" smtClean="0"/>
              <a:t> – objasnite zašto? Koliko ćete novca uštedeti (nominalno) i na koji način?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0756724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</a:t>
            </a:r>
            <a:r>
              <a:rPr lang="en-US" dirty="0" smtClean="0"/>
              <a:t>1 </a:t>
            </a:r>
            <a:r>
              <a:rPr lang="en-US" dirty="0"/>
              <a:t>– </a:t>
            </a:r>
            <a:r>
              <a:rPr lang="sr-Latn-RS" b="1" dirty="0"/>
              <a:t>Obavezni detalji</a:t>
            </a:r>
            <a:r>
              <a:rPr lang="sr-Latn-RS" dirty="0"/>
              <a:t> koji treba da se navedu u konceptu projekta </a:t>
            </a:r>
            <a:r>
              <a:rPr lang="sr-Latn-RS" sz="2000" dirty="0"/>
              <a:t>(nastavak)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155679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sr-Latn-RS" sz="2200" dirty="0" smtClean="0"/>
              <a:t>Da biste </a:t>
            </a:r>
            <a:r>
              <a:rPr lang="sr-Latn-RS" sz="2200" b="1" dirty="0" smtClean="0"/>
              <a:t>pokrenuli nove usluge</a:t>
            </a:r>
            <a:r>
              <a:rPr lang="sr-Latn-RS" sz="2200" dirty="0" smtClean="0"/>
              <a:t>: navedite kojoj grupi vaša opština pripada</a:t>
            </a:r>
          </a:p>
          <a:p>
            <a:r>
              <a:rPr lang="sr-Latn-RS" sz="2200" dirty="0" smtClean="0"/>
              <a:t>Za </a:t>
            </a:r>
            <a:r>
              <a:rPr lang="sr-Latn-RS" sz="2200" b="1" dirty="0" smtClean="0"/>
              <a:t>inovativne usluge</a:t>
            </a:r>
            <a:r>
              <a:rPr lang="sr-Latn-RS" sz="2200" dirty="0" smtClean="0"/>
              <a:t>: kako ćete obezbediti pokrivenost uslugama i uštedu u budžetu? Navedite međunarodno iskustvo, ukoliko je moguće. Podnesite dokaze o međusektorskim aktivnostima u vidu pisama namere/podrške od zdravstevnog sektora, obrazovnog sektora itd.</a:t>
            </a:r>
            <a:endParaRPr lang="sr-Latn-RS" sz="2200" dirty="0"/>
          </a:p>
          <a:p>
            <a:r>
              <a:rPr lang="sr-Latn-RS" sz="2200" dirty="0" smtClean="0"/>
              <a:t>Ukoliko pokrećete usluge koje podrazumevaju prostor u kome se usluga pruža (npr. dnevni boravak, smeštaj) podnesite </a:t>
            </a:r>
            <a:r>
              <a:rPr lang="sr-Latn-RS" sz="2200" b="1" dirty="0" smtClean="0"/>
              <a:t>informacije iz katastra</a:t>
            </a:r>
            <a:r>
              <a:rPr lang="sr-Latn-RS" sz="2200" dirty="0" smtClean="0"/>
              <a:t>, tačnu </a:t>
            </a:r>
            <a:r>
              <a:rPr lang="sr-Latn-RS" sz="2200" b="1" dirty="0" smtClean="0"/>
              <a:t>adresu</a:t>
            </a:r>
            <a:r>
              <a:rPr lang="sr-Latn-RS" sz="2200" dirty="0" smtClean="0"/>
              <a:t> ovog objekta i objasnite dostupnost ovog objekta – ovo je veoma bitno ukoliko tražite sredstva za građevinske investicije.</a:t>
            </a:r>
            <a:r>
              <a:rPr lang="en-US" sz="2200" dirty="0" smtClean="0"/>
              <a:t> </a:t>
            </a:r>
            <a:endParaRPr lang="en-US" sz="2200" dirty="0"/>
          </a:p>
          <a:p>
            <a:r>
              <a:rPr lang="sr-Latn-RS" sz="2200" dirty="0" smtClean="0"/>
              <a:t>Kako ćete da obezbedite </a:t>
            </a:r>
            <a:r>
              <a:rPr lang="sr-Latn-RS" sz="2200" b="1" dirty="0" smtClean="0"/>
              <a:t>praćenje usluga sa obaveznim osvrtom na poštovanje osnovnih ljudskih prava</a:t>
            </a:r>
            <a:r>
              <a:rPr lang="sr-Latn-RS" sz="2200" dirty="0" smtClean="0"/>
              <a:t>?</a:t>
            </a:r>
            <a:r>
              <a:rPr lang="en-US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604967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RS" dirty="0" smtClean="0"/>
              <a:t>Inicijative za aktivno uključivanje predstavnika romske nacionalne manjine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1768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2</a:t>
            </a:r>
            <a:r>
              <a:rPr lang="en-US" dirty="0" smtClean="0"/>
              <a:t> – </a:t>
            </a:r>
            <a:r>
              <a:rPr lang="sr-Latn-RS" dirty="0" smtClean="0"/>
              <a:t>Veličina granta, ko-finansiranje i trajanje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Za projekte koji ne uključuju re-grantiranje:</a:t>
            </a:r>
          </a:p>
          <a:p>
            <a:pPr lvl="1"/>
            <a:r>
              <a:rPr lang="sr-Latn-RS" b="1" dirty="0" smtClean="0"/>
              <a:t>Od 60.000 do 200.000 evra</a:t>
            </a:r>
          </a:p>
          <a:p>
            <a:pPr lvl="1"/>
            <a:r>
              <a:rPr lang="sr-Latn-RS" dirty="0" smtClean="0"/>
              <a:t>Trajanje od 18 do 24 meseci.</a:t>
            </a:r>
          </a:p>
          <a:p>
            <a:r>
              <a:rPr lang="sr-Latn-RS" dirty="0" smtClean="0"/>
              <a:t>Za projekte koji uključuju re-grantiranje:</a:t>
            </a:r>
          </a:p>
          <a:p>
            <a:pPr lvl="1"/>
            <a:r>
              <a:rPr lang="sr-Latn-RS" b="1" dirty="0" smtClean="0"/>
              <a:t>Od 250.000 do 500.000 evra</a:t>
            </a:r>
          </a:p>
          <a:p>
            <a:pPr lvl="1"/>
            <a:r>
              <a:rPr lang="sr-Latn-RS" dirty="0" smtClean="0"/>
              <a:t>Trajanje od 18 do 30 meseci.</a:t>
            </a:r>
          </a:p>
          <a:p>
            <a:r>
              <a:rPr lang="sr-Latn-RS" b="1" dirty="0" smtClean="0"/>
              <a:t>Minimalno ko-finansiranje je 10%</a:t>
            </a:r>
            <a:r>
              <a:rPr lang="sr-Latn-RS" dirty="0" smtClean="0"/>
              <a:t> (novčana sredstva sa kojima vi treba da doprinesete projektu). Maksimalni procenat ko-finansiranja je 40%.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29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Lot 2 – Šta znači re-grantiranje?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0">
              <a:buNone/>
            </a:pPr>
            <a:r>
              <a:rPr lang="sr-Latn-RS" dirty="0" smtClean="0"/>
              <a:t>Finansijska podrška </a:t>
            </a:r>
            <a:r>
              <a:rPr lang="sr-Latn-RS" b="1" dirty="0" smtClean="0"/>
              <a:t>trećim licima</a:t>
            </a:r>
            <a:r>
              <a:rPr lang="sr-Latn-RS" dirty="0" smtClean="0"/>
              <a:t>. Maksimalni iznos finansijske podrške po trećem licu je 60.000 evra.</a:t>
            </a:r>
          </a:p>
          <a:p>
            <a:r>
              <a:rPr lang="sr-Latn-RS" sz="3100" dirty="0" smtClean="0"/>
              <a:t>Treća lica su:</a:t>
            </a:r>
          </a:p>
          <a:p>
            <a:pPr lvl="1"/>
            <a:r>
              <a:rPr lang="sr-Latn-RS" sz="2700" b="1" dirty="0" smtClean="0"/>
              <a:t>Neprofitna pravna lica</a:t>
            </a:r>
            <a:r>
              <a:rPr lang="sr-Latn-RS" sz="2700" dirty="0" smtClean="0"/>
              <a:t> osnovana u Republici Srbiji, direktno odgovorna za pripremu i upravljanje projektom,</a:t>
            </a:r>
          </a:p>
          <a:p>
            <a:pPr lvl="1"/>
            <a:r>
              <a:rPr lang="sr-Latn-RS" sz="2700" dirty="0" smtClean="0"/>
              <a:t>Uključena u aktivnosti koje sprovode ciljeve projekta, u skladu sa svojim statutarnim </a:t>
            </a:r>
            <a:r>
              <a:rPr lang="sr-Latn-RS" sz="2700" b="1" dirty="0" smtClean="0"/>
              <a:t>aktivnostima,</a:t>
            </a:r>
          </a:p>
          <a:p>
            <a:pPr lvl="1"/>
            <a:r>
              <a:rPr lang="sr-Latn-RS" sz="2700" b="1" dirty="0" smtClean="0"/>
              <a:t>Nisu korisnici finansijske podrške EU </a:t>
            </a:r>
            <a:r>
              <a:rPr lang="sr-Latn-RS" sz="2700" dirty="0" smtClean="0"/>
              <a:t>(kroz neke druge donacije).</a:t>
            </a:r>
            <a:endParaRPr lang="sr-Latn-RS" sz="2700" b="1" dirty="0" smtClean="0"/>
          </a:p>
          <a:p>
            <a:pPr marL="57150" indent="0">
              <a:buNone/>
            </a:pPr>
            <a:r>
              <a:rPr lang="sr-Latn-RS" dirty="0" smtClean="0"/>
              <a:t>Dakle, ovo su projekti koji uključuju mali konkurs za projekte.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7552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Lot 2 – Ko može da učestvuje?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Latn-RS" dirty="0" smtClean="0"/>
              <a:t>Neprofitna, pravna lica direktno odgovorna za pripremu i upravljanje projektom, uključujući:</a:t>
            </a:r>
          </a:p>
          <a:p>
            <a:r>
              <a:rPr lang="sr-Latn-RS" b="1" dirty="0" smtClean="0"/>
              <a:t>Nevladine</a:t>
            </a:r>
            <a:r>
              <a:rPr lang="sr-Latn-RS" dirty="0" smtClean="0"/>
              <a:t> organizacije</a:t>
            </a:r>
          </a:p>
          <a:p>
            <a:r>
              <a:rPr lang="sr-Latn-RS" dirty="0" smtClean="0"/>
              <a:t>Javne ustanove koje pripadaju </a:t>
            </a:r>
            <a:r>
              <a:rPr lang="sr-Latn-RS" b="1" dirty="0" smtClean="0"/>
              <a:t>sektoru socijalne zaštite</a:t>
            </a:r>
            <a:endParaRPr lang="sr-Latn-RS" dirty="0" smtClean="0"/>
          </a:p>
          <a:p>
            <a:r>
              <a:rPr lang="sr-Latn-RS" b="1" dirty="0" smtClean="0"/>
              <a:t>Nezavisna tela Vlade Republike Srbije</a:t>
            </a:r>
            <a:r>
              <a:rPr lang="sr-Latn-RS" dirty="0" smtClean="0"/>
              <a:t> čiji je delokrug rada relevantan za ovaj konkurs</a:t>
            </a:r>
            <a:endParaRPr lang="sr-Latn-RS" b="1" dirty="0"/>
          </a:p>
          <a:p>
            <a:r>
              <a:rPr lang="sr-Latn-RS" b="1" dirty="0" smtClean="0"/>
              <a:t>Javne zdravstvene</a:t>
            </a:r>
            <a:r>
              <a:rPr lang="sr-Latn-RS" dirty="0" smtClean="0"/>
              <a:t> ustanove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7976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Lot </a:t>
            </a:r>
            <a:r>
              <a:rPr lang="sr-Latn-RS" dirty="0"/>
              <a:t>2 – Ko može da </a:t>
            </a:r>
            <a:r>
              <a:rPr lang="sr-Latn-RS" dirty="0" smtClean="0"/>
              <a:t>učestvuje? </a:t>
            </a:r>
            <a:r>
              <a:rPr lang="sr-Latn-RS" sz="1600" dirty="0" smtClean="0"/>
              <a:t>(nastavak)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b="1" dirty="0" smtClean="0"/>
              <a:t>Javne obrazovne ustanove</a:t>
            </a:r>
            <a:r>
              <a:rPr lang="sr-Latn-RS" dirty="0" smtClean="0"/>
              <a:t>, kao što su osnovne ili srednje škole, univerziteti, istraživački centri itd.</a:t>
            </a:r>
            <a:endParaRPr lang="sr-Latn-RS" b="1" dirty="0" smtClean="0"/>
          </a:p>
          <a:p>
            <a:r>
              <a:rPr lang="sr-Latn-RS" b="1" dirty="0" smtClean="0"/>
              <a:t>Javne ustanove kulture</a:t>
            </a:r>
            <a:r>
              <a:rPr lang="sr-Latn-RS" dirty="0" smtClean="0"/>
              <a:t>, kao što su muzeji, ustanove kulture itd.</a:t>
            </a:r>
            <a:endParaRPr lang="sr-Latn-RS" b="1" dirty="0" smtClean="0"/>
          </a:p>
          <a:p>
            <a:r>
              <a:rPr lang="sr-Latn-RS" b="1" dirty="0" smtClean="0"/>
              <a:t>Javna preduzeća (pod uslovom da su neprofitna), </a:t>
            </a:r>
            <a:r>
              <a:rPr lang="sr-Latn-RS" dirty="0" smtClean="0"/>
              <a:t>kao što su javna komunalna preduzeća itd.</a:t>
            </a:r>
            <a:endParaRPr lang="sr-Latn-RS" b="1" dirty="0" smtClean="0"/>
          </a:p>
          <a:p>
            <a:r>
              <a:rPr lang="sr-Latn-RS" b="1" dirty="0" smtClean="0"/>
              <a:t>Međunarodne </a:t>
            </a:r>
            <a:r>
              <a:rPr lang="sr-Latn-RS" dirty="0" smtClean="0"/>
              <a:t>(međuvladine) organizacije kao što je definisano članom 43 Pravila za sprovođenje Finansijske regulative EZ</a:t>
            </a:r>
            <a:endParaRPr lang="sr-Latn-RS" b="1" dirty="0" smtClean="0"/>
          </a:p>
          <a:p>
            <a:r>
              <a:rPr lang="sr-Latn-RS" b="1" dirty="0" smtClean="0"/>
              <a:t>Lokalne samouprave</a:t>
            </a:r>
            <a:r>
              <a:rPr lang="sr-Latn-RS" dirty="0" smtClean="0"/>
              <a:t>, uključujući glavni grad, gradove, opštine ili gradske opštine Republike Srbije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3366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Lot 2 2 – Ostala pravila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b="1" dirty="0" smtClean="0"/>
              <a:t>Međunarodne organizacije</a:t>
            </a:r>
            <a:r>
              <a:rPr lang="sr-Latn-RS" dirty="0" smtClean="0"/>
              <a:t> kao što je definisano Članom 43 Pravila za sprovođenja Finansijske regulative EZ</a:t>
            </a:r>
          </a:p>
          <a:p>
            <a:pPr lvl="1"/>
            <a:r>
              <a:rPr lang="sr-Latn-RS" dirty="0" smtClean="0"/>
              <a:t>Međunarodne organizacije javnog sektora osnovane na osnovu međuvladinih sporazuma, i specijalizovane agencije koje su osnovale takve organizacije</a:t>
            </a:r>
          </a:p>
          <a:p>
            <a:pPr lvl="1"/>
            <a:r>
              <a:rPr lang="sr-Latn-RS" dirty="0" smtClean="0"/>
              <a:t>Međunarodni komitet Crvenog krsta</a:t>
            </a:r>
          </a:p>
          <a:p>
            <a:pPr lvl="1"/>
            <a:r>
              <a:rPr lang="sr-Latn-RS" dirty="0" smtClean="0"/>
              <a:t>Međunarodna federacija Crvenog krsta/Crvenog polumeseca</a:t>
            </a:r>
          </a:p>
          <a:p>
            <a:pPr lvl="1"/>
            <a:r>
              <a:rPr lang="sr-Latn-RS" dirty="0" smtClean="0"/>
              <a:t>Druge neprofitne organizacije izjednačene sa međunarodnim organizacijama odlukom Komisije.</a:t>
            </a:r>
          </a:p>
          <a:p>
            <a:pPr marL="0" indent="0">
              <a:buNone/>
            </a:pPr>
            <a:r>
              <a:rPr lang="sr-Latn-RS" dirty="0" smtClean="0"/>
              <a:t>mogu samo da se </a:t>
            </a:r>
            <a:r>
              <a:rPr lang="sr-Latn-RS" b="1" dirty="0" smtClean="0"/>
              <a:t>prijave za projekte re-grantiranja. </a:t>
            </a:r>
            <a:endParaRPr lang="sr-Latn-R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64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Ciljevi konkursa, nast.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b="1" dirty="0" smtClean="0"/>
              <a:t>Specifični ciljevi</a:t>
            </a:r>
            <a:r>
              <a:rPr lang="en-US" dirty="0" smtClean="0"/>
              <a:t>: </a:t>
            </a:r>
            <a:r>
              <a:rPr lang="sr-Latn-RS" dirty="0" smtClean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Pružanje </a:t>
            </a:r>
            <a:r>
              <a:rPr lang="sr-Latn-RS" b="1" dirty="0" smtClean="0"/>
              <a:t>održivih lokalnih usluga socijalne zaštite </a:t>
            </a:r>
            <a:r>
              <a:rPr lang="sr-Latn-RS" dirty="0" smtClean="0"/>
              <a:t>za korisnike iz ugroženih društvenih grupe.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Inicijative u sferi </a:t>
            </a:r>
            <a:r>
              <a:rPr lang="sr-Latn-RS" b="1" dirty="0" smtClean="0"/>
              <a:t>aktivne socijalne inkluzije Roma. 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Razvoj partnerstva među različitim akterima kako bi se postiglo </a:t>
            </a:r>
            <a:r>
              <a:rPr lang="sr-Latn-RS" b="1" dirty="0" smtClean="0"/>
              <a:t>efikasnije korišćenje resursa.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Medju-opštinska saradnja („klaster“ pristup) u </a:t>
            </a:r>
            <a:r>
              <a:rPr lang="sr-Latn-RS" b="1" dirty="0" smtClean="0"/>
              <a:t>cilju ekonomije obima i efikasnosti u trošenju sredstava</a:t>
            </a:r>
            <a:r>
              <a:rPr lang="sr-Latn-R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4761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4000" dirty="0" smtClean="0"/>
              <a:t>Lot </a:t>
            </a:r>
            <a:r>
              <a:rPr lang="sr-Latn-RS" sz="4000" dirty="0"/>
              <a:t>2 – Ostala pravila </a:t>
            </a:r>
            <a:r>
              <a:rPr lang="sr-Latn-RS" sz="2400" dirty="0" smtClean="0"/>
              <a:t>(nastavak)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Latn-RS" b="1" dirty="0" smtClean="0"/>
              <a:t>Lokalne samouprave</a:t>
            </a:r>
            <a:r>
              <a:rPr lang="sr-Latn-RS" dirty="0" smtClean="0"/>
              <a:t> mogu da konkurišu ukoliko ispunjavaju sledeće uslove:</a:t>
            </a:r>
          </a:p>
          <a:p>
            <a:pPr lvl="1"/>
            <a:r>
              <a:rPr lang="sr-Latn-RS" dirty="0" smtClean="0"/>
              <a:t>Lokalna samouprava je zvanično usvojila </a:t>
            </a:r>
            <a:r>
              <a:rPr lang="sr-Latn-RS" b="1" dirty="0" smtClean="0"/>
              <a:t>Akcioni plan za inkluziju Roma,</a:t>
            </a:r>
          </a:p>
          <a:p>
            <a:pPr lvl="1"/>
            <a:r>
              <a:rPr lang="sr-Latn-RS" dirty="0" smtClean="0"/>
              <a:t>Lokalna samouprava je imenovala </a:t>
            </a:r>
            <a:r>
              <a:rPr lang="sr-Latn-RS" b="1" dirty="0" smtClean="0"/>
              <a:t>Koordinatora za romska pitanja</a:t>
            </a:r>
            <a:r>
              <a:rPr lang="sr-Latn-RS" dirty="0"/>
              <a:t> </a:t>
            </a:r>
            <a:r>
              <a:rPr lang="sr-Latn-RS" dirty="0" smtClean="0"/>
              <a:t>(nekad se ova pozicija naziva i „opštinski koordinator“ ili „medijator“),</a:t>
            </a:r>
          </a:p>
          <a:p>
            <a:pPr lvl="1"/>
            <a:r>
              <a:rPr lang="sr-Latn-RS" dirty="0" smtClean="0"/>
              <a:t>Najmanje </a:t>
            </a:r>
            <a:r>
              <a:rPr lang="sr-Latn-RS" b="1" dirty="0" smtClean="0"/>
              <a:t>jedan romski medijator u zdravstvu </a:t>
            </a:r>
            <a:r>
              <a:rPr lang="sr-Latn-RS" dirty="0" smtClean="0"/>
              <a:t>je aktivan na teritoriji lokalne samouprave, ili lokalna samouprava može da dokaže da je uputila zvaničan zahtev Ministarstvu zdravlja da se imenuje zdravstveni romski medijator,</a:t>
            </a:r>
          </a:p>
          <a:p>
            <a:pPr lvl="1"/>
            <a:r>
              <a:rPr lang="sr-Latn-RS" dirty="0" smtClean="0"/>
              <a:t>Najmanje </a:t>
            </a:r>
            <a:r>
              <a:rPr lang="sr-Latn-RS" b="1" dirty="0" smtClean="0"/>
              <a:t>jedan romski pedagoški asistent</a:t>
            </a:r>
            <a:r>
              <a:rPr lang="sr-Latn-RS" dirty="0" smtClean="0"/>
              <a:t> je aktivan na teritoriji lokalne samouprave, ili lokalna samouprava može da dokaže da je uputila zvaničan zahtev Ministarstvu prosvete da se imenuje romski pedagoški asistent.</a:t>
            </a:r>
            <a:r>
              <a:rPr lang="sr-Latn-RS" b="1" dirty="0"/>
              <a:t>	</a:t>
            </a:r>
            <a:endParaRPr lang="sr-Latn-RS" b="1" dirty="0" smtClean="0"/>
          </a:p>
        </p:txBody>
      </p:sp>
    </p:spTree>
    <p:extLst>
      <p:ext uri="{BB962C8B-B14F-4D97-AF65-F5344CB8AC3E}">
        <p14:creationId xmlns:p14="http://schemas.microsoft.com/office/powerpoint/2010/main" val="41717174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Lot 2 </a:t>
            </a:r>
            <a:r>
              <a:rPr lang="sr-Latn-RS" dirty="0"/>
              <a:t>– Ostala pravila </a:t>
            </a:r>
            <a:r>
              <a:rPr lang="sr-Latn-RS" sz="3600" dirty="0" smtClean="0"/>
              <a:t>(</a:t>
            </a:r>
            <a:r>
              <a:rPr lang="sr-Latn-RS" sz="3600" dirty="0"/>
              <a:t>nastavak)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U slučaju da aplikant nije osnovan u Republici Srbiji, mora da se prijavi sa najmanje još jednim ko-aplikantom koji je osnovan u Republici Srbiji (u slučaju npr. NVO koje nisu osnovane u Republici Srbiji)</a:t>
            </a:r>
          </a:p>
        </p:txBody>
      </p:sp>
    </p:spTree>
    <p:extLst>
      <p:ext uri="{BB962C8B-B14F-4D97-AF65-F5344CB8AC3E}">
        <p14:creationId xmlns:p14="http://schemas.microsoft.com/office/powerpoint/2010/main" val="14868774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2 – Finansijska ograničenja (najvažnija)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Maksimalna finansijska podrška </a:t>
            </a:r>
            <a:r>
              <a:rPr lang="sr-Latn-RS" b="1" dirty="0" smtClean="0"/>
              <a:t>trećim licima</a:t>
            </a:r>
            <a:r>
              <a:rPr lang="sr-Latn-RS" dirty="0" smtClean="0"/>
              <a:t> (za re-grantiranje) je limitirana na iznos od 60.000 evra po trećem licu,</a:t>
            </a:r>
          </a:p>
          <a:p>
            <a:r>
              <a:rPr lang="sr-Latn-RS" b="1" dirty="0" smtClean="0"/>
              <a:t>Kupovina opreme ili vozila</a:t>
            </a:r>
            <a:r>
              <a:rPr lang="sr-Latn-RS" dirty="0" smtClean="0"/>
              <a:t>, sanacija prostora, infrastrukturni radovi i izrada tehničke dokumentacije za ove potrebe (investicioni troškovi) su ograničeni na:</a:t>
            </a:r>
          </a:p>
          <a:p>
            <a:pPr lvl="1"/>
            <a:r>
              <a:rPr lang="sr-Latn-RS" dirty="0" smtClean="0"/>
              <a:t>Prilikom nabavke dobara ili radova </a:t>
            </a:r>
            <a:r>
              <a:rPr lang="sr-Latn-RS" b="1" dirty="0" smtClean="0"/>
              <a:t>maksimalno 30% od ukupnog budžeta</a:t>
            </a:r>
          </a:p>
          <a:p>
            <a:pPr lvl="1"/>
            <a:r>
              <a:rPr lang="sr-Latn-RS" dirty="0" smtClean="0"/>
              <a:t>Ukoliko su u budžetu zatražena dobra i radovi </a:t>
            </a:r>
            <a:r>
              <a:rPr lang="sr-Latn-RS" b="1" dirty="0" smtClean="0"/>
              <a:t>maksimalno 40% od ukupnog budžeta.</a:t>
            </a:r>
            <a:endParaRPr lang="sr-Latn-RS" dirty="0" smtClean="0"/>
          </a:p>
          <a:p>
            <a:r>
              <a:rPr lang="sr-Latn-RS" dirty="0" smtClean="0"/>
              <a:t>Državni službenici i ostali javni službenici </a:t>
            </a:r>
            <a:r>
              <a:rPr lang="sr-Latn-RS" b="1" dirty="0" smtClean="0"/>
              <a:t>ne mogu da se isplaćuju kroz projekat </a:t>
            </a:r>
            <a:r>
              <a:rPr lang="sr-Latn-RS" dirty="0" smtClean="0"/>
              <a:t>(kroz npr</a:t>
            </a:r>
            <a:r>
              <a:rPr lang="en-US" dirty="0" smtClean="0"/>
              <a:t>.</a:t>
            </a:r>
            <a:r>
              <a:rPr lang="sr-Latn-RS" dirty="0" smtClean="0"/>
              <a:t> dodatak na redovnu platu) (sa druge strane, njihove plate mogu da se računaju kao ko-finansiranje)</a:t>
            </a:r>
          </a:p>
        </p:txBody>
      </p:sp>
    </p:spTree>
    <p:extLst>
      <p:ext uri="{BB962C8B-B14F-4D97-AF65-F5344CB8AC3E}">
        <p14:creationId xmlns:p14="http://schemas.microsoft.com/office/powerpoint/2010/main" val="16522650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 – Šta će se finansirati?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r-Latn-RS" dirty="0" smtClean="0"/>
              <a:t>Projekti u okviru ove partije </a:t>
            </a:r>
            <a:r>
              <a:rPr lang="sr-Latn-RS" b="1" u="sng" dirty="0" smtClean="0"/>
              <a:t>moraju</a:t>
            </a:r>
            <a:r>
              <a:rPr lang="sr-Latn-RS" dirty="0" smtClean="0"/>
              <a:t>:</a:t>
            </a:r>
          </a:p>
          <a:p>
            <a:r>
              <a:rPr lang="sr-Latn-RS" dirty="0" smtClean="0"/>
              <a:t>Razvijati inicijative koje dovode do aktivne socijalne inkluzije romske populacije, uključujući </a:t>
            </a:r>
            <a:r>
              <a:rPr lang="sr-Latn-RS" b="1" dirty="0" smtClean="0"/>
              <a:t>prevashodno na Rome ili romske porodice koji su korisnici finansijske socijalne pomoći, socijalnog stanovanja itd.</a:t>
            </a:r>
            <a:endParaRPr lang="sr-Latn-RS" dirty="0" smtClean="0"/>
          </a:p>
          <a:p>
            <a:r>
              <a:rPr lang="sr-Latn-RS" dirty="0" smtClean="0"/>
              <a:t>Uključiti aktivnosti koje obuhvataju ugrožene migrante i Rome, </a:t>
            </a:r>
            <a:r>
              <a:rPr lang="sr-Latn-RS" b="1" dirty="0" smtClean="0"/>
              <a:t>u odabiru korisnika,  zapošljavanju projektnog osoblja i pružanju usluga; </a:t>
            </a:r>
            <a:r>
              <a:rPr lang="sr-Latn-RS" dirty="0" smtClean="0"/>
              <a:t>pri čemu i informacije o projektu moraju biti dostupne na romskom jeziku.</a:t>
            </a:r>
          </a:p>
          <a:p>
            <a:r>
              <a:rPr lang="sr-Latn-RS" dirty="0" smtClean="0"/>
              <a:t>Uključiti najmanje </a:t>
            </a:r>
            <a:r>
              <a:rPr lang="sr-Latn-RS" b="1" dirty="0" smtClean="0"/>
              <a:t>50% žena u korisnike projekta. </a:t>
            </a:r>
            <a:endParaRPr lang="sr-Latn-RS" dirty="0" smtClean="0"/>
          </a:p>
          <a:p>
            <a:r>
              <a:rPr lang="sr-Latn-RS" dirty="0" smtClean="0"/>
              <a:t>Obezbediti da romska populaciju uopšteno, kao i </a:t>
            </a:r>
            <a:r>
              <a:rPr lang="sr-Latn-RS" b="1" dirty="0" smtClean="0"/>
              <a:t>žitelji romskih naselja </a:t>
            </a:r>
            <a:r>
              <a:rPr lang="sr-Latn-RS" dirty="0" smtClean="0"/>
              <a:t>imaju koristi od projekata (uključujući i promotivne aktivnosti koje će se sprovesti u okviru naselja).</a:t>
            </a:r>
          </a:p>
          <a:p>
            <a:r>
              <a:rPr lang="sr-Latn-RS" dirty="0" smtClean="0"/>
              <a:t>Pokrenuti </a:t>
            </a:r>
            <a:r>
              <a:rPr lang="sr-Latn-RS" b="1" dirty="0" smtClean="0"/>
              <a:t>aktivno učešće</a:t>
            </a:r>
            <a:r>
              <a:rPr lang="sr-Latn-RS" dirty="0" smtClean="0"/>
              <a:t> Roma u socijalnom životu.</a:t>
            </a:r>
          </a:p>
        </p:txBody>
      </p:sp>
    </p:spTree>
    <p:extLst>
      <p:ext uri="{BB962C8B-B14F-4D97-AF65-F5344CB8AC3E}">
        <p14:creationId xmlns:p14="http://schemas.microsoft.com/office/powerpoint/2010/main" val="756590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Lot </a:t>
            </a:r>
            <a:r>
              <a:rPr lang="sr-Latn-RS" dirty="0"/>
              <a:t>2 – Šta će se finansirati</a:t>
            </a:r>
            <a:r>
              <a:rPr lang="sr-Latn-RS" dirty="0" smtClean="0"/>
              <a:t>? </a:t>
            </a:r>
            <a:r>
              <a:rPr lang="sr-Latn-RS" sz="3100" dirty="0" smtClean="0"/>
              <a:t>(nastavak)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Možete izabrati između 3 segmenta (bez obzira da li vaš tip projekta uključuje re-grantiranje ili ne)</a:t>
            </a:r>
          </a:p>
          <a:p>
            <a:pPr marL="914400" lvl="1" indent="-514350">
              <a:buFont typeface="+mj-lt"/>
              <a:buAutoNum type="arabicPeriod"/>
            </a:pPr>
            <a:r>
              <a:rPr lang="sr-Latn-RS" dirty="0" smtClean="0"/>
              <a:t>Razvoj ljudskog kapitala (povećanje zapošljivosti)</a:t>
            </a:r>
          </a:p>
          <a:p>
            <a:pPr marL="914400" lvl="1" indent="-514350">
              <a:buFont typeface="+mj-lt"/>
              <a:buAutoNum type="arabicPeriod"/>
            </a:pPr>
            <a:r>
              <a:rPr lang="sr-Latn-RS" dirty="0" smtClean="0"/>
              <a:t>Podsticanje i podrška u zapošljavanju i samozapošljavanju</a:t>
            </a:r>
          </a:p>
          <a:p>
            <a:pPr marL="914400" lvl="1" indent="-514350">
              <a:buFont typeface="+mj-lt"/>
              <a:buAutoNum type="arabicPeriod"/>
            </a:pPr>
            <a:r>
              <a:rPr lang="sr-Latn-RS" dirty="0" smtClean="0"/>
              <a:t>Učešće u procesima donošenja odluka koje se tiču lokalnog ekonomskog razvoja</a:t>
            </a:r>
          </a:p>
        </p:txBody>
      </p:sp>
    </p:spTree>
    <p:extLst>
      <p:ext uri="{BB962C8B-B14F-4D97-AF65-F5344CB8AC3E}">
        <p14:creationId xmlns:p14="http://schemas.microsoft.com/office/powerpoint/2010/main" val="2065985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2 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1. </a:t>
            </a:r>
            <a:r>
              <a:rPr lang="sr-Latn-RS" dirty="0" smtClean="0"/>
              <a:t>Zapošljivost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sr-Latn-RS" sz="3100" dirty="0" smtClean="0"/>
              <a:t>(indikativne vrste projekata)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</p:spPr>
        <p:txBody>
          <a:bodyPr>
            <a:noAutofit/>
          </a:bodyPr>
          <a:lstStyle/>
          <a:p>
            <a:r>
              <a:rPr lang="sr-Latn-RS" sz="3600" dirty="0" smtClean="0"/>
              <a:t>Povećanje i stabilizacija prisustva </a:t>
            </a:r>
            <a:r>
              <a:rPr lang="sr-Latn-RS" sz="3600" b="1" dirty="0" smtClean="0"/>
              <a:t>Roma u obrazovnom sistemu,</a:t>
            </a:r>
            <a:r>
              <a:rPr lang="sr-Latn-RS" sz="3600" dirty="0" smtClean="0"/>
              <a:t> sa posebnim akcentom </a:t>
            </a:r>
            <a:r>
              <a:rPr lang="sr-Latn-RS" sz="3600" b="1" dirty="0" smtClean="0"/>
              <a:t>na učenice.</a:t>
            </a:r>
            <a:r>
              <a:rPr lang="en-US" sz="3600" b="1" dirty="0" smtClean="0"/>
              <a:t> </a:t>
            </a:r>
            <a:endParaRPr lang="sr-Latn-RS" sz="3600" b="1" dirty="0" smtClean="0"/>
          </a:p>
          <a:p>
            <a:r>
              <a:rPr lang="sr-Latn-RS" sz="3600" dirty="0" smtClean="0"/>
              <a:t>Pružanje podrške obrazovnim institucijama kako bi uspešno </a:t>
            </a:r>
            <a:r>
              <a:rPr lang="sr-Latn-RS" sz="3600" b="1" dirty="0" smtClean="0"/>
              <a:t>uključile romsku populaciju u obrazovni sistem.</a:t>
            </a:r>
          </a:p>
          <a:p>
            <a:r>
              <a:rPr lang="sr-Latn-RS" sz="3600" b="1" dirty="0" smtClean="0"/>
              <a:t>Primena mera afirmativne akcije.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1048566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Lot 2 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1. </a:t>
            </a:r>
            <a:r>
              <a:rPr lang="sr-Latn-RS" dirty="0"/>
              <a:t>Zapošljavanje</a:t>
            </a:r>
            <a:r>
              <a:rPr lang="en-GB" dirty="0"/>
              <a:t/>
            </a:r>
            <a:br>
              <a:rPr lang="en-GB" dirty="0"/>
            </a:br>
            <a:r>
              <a:rPr lang="sr-Latn-RS" sz="3600" dirty="0"/>
              <a:t>(indikativne vrste projekata)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sr-Latn-RS" b="1" dirty="0" smtClean="0"/>
              <a:t>Podrška društveno-korisnom radu.</a:t>
            </a:r>
          </a:p>
          <a:p>
            <a:r>
              <a:rPr lang="sr-Latn-RS" b="1" dirty="0" smtClean="0"/>
              <a:t>Obuka ili prekvalifikacija nezaposlenih kako bi pokrenuli male ili mikro biznise </a:t>
            </a:r>
            <a:r>
              <a:rPr lang="sr-Latn-RS" dirty="0" smtClean="0"/>
              <a:t>(npr</a:t>
            </a:r>
            <a:r>
              <a:rPr lang="en-US" dirty="0" smtClean="0"/>
              <a:t>.</a:t>
            </a:r>
            <a:r>
              <a:rPr lang="sr-Latn-RS" dirty="0" smtClean="0"/>
              <a:t> obuka o fiskalnom zakonodavstvu, računovodstvu, poslovnom mendžmentu itd),</a:t>
            </a:r>
            <a:endParaRPr lang="sr-Latn-RS" b="1" dirty="0" smtClean="0"/>
          </a:p>
          <a:p>
            <a:r>
              <a:rPr lang="sr-Latn-RS" b="1" dirty="0" smtClean="0"/>
              <a:t>Pružanje mikro donacija za otpočinjanje posla.</a:t>
            </a:r>
          </a:p>
          <a:p>
            <a:r>
              <a:rPr lang="sr-Latn-RS" dirty="0" smtClean="0"/>
              <a:t>Pružanje </a:t>
            </a:r>
            <a:r>
              <a:rPr lang="sr-Latn-RS" b="1" dirty="0" smtClean="0"/>
              <a:t>poslovnih savetodavnih usluga</a:t>
            </a:r>
            <a:r>
              <a:rPr lang="sr-Latn-RS" dirty="0" smtClean="0"/>
              <a:t> radi jačanja ili proširenja postojećih aktivnosti (uključujući: izradu biznis plana, marketing strategije, poslovno mentorstvo itd),</a:t>
            </a:r>
          </a:p>
          <a:p>
            <a:r>
              <a:rPr lang="sr-Latn-RS" dirty="0" smtClean="0"/>
              <a:t>Pilot testiranje i uvođenje </a:t>
            </a:r>
            <a:r>
              <a:rPr lang="sr-Latn-RS" b="1" dirty="0" smtClean="0"/>
              <a:t>„romskih medijatora“ u oblast rada ili socijalne zaštite </a:t>
            </a:r>
            <a:r>
              <a:rPr lang="sr-Latn-RS" dirty="0" smtClean="0"/>
              <a:t>(u okviru lokalnih kancelarija Nacionalne službe za zapošljavanje ili u Centrima za socijalni rad).</a:t>
            </a:r>
          </a:p>
        </p:txBody>
      </p:sp>
    </p:spTree>
    <p:extLst>
      <p:ext uri="{BB962C8B-B14F-4D97-AF65-F5344CB8AC3E}">
        <p14:creationId xmlns:p14="http://schemas.microsoft.com/office/powerpoint/2010/main" val="230131194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Lot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3. </a:t>
            </a:r>
            <a:r>
              <a:rPr lang="sr-Latn-RS" dirty="0" smtClean="0"/>
              <a:t>Procesi donošenja odluka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53347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Pružanje pomoći u redefinisanju </a:t>
            </a:r>
            <a:r>
              <a:rPr lang="sr-Latn-RS" b="1" dirty="0" smtClean="0"/>
              <a:t>postojećih lokalnih akcionih planova ili izrada novih</a:t>
            </a:r>
            <a:endParaRPr lang="sr-Latn-RS" dirty="0" smtClean="0"/>
          </a:p>
          <a:p>
            <a:r>
              <a:rPr lang="sr-Latn-RS" b="1" dirty="0" smtClean="0"/>
              <a:t>Olakšavanje zapošljavanja ili samozapošljavanja Roma </a:t>
            </a:r>
            <a:r>
              <a:rPr lang="sr-Latn-RS" dirty="0" smtClean="0"/>
              <a:t>(npr. kroz mogućnosti umanjenja lokalnih poreza i taksi)</a:t>
            </a:r>
          </a:p>
          <a:p>
            <a:r>
              <a:rPr lang="sr-Latn-RS" b="1" dirty="0" smtClean="0"/>
              <a:t>Olakšavanje aktivne inkluzije</a:t>
            </a:r>
            <a:r>
              <a:rPr lang="sr-Latn-RS" dirty="0" smtClean="0"/>
              <a:t> Roma u političkom životu</a:t>
            </a:r>
          </a:p>
          <a:p>
            <a:r>
              <a:rPr lang="sr-Latn-RS" b="1" dirty="0" smtClean="0"/>
              <a:t>Podizanje javne svesti</a:t>
            </a:r>
            <a:r>
              <a:rPr lang="sr-Latn-RS" dirty="0" smtClean="0"/>
              <a:t> o problemu diskriminacije</a:t>
            </a:r>
            <a:endParaRPr lang="sr-Latn-RS" b="1" dirty="0" smtClean="0"/>
          </a:p>
        </p:txBody>
      </p:sp>
    </p:spTree>
    <p:extLst>
      <p:ext uri="{BB962C8B-B14F-4D97-AF65-F5344CB8AC3E}">
        <p14:creationId xmlns:p14="http://schemas.microsoft.com/office/powerpoint/2010/main" val="314653365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 – Ukratko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Latn-RS" dirty="0" smtClean="0"/>
              <a:t>Predložene aktivnosti u okviru </a:t>
            </a:r>
            <a:r>
              <a:rPr lang="en-US" dirty="0" smtClean="0"/>
              <a:t>Lot-a</a:t>
            </a:r>
            <a:r>
              <a:rPr lang="sr-Latn-RS" dirty="0" smtClean="0"/>
              <a:t> 2 </a:t>
            </a:r>
            <a:r>
              <a:rPr lang="sr-Latn-RS" b="1" dirty="0" smtClean="0"/>
              <a:t>mogu da uključe</a:t>
            </a:r>
            <a:r>
              <a:rPr lang="sr-Latn-RS" dirty="0" smtClean="0"/>
              <a:t> sledeće vrste aktivnosti:</a:t>
            </a:r>
          </a:p>
          <a:p>
            <a:r>
              <a:rPr lang="sr-Latn-RS" dirty="0" smtClean="0"/>
              <a:t>Direktna podrška deci ili njihovim porodicama kako bi se smanjila stopa napuštanja školovanja ili olakšao povratak u </a:t>
            </a:r>
            <a:r>
              <a:rPr lang="sr-Latn-RS" b="1" dirty="0" smtClean="0"/>
              <a:t>obrazovni sistem</a:t>
            </a:r>
          </a:p>
          <a:p>
            <a:r>
              <a:rPr lang="sr-Latn-RS" dirty="0" smtClean="0"/>
              <a:t>Konkretna </a:t>
            </a:r>
            <a:r>
              <a:rPr lang="sr-Latn-RS" b="1" dirty="0" smtClean="0"/>
              <a:t>podrška nezaposlenim Romima</a:t>
            </a:r>
            <a:r>
              <a:rPr lang="sr-Latn-RS" dirty="0" smtClean="0"/>
              <a:t> kako bi se poboljšala njihova zapošljivost; podrška njihovom uključivanju u tržište rada; ili podrška samozapošljavanju</a:t>
            </a:r>
          </a:p>
        </p:txBody>
      </p:sp>
    </p:spTree>
    <p:extLst>
      <p:ext uri="{BB962C8B-B14F-4D97-AF65-F5344CB8AC3E}">
        <p14:creationId xmlns:p14="http://schemas.microsoft.com/office/powerpoint/2010/main" val="109149747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 – Indikatori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Najmanje 10 % povećanja broja Roma koji su trenutno uključeni u lokalne inicijative, kojima je svrha aktivna inkluzija. </a:t>
            </a:r>
          </a:p>
        </p:txBody>
      </p:sp>
    </p:spTree>
    <p:extLst>
      <p:ext uri="{BB962C8B-B14F-4D97-AF65-F5344CB8AC3E}">
        <p14:creationId xmlns:p14="http://schemas.microsoft.com/office/powerpoint/2010/main" val="155306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Raspoloživa sredstva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sr-Latn-RS" sz="4000" dirty="0" smtClean="0"/>
              <a:t>Ukupno</a:t>
            </a:r>
            <a:r>
              <a:rPr lang="en-US" sz="4000" dirty="0" smtClean="0"/>
              <a:t>: </a:t>
            </a:r>
            <a:r>
              <a:rPr lang="en-US" sz="4000" b="1" u="sng" dirty="0" smtClean="0"/>
              <a:t>4 350 000 EUR</a:t>
            </a:r>
            <a:r>
              <a:rPr lang="en-US" sz="4000" u="sng" dirty="0" smtClean="0"/>
              <a:t> </a:t>
            </a:r>
            <a:r>
              <a:rPr lang="en-US" sz="4000" dirty="0" smtClean="0"/>
              <a:t>(</a:t>
            </a:r>
            <a:r>
              <a:rPr lang="sr-Latn-RS" sz="4000" dirty="0" smtClean="0"/>
              <a:t>EU </a:t>
            </a:r>
            <a:r>
              <a:rPr lang="en-US" sz="4000" b="1" dirty="0" smtClean="0"/>
              <a:t>grant</a:t>
            </a:r>
            <a:r>
              <a:rPr lang="sr-Latn-RS" sz="4000" b="1" dirty="0" smtClean="0"/>
              <a:t>ovi</a:t>
            </a:r>
            <a:r>
              <a:rPr lang="en-US" sz="4000" dirty="0" smtClean="0"/>
              <a:t>)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b="1" dirty="0" smtClean="0"/>
              <a:t>Lot 1 </a:t>
            </a:r>
            <a:r>
              <a:rPr lang="sr-Latn-RS" b="1" dirty="0" smtClean="0"/>
              <a:t>(Celina 1, Partija 1) </a:t>
            </a:r>
            <a:r>
              <a:rPr lang="en-US" dirty="0" smtClean="0"/>
              <a:t>- </a:t>
            </a:r>
            <a:r>
              <a:rPr lang="en-US" b="1" dirty="0" smtClean="0"/>
              <a:t>2 900 000 EUR </a:t>
            </a:r>
            <a:r>
              <a:rPr lang="en-US" dirty="0" smtClean="0"/>
              <a:t>(</a:t>
            </a:r>
            <a:r>
              <a:rPr lang="sr-Latn-RS" b="1" dirty="0" smtClean="0"/>
              <a:t>lokalne usluge socijalne zaštite</a:t>
            </a:r>
            <a:r>
              <a:rPr lang="en-US" dirty="0" smtClean="0"/>
              <a:t>)</a:t>
            </a:r>
            <a:r>
              <a:rPr lang="sr-Latn-RS" dirty="0" smtClean="0"/>
              <a:t>, uključujući: </a:t>
            </a:r>
          </a:p>
          <a:p>
            <a:pPr marL="914400" lvl="1" indent="-514350">
              <a:buFont typeface="+mj-lt"/>
              <a:buAutoNum type="alphaLcParenR"/>
            </a:pPr>
            <a:r>
              <a:rPr lang="sr-Latn-RS" dirty="0" smtClean="0"/>
              <a:t>Redovni (Ne-klasterski) projekti (2 150 000 EUR)</a:t>
            </a:r>
          </a:p>
          <a:p>
            <a:pPr marL="914400" lvl="1" indent="-514350">
              <a:buFont typeface="+mj-lt"/>
              <a:buAutoNum type="alphaLcParenR"/>
            </a:pPr>
            <a:r>
              <a:rPr lang="sr-Latn-RS" dirty="0" smtClean="0"/>
              <a:t>Klasterski projekti (750 000 EUR)</a:t>
            </a:r>
            <a:endParaRPr lang="en-GB" dirty="0"/>
          </a:p>
          <a:p>
            <a:pPr marL="914400" lvl="1" indent="-514350">
              <a:buFont typeface="+mj-lt"/>
              <a:buAutoNum type="alphaLcParenR"/>
            </a:pPr>
            <a:endParaRPr lang="en-US" dirty="0" smtClean="0"/>
          </a:p>
          <a:p>
            <a:r>
              <a:rPr lang="en-US" b="1" dirty="0" smtClean="0"/>
              <a:t>Lot 2</a:t>
            </a:r>
            <a:r>
              <a:rPr lang="sr-Latn-RS" b="1" dirty="0" smtClean="0"/>
              <a:t> (Celina 2, Partija 2)</a:t>
            </a:r>
            <a:r>
              <a:rPr lang="en-US" dirty="0" smtClean="0"/>
              <a:t> - </a:t>
            </a:r>
            <a:r>
              <a:rPr lang="en-US" b="1" dirty="0" smtClean="0"/>
              <a:t>1 450 000 EUR</a:t>
            </a:r>
            <a:r>
              <a:rPr lang="sr-Latn-RS" b="1" dirty="0" smtClean="0"/>
              <a:t> </a:t>
            </a:r>
            <a:r>
              <a:rPr lang="sr-Latn-RS" dirty="0" smtClean="0"/>
              <a:t>(</a:t>
            </a:r>
            <a:r>
              <a:rPr lang="sr-Latn-RS" b="1" dirty="0" smtClean="0"/>
              <a:t>aktivna inkluzija Roma</a:t>
            </a:r>
            <a:r>
              <a:rPr lang="sr-Latn-RS" dirty="0" smtClean="0"/>
              <a:t>), uključujući: </a:t>
            </a:r>
          </a:p>
          <a:p>
            <a:pPr marL="971550" lvl="1" indent="-514350">
              <a:buFont typeface="+mj-lt"/>
              <a:buAutoNum type="alphaLcParenR"/>
            </a:pPr>
            <a:r>
              <a:rPr lang="sr-Latn-RS" dirty="0" smtClean="0"/>
              <a:t>Redovni (projekti koji ne uključuju re-grantiranje) (950 000 EUR)</a:t>
            </a:r>
          </a:p>
          <a:p>
            <a:pPr marL="971550" lvl="1" indent="-514350">
              <a:buFont typeface="+mj-lt"/>
              <a:buAutoNum type="alphaLcParenR"/>
            </a:pPr>
            <a:r>
              <a:rPr lang="sr-Latn-RS" dirty="0" smtClean="0"/>
              <a:t>Projekti koji uključuju re-grantiranje (500 000 EUR)</a:t>
            </a:r>
          </a:p>
          <a:p>
            <a:pPr marL="0" indent="0" algn="ctr">
              <a:buNone/>
            </a:pPr>
            <a:r>
              <a:rPr lang="sr-Latn-RS" sz="4100" b="1" dirty="0" smtClean="0"/>
              <a:t>ali</a:t>
            </a:r>
            <a:endParaRPr lang="en-US" b="1" dirty="0" smtClean="0"/>
          </a:p>
          <a:p>
            <a:pPr marL="0" indent="0" algn="ctr">
              <a:buNone/>
            </a:pPr>
            <a:r>
              <a:rPr lang="sr-Latn-RS" dirty="0" smtClean="0"/>
              <a:t>Podela po partijama nije garantovana i ugovarač (Delegacija EU u Srbiji) ostavlja mogućnost da sredstva raspodeli i na drugačiji način, ukoliko se takav pristup pokaže celishodnijim, nakon procene pristiglih predloga.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44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 – Saveti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Ukoliko planirate da konkurišete za </a:t>
            </a:r>
            <a:r>
              <a:rPr lang="sr-Latn-RS" b="1" dirty="0" smtClean="0"/>
              <a:t>projekte koji uključuju re-grantiranje</a:t>
            </a:r>
            <a:r>
              <a:rPr lang="sr-Latn-RS" dirty="0" smtClean="0"/>
              <a:t>, navedite kriterijume za </a:t>
            </a:r>
            <a:r>
              <a:rPr lang="en-US" dirty="0" smtClean="0"/>
              <a:t>re</a:t>
            </a:r>
            <a:r>
              <a:rPr lang="sr-Latn-RS" dirty="0" smtClean="0"/>
              <a:t>-grantiranje u Koncept noti (svakako ćete biti u obavezi da detaljno opišete kriterijume koje planirate da primenite pri re-grantiranju u kompletnom formularu za prijavu) i predstavite:</a:t>
            </a:r>
          </a:p>
          <a:p>
            <a:pPr lvl="1"/>
            <a:r>
              <a:rPr lang="sr-Latn-RS" dirty="0" smtClean="0"/>
              <a:t>Predviđene ciljeve i rezultate re-grant konkursa</a:t>
            </a:r>
          </a:p>
          <a:p>
            <a:pPr lvl="1"/>
            <a:r>
              <a:rPr lang="sr-Latn-RS" dirty="0" smtClean="0"/>
              <a:t>Vrste aktivnosti koje planirate da finansirate kroz re-grantiranje</a:t>
            </a:r>
          </a:p>
          <a:p>
            <a:pPr lvl="1"/>
            <a:r>
              <a:rPr lang="sr-Latn-RS" dirty="0" smtClean="0"/>
              <a:t>Kriterijume re-grant konkursa (ko će moći da konkuriše, kako ćete birati re-grant projekte)</a:t>
            </a:r>
          </a:p>
          <a:p>
            <a:pPr lvl="1"/>
            <a:r>
              <a:rPr lang="sr-Latn-RS" dirty="0" smtClean="0"/>
              <a:t>Kriterijume za utvrđivanje tačne sume finansijske podrške za svako treće lice i maksimalan iznos podrške koji može da se pruži.</a:t>
            </a:r>
          </a:p>
        </p:txBody>
      </p:sp>
    </p:spTree>
    <p:extLst>
      <p:ext uri="{BB962C8B-B14F-4D97-AF65-F5344CB8AC3E}">
        <p14:creationId xmlns:p14="http://schemas.microsoft.com/office/powerpoint/2010/main" val="18342847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 – Saveti </a:t>
            </a:r>
            <a:r>
              <a:rPr lang="sr-Latn-RS" sz="3200" dirty="0" smtClean="0"/>
              <a:t>(nastavak)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 smtClean="0"/>
              <a:t>Uvek definišite </a:t>
            </a:r>
            <a:r>
              <a:rPr lang="sr-Latn-RS" b="1" dirty="0" smtClean="0"/>
              <a:t>gde tačno će se sprovoditi </a:t>
            </a:r>
            <a:r>
              <a:rPr lang="sr-Latn-RS" dirty="0" smtClean="0"/>
              <a:t>vaš projekat (u kojoj opštini, kojoj školi,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sr-Latn-RS" dirty="0" smtClean="0"/>
              <a:t>kojoj tačnoj lokaciji, kojoj tačnoj kompaniji),</a:t>
            </a:r>
          </a:p>
          <a:p>
            <a:r>
              <a:rPr lang="sr-Latn-RS" dirty="0" smtClean="0"/>
              <a:t>Predstavite </a:t>
            </a:r>
            <a:r>
              <a:rPr lang="sr-Latn-RS" b="1" dirty="0" smtClean="0"/>
              <a:t>trenutno stanje stvari</a:t>
            </a:r>
            <a:r>
              <a:rPr lang="sr-Latn-RS" dirty="0" smtClean="0"/>
              <a:t>, pružajući uvek broj Roma koji su obuhvaćeni postojećim inicijativama, i broj Roma koji će biti obuhvaćen inicijativama koje razv</a:t>
            </a:r>
            <a:r>
              <a:rPr lang="en-US" dirty="0" err="1" smtClean="0"/>
              <a:t>i</a:t>
            </a:r>
            <a:r>
              <a:rPr lang="sr-Latn-RS" dirty="0" smtClean="0"/>
              <a:t>jate kroz predloženi projekat,</a:t>
            </a:r>
          </a:p>
          <a:p>
            <a:r>
              <a:rPr lang="sr-Latn-RS" dirty="0" smtClean="0"/>
              <a:t>Obezbediti da </a:t>
            </a:r>
            <a:r>
              <a:rPr lang="sr-Latn-RS" b="1" dirty="0" smtClean="0"/>
              <a:t>50% korisnika budu ženskog pola.</a:t>
            </a:r>
            <a:endParaRPr lang="sr-Latn-RS" dirty="0" smtClean="0"/>
          </a:p>
          <a:p>
            <a:r>
              <a:rPr lang="sr-Latn-RS" dirty="0" smtClean="0"/>
              <a:t>Obezbediti da aktivnosti uključuju </a:t>
            </a:r>
            <a:r>
              <a:rPr lang="sr-Latn-RS" b="1" dirty="0" smtClean="0"/>
              <a:t>romska naselja i da su usluga dostupne žiteljima ovih naselja </a:t>
            </a:r>
            <a:r>
              <a:rPr lang="sr-Latn-RS" dirty="0" smtClean="0"/>
              <a:t>(ukoliko je moguće).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674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Lot 2 – Saveti </a:t>
            </a:r>
            <a:r>
              <a:rPr lang="sr-Latn-RS" sz="3200" dirty="0" smtClean="0"/>
              <a:t>(nastavak 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Obezbedite da </a:t>
            </a:r>
            <a:r>
              <a:rPr lang="sr-Latn-RS" b="1" dirty="0" smtClean="0"/>
              <a:t>su Romi uključeni </a:t>
            </a:r>
            <a:r>
              <a:rPr lang="sr-Latn-RS" dirty="0" smtClean="0"/>
              <a:t>u odabrane korisnika, ali i u projektni tim, kao i da su informacije dostupne na romskom jeziku,</a:t>
            </a:r>
          </a:p>
          <a:p>
            <a:r>
              <a:rPr lang="sr-Latn-RS" dirty="0" smtClean="0"/>
              <a:t>Primarno, u korisnike usluga koje razvijate uključite </a:t>
            </a:r>
            <a:r>
              <a:rPr lang="sr-Latn-RS" b="1" dirty="0" smtClean="0"/>
              <a:t>Rome korisnike finansijske socijalne pomoći</a:t>
            </a:r>
            <a:r>
              <a:rPr lang="sr-Latn-RS" dirty="0"/>
              <a:t> </a:t>
            </a:r>
            <a:r>
              <a:rPr lang="sr-Latn-RS" dirty="0" smtClean="0"/>
              <a:t>ili socijalnog stanovanja,</a:t>
            </a:r>
          </a:p>
          <a:p>
            <a:r>
              <a:rPr lang="sr-Latn-RS" dirty="0" smtClean="0"/>
              <a:t>Ukoliko ste </a:t>
            </a:r>
            <a:r>
              <a:rPr lang="sr-Latn-RS" b="1" dirty="0" smtClean="0"/>
              <a:t>lokalna samouprava</a:t>
            </a:r>
            <a:r>
              <a:rPr lang="sr-Latn-RS" dirty="0" smtClean="0"/>
              <a:t>, proučite kriterijume koji se odnose na vas. Bićete u obavezi da dokažete da ispunjavate ove kriterijume pre potpisivanja </a:t>
            </a:r>
            <a:r>
              <a:rPr lang="en-US" dirty="0"/>
              <a:t>U</a:t>
            </a:r>
            <a:r>
              <a:rPr lang="sr-Latn-RS" dirty="0" smtClean="0"/>
              <a:t>govora.  </a:t>
            </a:r>
          </a:p>
        </p:txBody>
      </p:sp>
    </p:spTree>
    <p:extLst>
      <p:ext uri="{BB962C8B-B14F-4D97-AF65-F5344CB8AC3E}">
        <p14:creationId xmlns:p14="http://schemas.microsoft.com/office/powerpoint/2010/main" val="15432572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Poslednje poruke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 smtClean="0"/>
              <a:t>Moguće je da će se dodatna info sesija održati za podnosioce predloga projekta koji uđu u uži izbor (da bi se detaljnija objasnila priprema i proces podnošenje kompletnih formulara za prijavu za sledeći krug ocenjivanja tzv. „FAF procena“)</a:t>
            </a:r>
          </a:p>
          <a:p>
            <a:r>
              <a:rPr lang="sr-Latn-RS" dirty="0" smtClean="0"/>
              <a:t>Ukoliko ne bude održana, proučite odredbe Smernica, kako za podnošenje kompletnih formulara za prijave, tako i obaveznih pratećih dokumenata (str. 34 i 35 Smernica)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613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15616" y="273050"/>
            <a:ext cx="7571184" cy="5853113"/>
          </a:xfrm>
        </p:spPr>
        <p:txBody>
          <a:bodyPr/>
          <a:lstStyle/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Hvala vam na pažnji!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Molimo vas da iskoriste priliku za međusobno upoznavanje i umrežavanje u lobiju!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r>
              <a:rPr lang="sr-Latn-RS" dirty="0" smtClean="0"/>
              <a:t>Želimo vam uspešnu pripremu projekata!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947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ovo znači?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lnSpcReduction="10000"/>
          </a:bodyPr>
          <a:lstStyle/>
          <a:p>
            <a:pPr lvl="1"/>
            <a:r>
              <a:rPr lang="sr-Latn-RS" sz="3200" dirty="0" smtClean="0"/>
              <a:t>Da predstavnici romske nacionalne manjine ne mogu biti korisnici projekata u okviru partije 1?</a:t>
            </a:r>
            <a:endParaRPr lang="en-GB" sz="3200" dirty="0"/>
          </a:p>
          <a:p>
            <a:pPr lvl="2"/>
            <a:r>
              <a:rPr lang="sr-Latn-RS" sz="2800" i="1" dirty="0" smtClean="0"/>
              <a:t>NE, pristup je inkluzivan. </a:t>
            </a:r>
            <a:endParaRPr lang="en-GB" sz="2800" i="1" dirty="0"/>
          </a:p>
          <a:p>
            <a:pPr lvl="1"/>
            <a:r>
              <a:rPr lang="sr-Latn-RS" sz="3200" dirty="0" smtClean="0"/>
              <a:t>Da predstavnici ne-romske populacije ne mogu biti korisnici projekata u okviru partije 2? </a:t>
            </a:r>
            <a:endParaRPr lang="en-GB" sz="3200" dirty="0"/>
          </a:p>
          <a:p>
            <a:pPr lvl="2"/>
            <a:r>
              <a:rPr lang="sr-Latn-RS" sz="2800" i="1" dirty="0" smtClean="0"/>
              <a:t>NE, pristup specifično targetira Rome, ali nije eksluzivan.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353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KONKURSNA PRAVILA – OBE PARTIJE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6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„Terminologija“ partnerstava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400" b="1" dirty="0" smtClean="0"/>
              <a:t>Aplikant (podnosilac prijave)</a:t>
            </a:r>
            <a:r>
              <a:rPr lang="en-US" sz="2400" dirty="0" smtClean="0"/>
              <a:t>, </a:t>
            </a:r>
            <a:r>
              <a:rPr lang="sr-Latn-RS" sz="2400" dirty="0" smtClean="0"/>
              <a:t>je pravno lice koje podnosi prijavu (predlog projekta)</a:t>
            </a:r>
          </a:p>
          <a:p>
            <a:r>
              <a:rPr lang="sr-Latn-RS" sz="2400" b="1" dirty="0" smtClean="0"/>
              <a:t>Ko</a:t>
            </a:r>
            <a:r>
              <a:rPr lang="en-US" sz="2400" b="1" dirty="0" smtClean="0"/>
              <a:t>-</a:t>
            </a:r>
            <a:r>
              <a:rPr lang="en-US" sz="2400" b="1" dirty="0" err="1" smtClean="0"/>
              <a:t>apli</a:t>
            </a:r>
            <a:r>
              <a:rPr lang="sr-Latn-RS" sz="2400" b="1" dirty="0" smtClean="0"/>
              <a:t>kant(i</a:t>
            </a:r>
            <a:r>
              <a:rPr lang="en-US" sz="2400" b="1" dirty="0" smtClean="0"/>
              <a:t>)</a:t>
            </a:r>
            <a:r>
              <a:rPr lang="en-US" sz="2400" dirty="0" smtClean="0"/>
              <a:t> </a:t>
            </a:r>
            <a:r>
              <a:rPr lang="sr-Latn-RS" sz="2400" dirty="0" smtClean="0"/>
              <a:t>učestvuju u projektu, kao i u budžetu projekta. (partneri)</a:t>
            </a:r>
            <a:endParaRPr lang="en-US" sz="2400" dirty="0" smtClean="0"/>
          </a:p>
          <a:p>
            <a:r>
              <a:rPr lang="sr-Latn-RS" sz="2400" b="1" dirty="0" smtClean="0"/>
              <a:t>„Pridruženi“ članovi (</a:t>
            </a:r>
            <a:r>
              <a:rPr lang="en-US" sz="2400" b="1" dirty="0" smtClean="0"/>
              <a:t>Affiliated entities</a:t>
            </a:r>
            <a:r>
              <a:rPr lang="sr-Latn-RS" sz="2400" b="1" dirty="0" smtClean="0"/>
              <a:t>)</a:t>
            </a:r>
            <a:r>
              <a:rPr lang="en-US" sz="2400" dirty="0" smtClean="0"/>
              <a:t> </a:t>
            </a:r>
            <a:r>
              <a:rPr lang="sr-Latn-RS" sz="2400" dirty="0" smtClean="0"/>
              <a:t>su</a:t>
            </a:r>
            <a:r>
              <a:rPr lang="en-US" sz="2400" dirty="0" smtClean="0"/>
              <a:t>:</a:t>
            </a:r>
          </a:p>
          <a:p>
            <a:pPr lvl="1"/>
            <a:r>
              <a:rPr lang="sr-Latn-RS" sz="1800" b="1" dirty="0" smtClean="0"/>
              <a:t>Pojedinačna pravna licu udružena u treće pravno lice, </a:t>
            </a:r>
            <a:r>
              <a:rPr lang="sr-Latn-RS" sz="1800" dirty="0" smtClean="0"/>
              <a:t>koje je posebno osnovano u svrhe sprovodjena projekta za koji se prijavljujete. </a:t>
            </a:r>
            <a:endParaRPr lang="en-US" sz="1800" dirty="0" smtClean="0"/>
          </a:p>
          <a:p>
            <a:pPr lvl="1"/>
            <a:r>
              <a:rPr lang="sr-Latn-RS" sz="1800" b="1" dirty="0" smtClean="0"/>
              <a:t>Pravna lica koja su formalno pravno ili u smislu kapitala povezana sa aplikantima, </a:t>
            </a:r>
            <a:r>
              <a:rPr lang="sr-Latn-RS" sz="1800" dirty="0" smtClean="0"/>
              <a:t>a da ova povezanost nije limitirana na sprovođenje projekta za koji se prijavljujete. </a:t>
            </a:r>
            <a:endParaRPr lang="en-US" sz="1800" dirty="0" smtClean="0"/>
          </a:p>
          <a:p>
            <a:r>
              <a:rPr lang="sr-Latn-RS" sz="2400" b="1" dirty="0" smtClean="0"/>
              <a:t>„Associates, Contractors and Third parties“ (saradničke organizacije, podugovorači, treća lica).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798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3351</TotalTime>
  <Words>4103</Words>
  <Application>Microsoft Office PowerPoint</Application>
  <PresentationFormat>On-screen Show (4:3)</PresentationFormat>
  <Paragraphs>404</Paragraphs>
  <Slides>64</Slides>
  <Notes>63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Office Theme</vt:lpstr>
      <vt:lpstr>Podrška socijalnoj inkluziji najugroženijih grupa, uključujući Rome, kroz razvoj raznovrsnih socijalnih usluga u zajednici </vt:lpstr>
      <vt:lpstr>Informacija o prezentaciji</vt:lpstr>
      <vt:lpstr>Kontekst</vt:lpstr>
      <vt:lpstr>Ciljevi konkursa</vt:lpstr>
      <vt:lpstr>Ciljevi konkursa, nast.</vt:lpstr>
      <vt:lpstr>Raspoloživa sredstva</vt:lpstr>
      <vt:lpstr>Šta ovo znači?</vt:lpstr>
      <vt:lpstr>KONKURSNA PRAVILA – OBE PARTIJE</vt:lpstr>
      <vt:lpstr>„Terminologija“ partnerstava</vt:lpstr>
      <vt:lpstr>Max broj prijava i potencijalno dodeljenih ugovora</vt:lpstr>
      <vt:lpstr>Ko-finansiranje</vt:lpstr>
      <vt:lpstr>Projektna lokacija</vt:lpstr>
      <vt:lpstr>Aktivnosti koje nisu dozvoljene</vt:lpstr>
      <vt:lpstr>„Sveprožimajuće“ teme (o kojima u projektima morate da povedete računa) – tzv. Cross cutting issues</vt:lpstr>
      <vt:lpstr>Indikativna lista „bočnih“ aktivnosti –  koje nisu obavezne, ali se možda odlučite da ih uključite u projekat</vt:lpstr>
      <vt:lpstr>Ipak...</vt:lpstr>
      <vt:lpstr>Visibility (Vidljivost, Promocija)</vt:lpstr>
      <vt:lpstr>Prihvatljivi i neprihvatljivi troškovi</vt:lpstr>
      <vt:lpstr>Prijavljivanje na konkurs, PADOR</vt:lpstr>
      <vt:lpstr>Prijavljivanje na konkurs, Koncept nota (Concept Note)</vt:lpstr>
      <vt:lpstr>Šta zapravo poslati?</vt:lpstr>
      <vt:lpstr>Rok za dostavu Koncept nota</vt:lpstr>
      <vt:lpstr>Lot 1 (PARTIJA 1)</vt:lpstr>
      <vt:lpstr>Lot 1 – Veličina granta, kofinansiranje i trajanje</vt:lpstr>
      <vt:lpstr>Lot 1 – Šta se podrazumeva pod „community based services“  (bukvalno usluge u zajednici) ?</vt:lpstr>
      <vt:lpstr>Lot 1 – Šta su to „klasterski“ projekti?</vt:lpstr>
      <vt:lpstr>Lot 1 – Ko može da se prijavi?</vt:lpstr>
      <vt:lpstr>Lot 1 – Da li je partnerstvo obavezno?</vt:lpstr>
      <vt:lpstr>Lot 1 – Druga pravila i preporuke vezane za organizacije koje se prijavljuju za projekte</vt:lpstr>
      <vt:lpstr>Lot 1 – Finansijska ograničenja (najrelevantnija)</vt:lpstr>
      <vt:lpstr>Lot 1 – Šta će se finansirati?</vt:lpstr>
      <vt:lpstr>Lot 1 – Šta će se finansirati? (nast.)</vt:lpstr>
      <vt:lpstr>Lot 1  1. Jačanje postojećih usluga</vt:lpstr>
      <vt:lpstr>Lot 1 2. Uspostavljanje novih usluga</vt:lpstr>
      <vt:lpstr>Lot 1  3. Inovativne usluge</vt:lpstr>
      <vt:lpstr>Lot 1 - Indikatori</vt:lpstr>
      <vt:lpstr>Lot 1 – Ukratko…</vt:lpstr>
      <vt:lpstr>Lot 1 – Saveti</vt:lpstr>
      <vt:lpstr>Lot 1 – Saveti (nastavak)</vt:lpstr>
      <vt:lpstr>Lot 1 – Saveti (nastavak II)</vt:lpstr>
      <vt:lpstr>Lot 1 – Obavezni detalji koji treba da se navedu u koncept noti</vt:lpstr>
      <vt:lpstr>Lot 1 – Obavezni detalji koji treba da se navedu u konceptu projekta (nastavak)</vt:lpstr>
      <vt:lpstr>Lot 1 – Obavezni detalji koji treba da se navedu u konceptu projekta (nastavak)</vt:lpstr>
      <vt:lpstr>Lot 2</vt:lpstr>
      <vt:lpstr>Lot 2 – Veličina granta, ko-finansiranje i trajanje</vt:lpstr>
      <vt:lpstr>Lot 2 – Šta znači re-grantiranje?</vt:lpstr>
      <vt:lpstr>Lot 2 – Ko može da učestvuje?</vt:lpstr>
      <vt:lpstr>Lot 2 – Ko može da učestvuje? (nastavak)</vt:lpstr>
      <vt:lpstr>Lot 2 2 – Ostala pravila</vt:lpstr>
      <vt:lpstr>Lot 2 – Ostala pravila (nastavak)</vt:lpstr>
      <vt:lpstr>Lot 2 – Ostala pravila (nastavak)</vt:lpstr>
      <vt:lpstr>Lot 2 – Finansijska ograničenja (najvažnija)</vt:lpstr>
      <vt:lpstr>Lot 2 – Šta će se finansirati?</vt:lpstr>
      <vt:lpstr>Lot 2 – Šta će se finansirati? (nastavak)</vt:lpstr>
      <vt:lpstr>Lot 2  1. Zapošljivost (indikativne vrste projekata)</vt:lpstr>
      <vt:lpstr>Lot 2  1. Zapošljavanje (indikativne vrste projekata)</vt:lpstr>
      <vt:lpstr>Lot 2 3. Procesi donošenja odluka </vt:lpstr>
      <vt:lpstr>Lot 2 – Ukratko</vt:lpstr>
      <vt:lpstr>Lot 2 – Indikatori</vt:lpstr>
      <vt:lpstr>Lot 2 – Saveti</vt:lpstr>
      <vt:lpstr>Lot 2 – Saveti (nastavak)</vt:lpstr>
      <vt:lpstr>Lot 2 – Saveti (nastavak II)</vt:lpstr>
      <vt:lpstr>Poslednje poruke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to the social inclusion of the most vulnerable groups, including  Roma, through more diversified community-based social services</dc:title>
  <dc:creator>anja</dc:creator>
  <cp:lastModifiedBy>anja</cp:lastModifiedBy>
  <cp:revision>132</cp:revision>
  <dcterms:created xsi:type="dcterms:W3CDTF">2014-03-16T12:26:17Z</dcterms:created>
  <dcterms:modified xsi:type="dcterms:W3CDTF">2014-04-07T10:06:02Z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  <property fmtid="{D5CDD505-2E9C-101B-9397-08002B2CF9AE}" pid="4" name="_AdHocReviewCycleID">
    <vt:i4>-1898818200</vt:i4>
  </property>
  <property fmtid="{D5CDD505-2E9C-101B-9397-08002B2CF9AE}" pid="5" name="_EmailSubject">
    <vt:lpwstr>PPT to be uploaded</vt:lpwstr>
  </property>
  <property fmtid="{D5CDD505-2E9C-101B-9397-08002B2CF9AE}" pid="6" name="_AuthorEmail">
    <vt:lpwstr>Luca.MANUNTA@eeas.europa.eu</vt:lpwstr>
  </property>
  <property fmtid="{D5CDD505-2E9C-101B-9397-08002B2CF9AE}" pid="7" name="_AuthorEmailDisplayName">
    <vt:lpwstr>MANUNTA Luca (EEAS-BELGRADE)</vt:lpwstr>
  </property>
</Properties>
</file>