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192"/>
  </p:notesMasterIdLst>
  <p:sldIdLst>
    <p:sldId id="257" r:id="rId7"/>
    <p:sldId id="284" r:id="rId8"/>
    <p:sldId id="285" r:id="rId9"/>
    <p:sldId id="259" r:id="rId10"/>
    <p:sldId id="258" r:id="rId11"/>
    <p:sldId id="456" r:id="rId12"/>
    <p:sldId id="614" r:id="rId13"/>
    <p:sldId id="615" r:id="rId14"/>
    <p:sldId id="616" r:id="rId15"/>
    <p:sldId id="617" r:id="rId16"/>
    <p:sldId id="618" r:id="rId17"/>
    <p:sldId id="619" r:id="rId18"/>
    <p:sldId id="620" r:id="rId19"/>
    <p:sldId id="621" r:id="rId20"/>
    <p:sldId id="622" r:id="rId21"/>
    <p:sldId id="623" r:id="rId22"/>
    <p:sldId id="624" r:id="rId23"/>
    <p:sldId id="625" r:id="rId24"/>
    <p:sldId id="626" r:id="rId25"/>
    <p:sldId id="627" r:id="rId26"/>
    <p:sldId id="628" r:id="rId27"/>
    <p:sldId id="629" r:id="rId28"/>
    <p:sldId id="630" r:id="rId29"/>
    <p:sldId id="631" r:id="rId30"/>
    <p:sldId id="632" r:id="rId31"/>
    <p:sldId id="633" r:id="rId32"/>
    <p:sldId id="634" r:id="rId33"/>
    <p:sldId id="635" r:id="rId34"/>
    <p:sldId id="636" r:id="rId35"/>
    <p:sldId id="637" r:id="rId36"/>
    <p:sldId id="638" r:id="rId37"/>
    <p:sldId id="695" r:id="rId38"/>
    <p:sldId id="696" r:id="rId39"/>
    <p:sldId id="697" r:id="rId40"/>
    <p:sldId id="698" r:id="rId41"/>
    <p:sldId id="699" r:id="rId42"/>
    <p:sldId id="700" r:id="rId43"/>
    <p:sldId id="701" r:id="rId44"/>
    <p:sldId id="702" r:id="rId45"/>
    <p:sldId id="703" r:id="rId46"/>
    <p:sldId id="704" r:id="rId47"/>
    <p:sldId id="705" r:id="rId48"/>
    <p:sldId id="706" r:id="rId49"/>
    <p:sldId id="707" r:id="rId50"/>
    <p:sldId id="708" r:id="rId51"/>
    <p:sldId id="709" r:id="rId52"/>
    <p:sldId id="710" r:id="rId53"/>
    <p:sldId id="711" r:id="rId54"/>
    <p:sldId id="712" r:id="rId55"/>
    <p:sldId id="713" r:id="rId56"/>
    <p:sldId id="714" r:id="rId57"/>
    <p:sldId id="715" r:id="rId58"/>
    <p:sldId id="716" r:id="rId59"/>
    <p:sldId id="717" r:id="rId60"/>
    <p:sldId id="718" r:id="rId61"/>
    <p:sldId id="719" r:id="rId62"/>
    <p:sldId id="720" r:id="rId63"/>
    <p:sldId id="721" r:id="rId64"/>
    <p:sldId id="722" r:id="rId65"/>
    <p:sldId id="723" r:id="rId66"/>
    <p:sldId id="724" r:id="rId67"/>
    <p:sldId id="725" r:id="rId68"/>
    <p:sldId id="502" r:id="rId69"/>
    <p:sldId id="523" r:id="rId70"/>
    <p:sldId id="503" r:id="rId71"/>
    <p:sldId id="280" r:id="rId72"/>
    <p:sldId id="605" r:id="rId73"/>
    <p:sldId id="504" r:id="rId74"/>
    <p:sldId id="608" r:id="rId75"/>
    <p:sldId id="607" r:id="rId76"/>
    <p:sldId id="505" r:id="rId77"/>
    <p:sldId id="506" r:id="rId78"/>
    <p:sldId id="610" r:id="rId79"/>
    <p:sldId id="611" r:id="rId80"/>
    <p:sldId id="508" r:id="rId81"/>
    <p:sldId id="639" r:id="rId82"/>
    <p:sldId id="640" r:id="rId83"/>
    <p:sldId id="641" r:id="rId84"/>
    <p:sldId id="642" r:id="rId85"/>
    <p:sldId id="643" r:id="rId86"/>
    <p:sldId id="644" r:id="rId87"/>
    <p:sldId id="645" r:id="rId88"/>
    <p:sldId id="646" r:id="rId89"/>
    <p:sldId id="647" r:id="rId90"/>
    <p:sldId id="648" r:id="rId91"/>
    <p:sldId id="649" r:id="rId92"/>
    <p:sldId id="650" r:id="rId93"/>
    <p:sldId id="651" r:id="rId94"/>
    <p:sldId id="652" r:id="rId95"/>
    <p:sldId id="653" r:id="rId96"/>
    <p:sldId id="654" r:id="rId97"/>
    <p:sldId id="540" r:id="rId98"/>
    <p:sldId id="291" r:id="rId99"/>
    <p:sldId id="541" r:id="rId100"/>
    <p:sldId id="544" r:id="rId101"/>
    <p:sldId id="545" r:id="rId102"/>
    <p:sldId id="546" r:id="rId103"/>
    <p:sldId id="691" r:id="rId104"/>
    <p:sldId id="547" r:id="rId105"/>
    <p:sldId id="612" r:id="rId106"/>
    <p:sldId id="692" r:id="rId107"/>
    <p:sldId id="655" r:id="rId108"/>
    <p:sldId id="656" r:id="rId109"/>
    <p:sldId id="657" r:id="rId110"/>
    <p:sldId id="658" r:id="rId111"/>
    <p:sldId id="659" r:id="rId112"/>
    <p:sldId id="660" r:id="rId113"/>
    <p:sldId id="661" r:id="rId114"/>
    <p:sldId id="662" r:id="rId115"/>
    <p:sldId id="663" r:id="rId116"/>
    <p:sldId id="664" r:id="rId117"/>
    <p:sldId id="665" r:id="rId118"/>
    <p:sldId id="666" r:id="rId119"/>
    <p:sldId id="667" r:id="rId120"/>
    <p:sldId id="668" r:id="rId121"/>
    <p:sldId id="669" r:id="rId122"/>
    <p:sldId id="670" r:id="rId123"/>
    <p:sldId id="671" r:id="rId124"/>
    <p:sldId id="672" r:id="rId125"/>
    <p:sldId id="673" r:id="rId126"/>
    <p:sldId id="674" r:id="rId127"/>
    <p:sldId id="675" r:id="rId128"/>
    <p:sldId id="676" r:id="rId129"/>
    <p:sldId id="677" r:id="rId130"/>
    <p:sldId id="678" r:id="rId131"/>
    <p:sldId id="679" r:id="rId132"/>
    <p:sldId id="680" r:id="rId133"/>
    <p:sldId id="681" r:id="rId134"/>
    <p:sldId id="682" r:id="rId135"/>
    <p:sldId id="683" r:id="rId136"/>
    <p:sldId id="684" r:id="rId137"/>
    <p:sldId id="685" r:id="rId138"/>
    <p:sldId id="686" r:id="rId139"/>
    <p:sldId id="687" r:id="rId140"/>
    <p:sldId id="688" r:id="rId141"/>
    <p:sldId id="689" r:id="rId142"/>
    <p:sldId id="690" r:id="rId143"/>
    <p:sldId id="575" r:id="rId144"/>
    <p:sldId id="576" r:id="rId145"/>
    <p:sldId id="577" r:id="rId146"/>
    <p:sldId id="579" r:id="rId147"/>
    <p:sldId id="578" r:id="rId148"/>
    <p:sldId id="580" r:id="rId149"/>
    <p:sldId id="582" r:id="rId150"/>
    <p:sldId id="581" r:id="rId151"/>
    <p:sldId id="583" r:id="rId152"/>
    <p:sldId id="584" r:id="rId153"/>
    <p:sldId id="585" r:id="rId154"/>
    <p:sldId id="586" r:id="rId155"/>
    <p:sldId id="587" r:id="rId156"/>
    <p:sldId id="588" r:id="rId157"/>
    <p:sldId id="589" r:id="rId158"/>
    <p:sldId id="590" r:id="rId159"/>
    <p:sldId id="591" r:id="rId160"/>
    <p:sldId id="592" r:id="rId161"/>
    <p:sldId id="557" r:id="rId162"/>
    <p:sldId id="560" r:id="rId163"/>
    <p:sldId id="558" r:id="rId164"/>
    <p:sldId id="561" r:id="rId165"/>
    <p:sldId id="562" r:id="rId166"/>
    <p:sldId id="559" r:id="rId167"/>
    <p:sldId id="593" r:id="rId168"/>
    <p:sldId id="594" r:id="rId169"/>
    <p:sldId id="595" r:id="rId170"/>
    <p:sldId id="597" r:id="rId171"/>
    <p:sldId id="596" r:id="rId172"/>
    <p:sldId id="535" r:id="rId173"/>
    <p:sldId id="312" r:id="rId174"/>
    <p:sldId id="538" r:id="rId175"/>
    <p:sldId id="539" r:id="rId176"/>
    <p:sldId id="537" r:id="rId177"/>
    <p:sldId id="542" r:id="rId178"/>
    <p:sldId id="483" r:id="rId179"/>
    <p:sldId id="269" r:id="rId180"/>
    <p:sldId id="613" r:id="rId181"/>
    <p:sldId id="304" r:id="rId182"/>
    <p:sldId id="279" r:id="rId183"/>
    <p:sldId id="481" r:id="rId184"/>
    <p:sldId id="274" r:id="rId185"/>
    <p:sldId id="694" r:id="rId186"/>
    <p:sldId id="467" r:id="rId187"/>
    <p:sldId id="296" r:id="rId188"/>
    <p:sldId id="693" r:id="rId189"/>
    <p:sldId id="609" r:id="rId190"/>
    <p:sldId id="600" r:id="rId19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autoAdjust="0"/>
  </p:normalViewPr>
  <p:slideViewPr>
    <p:cSldViewPr snapToGrid="0">
      <p:cViewPr varScale="1">
        <p:scale>
          <a:sx n="66" d="100"/>
          <a:sy n="66" d="100"/>
        </p:scale>
        <p:origin x="668" y="48"/>
      </p:cViewPr>
      <p:guideLst>
        <p:guide orient="horz" pos="2160"/>
        <p:guide pos="3840"/>
      </p:guideLst>
    </p:cSldViewPr>
  </p:slideViewPr>
  <p:outlineViewPr>
    <p:cViewPr>
      <p:scale>
        <a:sx n="33" d="100"/>
        <a:sy n="33" d="100"/>
      </p:scale>
      <p:origin x="48" y="4356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notesMaster" Target="notesMasters/notesMaster1.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6" Type="http://schemas.openxmlformats.org/officeDocument/2006/relationships/slideMaster" Target="slideMasters/slideMaster6.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presProps" Target="presProps.xml"/><Relationship Id="rId13" Type="http://schemas.openxmlformats.org/officeDocument/2006/relationships/slide" Target="slides/slide7.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theme" Target="theme/theme1.xml"/><Relationship Id="rId190" Type="http://schemas.openxmlformats.org/officeDocument/2006/relationships/slide" Target="slides/slide184.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tableStyles" Target="tableStyles.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slideMaster" Target="slideMasters/slideMaster1.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8" Type="http://schemas.openxmlformats.org/officeDocument/2006/relationships/slide" Target="slides/slide12.xml"/><Relationship Id="rId39" Type="http://schemas.openxmlformats.org/officeDocument/2006/relationships/slide" Target="slides/slide3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frocha\AppData\Local\Microsoft\Windows\INetCache\Content.Outlook\K7V1L6FY\Grap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9603080275343E-2"/>
          <c:y val="6.974721232020871E-2"/>
          <c:w val="0.46940585846580501"/>
          <c:h val="0.90532526293696181"/>
        </c:manualLayout>
      </c:layout>
      <c:doughnutChart>
        <c:varyColors val="1"/>
        <c:ser>
          <c:idx val="0"/>
          <c:order val="0"/>
          <c:dPt>
            <c:idx val="0"/>
            <c:bubble3D val="0"/>
            <c:spPr>
              <a:solidFill>
                <a:srgbClr val="9AB73D"/>
              </a:solidFill>
              <a:ln>
                <a:noFill/>
              </a:ln>
              <a:effectLst/>
            </c:spPr>
            <c:extLst>
              <c:ext xmlns:c16="http://schemas.microsoft.com/office/drawing/2014/chart" uri="{C3380CC4-5D6E-409C-BE32-E72D297353CC}">
                <c16:uniqueId val="{00000000-EB43-45B2-AF03-06D13AABCE32}"/>
              </c:ext>
            </c:extLst>
          </c:dPt>
          <c:dPt>
            <c:idx val="1"/>
            <c:bubble3D val="0"/>
            <c:spPr>
              <a:solidFill>
                <a:schemeClr val="accent5"/>
              </a:solidFill>
              <a:ln>
                <a:noFill/>
              </a:ln>
              <a:effectLst/>
            </c:spPr>
            <c:extLst>
              <c:ext xmlns:c16="http://schemas.microsoft.com/office/drawing/2014/chart" uri="{C3380CC4-5D6E-409C-BE32-E72D297353CC}">
                <c16:uniqueId val="{00000001-EB43-45B2-AF03-06D13AABCE32}"/>
              </c:ext>
            </c:extLst>
          </c:dPt>
          <c:dPt>
            <c:idx val="2"/>
            <c:bubble3D val="0"/>
            <c:spPr>
              <a:solidFill>
                <a:schemeClr val="accent4"/>
              </a:solidFill>
              <a:ln>
                <a:noFill/>
              </a:ln>
              <a:effectLst/>
            </c:spPr>
            <c:extLst>
              <c:ext xmlns:c16="http://schemas.microsoft.com/office/drawing/2014/chart" uri="{C3380CC4-5D6E-409C-BE32-E72D297353CC}">
                <c16:uniqueId val="{00000002-EB43-45B2-AF03-06D13AABCE32}"/>
              </c:ext>
            </c:extLst>
          </c:dPt>
          <c:dPt>
            <c:idx val="3"/>
            <c:bubble3D val="0"/>
            <c:spPr>
              <a:solidFill>
                <a:schemeClr val="accent6">
                  <a:lumMod val="60000"/>
                </a:schemeClr>
              </a:solidFill>
              <a:ln>
                <a:noFill/>
              </a:ln>
              <a:effectLst/>
            </c:spPr>
            <c:extLst>
              <c:ext xmlns:c16="http://schemas.microsoft.com/office/drawing/2014/chart" uri="{C3380CC4-5D6E-409C-BE32-E72D297353CC}">
                <c16:uniqueId val="{00000003-EB43-45B2-AF03-06D13AABCE32}"/>
              </c:ext>
            </c:extLst>
          </c:dPt>
          <c:dPt>
            <c:idx val="4"/>
            <c:bubble3D val="0"/>
            <c:spPr>
              <a:solidFill>
                <a:schemeClr val="accent5">
                  <a:lumMod val="60000"/>
                </a:schemeClr>
              </a:solidFill>
              <a:ln>
                <a:noFill/>
              </a:ln>
              <a:effectLst/>
            </c:spPr>
            <c:extLst>
              <c:ext xmlns:c16="http://schemas.microsoft.com/office/drawing/2014/chart" uri="{C3380CC4-5D6E-409C-BE32-E72D297353CC}">
                <c16:uniqueId val="{00000004-EB43-45B2-AF03-06D13AABCE32}"/>
              </c:ext>
            </c:extLst>
          </c:dPt>
          <c:dLbls>
            <c:dLbl>
              <c:idx val="0"/>
              <c:tx>
                <c:rich>
                  <a:bodyPr/>
                  <a:lstStyle/>
                  <a:p>
                    <a:r>
                      <a:rPr lang="en-US"/>
                      <a:t>25.8</a:t>
                    </a:r>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EB43-45B2-AF03-06D13AABCE32}"/>
                </c:ext>
              </c:extLst>
            </c:dLbl>
            <c:dLbl>
              <c:idx val="1"/>
              <c:tx>
                <c:rich>
                  <a:bodyPr/>
                  <a:lstStyle/>
                  <a:p>
                    <a:r>
                      <a:rPr lang="en-US"/>
                      <a:t>52.7</a:t>
                    </a:r>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B43-45B2-AF03-06D13AABCE32}"/>
                </c:ext>
              </c:extLst>
            </c:dLbl>
            <c:dLbl>
              <c:idx val="2"/>
              <c:tx>
                <c:rich>
                  <a:bodyPr/>
                  <a:lstStyle/>
                  <a:p>
                    <a:r>
                      <a:rPr lang="en-US"/>
                      <a:t>13.5</a:t>
                    </a:r>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EB43-45B2-AF03-06D13AABCE32}"/>
                </c:ext>
              </c:extLst>
            </c:dLbl>
            <c:dLbl>
              <c:idx val="3"/>
              <c:layout>
                <c:manualLayout>
                  <c:x val="-2.252943825095436E-2"/>
                  <c:y val="-0.15252403245942572"/>
                </c:manualLayout>
              </c:layout>
              <c:tx>
                <c:rich>
                  <a:bodyPr/>
                  <a:lstStyle/>
                  <a:p>
                    <a:r>
                      <a:rPr lang="en-US"/>
                      <a:t>2.1</a:t>
                    </a:r>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B43-45B2-AF03-06D13AABCE32}"/>
                </c:ext>
              </c:extLst>
            </c:dLbl>
            <c:dLbl>
              <c:idx val="4"/>
              <c:layout>
                <c:manualLayout>
                  <c:x val="-2.0482920202245652E-3"/>
                  <c:y val="-5.3623283395755304E-2"/>
                </c:manualLayout>
              </c:layout>
              <c:tx>
                <c:rich>
                  <a:bodyPr/>
                  <a:lstStyle/>
                  <a:p>
                    <a:r>
                      <a:rPr lang="en-US" dirty="0">
                        <a:solidFill>
                          <a:schemeClr val="bg1"/>
                        </a:solidFill>
                      </a:rPr>
                      <a:t>2.4</a:t>
                    </a:r>
                  </a:p>
                </c:rich>
              </c:tx>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EB43-45B2-AF03-06D13AABCE32}"/>
                </c:ext>
              </c:extLst>
            </c:dLbl>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showLegendKey val="0"/>
            <c:showVal val="0"/>
            <c:showCatName val="0"/>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Sheet1!$B$3:$B$7</c:f>
              <c:strCache>
                <c:ptCount val="5"/>
                <c:pt idx="0">
                  <c:v>Excellent Sciences</c:v>
                </c:pt>
                <c:pt idx="1">
                  <c:v>Global Challenges &amp; European Industrial Competitiveness</c:v>
                </c:pt>
                <c:pt idx="2">
                  <c:v>Innovative Europe</c:v>
                </c:pt>
                <c:pt idx="3">
                  <c:v>Widening Part. &amp; ERA</c:v>
                </c:pt>
                <c:pt idx="4">
                  <c:v>Euratom</c:v>
                </c:pt>
              </c:strCache>
            </c:strRef>
          </c:cat>
          <c:val>
            <c:numRef>
              <c:f>Sheet1!$C$3:$C$7</c:f>
              <c:numCache>
                <c:formatCode>[$€-2]\ #,##0.00</c:formatCode>
                <c:ptCount val="5"/>
                <c:pt idx="0">
                  <c:v>25.8</c:v>
                </c:pt>
                <c:pt idx="1">
                  <c:v>52.7</c:v>
                </c:pt>
                <c:pt idx="2">
                  <c:v>13.5</c:v>
                </c:pt>
                <c:pt idx="3">
                  <c:v>2.1</c:v>
                </c:pt>
                <c:pt idx="4">
                  <c:v>2.4</c:v>
                </c:pt>
              </c:numCache>
            </c:numRef>
          </c:val>
          <c:extLst>
            <c:ext xmlns:c16="http://schemas.microsoft.com/office/drawing/2014/chart" uri="{C3380CC4-5D6E-409C-BE32-E72D297353CC}">
              <c16:uniqueId val="{00000005-EB43-45B2-AF03-06D13AABCE32}"/>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60960308027534293"/>
          <c:y val="7.3404105701530165E-2"/>
          <c:w val="0.38096295746050612"/>
          <c:h val="0.8531915498183969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w="6350" cap="flat" cmpd="sng" algn="ctr">
      <a:noFill/>
      <a:prstDash val="solid"/>
      <a:miter lim="800000"/>
    </a:ln>
    <a:effectLst/>
  </c:spPr>
  <c:txPr>
    <a:bodyPr/>
    <a:lstStyle/>
    <a:p>
      <a:pPr>
        <a:defRPr>
          <a:latin typeface="Calibri" panose="020F0502020204030204" pitchFamily="34" charset="0"/>
          <a:cs typeface="Calibri" panose="020F0502020204030204" pitchFamily="34" charset="0"/>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43D1AD-4D66-45E1-9747-A0BF6C494024}" type="doc">
      <dgm:prSet loTypeId="urn:microsoft.com/office/officeart/2005/8/layout/StepDownProcess" loCatId="process" qsTypeId="urn:microsoft.com/office/officeart/2005/8/quickstyle/simple1" qsCatId="simple" csTypeId="urn:microsoft.com/office/officeart/2005/8/colors/accent1_3" csCatId="accent1" phldr="1"/>
      <dgm:spPr/>
      <dgm:t>
        <a:bodyPr/>
        <a:lstStyle/>
        <a:p>
          <a:endParaRPr lang="en-US"/>
        </a:p>
      </dgm:t>
    </dgm:pt>
    <dgm:pt modelId="{271536DA-BAB8-4A41-8C42-F2006F10224B}">
      <dgm:prSet phldrT="[Text]" custT="1"/>
      <dgm:spPr/>
      <dgm:t>
        <a:bodyPr/>
        <a:lstStyle/>
        <a:p>
          <a:r>
            <a:rPr lang="en-US" sz="1500" dirty="0">
              <a:latin typeface="Calibri" panose="020F0502020204030204" pitchFamily="34" charset="0"/>
              <a:cs typeface="Calibri" panose="020F0502020204030204" pitchFamily="34" charset="0"/>
            </a:rPr>
            <a:t>National citizen dialogues</a:t>
          </a:r>
        </a:p>
      </dgm:t>
    </dgm:pt>
    <dgm:pt modelId="{929374A8-6B55-4717-B9B4-4A6D68FA33DB}" type="parTrans" cxnId="{B63E1E66-970C-47A3-9E5D-E1CC89220141}">
      <dgm:prSet/>
      <dgm:spPr/>
      <dgm:t>
        <a:bodyPr/>
        <a:lstStyle/>
        <a:p>
          <a:endParaRPr lang="en-US" sz="1500">
            <a:latin typeface="Calibri" panose="020F0502020204030204" pitchFamily="34" charset="0"/>
            <a:cs typeface="Calibri" panose="020F0502020204030204" pitchFamily="34" charset="0"/>
          </a:endParaRPr>
        </a:p>
      </dgm:t>
    </dgm:pt>
    <dgm:pt modelId="{D59417D8-3C9C-4E0C-BE2F-09549C3C0377}" type="sibTrans" cxnId="{B63E1E66-970C-47A3-9E5D-E1CC89220141}">
      <dgm:prSet/>
      <dgm:spPr/>
      <dgm:t>
        <a:bodyPr/>
        <a:lstStyle/>
        <a:p>
          <a:endParaRPr lang="en-US" sz="1500">
            <a:latin typeface="Calibri" panose="020F0502020204030204" pitchFamily="34" charset="0"/>
            <a:cs typeface="Calibri" panose="020F0502020204030204" pitchFamily="34" charset="0"/>
          </a:endParaRPr>
        </a:p>
      </dgm:t>
    </dgm:pt>
    <dgm:pt modelId="{84E5F16D-F199-4952-BCAF-0DE9297CC9A4}">
      <dgm:prSet phldrT="[Text]" custT="1"/>
      <dgm:spPr/>
      <dgm:t>
        <a:bodyPr/>
        <a:lstStyle/>
        <a:p>
          <a:r>
            <a:rPr lang="en-US" sz="1500" kern="1200" dirty="0">
              <a:latin typeface="Calibri" panose="020F0502020204030204" pitchFamily="34" charset="0"/>
              <a:ea typeface="+mn-ea"/>
              <a:cs typeface="Calibri" panose="020F0502020204030204" pitchFamily="34" charset="0"/>
            </a:rPr>
            <a:t>Mapping values, needs and concerns of citizens regarding nanotechnologies in </a:t>
          </a:r>
          <a:r>
            <a:rPr lang="en-US" sz="1500" kern="1200" dirty="0">
              <a:latin typeface="Calibri" panose="020F0502020204030204" pitchFamily="34" charset="0"/>
              <a:cs typeface="Calibri" panose="020F0502020204030204" pitchFamily="34" charset="0"/>
            </a:rPr>
            <a:t>Italy, Spain, France, Sweden, Poland and Israel </a:t>
          </a:r>
          <a:r>
            <a:rPr lang="en-US" sz="1500" kern="1200" dirty="0">
              <a:latin typeface="Calibri" panose="020F0502020204030204" pitchFamily="34" charset="0"/>
              <a:ea typeface="+mn-ea"/>
              <a:cs typeface="Calibri" panose="020F0502020204030204" pitchFamily="34" charset="0"/>
            </a:rPr>
            <a:t> (April-June, 2017)</a:t>
          </a:r>
        </a:p>
      </dgm:t>
    </dgm:pt>
    <dgm:pt modelId="{1763EF50-77C8-4641-91D3-878A7FA4E5E7}" type="parTrans" cxnId="{D1EB38F0-DA66-47E3-902F-E57DE1723466}">
      <dgm:prSet/>
      <dgm:spPr/>
      <dgm:t>
        <a:bodyPr/>
        <a:lstStyle/>
        <a:p>
          <a:endParaRPr lang="en-US" sz="1500">
            <a:latin typeface="Calibri" panose="020F0502020204030204" pitchFamily="34" charset="0"/>
            <a:cs typeface="Calibri" panose="020F0502020204030204" pitchFamily="34" charset="0"/>
          </a:endParaRPr>
        </a:p>
      </dgm:t>
    </dgm:pt>
    <dgm:pt modelId="{49EFD0A1-2C9D-4801-B367-17ED75A961D7}" type="sibTrans" cxnId="{D1EB38F0-DA66-47E3-902F-E57DE1723466}">
      <dgm:prSet/>
      <dgm:spPr/>
      <dgm:t>
        <a:bodyPr/>
        <a:lstStyle/>
        <a:p>
          <a:endParaRPr lang="en-US" sz="1500">
            <a:latin typeface="Calibri" panose="020F0502020204030204" pitchFamily="34" charset="0"/>
            <a:cs typeface="Calibri" panose="020F0502020204030204" pitchFamily="34" charset="0"/>
          </a:endParaRPr>
        </a:p>
      </dgm:t>
    </dgm:pt>
    <dgm:pt modelId="{5EF3AA32-21CA-43D9-BCA5-280680B361B7}">
      <dgm:prSet phldrT="[Text]" custT="1"/>
      <dgm:spPr/>
      <dgm:t>
        <a:bodyPr/>
        <a:lstStyle/>
        <a:p>
          <a:r>
            <a:rPr lang="en-US" sz="1500" dirty="0">
              <a:latin typeface="Calibri" panose="020F0502020204030204" pitchFamily="34" charset="0"/>
              <a:cs typeface="Calibri" panose="020F0502020204030204" pitchFamily="34" charset="0"/>
            </a:rPr>
            <a:t>National Multi-stakeholder dialogues</a:t>
          </a:r>
        </a:p>
      </dgm:t>
    </dgm:pt>
    <dgm:pt modelId="{EE51B6FB-819A-410C-8850-C56B5A6D2169}" type="parTrans" cxnId="{E028EFBA-A124-4A84-B9E5-A0E8AA798934}">
      <dgm:prSet/>
      <dgm:spPr/>
      <dgm:t>
        <a:bodyPr/>
        <a:lstStyle/>
        <a:p>
          <a:endParaRPr lang="en-US" sz="1500">
            <a:latin typeface="Calibri" panose="020F0502020204030204" pitchFamily="34" charset="0"/>
            <a:cs typeface="Calibri" panose="020F0502020204030204" pitchFamily="34" charset="0"/>
          </a:endParaRPr>
        </a:p>
      </dgm:t>
    </dgm:pt>
    <dgm:pt modelId="{3EA7E1E8-2ADD-43D6-8B47-619DA4F5CE81}" type="sibTrans" cxnId="{E028EFBA-A124-4A84-B9E5-A0E8AA798934}">
      <dgm:prSet/>
      <dgm:spPr/>
      <dgm:t>
        <a:bodyPr/>
        <a:lstStyle/>
        <a:p>
          <a:endParaRPr lang="en-US" sz="1500">
            <a:latin typeface="Calibri" panose="020F0502020204030204" pitchFamily="34" charset="0"/>
            <a:cs typeface="Calibri" panose="020F0502020204030204" pitchFamily="34" charset="0"/>
          </a:endParaRPr>
        </a:p>
      </dgm:t>
    </dgm:pt>
    <dgm:pt modelId="{485D42A5-BFD3-4A83-9EFB-F32F5E9F8030}">
      <dgm:prSet phldrT="[Text]" custT="1"/>
      <dgm:spPr/>
      <dgm:t>
        <a:bodyPr/>
        <a:lstStyle/>
        <a:p>
          <a:r>
            <a:rPr lang="en-US" sz="1500" dirty="0">
              <a:latin typeface="Calibri" panose="020F0502020204030204" pitchFamily="34" charset="0"/>
              <a:cs typeface="Calibri" panose="020F0502020204030204" pitchFamily="34" charset="0"/>
            </a:rPr>
            <a:t>Discussing citizen values, needs and concerns and actions and interactions required in national contexts to better identify and integrate societal perspectives in nanotechnology R&amp;I in Italy, Spain, France, Sweden, Poland and Israel (October-December, 2017)</a:t>
          </a:r>
        </a:p>
      </dgm:t>
    </dgm:pt>
    <dgm:pt modelId="{77FD92D1-B2F1-472B-AB1F-2E66B7A67898}" type="parTrans" cxnId="{358322A3-AEFB-4801-8068-3751E238F336}">
      <dgm:prSet/>
      <dgm:spPr/>
      <dgm:t>
        <a:bodyPr/>
        <a:lstStyle/>
        <a:p>
          <a:endParaRPr lang="en-US" sz="1500">
            <a:latin typeface="Calibri" panose="020F0502020204030204" pitchFamily="34" charset="0"/>
            <a:cs typeface="Calibri" panose="020F0502020204030204" pitchFamily="34" charset="0"/>
          </a:endParaRPr>
        </a:p>
      </dgm:t>
    </dgm:pt>
    <dgm:pt modelId="{342A7EE8-71FE-4B35-AB46-3C916EAA33A6}" type="sibTrans" cxnId="{358322A3-AEFB-4801-8068-3751E238F336}">
      <dgm:prSet/>
      <dgm:spPr/>
      <dgm:t>
        <a:bodyPr/>
        <a:lstStyle/>
        <a:p>
          <a:endParaRPr lang="en-US" sz="1500">
            <a:latin typeface="Calibri" panose="020F0502020204030204" pitchFamily="34" charset="0"/>
            <a:cs typeface="Calibri" panose="020F0502020204030204" pitchFamily="34" charset="0"/>
          </a:endParaRPr>
        </a:p>
      </dgm:t>
    </dgm:pt>
    <dgm:pt modelId="{61090414-FFA8-4CAF-AD0E-2E2B28B06D42}">
      <dgm:prSet phldrT="[Text]" custT="1"/>
      <dgm:spPr/>
      <dgm:t>
        <a:bodyPr/>
        <a:lstStyle/>
        <a:p>
          <a:r>
            <a:rPr lang="en-US" sz="1500" dirty="0">
              <a:latin typeface="Calibri" panose="020F0502020204030204" pitchFamily="34" charset="0"/>
              <a:cs typeface="Calibri" panose="020F0502020204030204" pitchFamily="34" charset="0"/>
            </a:rPr>
            <a:t>European Multi-stakeholder dialogues </a:t>
          </a:r>
        </a:p>
      </dgm:t>
    </dgm:pt>
    <dgm:pt modelId="{77D3CCE5-950E-4414-8262-891C4CE8D6E3}" type="parTrans" cxnId="{AC430E3D-F5B6-4D74-8351-B108E71013BF}">
      <dgm:prSet/>
      <dgm:spPr/>
      <dgm:t>
        <a:bodyPr/>
        <a:lstStyle/>
        <a:p>
          <a:endParaRPr lang="en-US" sz="1500">
            <a:latin typeface="Calibri" panose="020F0502020204030204" pitchFamily="34" charset="0"/>
            <a:cs typeface="Calibri" panose="020F0502020204030204" pitchFamily="34" charset="0"/>
          </a:endParaRPr>
        </a:p>
      </dgm:t>
    </dgm:pt>
    <dgm:pt modelId="{3AEEC52A-FE6A-41ED-9C0B-BBD6531B1940}" type="sibTrans" cxnId="{AC430E3D-F5B6-4D74-8351-B108E71013BF}">
      <dgm:prSet/>
      <dgm:spPr/>
      <dgm:t>
        <a:bodyPr/>
        <a:lstStyle/>
        <a:p>
          <a:endParaRPr lang="en-US" sz="1500">
            <a:latin typeface="Calibri" panose="020F0502020204030204" pitchFamily="34" charset="0"/>
            <a:cs typeface="Calibri" panose="020F0502020204030204" pitchFamily="34" charset="0"/>
          </a:endParaRPr>
        </a:p>
      </dgm:t>
    </dgm:pt>
    <dgm:pt modelId="{1E80D552-FAB5-471B-9653-7089AA1672CA}">
      <dgm:prSet phldrT="[Text]" custT="1"/>
      <dgm:spPr/>
      <dgm:t>
        <a:bodyPr/>
        <a:lstStyle/>
        <a:p>
          <a:r>
            <a:rPr lang="en-US" sz="1500" dirty="0">
              <a:latin typeface="Calibri" panose="020F0502020204030204" pitchFamily="34" charset="0"/>
              <a:cs typeface="Calibri" panose="020F0502020204030204" pitchFamily="34" charset="0"/>
            </a:rPr>
            <a:t>Discussing citizen values, needs and concerns and actions and interactions required in the European  context to better identify and integrate societal perspectives in nanotechnology R&amp;I (2018)</a:t>
          </a:r>
        </a:p>
      </dgm:t>
    </dgm:pt>
    <dgm:pt modelId="{547393C6-2408-4A69-8B32-674D575786FC}" type="parTrans" cxnId="{5131839F-781F-4F9E-A08E-10F6F473654E}">
      <dgm:prSet/>
      <dgm:spPr/>
      <dgm:t>
        <a:bodyPr/>
        <a:lstStyle/>
        <a:p>
          <a:endParaRPr lang="en-US" sz="1500">
            <a:latin typeface="Calibri" panose="020F0502020204030204" pitchFamily="34" charset="0"/>
            <a:cs typeface="Calibri" panose="020F0502020204030204" pitchFamily="34" charset="0"/>
          </a:endParaRPr>
        </a:p>
      </dgm:t>
    </dgm:pt>
    <dgm:pt modelId="{159EEAB1-F0E8-4817-9CBF-EC1A78BE7249}" type="sibTrans" cxnId="{5131839F-781F-4F9E-A08E-10F6F473654E}">
      <dgm:prSet/>
      <dgm:spPr/>
      <dgm:t>
        <a:bodyPr/>
        <a:lstStyle/>
        <a:p>
          <a:endParaRPr lang="en-US" sz="1500">
            <a:latin typeface="Calibri" panose="020F0502020204030204" pitchFamily="34" charset="0"/>
            <a:cs typeface="Calibri" panose="020F0502020204030204" pitchFamily="34" charset="0"/>
          </a:endParaRPr>
        </a:p>
      </dgm:t>
    </dgm:pt>
    <dgm:pt modelId="{38465635-F65C-40D2-9758-951FBD875B0C}" type="pres">
      <dgm:prSet presAssocID="{9843D1AD-4D66-45E1-9747-A0BF6C494024}" presName="rootnode" presStyleCnt="0">
        <dgm:presLayoutVars>
          <dgm:chMax/>
          <dgm:chPref/>
          <dgm:dir/>
          <dgm:animLvl val="lvl"/>
        </dgm:presLayoutVars>
      </dgm:prSet>
      <dgm:spPr/>
    </dgm:pt>
    <dgm:pt modelId="{3BDDBD76-8073-4FCC-A44C-B99F0BCF7CEB}" type="pres">
      <dgm:prSet presAssocID="{271536DA-BAB8-4A41-8C42-F2006F10224B}" presName="composite" presStyleCnt="0"/>
      <dgm:spPr/>
    </dgm:pt>
    <dgm:pt modelId="{704FB89C-0DF7-4560-A1CA-4BAC5613B748}" type="pres">
      <dgm:prSet presAssocID="{271536DA-BAB8-4A41-8C42-F2006F10224B}" presName="bentUpArrow1" presStyleLbl="alignImgPlace1" presStyleIdx="0" presStyleCnt="2" custLinFactNeighborX="41265" custLinFactNeighborY="-26618"/>
      <dgm:spPr/>
    </dgm:pt>
    <dgm:pt modelId="{9E29F881-4BEC-4025-88DE-1E119EA33F92}" type="pres">
      <dgm:prSet presAssocID="{271536DA-BAB8-4A41-8C42-F2006F10224B}" presName="ParentText" presStyleLbl="node1" presStyleIdx="0" presStyleCnt="3" custLinFactNeighborX="16874" custLinFactNeighborY="-25410">
        <dgm:presLayoutVars>
          <dgm:chMax val="1"/>
          <dgm:chPref val="1"/>
          <dgm:bulletEnabled val="1"/>
        </dgm:presLayoutVars>
      </dgm:prSet>
      <dgm:spPr/>
    </dgm:pt>
    <dgm:pt modelId="{45032209-4381-4CAF-917E-A28AA4CD3B73}" type="pres">
      <dgm:prSet presAssocID="{271536DA-BAB8-4A41-8C42-F2006F10224B}" presName="ChildText" presStyleLbl="revTx" presStyleIdx="0" presStyleCnt="3" custScaleX="424529" custLinFactX="94403" custLinFactNeighborX="100000" custLinFactNeighborY="-19512">
        <dgm:presLayoutVars>
          <dgm:chMax val="0"/>
          <dgm:chPref val="0"/>
          <dgm:bulletEnabled val="1"/>
        </dgm:presLayoutVars>
      </dgm:prSet>
      <dgm:spPr/>
    </dgm:pt>
    <dgm:pt modelId="{1742BB19-2111-430C-8448-6231A8462638}" type="pres">
      <dgm:prSet presAssocID="{D59417D8-3C9C-4E0C-BE2F-09549C3C0377}" presName="sibTrans" presStyleCnt="0"/>
      <dgm:spPr/>
    </dgm:pt>
    <dgm:pt modelId="{688938DC-D60B-468D-94CC-FA96C9C4DD2E}" type="pres">
      <dgm:prSet presAssocID="{5EF3AA32-21CA-43D9-BCA5-280680B361B7}" presName="composite" presStyleCnt="0"/>
      <dgm:spPr/>
    </dgm:pt>
    <dgm:pt modelId="{4CB33659-089D-4973-B238-B9708ECD1F70}" type="pres">
      <dgm:prSet presAssocID="{5EF3AA32-21CA-43D9-BCA5-280680B361B7}" presName="bentUpArrow1" presStyleLbl="alignImgPlace1" presStyleIdx="1" presStyleCnt="2" custLinFactNeighborX="-75527" custLinFactNeighborY="-11474"/>
      <dgm:spPr/>
    </dgm:pt>
    <dgm:pt modelId="{FE9A0114-0574-42FC-8BE2-843D0F526F4E}" type="pres">
      <dgm:prSet presAssocID="{5EF3AA32-21CA-43D9-BCA5-280680B361B7}" presName="ParentText" presStyleLbl="node1" presStyleIdx="1" presStyleCnt="3" custLinFactNeighborX="-58744" custLinFactNeighborY="-8848">
        <dgm:presLayoutVars>
          <dgm:chMax val="1"/>
          <dgm:chPref val="1"/>
          <dgm:bulletEnabled val="1"/>
        </dgm:presLayoutVars>
      </dgm:prSet>
      <dgm:spPr/>
    </dgm:pt>
    <dgm:pt modelId="{37DD2C9F-28B7-419E-BCC7-F992B77B40D3}" type="pres">
      <dgm:prSet presAssocID="{5EF3AA32-21CA-43D9-BCA5-280680B361B7}" presName="ChildText" presStyleLbl="revTx" presStyleIdx="1" presStyleCnt="3" custScaleX="472077" custScaleY="127615" custLinFactX="2316" custLinFactNeighborX="100000" custLinFactNeighborY="-17373">
        <dgm:presLayoutVars>
          <dgm:chMax val="0"/>
          <dgm:chPref val="0"/>
          <dgm:bulletEnabled val="1"/>
        </dgm:presLayoutVars>
      </dgm:prSet>
      <dgm:spPr/>
    </dgm:pt>
    <dgm:pt modelId="{D2233870-06E9-41BB-9931-AC323772D8F7}" type="pres">
      <dgm:prSet presAssocID="{3EA7E1E8-2ADD-43D6-8B47-619DA4F5CE81}" presName="sibTrans" presStyleCnt="0"/>
      <dgm:spPr/>
    </dgm:pt>
    <dgm:pt modelId="{4CB95FE0-66BD-4A54-871B-638DA37855B0}" type="pres">
      <dgm:prSet presAssocID="{61090414-FFA8-4CAF-AD0E-2E2B28B06D42}" presName="composite" presStyleCnt="0"/>
      <dgm:spPr/>
    </dgm:pt>
    <dgm:pt modelId="{A7B8EFDF-B693-4074-AD8F-C8AA442421BB}" type="pres">
      <dgm:prSet presAssocID="{61090414-FFA8-4CAF-AD0E-2E2B28B06D42}" presName="ParentText" presStyleLbl="node1" presStyleIdx="2" presStyleCnt="3" custLinFactNeighborX="-93605" custLinFactNeighborY="-2936">
        <dgm:presLayoutVars>
          <dgm:chMax val="1"/>
          <dgm:chPref val="1"/>
          <dgm:bulletEnabled val="1"/>
        </dgm:presLayoutVars>
      </dgm:prSet>
      <dgm:spPr/>
    </dgm:pt>
    <dgm:pt modelId="{A8A20425-848C-4994-9271-5D06CC54033A}" type="pres">
      <dgm:prSet presAssocID="{61090414-FFA8-4CAF-AD0E-2E2B28B06D42}" presName="FinalChildText" presStyleLbl="revTx" presStyleIdx="2" presStyleCnt="3" custScaleX="400323" custLinFactNeighborX="29221">
        <dgm:presLayoutVars>
          <dgm:chMax val="0"/>
          <dgm:chPref val="0"/>
          <dgm:bulletEnabled val="1"/>
        </dgm:presLayoutVars>
      </dgm:prSet>
      <dgm:spPr/>
    </dgm:pt>
  </dgm:ptLst>
  <dgm:cxnLst>
    <dgm:cxn modelId="{372E371A-AF18-44BA-BFEA-17D1924CDC6C}" type="presOf" srcId="{1E80D552-FAB5-471B-9653-7089AA1672CA}" destId="{A8A20425-848C-4994-9271-5D06CC54033A}" srcOrd="0" destOrd="0" presId="urn:microsoft.com/office/officeart/2005/8/layout/StepDownProcess"/>
    <dgm:cxn modelId="{AC430E3D-F5B6-4D74-8351-B108E71013BF}" srcId="{9843D1AD-4D66-45E1-9747-A0BF6C494024}" destId="{61090414-FFA8-4CAF-AD0E-2E2B28B06D42}" srcOrd="2" destOrd="0" parTransId="{77D3CCE5-950E-4414-8262-891C4CE8D6E3}" sibTransId="{3AEEC52A-FE6A-41ED-9C0B-BBD6531B1940}"/>
    <dgm:cxn modelId="{A070D23D-718C-4A87-B739-809998BFB28D}" type="presOf" srcId="{9843D1AD-4D66-45E1-9747-A0BF6C494024}" destId="{38465635-F65C-40D2-9758-951FBD875B0C}" srcOrd="0" destOrd="0" presId="urn:microsoft.com/office/officeart/2005/8/layout/StepDownProcess"/>
    <dgm:cxn modelId="{B63E1E66-970C-47A3-9E5D-E1CC89220141}" srcId="{9843D1AD-4D66-45E1-9747-A0BF6C494024}" destId="{271536DA-BAB8-4A41-8C42-F2006F10224B}" srcOrd="0" destOrd="0" parTransId="{929374A8-6B55-4717-B9B4-4A6D68FA33DB}" sibTransId="{D59417D8-3C9C-4E0C-BE2F-09549C3C0377}"/>
    <dgm:cxn modelId="{8387CE6E-03FC-461A-9E08-A5200E01AD39}" type="presOf" srcId="{5EF3AA32-21CA-43D9-BCA5-280680B361B7}" destId="{FE9A0114-0574-42FC-8BE2-843D0F526F4E}" srcOrd="0" destOrd="0" presId="urn:microsoft.com/office/officeart/2005/8/layout/StepDownProcess"/>
    <dgm:cxn modelId="{49E0408C-0561-4CF8-B1E0-0C823DB54310}" type="presOf" srcId="{271536DA-BAB8-4A41-8C42-F2006F10224B}" destId="{9E29F881-4BEC-4025-88DE-1E119EA33F92}" srcOrd="0" destOrd="0" presId="urn:microsoft.com/office/officeart/2005/8/layout/StepDownProcess"/>
    <dgm:cxn modelId="{9F2B8A9D-26B4-4E7E-8A5B-46E95703270E}" type="presOf" srcId="{485D42A5-BFD3-4A83-9EFB-F32F5E9F8030}" destId="{37DD2C9F-28B7-419E-BCC7-F992B77B40D3}" srcOrd="0" destOrd="0" presId="urn:microsoft.com/office/officeart/2005/8/layout/StepDownProcess"/>
    <dgm:cxn modelId="{5131839F-781F-4F9E-A08E-10F6F473654E}" srcId="{61090414-FFA8-4CAF-AD0E-2E2B28B06D42}" destId="{1E80D552-FAB5-471B-9653-7089AA1672CA}" srcOrd="0" destOrd="0" parTransId="{547393C6-2408-4A69-8B32-674D575786FC}" sibTransId="{159EEAB1-F0E8-4817-9CBF-EC1A78BE7249}"/>
    <dgm:cxn modelId="{358322A3-AEFB-4801-8068-3751E238F336}" srcId="{5EF3AA32-21CA-43D9-BCA5-280680B361B7}" destId="{485D42A5-BFD3-4A83-9EFB-F32F5E9F8030}" srcOrd="0" destOrd="0" parTransId="{77FD92D1-B2F1-472B-AB1F-2E66B7A67898}" sibTransId="{342A7EE8-71FE-4B35-AB46-3C916EAA33A6}"/>
    <dgm:cxn modelId="{E028EFBA-A124-4A84-B9E5-A0E8AA798934}" srcId="{9843D1AD-4D66-45E1-9747-A0BF6C494024}" destId="{5EF3AA32-21CA-43D9-BCA5-280680B361B7}" srcOrd="1" destOrd="0" parTransId="{EE51B6FB-819A-410C-8850-C56B5A6D2169}" sibTransId="{3EA7E1E8-2ADD-43D6-8B47-619DA4F5CE81}"/>
    <dgm:cxn modelId="{BDDD88D0-30E7-48E4-A98F-7A718C6B21B6}" type="presOf" srcId="{84E5F16D-F199-4952-BCAF-0DE9297CC9A4}" destId="{45032209-4381-4CAF-917E-A28AA4CD3B73}" srcOrd="0" destOrd="0" presId="urn:microsoft.com/office/officeart/2005/8/layout/StepDownProcess"/>
    <dgm:cxn modelId="{185165DB-1560-427B-8A59-B7B712C6FF98}" type="presOf" srcId="{61090414-FFA8-4CAF-AD0E-2E2B28B06D42}" destId="{A7B8EFDF-B693-4074-AD8F-C8AA442421BB}" srcOrd="0" destOrd="0" presId="urn:microsoft.com/office/officeart/2005/8/layout/StepDownProcess"/>
    <dgm:cxn modelId="{D1EB38F0-DA66-47E3-902F-E57DE1723466}" srcId="{271536DA-BAB8-4A41-8C42-F2006F10224B}" destId="{84E5F16D-F199-4952-BCAF-0DE9297CC9A4}" srcOrd="0" destOrd="0" parTransId="{1763EF50-77C8-4641-91D3-878A7FA4E5E7}" sibTransId="{49EFD0A1-2C9D-4801-B367-17ED75A961D7}"/>
    <dgm:cxn modelId="{020A9A2A-E6FA-4697-93A6-48715A04A507}" type="presParOf" srcId="{38465635-F65C-40D2-9758-951FBD875B0C}" destId="{3BDDBD76-8073-4FCC-A44C-B99F0BCF7CEB}" srcOrd="0" destOrd="0" presId="urn:microsoft.com/office/officeart/2005/8/layout/StepDownProcess"/>
    <dgm:cxn modelId="{AD0593E5-6FCC-4051-A9EF-B15DD7740087}" type="presParOf" srcId="{3BDDBD76-8073-4FCC-A44C-B99F0BCF7CEB}" destId="{704FB89C-0DF7-4560-A1CA-4BAC5613B748}" srcOrd="0" destOrd="0" presId="urn:microsoft.com/office/officeart/2005/8/layout/StepDownProcess"/>
    <dgm:cxn modelId="{CA10B0FF-0A87-4F80-8457-ADB7FF123A92}" type="presParOf" srcId="{3BDDBD76-8073-4FCC-A44C-B99F0BCF7CEB}" destId="{9E29F881-4BEC-4025-88DE-1E119EA33F92}" srcOrd="1" destOrd="0" presId="urn:microsoft.com/office/officeart/2005/8/layout/StepDownProcess"/>
    <dgm:cxn modelId="{41FE9700-FE39-458C-8CDF-65D285C2757C}" type="presParOf" srcId="{3BDDBD76-8073-4FCC-A44C-B99F0BCF7CEB}" destId="{45032209-4381-4CAF-917E-A28AA4CD3B73}" srcOrd="2" destOrd="0" presId="urn:microsoft.com/office/officeart/2005/8/layout/StepDownProcess"/>
    <dgm:cxn modelId="{9F0042CE-709F-44ED-950F-CA07A038D824}" type="presParOf" srcId="{38465635-F65C-40D2-9758-951FBD875B0C}" destId="{1742BB19-2111-430C-8448-6231A8462638}" srcOrd="1" destOrd="0" presId="urn:microsoft.com/office/officeart/2005/8/layout/StepDownProcess"/>
    <dgm:cxn modelId="{77B00549-8812-4A66-A582-0481DBE24817}" type="presParOf" srcId="{38465635-F65C-40D2-9758-951FBD875B0C}" destId="{688938DC-D60B-468D-94CC-FA96C9C4DD2E}" srcOrd="2" destOrd="0" presId="urn:microsoft.com/office/officeart/2005/8/layout/StepDownProcess"/>
    <dgm:cxn modelId="{73005C77-5907-410D-8CC2-973BAA88F782}" type="presParOf" srcId="{688938DC-D60B-468D-94CC-FA96C9C4DD2E}" destId="{4CB33659-089D-4973-B238-B9708ECD1F70}" srcOrd="0" destOrd="0" presId="urn:microsoft.com/office/officeart/2005/8/layout/StepDownProcess"/>
    <dgm:cxn modelId="{2F5FD242-A4B9-4E06-B1B0-7590B519AE64}" type="presParOf" srcId="{688938DC-D60B-468D-94CC-FA96C9C4DD2E}" destId="{FE9A0114-0574-42FC-8BE2-843D0F526F4E}" srcOrd="1" destOrd="0" presId="urn:microsoft.com/office/officeart/2005/8/layout/StepDownProcess"/>
    <dgm:cxn modelId="{ECAC72F0-D548-4AB5-BE2F-CE2DF91BF7D3}" type="presParOf" srcId="{688938DC-D60B-468D-94CC-FA96C9C4DD2E}" destId="{37DD2C9F-28B7-419E-BCC7-F992B77B40D3}" srcOrd="2" destOrd="0" presId="urn:microsoft.com/office/officeart/2005/8/layout/StepDownProcess"/>
    <dgm:cxn modelId="{AECA427E-4167-4284-AA44-3C40C32D9B36}" type="presParOf" srcId="{38465635-F65C-40D2-9758-951FBD875B0C}" destId="{D2233870-06E9-41BB-9931-AC323772D8F7}" srcOrd="3" destOrd="0" presId="urn:microsoft.com/office/officeart/2005/8/layout/StepDownProcess"/>
    <dgm:cxn modelId="{65D6C8B7-5DD9-4FB0-9652-2677D41E0E52}" type="presParOf" srcId="{38465635-F65C-40D2-9758-951FBD875B0C}" destId="{4CB95FE0-66BD-4A54-871B-638DA37855B0}" srcOrd="4" destOrd="0" presId="urn:microsoft.com/office/officeart/2005/8/layout/StepDownProcess"/>
    <dgm:cxn modelId="{2A7500E0-7DBD-4FE3-97FD-D55512EFE6D6}" type="presParOf" srcId="{4CB95FE0-66BD-4A54-871B-638DA37855B0}" destId="{A7B8EFDF-B693-4074-AD8F-C8AA442421BB}" srcOrd="0" destOrd="0" presId="urn:microsoft.com/office/officeart/2005/8/layout/StepDownProcess"/>
    <dgm:cxn modelId="{67E149C3-38E3-4CFF-9F33-228BB23B9EC4}" type="presParOf" srcId="{4CB95FE0-66BD-4A54-871B-638DA37855B0}" destId="{A8A20425-848C-4994-9271-5D06CC54033A}"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FF9504-C392-4DB5-9965-6BCA7CBD75D5}" type="doc">
      <dgm:prSet loTypeId="urn:microsoft.com/office/officeart/2005/8/layout/hProcess9" loCatId="process" qsTypeId="urn:microsoft.com/office/officeart/2005/8/quickstyle/simple1" qsCatId="simple" csTypeId="urn:microsoft.com/office/officeart/2005/8/colors/accent1_2" csCatId="accent1" phldr="1"/>
      <dgm:spPr/>
    </dgm:pt>
    <dgm:pt modelId="{D28A07D1-B651-4EA2-BD9D-0C8FAE00E75F}">
      <dgm:prSet phldrT="[Texto]" custT="1"/>
      <dgm:spPr>
        <a:solidFill>
          <a:srgbClr val="E9A69F"/>
        </a:solidFill>
      </dgm:spPr>
      <dgm:t>
        <a:bodyPr/>
        <a:lstStyle/>
        <a:p>
          <a:r>
            <a:rPr lang="en-US" sz="1400" b="1" dirty="0">
              <a:solidFill>
                <a:schemeClr val="accent5">
                  <a:lumMod val="50000"/>
                </a:schemeClr>
              </a:solidFill>
              <a:cs typeface="Arial" panose="020B0604020202020204" pitchFamily="34" charset="0"/>
            </a:rPr>
            <a:t>Block 1: What is important?</a:t>
          </a:r>
          <a:endParaRPr lang="pt-PT" sz="1400" dirty="0">
            <a:solidFill>
              <a:schemeClr val="tx2"/>
            </a:solidFill>
            <a:latin typeface="+mn-lt"/>
          </a:endParaRPr>
        </a:p>
      </dgm:t>
    </dgm:pt>
    <dgm:pt modelId="{C08AE6C2-EC79-4BC6-9949-66DACAF33FCF}" type="parTrans" cxnId="{882B8006-C840-4CBF-90A8-482ADBB33D4E}">
      <dgm:prSet/>
      <dgm:spPr/>
      <dgm:t>
        <a:bodyPr/>
        <a:lstStyle/>
        <a:p>
          <a:endParaRPr lang="pt-PT" sz="1700"/>
        </a:p>
      </dgm:t>
    </dgm:pt>
    <dgm:pt modelId="{489AB94E-DBC5-40F0-BCCA-47BC7D6EA33C}" type="sibTrans" cxnId="{882B8006-C840-4CBF-90A8-482ADBB33D4E}">
      <dgm:prSet/>
      <dgm:spPr/>
      <dgm:t>
        <a:bodyPr/>
        <a:lstStyle/>
        <a:p>
          <a:endParaRPr lang="pt-PT" sz="1700"/>
        </a:p>
      </dgm:t>
    </dgm:pt>
    <dgm:pt modelId="{79C1FA43-D831-4291-9EC6-B9A55EBB4D55}">
      <dgm:prSet phldrT="[Texto]" custT="1"/>
      <dgm:spPr>
        <a:solidFill>
          <a:srgbClr val="E9A69F"/>
        </a:solidFill>
      </dgm:spPr>
      <dgm:t>
        <a:bodyPr/>
        <a:lstStyle/>
        <a:p>
          <a:r>
            <a:rPr lang="en-US" sz="1400" b="1" dirty="0">
              <a:solidFill>
                <a:schemeClr val="accent5">
                  <a:lumMod val="50000"/>
                </a:schemeClr>
              </a:solidFill>
              <a:cs typeface="Arial" panose="020B0604020202020204" pitchFamily="34" charset="0"/>
            </a:rPr>
            <a:t>Block 2: Scenario exploration</a:t>
          </a:r>
          <a:endParaRPr lang="pt-PT" sz="1400" dirty="0">
            <a:solidFill>
              <a:schemeClr val="tx2"/>
            </a:solidFill>
            <a:latin typeface="+mn-lt"/>
          </a:endParaRPr>
        </a:p>
      </dgm:t>
    </dgm:pt>
    <dgm:pt modelId="{84B848AA-688C-402F-85F9-BEDE162EDACE}" type="parTrans" cxnId="{2610C039-3094-46B7-B20C-1BEEBBF957F3}">
      <dgm:prSet/>
      <dgm:spPr/>
      <dgm:t>
        <a:bodyPr/>
        <a:lstStyle/>
        <a:p>
          <a:endParaRPr lang="pt-PT" sz="1700"/>
        </a:p>
      </dgm:t>
    </dgm:pt>
    <dgm:pt modelId="{6424B8F4-E0A9-4BF2-9D8F-AD901C67E456}" type="sibTrans" cxnId="{2610C039-3094-46B7-B20C-1BEEBBF957F3}">
      <dgm:prSet/>
      <dgm:spPr/>
      <dgm:t>
        <a:bodyPr/>
        <a:lstStyle/>
        <a:p>
          <a:endParaRPr lang="pt-PT" sz="1700"/>
        </a:p>
      </dgm:t>
    </dgm:pt>
    <dgm:pt modelId="{5ADDBFD3-9CB0-4D06-AE2E-D6AE1454FE3C}">
      <dgm:prSet phldrT="[Texto]" custT="1"/>
      <dgm:spPr>
        <a:solidFill>
          <a:srgbClr val="E9A69F"/>
        </a:solidFill>
      </dgm:spPr>
      <dgm:t>
        <a:bodyPr/>
        <a:lstStyle/>
        <a:p>
          <a:r>
            <a:rPr lang="en-US" sz="1400" b="1" dirty="0">
              <a:solidFill>
                <a:schemeClr val="accent5">
                  <a:lumMod val="50000"/>
                </a:schemeClr>
              </a:solidFill>
              <a:cs typeface="Arial" panose="020B0604020202020204" pitchFamily="34" charset="0"/>
            </a:rPr>
            <a:t>Block 3: What (inter)actions are needed and what are their preconditions</a:t>
          </a:r>
          <a:endParaRPr lang="pt-PT" sz="1400" dirty="0">
            <a:solidFill>
              <a:schemeClr val="tx2"/>
            </a:solidFill>
            <a:latin typeface="+mn-lt"/>
          </a:endParaRPr>
        </a:p>
      </dgm:t>
    </dgm:pt>
    <dgm:pt modelId="{01CDDE3E-F5AF-4B5C-9273-C000F9469B12}" type="parTrans" cxnId="{826EAEEC-BBBC-4B51-BA64-1E687A283780}">
      <dgm:prSet/>
      <dgm:spPr/>
      <dgm:t>
        <a:bodyPr/>
        <a:lstStyle/>
        <a:p>
          <a:endParaRPr lang="pt-PT" sz="1700"/>
        </a:p>
      </dgm:t>
    </dgm:pt>
    <dgm:pt modelId="{F2EF1355-AE70-4BF3-AEBF-4210AF0B83F0}" type="sibTrans" cxnId="{826EAEEC-BBBC-4B51-BA64-1E687A283780}">
      <dgm:prSet/>
      <dgm:spPr/>
      <dgm:t>
        <a:bodyPr/>
        <a:lstStyle/>
        <a:p>
          <a:endParaRPr lang="pt-PT" sz="1700"/>
        </a:p>
      </dgm:t>
    </dgm:pt>
    <dgm:pt modelId="{22FADF00-B192-496B-8B49-3C1A7EA23364}" type="pres">
      <dgm:prSet presAssocID="{1EFF9504-C392-4DB5-9965-6BCA7CBD75D5}" presName="CompostProcess" presStyleCnt="0">
        <dgm:presLayoutVars>
          <dgm:dir/>
          <dgm:resizeHandles val="exact"/>
        </dgm:presLayoutVars>
      </dgm:prSet>
      <dgm:spPr/>
    </dgm:pt>
    <dgm:pt modelId="{8FB081F2-3284-4BFE-9319-D92A0E35E97B}" type="pres">
      <dgm:prSet presAssocID="{1EFF9504-C392-4DB5-9965-6BCA7CBD75D5}" presName="arrow" presStyleLbl="bgShp" presStyleIdx="0" presStyleCnt="1"/>
      <dgm:spPr/>
    </dgm:pt>
    <dgm:pt modelId="{893133D3-696A-4EFD-A672-EA0E60DF65B2}" type="pres">
      <dgm:prSet presAssocID="{1EFF9504-C392-4DB5-9965-6BCA7CBD75D5}" presName="linearProcess" presStyleCnt="0"/>
      <dgm:spPr/>
    </dgm:pt>
    <dgm:pt modelId="{00B1A669-1579-45BD-9F48-8584D69A336B}" type="pres">
      <dgm:prSet presAssocID="{D28A07D1-B651-4EA2-BD9D-0C8FAE00E75F}" presName="textNode" presStyleLbl="node1" presStyleIdx="0" presStyleCnt="3">
        <dgm:presLayoutVars>
          <dgm:bulletEnabled val="1"/>
        </dgm:presLayoutVars>
      </dgm:prSet>
      <dgm:spPr/>
    </dgm:pt>
    <dgm:pt modelId="{ABD72AAC-725E-4918-A38B-2F6BEABAD825}" type="pres">
      <dgm:prSet presAssocID="{489AB94E-DBC5-40F0-BCCA-47BC7D6EA33C}" presName="sibTrans" presStyleCnt="0"/>
      <dgm:spPr/>
    </dgm:pt>
    <dgm:pt modelId="{3C1F8D11-1A1A-42B9-A010-1513F05DBD6C}" type="pres">
      <dgm:prSet presAssocID="{79C1FA43-D831-4291-9EC6-B9A55EBB4D55}" presName="textNode" presStyleLbl="node1" presStyleIdx="1" presStyleCnt="3">
        <dgm:presLayoutVars>
          <dgm:bulletEnabled val="1"/>
        </dgm:presLayoutVars>
      </dgm:prSet>
      <dgm:spPr/>
    </dgm:pt>
    <dgm:pt modelId="{06EB0845-28E2-4D44-AAA8-C2CB48A9EF41}" type="pres">
      <dgm:prSet presAssocID="{6424B8F4-E0A9-4BF2-9D8F-AD901C67E456}" presName="sibTrans" presStyleCnt="0"/>
      <dgm:spPr/>
    </dgm:pt>
    <dgm:pt modelId="{0E232989-45CD-4FD4-A400-19ED98DD0350}" type="pres">
      <dgm:prSet presAssocID="{5ADDBFD3-9CB0-4D06-AE2E-D6AE1454FE3C}" presName="textNode" presStyleLbl="node1" presStyleIdx="2" presStyleCnt="3">
        <dgm:presLayoutVars>
          <dgm:bulletEnabled val="1"/>
        </dgm:presLayoutVars>
      </dgm:prSet>
      <dgm:spPr/>
    </dgm:pt>
  </dgm:ptLst>
  <dgm:cxnLst>
    <dgm:cxn modelId="{882B8006-C840-4CBF-90A8-482ADBB33D4E}" srcId="{1EFF9504-C392-4DB5-9965-6BCA7CBD75D5}" destId="{D28A07D1-B651-4EA2-BD9D-0C8FAE00E75F}" srcOrd="0" destOrd="0" parTransId="{C08AE6C2-EC79-4BC6-9949-66DACAF33FCF}" sibTransId="{489AB94E-DBC5-40F0-BCCA-47BC7D6EA33C}"/>
    <dgm:cxn modelId="{BEB04C12-FA09-45A1-B79A-C680912E79D7}" type="presOf" srcId="{1EFF9504-C392-4DB5-9965-6BCA7CBD75D5}" destId="{22FADF00-B192-496B-8B49-3C1A7EA23364}" srcOrd="0" destOrd="0" presId="urn:microsoft.com/office/officeart/2005/8/layout/hProcess9"/>
    <dgm:cxn modelId="{2610C039-3094-46B7-B20C-1BEEBBF957F3}" srcId="{1EFF9504-C392-4DB5-9965-6BCA7CBD75D5}" destId="{79C1FA43-D831-4291-9EC6-B9A55EBB4D55}" srcOrd="1" destOrd="0" parTransId="{84B848AA-688C-402F-85F9-BEDE162EDACE}" sibTransId="{6424B8F4-E0A9-4BF2-9D8F-AD901C67E456}"/>
    <dgm:cxn modelId="{3CAFE148-A43E-401C-9A6E-6FCBB4A8D06A}" type="presOf" srcId="{D28A07D1-B651-4EA2-BD9D-0C8FAE00E75F}" destId="{00B1A669-1579-45BD-9F48-8584D69A336B}" srcOrd="0" destOrd="0" presId="urn:microsoft.com/office/officeart/2005/8/layout/hProcess9"/>
    <dgm:cxn modelId="{04D3A24F-EC1C-4E13-AECE-6DB4493F0B62}" type="presOf" srcId="{5ADDBFD3-9CB0-4D06-AE2E-D6AE1454FE3C}" destId="{0E232989-45CD-4FD4-A400-19ED98DD0350}" srcOrd="0" destOrd="0" presId="urn:microsoft.com/office/officeart/2005/8/layout/hProcess9"/>
    <dgm:cxn modelId="{5EE69C8D-1CE3-4BC4-A4A8-BFB604F22187}" type="presOf" srcId="{79C1FA43-D831-4291-9EC6-B9A55EBB4D55}" destId="{3C1F8D11-1A1A-42B9-A010-1513F05DBD6C}" srcOrd="0" destOrd="0" presId="urn:microsoft.com/office/officeart/2005/8/layout/hProcess9"/>
    <dgm:cxn modelId="{826EAEEC-BBBC-4B51-BA64-1E687A283780}" srcId="{1EFF9504-C392-4DB5-9965-6BCA7CBD75D5}" destId="{5ADDBFD3-9CB0-4D06-AE2E-D6AE1454FE3C}" srcOrd="2" destOrd="0" parTransId="{01CDDE3E-F5AF-4B5C-9273-C000F9469B12}" sibTransId="{F2EF1355-AE70-4BF3-AEBF-4210AF0B83F0}"/>
    <dgm:cxn modelId="{A7336732-222D-4378-83EA-D117E2E7C385}" type="presParOf" srcId="{22FADF00-B192-496B-8B49-3C1A7EA23364}" destId="{8FB081F2-3284-4BFE-9319-D92A0E35E97B}" srcOrd="0" destOrd="0" presId="urn:microsoft.com/office/officeart/2005/8/layout/hProcess9"/>
    <dgm:cxn modelId="{94736E04-D5DF-49E1-A20C-2611F239546D}" type="presParOf" srcId="{22FADF00-B192-496B-8B49-3C1A7EA23364}" destId="{893133D3-696A-4EFD-A672-EA0E60DF65B2}" srcOrd="1" destOrd="0" presId="urn:microsoft.com/office/officeart/2005/8/layout/hProcess9"/>
    <dgm:cxn modelId="{92FF96D0-963B-4A5F-90AC-58E55457C0CA}" type="presParOf" srcId="{893133D3-696A-4EFD-A672-EA0E60DF65B2}" destId="{00B1A669-1579-45BD-9F48-8584D69A336B}" srcOrd="0" destOrd="0" presId="urn:microsoft.com/office/officeart/2005/8/layout/hProcess9"/>
    <dgm:cxn modelId="{76E537EB-4E20-41E4-B87E-AA668C6D9869}" type="presParOf" srcId="{893133D3-696A-4EFD-A672-EA0E60DF65B2}" destId="{ABD72AAC-725E-4918-A38B-2F6BEABAD825}" srcOrd="1" destOrd="0" presId="urn:microsoft.com/office/officeart/2005/8/layout/hProcess9"/>
    <dgm:cxn modelId="{31AA70AC-375B-4F0B-B3D4-15E1170A3099}" type="presParOf" srcId="{893133D3-696A-4EFD-A672-EA0E60DF65B2}" destId="{3C1F8D11-1A1A-42B9-A010-1513F05DBD6C}" srcOrd="2" destOrd="0" presId="urn:microsoft.com/office/officeart/2005/8/layout/hProcess9"/>
    <dgm:cxn modelId="{591BCA1E-0D5E-431B-8C97-8F671489908B}" type="presParOf" srcId="{893133D3-696A-4EFD-A672-EA0E60DF65B2}" destId="{06EB0845-28E2-4D44-AAA8-C2CB48A9EF41}" srcOrd="3" destOrd="0" presId="urn:microsoft.com/office/officeart/2005/8/layout/hProcess9"/>
    <dgm:cxn modelId="{AFB2FDA5-39D3-4D67-BAFC-6ABF068D58C9}" type="presParOf" srcId="{893133D3-696A-4EFD-A672-EA0E60DF65B2}" destId="{0E232989-45CD-4FD4-A400-19ED98DD0350}"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938079-98F4-4A23-9423-E7E47D1769F5}"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pt-PT"/>
        </a:p>
      </dgm:t>
    </dgm:pt>
    <dgm:pt modelId="{91268EB5-5406-4C35-965B-1FA42A605872}">
      <dgm:prSet phldrT="[Texto]" custT="1"/>
      <dgm:spPr/>
      <dgm:t>
        <a:bodyPr/>
        <a:lstStyle/>
        <a:p>
          <a:r>
            <a:rPr lang="en-US" sz="1400" kern="1200" dirty="0">
              <a:solidFill>
                <a:schemeClr val="bg1"/>
              </a:solidFill>
              <a:latin typeface="Arial" panose="020B0604020202020204" pitchFamily="34" charset="0"/>
              <a:ea typeface="Calibri" panose="020F0502020204030204" pitchFamily="34" charset="0"/>
              <a:cs typeface="Arial" panose="020B0604020202020204" pitchFamily="34" charset="0"/>
            </a:rPr>
            <a:t>6 national funding agencies</a:t>
          </a:r>
          <a:endParaRPr lang="pt-PT" sz="1400" kern="1200" dirty="0">
            <a:solidFill>
              <a:schemeClr val="bg1"/>
            </a:solidFill>
            <a:latin typeface="Arial" panose="020B0604020202020204" pitchFamily="34" charset="0"/>
            <a:ea typeface="Calibri" panose="020F0502020204030204" pitchFamily="34" charset="0"/>
            <a:cs typeface="Arial" panose="020B0604020202020204" pitchFamily="34" charset="0"/>
          </a:endParaRPr>
        </a:p>
      </dgm:t>
    </dgm:pt>
    <dgm:pt modelId="{2B38C10A-5E8D-4B08-A6CF-33ABAF7C34A0}" type="parTrans" cxnId="{9D943428-CD9F-4CA2-B7A8-9873E168C285}">
      <dgm:prSet/>
      <dgm:spPr/>
      <dgm:t>
        <a:bodyPr/>
        <a:lstStyle/>
        <a:p>
          <a:endParaRPr lang="pt-PT" sz="1400"/>
        </a:p>
      </dgm:t>
    </dgm:pt>
    <dgm:pt modelId="{B512EBB7-8FF1-4760-872C-599CF430EBCC}" type="sibTrans" cxnId="{9D943428-CD9F-4CA2-B7A8-9873E168C285}">
      <dgm:prSet/>
      <dgm:spPr/>
      <dgm:t>
        <a:bodyPr/>
        <a:lstStyle/>
        <a:p>
          <a:endParaRPr lang="pt-PT" sz="1400"/>
        </a:p>
      </dgm:t>
    </dgm:pt>
    <dgm:pt modelId="{766A6306-4A86-4CF0-B121-BB7120E931CA}">
      <dgm:prSet phldrT="[Texto]" custT="1"/>
      <dgm:spPr/>
      <dgm:t>
        <a:bodyPr/>
        <a:lstStyle/>
        <a:p>
          <a:r>
            <a:rPr lang="en-US" sz="1400" kern="1200" dirty="0">
              <a:solidFill>
                <a:schemeClr val="bg1"/>
              </a:solidFill>
              <a:latin typeface="Arial" panose="020B0604020202020204" pitchFamily="34" charset="0"/>
              <a:ea typeface="Calibri" panose="020F0502020204030204" pitchFamily="34" charset="0"/>
              <a:cs typeface="Arial" panose="020B0604020202020204" pitchFamily="34" charset="0"/>
            </a:rPr>
            <a:t>1 international business acceleration network</a:t>
          </a:r>
          <a:endParaRPr lang="pt-PT" sz="1400" kern="1200" dirty="0">
            <a:solidFill>
              <a:schemeClr val="bg1"/>
            </a:solidFill>
            <a:latin typeface="Arial" panose="020B0604020202020204" pitchFamily="34" charset="0"/>
            <a:ea typeface="Calibri" panose="020F0502020204030204" pitchFamily="34" charset="0"/>
            <a:cs typeface="Arial" panose="020B0604020202020204" pitchFamily="34" charset="0"/>
          </a:endParaRPr>
        </a:p>
      </dgm:t>
    </dgm:pt>
    <dgm:pt modelId="{470C34A2-C40A-4624-8897-DF8735A14671}" type="parTrans" cxnId="{06A0741A-D8CA-452C-A7A9-6B2E536057F3}">
      <dgm:prSet/>
      <dgm:spPr/>
      <dgm:t>
        <a:bodyPr/>
        <a:lstStyle/>
        <a:p>
          <a:endParaRPr lang="pt-PT" sz="1400"/>
        </a:p>
      </dgm:t>
    </dgm:pt>
    <dgm:pt modelId="{B051B6EB-590A-49DD-9B01-F303B9AC7DDF}" type="sibTrans" cxnId="{06A0741A-D8CA-452C-A7A9-6B2E536057F3}">
      <dgm:prSet/>
      <dgm:spPr/>
      <dgm:t>
        <a:bodyPr/>
        <a:lstStyle/>
        <a:p>
          <a:endParaRPr lang="pt-PT" sz="1400"/>
        </a:p>
      </dgm:t>
    </dgm:pt>
    <dgm:pt modelId="{B378B85F-CB7E-43D0-B23A-9B2D6E4F7C94}">
      <dgm:prSet phldrT="[Texto]" custT="1"/>
      <dgm:spPr/>
      <dgm:t>
        <a:bodyPr/>
        <a:lstStyle/>
        <a:p>
          <a:r>
            <a:rPr lang="en-US" sz="1400" kern="1200" dirty="0">
              <a:solidFill>
                <a:schemeClr val="bg1"/>
              </a:solidFill>
              <a:latin typeface="Arial" panose="020B0604020202020204" pitchFamily="34" charset="0"/>
              <a:ea typeface="Calibri" panose="020F0502020204030204" pitchFamily="34" charset="0"/>
              <a:cs typeface="Arial" panose="020B0604020202020204" pitchFamily="34" charset="0"/>
            </a:rPr>
            <a:t>1 multilateral business led R&amp;I organization</a:t>
          </a:r>
          <a:endParaRPr lang="pt-PT" sz="1400" kern="1200" dirty="0">
            <a:solidFill>
              <a:schemeClr val="bg1"/>
            </a:solidFill>
            <a:latin typeface="Arial" panose="020B0604020202020204" pitchFamily="34" charset="0"/>
            <a:ea typeface="Calibri" panose="020F0502020204030204" pitchFamily="34" charset="0"/>
            <a:cs typeface="Arial" panose="020B0604020202020204" pitchFamily="34" charset="0"/>
          </a:endParaRPr>
        </a:p>
      </dgm:t>
    </dgm:pt>
    <dgm:pt modelId="{CEFEA247-6CBD-430B-BC03-46776A2DC1C2}" type="parTrans" cxnId="{1DA9CAF4-F0AB-4098-B01A-8AE8665326FE}">
      <dgm:prSet/>
      <dgm:spPr/>
      <dgm:t>
        <a:bodyPr/>
        <a:lstStyle/>
        <a:p>
          <a:endParaRPr lang="pt-PT" sz="1400"/>
        </a:p>
      </dgm:t>
    </dgm:pt>
    <dgm:pt modelId="{DA5ED87C-E4B6-4B4E-AC31-A42B96C09B97}" type="sibTrans" cxnId="{1DA9CAF4-F0AB-4098-B01A-8AE8665326FE}">
      <dgm:prSet/>
      <dgm:spPr/>
      <dgm:t>
        <a:bodyPr/>
        <a:lstStyle/>
        <a:p>
          <a:endParaRPr lang="pt-PT" sz="1400"/>
        </a:p>
      </dgm:t>
    </dgm:pt>
    <dgm:pt modelId="{13FD87AC-6643-4B27-9C32-0D518206537B}">
      <dgm:prSet phldrT="[Texto]" custT="1"/>
      <dgm:spPr/>
      <dgm:t>
        <a:bodyPr/>
        <a:lstStyle/>
        <a:p>
          <a:r>
            <a:rPr lang="en-US" sz="1400" kern="1200" dirty="0">
              <a:solidFill>
                <a:schemeClr val="bg1"/>
              </a:solidFill>
              <a:latin typeface="Arial" panose="020B0604020202020204" pitchFamily="34" charset="0"/>
              <a:ea typeface="Calibri" panose="020F0502020204030204" pitchFamily="34" charset="0"/>
              <a:cs typeface="Arial" panose="020B0604020202020204" pitchFamily="34" charset="0"/>
            </a:rPr>
            <a:t>1 innovation public-private partnership organization</a:t>
          </a:r>
          <a:endParaRPr lang="pt-PT" sz="1400" kern="1200" dirty="0">
            <a:solidFill>
              <a:schemeClr val="bg1"/>
            </a:solidFill>
            <a:latin typeface="Arial" panose="020B0604020202020204" pitchFamily="34" charset="0"/>
            <a:ea typeface="Calibri" panose="020F0502020204030204" pitchFamily="34" charset="0"/>
            <a:cs typeface="Arial" panose="020B0604020202020204" pitchFamily="34" charset="0"/>
          </a:endParaRPr>
        </a:p>
      </dgm:t>
    </dgm:pt>
    <dgm:pt modelId="{CAC14A02-7D6E-4C33-A040-0349A8FA6555}" type="parTrans" cxnId="{05ABBB6C-EA08-4BDA-BF57-A576546AFFEC}">
      <dgm:prSet/>
      <dgm:spPr/>
      <dgm:t>
        <a:bodyPr/>
        <a:lstStyle/>
        <a:p>
          <a:endParaRPr lang="pt-PT" sz="1400"/>
        </a:p>
      </dgm:t>
    </dgm:pt>
    <dgm:pt modelId="{9DDC7273-5924-417B-A93B-00CC04C2211C}" type="sibTrans" cxnId="{05ABBB6C-EA08-4BDA-BF57-A576546AFFEC}">
      <dgm:prSet/>
      <dgm:spPr/>
      <dgm:t>
        <a:bodyPr/>
        <a:lstStyle/>
        <a:p>
          <a:endParaRPr lang="pt-PT" sz="1400"/>
        </a:p>
      </dgm:t>
    </dgm:pt>
    <dgm:pt modelId="{D61C4F61-A911-49C9-A886-E1960E72DBF9}">
      <dgm:prSet custT="1"/>
      <dgm:spPr/>
      <dgm:t>
        <a:bodyPr/>
        <a:lstStyle/>
        <a:p>
          <a:r>
            <a:rPr lang="en-US" sz="1400" dirty="0">
              <a:solidFill>
                <a:schemeClr val="bg1"/>
              </a:solidFill>
              <a:latin typeface="Arial" panose="020B0604020202020204" pitchFamily="34" charset="0"/>
              <a:ea typeface="Calibri" panose="020F0502020204030204" pitchFamily="34" charset="0"/>
              <a:cs typeface="Arial" panose="020B0604020202020204" pitchFamily="34" charset="0"/>
            </a:rPr>
            <a:t>2 highly </a:t>
          </a:r>
          <a:r>
            <a:rPr lang="en-US" sz="1400" dirty="0" err="1">
              <a:solidFill>
                <a:schemeClr val="bg1"/>
              </a:solidFill>
              <a:latin typeface="Arial" panose="020B0604020202020204" pitchFamily="34" charset="0"/>
              <a:ea typeface="Calibri" panose="020F0502020204030204" pitchFamily="34" charset="0"/>
              <a:cs typeface="Arial" panose="020B0604020202020204" pitchFamily="34" charset="0"/>
            </a:rPr>
            <a:t>specialised</a:t>
          </a:r>
          <a:r>
            <a:rPr lang="en-US" sz="1400" dirty="0">
              <a:solidFill>
                <a:schemeClr val="bg1"/>
              </a:solidFill>
              <a:latin typeface="Arial" panose="020B0604020202020204" pitchFamily="34" charset="0"/>
              <a:ea typeface="Calibri" panose="020F0502020204030204" pitchFamily="34" charset="0"/>
              <a:cs typeface="Arial" panose="020B0604020202020204" pitchFamily="34" charset="0"/>
            </a:rPr>
            <a:t> and renowned firms in international R&amp;I management</a:t>
          </a:r>
        </a:p>
      </dgm:t>
    </dgm:pt>
    <dgm:pt modelId="{C26125AA-4B3A-49A2-AA45-8049926725C8}" type="parTrans" cxnId="{3A65ADE4-F47A-4FFE-99B1-415A2F64FACD}">
      <dgm:prSet/>
      <dgm:spPr/>
      <dgm:t>
        <a:bodyPr/>
        <a:lstStyle/>
        <a:p>
          <a:endParaRPr lang="pt-PT" sz="1400"/>
        </a:p>
      </dgm:t>
    </dgm:pt>
    <dgm:pt modelId="{8D3A6B9D-942C-4C53-834F-15D804B5285B}" type="sibTrans" cxnId="{3A65ADE4-F47A-4FFE-99B1-415A2F64FACD}">
      <dgm:prSet/>
      <dgm:spPr/>
      <dgm:t>
        <a:bodyPr/>
        <a:lstStyle/>
        <a:p>
          <a:endParaRPr lang="pt-PT" sz="1400"/>
        </a:p>
      </dgm:t>
    </dgm:pt>
    <dgm:pt modelId="{B6E8FF8E-8D32-4ED7-950C-D441B20CB7FE}" type="pres">
      <dgm:prSet presAssocID="{05938079-98F4-4A23-9423-E7E47D1769F5}" presName="Name0" presStyleCnt="0">
        <dgm:presLayoutVars>
          <dgm:dir/>
          <dgm:resizeHandles val="exact"/>
        </dgm:presLayoutVars>
      </dgm:prSet>
      <dgm:spPr/>
    </dgm:pt>
    <dgm:pt modelId="{E2331B48-C288-46DD-A227-885BE923A28E}" type="pres">
      <dgm:prSet presAssocID="{91268EB5-5406-4C35-965B-1FA42A605872}" presName="node" presStyleLbl="node1" presStyleIdx="0" presStyleCnt="5" custScaleX="84963" custLinFactX="1651" custLinFactNeighborX="100000">
        <dgm:presLayoutVars>
          <dgm:bulletEnabled val="1"/>
        </dgm:presLayoutVars>
      </dgm:prSet>
      <dgm:spPr/>
    </dgm:pt>
    <dgm:pt modelId="{8BE9D65A-73C2-4DFF-AE9A-E9AC56A73298}" type="pres">
      <dgm:prSet presAssocID="{B512EBB7-8FF1-4760-872C-599CF430EBCC}" presName="sibTrans" presStyleCnt="0"/>
      <dgm:spPr/>
    </dgm:pt>
    <dgm:pt modelId="{9DB3E926-1BCE-441F-B765-E985BE94AF9D}" type="pres">
      <dgm:prSet presAssocID="{766A6306-4A86-4CF0-B121-BB7120E931CA}" presName="node" presStyleLbl="node1" presStyleIdx="1" presStyleCnt="5" custScaleX="89361" custScaleY="100000" custLinFactNeighborX="76582">
        <dgm:presLayoutVars>
          <dgm:bulletEnabled val="1"/>
        </dgm:presLayoutVars>
      </dgm:prSet>
      <dgm:spPr/>
    </dgm:pt>
    <dgm:pt modelId="{E30164D5-7393-43E4-91F9-4E21F8A3950B}" type="pres">
      <dgm:prSet presAssocID="{B051B6EB-590A-49DD-9B01-F303B9AC7DDF}" presName="sibTrans" presStyleCnt="0"/>
      <dgm:spPr/>
    </dgm:pt>
    <dgm:pt modelId="{D5AD642C-59AA-4126-A530-E4D7B8136238}" type="pres">
      <dgm:prSet presAssocID="{B378B85F-CB7E-43D0-B23A-9B2D6E4F7C94}" presName="node" presStyleLbl="node1" presStyleIdx="2" presStyleCnt="5" custScaleX="89379" custLinFactNeighborX="48843" custLinFactNeighborY="-566">
        <dgm:presLayoutVars>
          <dgm:bulletEnabled val="1"/>
        </dgm:presLayoutVars>
      </dgm:prSet>
      <dgm:spPr/>
    </dgm:pt>
    <dgm:pt modelId="{415792B2-DFC6-4342-AA5D-DD71036A99D8}" type="pres">
      <dgm:prSet presAssocID="{DA5ED87C-E4B6-4B4E-AC31-A42B96C09B97}" presName="sibTrans" presStyleCnt="0"/>
      <dgm:spPr/>
    </dgm:pt>
    <dgm:pt modelId="{4BD23B4F-6B05-46F1-A356-25C29B8E6343}" type="pres">
      <dgm:prSet presAssocID="{13FD87AC-6643-4B27-9C32-0D518206537B}" presName="node" presStyleLbl="node1" presStyleIdx="3" presStyleCnt="5" custLinFactNeighborX="17430">
        <dgm:presLayoutVars>
          <dgm:bulletEnabled val="1"/>
        </dgm:presLayoutVars>
      </dgm:prSet>
      <dgm:spPr/>
    </dgm:pt>
    <dgm:pt modelId="{A2FD9452-0AA5-42BB-99D1-92DA274D2D7B}" type="pres">
      <dgm:prSet presAssocID="{9DDC7273-5924-417B-A93B-00CC04C2211C}" presName="sibTrans" presStyleCnt="0"/>
      <dgm:spPr/>
    </dgm:pt>
    <dgm:pt modelId="{2CDD63AA-B6B8-4CC6-BACC-E724C36E6F7E}" type="pres">
      <dgm:prSet presAssocID="{D61C4F61-A911-49C9-A886-E1960E72DBF9}" presName="node" presStyleLbl="node1" presStyleIdx="4" presStyleCnt="5" custLinFactNeighborX="-17430">
        <dgm:presLayoutVars>
          <dgm:bulletEnabled val="1"/>
        </dgm:presLayoutVars>
      </dgm:prSet>
      <dgm:spPr/>
    </dgm:pt>
  </dgm:ptLst>
  <dgm:cxnLst>
    <dgm:cxn modelId="{B3B87E0E-7495-4F5C-8F86-7EF02190F8DF}" type="presOf" srcId="{766A6306-4A86-4CF0-B121-BB7120E931CA}" destId="{9DB3E926-1BCE-441F-B765-E985BE94AF9D}" srcOrd="0" destOrd="0" presId="urn:microsoft.com/office/officeart/2005/8/layout/hList6"/>
    <dgm:cxn modelId="{06A0741A-D8CA-452C-A7A9-6B2E536057F3}" srcId="{05938079-98F4-4A23-9423-E7E47D1769F5}" destId="{766A6306-4A86-4CF0-B121-BB7120E931CA}" srcOrd="1" destOrd="0" parTransId="{470C34A2-C40A-4624-8897-DF8735A14671}" sibTransId="{B051B6EB-590A-49DD-9B01-F303B9AC7DDF}"/>
    <dgm:cxn modelId="{9D943428-CD9F-4CA2-B7A8-9873E168C285}" srcId="{05938079-98F4-4A23-9423-E7E47D1769F5}" destId="{91268EB5-5406-4C35-965B-1FA42A605872}" srcOrd="0" destOrd="0" parTransId="{2B38C10A-5E8D-4B08-A6CF-33ABAF7C34A0}" sibTransId="{B512EBB7-8FF1-4760-872C-599CF430EBCC}"/>
    <dgm:cxn modelId="{E8E4EE36-B8BD-412B-B742-08DA33638C9A}" type="presOf" srcId="{91268EB5-5406-4C35-965B-1FA42A605872}" destId="{E2331B48-C288-46DD-A227-885BE923A28E}" srcOrd="0" destOrd="0" presId="urn:microsoft.com/office/officeart/2005/8/layout/hList6"/>
    <dgm:cxn modelId="{05ABBB6C-EA08-4BDA-BF57-A576546AFFEC}" srcId="{05938079-98F4-4A23-9423-E7E47D1769F5}" destId="{13FD87AC-6643-4B27-9C32-0D518206537B}" srcOrd="3" destOrd="0" parTransId="{CAC14A02-7D6E-4C33-A040-0349A8FA6555}" sibTransId="{9DDC7273-5924-417B-A93B-00CC04C2211C}"/>
    <dgm:cxn modelId="{AA36ED4C-E7A2-4DA5-937B-574349E475CF}" type="presOf" srcId="{05938079-98F4-4A23-9423-E7E47D1769F5}" destId="{B6E8FF8E-8D32-4ED7-950C-D441B20CB7FE}" srcOrd="0" destOrd="0" presId="urn:microsoft.com/office/officeart/2005/8/layout/hList6"/>
    <dgm:cxn modelId="{F1D3B8B4-DD97-470F-B3CA-1124989E111E}" type="presOf" srcId="{D61C4F61-A911-49C9-A886-E1960E72DBF9}" destId="{2CDD63AA-B6B8-4CC6-BACC-E724C36E6F7E}" srcOrd="0" destOrd="0" presId="urn:microsoft.com/office/officeart/2005/8/layout/hList6"/>
    <dgm:cxn modelId="{83BA16CE-533C-45B4-A298-6406782EFB58}" type="presOf" srcId="{13FD87AC-6643-4B27-9C32-0D518206537B}" destId="{4BD23B4F-6B05-46F1-A356-25C29B8E6343}" srcOrd="0" destOrd="0" presId="urn:microsoft.com/office/officeart/2005/8/layout/hList6"/>
    <dgm:cxn modelId="{3A65ADE4-F47A-4FFE-99B1-415A2F64FACD}" srcId="{05938079-98F4-4A23-9423-E7E47D1769F5}" destId="{D61C4F61-A911-49C9-A886-E1960E72DBF9}" srcOrd="4" destOrd="0" parTransId="{C26125AA-4B3A-49A2-AA45-8049926725C8}" sibTransId="{8D3A6B9D-942C-4C53-834F-15D804B5285B}"/>
    <dgm:cxn modelId="{1DA9CAF4-F0AB-4098-B01A-8AE8665326FE}" srcId="{05938079-98F4-4A23-9423-E7E47D1769F5}" destId="{B378B85F-CB7E-43D0-B23A-9B2D6E4F7C94}" srcOrd="2" destOrd="0" parTransId="{CEFEA247-6CBD-430B-BC03-46776A2DC1C2}" sibTransId="{DA5ED87C-E4B6-4B4E-AC31-A42B96C09B97}"/>
    <dgm:cxn modelId="{88EF76F9-6219-4ECB-B6AB-45DAEE32B9B8}" type="presOf" srcId="{B378B85F-CB7E-43D0-B23A-9B2D6E4F7C94}" destId="{D5AD642C-59AA-4126-A530-E4D7B8136238}" srcOrd="0" destOrd="0" presId="urn:microsoft.com/office/officeart/2005/8/layout/hList6"/>
    <dgm:cxn modelId="{F89077EE-E028-4C8B-91A7-334DC501F18A}" type="presParOf" srcId="{B6E8FF8E-8D32-4ED7-950C-D441B20CB7FE}" destId="{E2331B48-C288-46DD-A227-885BE923A28E}" srcOrd="0" destOrd="0" presId="urn:microsoft.com/office/officeart/2005/8/layout/hList6"/>
    <dgm:cxn modelId="{0F8ADED3-7092-4C86-9E6E-89BBF5CE5333}" type="presParOf" srcId="{B6E8FF8E-8D32-4ED7-950C-D441B20CB7FE}" destId="{8BE9D65A-73C2-4DFF-AE9A-E9AC56A73298}" srcOrd="1" destOrd="0" presId="urn:microsoft.com/office/officeart/2005/8/layout/hList6"/>
    <dgm:cxn modelId="{65E89729-2D43-42F5-BE03-32179B714B10}" type="presParOf" srcId="{B6E8FF8E-8D32-4ED7-950C-D441B20CB7FE}" destId="{9DB3E926-1BCE-441F-B765-E985BE94AF9D}" srcOrd="2" destOrd="0" presId="urn:microsoft.com/office/officeart/2005/8/layout/hList6"/>
    <dgm:cxn modelId="{686E3156-CB71-4014-A28A-BD28EC9B2C78}" type="presParOf" srcId="{B6E8FF8E-8D32-4ED7-950C-D441B20CB7FE}" destId="{E30164D5-7393-43E4-91F9-4E21F8A3950B}" srcOrd="3" destOrd="0" presId="urn:microsoft.com/office/officeart/2005/8/layout/hList6"/>
    <dgm:cxn modelId="{3BAAFC62-99AD-49CE-97CA-B049772A9B07}" type="presParOf" srcId="{B6E8FF8E-8D32-4ED7-950C-D441B20CB7FE}" destId="{D5AD642C-59AA-4126-A530-E4D7B8136238}" srcOrd="4" destOrd="0" presId="urn:microsoft.com/office/officeart/2005/8/layout/hList6"/>
    <dgm:cxn modelId="{7BA750C8-143F-4C28-8B75-58D8FF95E3F0}" type="presParOf" srcId="{B6E8FF8E-8D32-4ED7-950C-D441B20CB7FE}" destId="{415792B2-DFC6-4342-AA5D-DD71036A99D8}" srcOrd="5" destOrd="0" presId="urn:microsoft.com/office/officeart/2005/8/layout/hList6"/>
    <dgm:cxn modelId="{67607563-5385-4ABF-B164-24ECCA8F7906}" type="presParOf" srcId="{B6E8FF8E-8D32-4ED7-950C-D441B20CB7FE}" destId="{4BD23B4F-6B05-46F1-A356-25C29B8E6343}" srcOrd="6" destOrd="0" presId="urn:microsoft.com/office/officeart/2005/8/layout/hList6"/>
    <dgm:cxn modelId="{90E62610-6A82-46B0-8D94-B0263685AE5C}" type="presParOf" srcId="{B6E8FF8E-8D32-4ED7-950C-D441B20CB7FE}" destId="{A2FD9452-0AA5-42BB-99D1-92DA274D2D7B}" srcOrd="7" destOrd="0" presId="urn:microsoft.com/office/officeart/2005/8/layout/hList6"/>
    <dgm:cxn modelId="{2FD1599C-5AA3-4EDD-AB8E-6A8E33DAB6E6}" type="presParOf" srcId="{B6E8FF8E-8D32-4ED7-950C-D441B20CB7FE}" destId="{2CDD63AA-B6B8-4CC6-BACC-E724C36E6F7E}" srcOrd="8"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164C20-AB77-488E-BBB3-D202AE0255F5}"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GB"/>
        </a:p>
      </dgm:t>
    </dgm:pt>
    <dgm:pt modelId="{E1E7839F-E9A0-495E-9AB1-67F3100DAB4E}">
      <dgm:prSet phldrT="[Text]" custT="1"/>
      <dgm:spPr>
        <a:xfrm>
          <a:off x="2088228" y="920075"/>
          <a:ext cx="3456390" cy="849272"/>
        </a:xfrm>
        <a:noFill/>
        <a:ln w="25400" cap="flat" cmpd="sng" algn="ctr">
          <a:noFill/>
          <a:prstDash val="solid"/>
        </a:ln>
        <a:effectLst/>
        <a:sp3d/>
      </dgm:spPr>
      <dgm:t>
        <a:bodyPr/>
        <a:lstStyle/>
        <a:p>
          <a:r>
            <a:rPr lang="fr-BE" sz="2800" dirty="0" err="1">
              <a:solidFill>
                <a:sysClr val="windowText" lastClr="000000">
                  <a:hueOff val="0"/>
                  <a:satOff val="0"/>
                  <a:lumOff val="0"/>
                  <a:alphaOff val="0"/>
                </a:sysClr>
              </a:solidFill>
              <a:latin typeface="+mj-lt"/>
              <a:ea typeface="+mn-ea"/>
              <a:cs typeface="+mn-cs"/>
            </a:rPr>
            <a:t>Connecting</a:t>
          </a:r>
          <a:r>
            <a:rPr lang="fr-BE" sz="2800" dirty="0">
              <a:solidFill>
                <a:sysClr val="windowText" lastClr="000000">
                  <a:hueOff val="0"/>
                  <a:satOff val="0"/>
                  <a:lumOff val="0"/>
                  <a:alphaOff val="0"/>
                </a:sysClr>
              </a:solidFill>
              <a:latin typeface="+mj-lt"/>
              <a:ea typeface="+mn-ea"/>
              <a:cs typeface="+mn-cs"/>
            </a:rPr>
            <a:t> Europe </a:t>
          </a:r>
          <a:r>
            <a:rPr lang="fr-BE" sz="2800" dirty="0" err="1">
              <a:solidFill>
                <a:sysClr val="windowText" lastClr="000000">
                  <a:hueOff val="0"/>
                  <a:satOff val="0"/>
                  <a:lumOff val="0"/>
                  <a:alphaOff val="0"/>
                </a:sysClr>
              </a:solidFill>
              <a:latin typeface="+mj-lt"/>
              <a:ea typeface="+mn-ea"/>
              <a:cs typeface="+mn-cs"/>
            </a:rPr>
            <a:t>Facility</a:t>
          </a:r>
          <a:r>
            <a:rPr lang="fr-BE" sz="2800" dirty="0">
              <a:solidFill>
                <a:sysClr val="windowText" lastClr="000000">
                  <a:hueOff val="0"/>
                  <a:satOff val="0"/>
                  <a:lumOff val="0"/>
                  <a:alphaOff val="0"/>
                </a:sysClr>
              </a:solidFill>
              <a:latin typeface="+mj-lt"/>
              <a:ea typeface="+mn-ea"/>
              <a:cs typeface="+mn-cs"/>
            </a:rPr>
            <a:t> </a:t>
          </a:r>
          <a:endParaRPr lang="en-GB" sz="2800" dirty="0">
            <a:solidFill>
              <a:sysClr val="windowText" lastClr="000000">
                <a:hueOff val="0"/>
                <a:satOff val="0"/>
                <a:lumOff val="0"/>
                <a:alphaOff val="0"/>
              </a:sysClr>
            </a:solidFill>
            <a:latin typeface="+mj-lt"/>
            <a:ea typeface="+mn-ea"/>
            <a:cs typeface="+mn-cs"/>
          </a:endParaRPr>
        </a:p>
      </dgm:t>
    </dgm:pt>
    <dgm:pt modelId="{F0AF7CB3-7CC9-419F-A8DF-843402E61B08}" type="parTrans" cxnId="{50E0FF7B-69C0-4B7C-98C1-C234B5494216}">
      <dgm:prSet/>
      <dgm:spPr/>
      <dgm:t>
        <a:bodyPr/>
        <a:lstStyle/>
        <a:p>
          <a:endParaRPr lang="en-GB"/>
        </a:p>
      </dgm:t>
    </dgm:pt>
    <dgm:pt modelId="{D20E31F6-886A-4C70-9CDF-D2B3D28D8628}" type="sibTrans" cxnId="{50E0FF7B-69C0-4B7C-98C1-C234B5494216}">
      <dgm:prSet/>
      <dgm:spPr/>
      <dgm:t>
        <a:bodyPr/>
        <a:lstStyle/>
        <a:p>
          <a:endParaRPr lang="en-GB"/>
        </a:p>
      </dgm:t>
    </dgm:pt>
    <dgm:pt modelId="{9986BC96-9F54-4040-845F-E3FC14D1C13A}">
      <dgm:prSet phldrT="[Text]"/>
      <dgm:spPr>
        <a:xfrm>
          <a:off x="512" y="2677664"/>
          <a:ext cx="2231527" cy="714088"/>
        </a:xfrm>
      </dgm:spPr>
      <dgm:t>
        <a:bodyPr/>
        <a:lstStyle/>
        <a:p>
          <a:r>
            <a:rPr lang="fr-BE" dirty="0"/>
            <a:t>Transport Guidelines</a:t>
          </a:r>
          <a:endParaRPr lang="en-GB" dirty="0"/>
        </a:p>
      </dgm:t>
    </dgm:pt>
    <dgm:pt modelId="{675552A0-379F-445C-923A-3EDCC8FAC89A}" type="parTrans" cxnId="{17B230F7-CA2D-4E26-961F-0326C1826AA8}">
      <dgm:prSet/>
      <dgm:spPr>
        <a:xfrm>
          <a:off x="1116276" y="2008206"/>
          <a:ext cx="2700147" cy="468620"/>
        </a:xfrm>
      </dgm:spPr>
      <dgm:t>
        <a:bodyPr/>
        <a:lstStyle/>
        <a:p>
          <a:endParaRPr lang="en-GB"/>
        </a:p>
      </dgm:t>
    </dgm:pt>
    <dgm:pt modelId="{EEA5928A-0ABE-4CFE-A578-3D93CB4D5487}" type="sibTrans" cxnId="{17B230F7-CA2D-4E26-961F-0326C1826AA8}">
      <dgm:prSet/>
      <dgm:spPr/>
      <dgm:t>
        <a:bodyPr/>
        <a:lstStyle/>
        <a:p>
          <a:endParaRPr lang="en-GB"/>
        </a:p>
      </dgm:t>
    </dgm:pt>
    <dgm:pt modelId="{453B0DBC-F68B-4860-B927-E6E4CF5BA916}">
      <dgm:prSet phldrT="[Text]"/>
      <dgm:spPr>
        <a:xfrm>
          <a:off x="2700660" y="2677664"/>
          <a:ext cx="2231527" cy="714088"/>
        </a:xfrm>
      </dgm:spPr>
      <dgm:t>
        <a:bodyPr/>
        <a:lstStyle/>
        <a:p>
          <a:r>
            <a:rPr lang="fr-BE" dirty="0" err="1"/>
            <a:t>Energy</a:t>
          </a:r>
          <a:r>
            <a:rPr lang="fr-BE" dirty="0"/>
            <a:t> Guidelines </a:t>
          </a:r>
          <a:endParaRPr lang="en-GB" dirty="0"/>
        </a:p>
      </dgm:t>
    </dgm:pt>
    <dgm:pt modelId="{57CA51F0-2907-4E09-93C3-F55D86898F15}" type="parTrans" cxnId="{61B91D07-EC75-4911-B8CD-0D0F2F864C81}">
      <dgm:prSet/>
      <dgm:spPr>
        <a:xfrm>
          <a:off x="3770703" y="2008206"/>
          <a:ext cx="91440" cy="468620"/>
        </a:xfrm>
        <a:noFill/>
        <a:ln w="25400" cap="flat" cmpd="sng" algn="ctr">
          <a:solidFill>
            <a:srgbClr val="4F81BD">
              <a:shade val="60000"/>
              <a:hueOff val="0"/>
              <a:satOff val="0"/>
              <a:lumOff val="0"/>
              <a:alphaOff val="0"/>
            </a:srgbClr>
          </a:solidFill>
          <a:prstDash val="solid"/>
        </a:ln>
        <a:effectLst/>
      </dgm:spPr>
      <dgm:t>
        <a:bodyPr/>
        <a:lstStyle/>
        <a:p>
          <a:endParaRPr lang="en-GB"/>
        </a:p>
      </dgm:t>
    </dgm:pt>
    <dgm:pt modelId="{3E709499-187A-4754-8852-0E3BE49E548B}" type="sibTrans" cxnId="{61B91D07-EC75-4911-B8CD-0D0F2F864C81}">
      <dgm:prSet/>
      <dgm:spPr/>
      <dgm:t>
        <a:bodyPr/>
        <a:lstStyle/>
        <a:p>
          <a:endParaRPr lang="en-GB"/>
        </a:p>
      </dgm:t>
    </dgm:pt>
    <dgm:pt modelId="{DDEF75EA-6A29-4309-AD86-418AAC40B29D}">
      <dgm:prSet phldrT="[Text]"/>
      <dgm:spPr>
        <a:xfrm>
          <a:off x="5400808" y="2677664"/>
          <a:ext cx="2231527" cy="714088"/>
        </a:xfrm>
      </dgm:spPr>
      <dgm:t>
        <a:bodyPr/>
        <a:lstStyle/>
        <a:p>
          <a:r>
            <a:rPr lang="fr-BE" dirty="0"/>
            <a:t>Telecom Guidelines</a:t>
          </a:r>
          <a:endParaRPr lang="en-GB" dirty="0"/>
        </a:p>
      </dgm:t>
    </dgm:pt>
    <dgm:pt modelId="{ACD2C1F9-2ED0-49C7-BA59-F8F2BC8F26AD}" type="parTrans" cxnId="{19348DD6-A444-41D1-8DAA-EF7513C188B7}">
      <dgm:prSet/>
      <dgm:spPr>
        <a:xfrm>
          <a:off x="3816424" y="2008206"/>
          <a:ext cx="2700147" cy="468620"/>
        </a:xfrm>
      </dgm:spPr>
      <dgm:t>
        <a:bodyPr/>
        <a:lstStyle/>
        <a:p>
          <a:endParaRPr lang="en-GB"/>
        </a:p>
      </dgm:t>
    </dgm:pt>
    <dgm:pt modelId="{7E51A1ED-F1C5-4683-AE10-365A61E6CDD5}" type="sibTrans" cxnId="{19348DD6-A444-41D1-8DAA-EF7513C188B7}">
      <dgm:prSet/>
      <dgm:spPr/>
      <dgm:t>
        <a:bodyPr/>
        <a:lstStyle/>
        <a:p>
          <a:endParaRPr lang="en-GB"/>
        </a:p>
      </dgm:t>
    </dgm:pt>
    <dgm:pt modelId="{AA0DA479-2510-4581-8DAC-3E230C531B34}" type="pres">
      <dgm:prSet presAssocID="{45164C20-AB77-488E-BBB3-D202AE0255F5}" presName="Name0" presStyleCnt="0">
        <dgm:presLayoutVars>
          <dgm:orgChart val="1"/>
          <dgm:chPref val="1"/>
          <dgm:dir/>
          <dgm:animOne val="branch"/>
          <dgm:animLvl val="lvl"/>
          <dgm:resizeHandles/>
        </dgm:presLayoutVars>
      </dgm:prSet>
      <dgm:spPr/>
    </dgm:pt>
    <dgm:pt modelId="{C6A20C8C-4CF5-4F8B-8363-ED685E721839}" type="pres">
      <dgm:prSet presAssocID="{E1E7839F-E9A0-495E-9AB1-67F3100DAB4E}" presName="hierRoot1" presStyleCnt="0">
        <dgm:presLayoutVars>
          <dgm:hierBranch val="init"/>
        </dgm:presLayoutVars>
      </dgm:prSet>
      <dgm:spPr/>
    </dgm:pt>
    <dgm:pt modelId="{4C2BDEE4-EB84-4E15-8D57-0EA73850B956}" type="pres">
      <dgm:prSet presAssocID="{E1E7839F-E9A0-495E-9AB1-67F3100DAB4E}" presName="rootComposite1" presStyleCnt="0"/>
      <dgm:spPr/>
    </dgm:pt>
    <dgm:pt modelId="{17624C9B-EDE0-4904-9888-FDBF510687C3}" type="pres">
      <dgm:prSet presAssocID="{E1E7839F-E9A0-495E-9AB1-67F3100DAB4E}" presName="rootText1" presStyleLbl="alignAcc1" presStyleIdx="0" presStyleCnt="0" custScaleX="141981">
        <dgm:presLayoutVars>
          <dgm:chPref val="3"/>
        </dgm:presLayoutVars>
      </dgm:prSet>
      <dgm:spPr>
        <a:prstGeom prst="rect">
          <a:avLst/>
        </a:prstGeom>
      </dgm:spPr>
    </dgm:pt>
    <dgm:pt modelId="{D527B424-46B2-4E3C-9291-58949BD42440}" type="pres">
      <dgm:prSet presAssocID="{E1E7839F-E9A0-495E-9AB1-67F3100DAB4E}" presName="topArc1" presStyleLbl="parChTrans1D1" presStyleIdx="0" presStyleCnt="8"/>
      <dgm:spPr>
        <a:xfrm>
          <a:off x="2952326" y="681217"/>
          <a:ext cx="1728195" cy="1326988"/>
        </a:xfrm>
      </dgm:spPr>
    </dgm:pt>
    <dgm:pt modelId="{ABC33A5F-157C-498B-89CB-984E73227B36}" type="pres">
      <dgm:prSet presAssocID="{E1E7839F-E9A0-495E-9AB1-67F3100DAB4E}" presName="bottomArc1" presStyleLbl="parChTrans1D1" presStyleIdx="1" presStyleCnt="8"/>
      <dgm:spPr>
        <a:xfrm>
          <a:off x="2952326" y="681217"/>
          <a:ext cx="1728195" cy="1326988"/>
        </a:xfrm>
        <a:prstGeom prst="arc">
          <a:avLst>
            <a:gd name="adj1" fmla="val 2400000"/>
            <a:gd name="adj2" fmla="val 8400000"/>
          </a:avLst>
        </a:prstGeom>
        <a:noFill/>
        <a:ln w="25400" cap="flat" cmpd="sng" algn="ctr">
          <a:solidFill>
            <a:srgbClr val="4F81BD">
              <a:shade val="60000"/>
              <a:hueOff val="0"/>
              <a:satOff val="0"/>
              <a:lumOff val="0"/>
              <a:alphaOff val="0"/>
            </a:srgbClr>
          </a:solidFill>
          <a:prstDash val="solid"/>
        </a:ln>
        <a:effectLst/>
      </dgm:spPr>
    </dgm:pt>
    <dgm:pt modelId="{0C517A85-1EFC-4608-8F7A-19B76D4153E3}" type="pres">
      <dgm:prSet presAssocID="{E1E7839F-E9A0-495E-9AB1-67F3100DAB4E}" presName="topConnNode1" presStyleLbl="node1" presStyleIdx="0" presStyleCnt="0"/>
      <dgm:spPr/>
    </dgm:pt>
    <dgm:pt modelId="{C7468A12-D3DC-48C9-8C99-46CFFF5F1041}" type="pres">
      <dgm:prSet presAssocID="{E1E7839F-E9A0-495E-9AB1-67F3100DAB4E}" presName="hierChild2" presStyleCnt="0"/>
      <dgm:spPr/>
    </dgm:pt>
    <dgm:pt modelId="{8ED213BC-F6CD-400E-9B5F-4F200073B72E}" type="pres">
      <dgm:prSet presAssocID="{675552A0-379F-445C-923A-3EDCC8FAC89A}" presName="Name28" presStyleLbl="parChTrans1D2" presStyleIdx="0" presStyleCnt="3"/>
      <dgm:spPr/>
    </dgm:pt>
    <dgm:pt modelId="{515BB035-9EB0-4C40-A8F6-F19E522D4BB2}" type="pres">
      <dgm:prSet presAssocID="{9986BC96-9F54-4040-845F-E3FC14D1C13A}" presName="hierRoot2" presStyleCnt="0">
        <dgm:presLayoutVars>
          <dgm:hierBranch val="init"/>
        </dgm:presLayoutVars>
      </dgm:prSet>
      <dgm:spPr/>
    </dgm:pt>
    <dgm:pt modelId="{EABAC63A-CA8E-49BE-A753-7E064F95F3DA}" type="pres">
      <dgm:prSet presAssocID="{9986BC96-9F54-4040-845F-E3FC14D1C13A}" presName="rootComposite2" presStyleCnt="0"/>
      <dgm:spPr/>
    </dgm:pt>
    <dgm:pt modelId="{98DFFF1E-E471-47FF-B37C-049CA96CB321}" type="pres">
      <dgm:prSet presAssocID="{9986BC96-9F54-4040-845F-E3FC14D1C13A}" presName="rootText2" presStyleLbl="alignAcc1" presStyleIdx="0" presStyleCnt="0">
        <dgm:presLayoutVars>
          <dgm:chPref val="3"/>
        </dgm:presLayoutVars>
      </dgm:prSet>
      <dgm:spPr/>
    </dgm:pt>
    <dgm:pt modelId="{A909E7C0-FA7A-49CE-9501-5D4891384836}" type="pres">
      <dgm:prSet presAssocID="{9986BC96-9F54-4040-845F-E3FC14D1C13A}" presName="topArc2" presStyleLbl="parChTrans1D1" presStyleIdx="2" presStyleCnt="8"/>
      <dgm:spPr>
        <a:xfrm>
          <a:off x="558394" y="2476826"/>
          <a:ext cx="1115763" cy="1115763"/>
        </a:xfrm>
        <a:prstGeom prst="arc">
          <a:avLst>
            <a:gd name="adj1" fmla="val 13200000"/>
            <a:gd name="adj2" fmla="val 19200000"/>
          </a:avLst>
        </a:prstGeom>
        <a:noFill/>
        <a:ln w="25400" cap="flat" cmpd="sng" algn="ctr">
          <a:solidFill>
            <a:srgbClr val="4F81BD">
              <a:shade val="60000"/>
              <a:hueOff val="0"/>
              <a:satOff val="0"/>
              <a:lumOff val="0"/>
              <a:alphaOff val="0"/>
            </a:srgbClr>
          </a:solidFill>
          <a:prstDash val="solid"/>
        </a:ln>
        <a:effectLst/>
      </dgm:spPr>
    </dgm:pt>
    <dgm:pt modelId="{EB0C6D75-E423-41FE-8C82-2F92DA67404F}" type="pres">
      <dgm:prSet presAssocID="{9986BC96-9F54-4040-845F-E3FC14D1C13A}" presName="bottomArc2" presStyleLbl="parChTrans1D1" presStyleIdx="3" presStyleCnt="8"/>
      <dgm:spPr>
        <a:xfrm>
          <a:off x="558394" y="2476826"/>
          <a:ext cx="1115763" cy="1115763"/>
        </a:xfrm>
        <a:prstGeom prst="arc">
          <a:avLst>
            <a:gd name="adj1" fmla="val 2400000"/>
            <a:gd name="adj2" fmla="val 8400000"/>
          </a:avLst>
        </a:prstGeom>
        <a:noFill/>
        <a:ln w="25400" cap="flat" cmpd="sng" algn="ctr">
          <a:solidFill>
            <a:srgbClr val="4F81BD">
              <a:shade val="60000"/>
              <a:hueOff val="0"/>
              <a:satOff val="0"/>
              <a:lumOff val="0"/>
              <a:alphaOff val="0"/>
            </a:srgbClr>
          </a:solidFill>
          <a:prstDash val="solid"/>
        </a:ln>
        <a:effectLst/>
      </dgm:spPr>
    </dgm:pt>
    <dgm:pt modelId="{881B4C29-6DA1-4549-AAD0-75032B26813A}" type="pres">
      <dgm:prSet presAssocID="{9986BC96-9F54-4040-845F-E3FC14D1C13A}" presName="topConnNode2" presStyleLbl="node2" presStyleIdx="0" presStyleCnt="0"/>
      <dgm:spPr/>
    </dgm:pt>
    <dgm:pt modelId="{08690084-9CB0-42E5-BB77-5399AD6BD101}" type="pres">
      <dgm:prSet presAssocID="{9986BC96-9F54-4040-845F-E3FC14D1C13A}" presName="hierChild4" presStyleCnt="0"/>
      <dgm:spPr/>
    </dgm:pt>
    <dgm:pt modelId="{8347A1C2-2F96-48D0-9FC8-7DBB3EC832FC}" type="pres">
      <dgm:prSet presAssocID="{9986BC96-9F54-4040-845F-E3FC14D1C13A}" presName="hierChild5" presStyleCnt="0"/>
      <dgm:spPr/>
    </dgm:pt>
    <dgm:pt modelId="{F3C44CC3-CD1E-4CF1-9131-FCA623C907C8}" type="pres">
      <dgm:prSet presAssocID="{57CA51F0-2907-4E09-93C3-F55D86898F15}" presName="Name28" presStyleLbl="parChTrans1D2" presStyleIdx="1" presStyleCnt="3"/>
      <dgm:spPr>
        <a:custGeom>
          <a:avLst/>
          <a:gdLst/>
          <a:ahLst/>
          <a:cxnLst/>
          <a:rect l="0" t="0" r="0" b="0"/>
          <a:pathLst>
            <a:path>
              <a:moveTo>
                <a:pt x="45720" y="0"/>
              </a:moveTo>
              <a:lnTo>
                <a:pt x="45720" y="468620"/>
              </a:lnTo>
            </a:path>
          </a:pathLst>
        </a:custGeom>
      </dgm:spPr>
    </dgm:pt>
    <dgm:pt modelId="{E8E6D8B1-5C96-4F30-B639-E844940459C1}" type="pres">
      <dgm:prSet presAssocID="{453B0DBC-F68B-4860-B927-E6E4CF5BA916}" presName="hierRoot2" presStyleCnt="0">
        <dgm:presLayoutVars>
          <dgm:hierBranch val="init"/>
        </dgm:presLayoutVars>
      </dgm:prSet>
      <dgm:spPr/>
    </dgm:pt>
    <dgm:pt modelId="{9873608D-891D-48C6-AD24-694BA1229BFB}" type="pres">
      <dgm:prSet presAssocID="{453B0DBC-F68B-4860-B927-E6E4CF5BA916}" presName="rootComposite2" presStyleCnt="0"/>
      <dgm:spPr/>
    </dgm:pt>
    <dgm:pt modelId="{2AE6B005-161B-4EE6-BF32-1ADB55DF43D7}" type="pres">
      <dgm:prSet presAssocID="{453B0DBC-F68B-4860-B927-E6E4CF5BA916}" presName="rootText2" presStyleLbl="alignAcc1" presStyleIdx="0" presStyleCnt="0">
        <dgm:presLayoutVars>
          <dgm:chPref val="3"/>
        </dgm:presLayoutVars>
      </dgm:prSet>
      <dgm:spPr/>
    </dgm:pt>
    <dgm:pt modelId="{308F847D-9F22-411A-8061-FC6F5955513A}" type="pres">
      <dgm:prSet presAssocID="{453B0DBC-F68B-4860-B927-E6E4CF5BA916}" presName="topArc2" presStyleLbl="parChTrans1D1" presStyleIdx="4" presStyleCnt="8"/>
      <dgm:spPr>
        <a:xfrm>
          <a:off x="3258542" y="2476826"/>
          <a:ext cx="1115763" cy="1115763"/>
        </a:xfrm>
        <a:prstGeom prst="arc">
          <a:avLst>
            <a:gd name="adj1" fmla="val 13200000"/>
            <a:gd name="adj2" fmla="val 19200000"/>
          </a:avLst>
        </a:prstGeom>
        <a:noFill/>
        <a:ln w="25400" cap="flat" cmpd="sng" algn="ctr">
          <a:solidFill>
            <a:srgbClr val="4F81BD">
              <a:shade val="60000"/>
              <a:hueOff val="0"/>
              <a:satOff val="0"/>
              <a:lumOff val="0"/>
              <a:alphaOff val="0"/>
            </a:srgbClr>
          </a:solidFill>
          <a:prstDash val="solid"/>
        </a:ln>
        <a:effectLst/>
      </dgm:spPr>
    </dgm:pt>
    <dgm:pt modelId="{52AFD326-FFC0-4C75-962D-898184D09A96}" type="pres">
      <dgm:prSet presAssocID="{453B0DBC-F68B-4860-B927-E6E4CF5BA916}" presName="bottomArc2" presStyleLbl="parChTrans1D1" presStyleIdx="5" presStyleCnt="8"/>
      <dgm:spPr>
        <a:xfrm>
          <a:off x="3258542" y="2476826"/>
          <a:ext cx="1115763" cy="1115763"/>
        </a:xfrm>
        <a:prstGeom prst="arc">
          <a:avLst>
            <a:gd name="adj1" fmla="val 2400000"/>
            <a:gd name="adj2" fmla="val 8400000"/>
          </a:avLst>
        </a:prstGeom>
        <a:noFill/>
        <a:ln w="25400" cap="flat" cmpd="sng" algn="ctr">
          <a:solidFill>
            <a:srgbClr val="4F81BD">
              <a:shade val="60000"/>
              <a:hueOff val="0"/>
              <a:satOff val="0"/>
              <a:lumOff val="0"/>
              <a:alphaOff val="0"/>
            </a:srgbClr>
          </a:solidFill>
          <a:prstDash val="solid"/>
        </a:ln>
        <a:effectLst/>
      </dgm:spPr>
    </dgm:pt>
    <dgm:pt modelId="{BA7B3A74-1E91-47B1-BDAA-CB3BF4BD8B2E}" type="pres">
      <dgm:prSet presAssocID="{453B0DBC-F68B-4860-B927-E6E4CF5BA916}" presName="topConnNode2" presStyleLbl="node2" presStyleIdx="0" presStyleCnt="0"/>
      <dgm:spPr/>
    </dgm:pt>
    <dgm:pt modelId="{85E6E773-E0EC-48A3-B645-FF126D1F4A99}" type="pres">
      <dgm:prSet presAssocID="{453B0DBC-F68B-4860-B927-E6E4CF5BA916}" presName="hierChild4" presStyleCnt="0"/>
      <dgm:spPr/>
    </dgm:pt>
    <dgm:pt modelId="{5647597F-25A1-430A-B379-1FC87D7C82E6}" type="pres">
      <dgm:prSet presAssocID="{453B0DBC-F68B-4860-B927-E6E4CF5BA916}" presName="hierChild5" presStyleCnt="0"/>
      <dgm:spPr/>
    </dgm:pt>
    <dgm:pt modelId="{D6CEC57A-FE6B-481F-B107-A2922AE21AD9}" type="pres">
      <dgm:prSet presAssocID="{ACD2C1F9-2ED0-49C7-BA59-F8F2BC8F26AD}" presName="Name28" presStyleLbl="parChTrans1D2" presStyleIdx="2" presStyleCnt="3"/>
      <dgm:spPr/>
    </dgm:pt>
    <dgm:pt modelId="{1F9C0FF5-4501-4E20-BE13-CD24FD6BEC4C}" type="pres">
      <dgm:prSet presAssocID="{DDEF75EA-6A29-4309-AD86-418AAC40B29D}" presName="hierRoot2" presStyleCnt="0">
        <dgm:presLayoutVars>
          <dgm:hierBranch val="init"/>
        </dgm:presLayoutVars>
      </dgm:prSet>
      <dgm:spPr/>
    </dgm:pt>
    <dgm:pt modelId="{D3594691-010A-49FE-A4A8-96FA5F51ED44}" type="pres">
      <dgm:prSet presAssocID="{DDEF75EA-6A29-4309-AD86-418AAC40B29D}" presName="rootComposite2" presStyleCnt="0"/>
      <dgm:spPr/>
    </dgm:pt>
    <dgm:pt modelId="{D324DA73-5702-46F0-BA45-98DA7D3C0C19}" type="pres">
      <dgm:prSet presAssocID="{DDEF75EA-6A29-4309-AD86-418AAC40B29D}" presName="rootText2" presStyleLbl="alignAcc1" presStyleIdx="0" presStyleCnt="0">
        <dgm:presLayoutVars>
          <dgm:chPref val="3"/>
        </dgm:presLayoutVars>
      </dgm:prSet>
      <dgm:spPr/>
    </dgm:pt>
    <dgm:pt modelId="{4DDA698E-73CF-46EC-8817-8DFC3E591CCA}" type="pres">
      <dgm:prSet presAssocID="{DDEF75EA-6A29-4309-AD86-418AAC40B29D}" presName="topArc2" presStyleLbl="parChTrans1D1" presStyleIdx="6" presStyleCnt="8"/>
      <dgm:spPr>
        <a:xfrm>
          <a:off x="5958690" y="2476826"/>
          <a:ext cx="1115763" cy="1115763"/>
        </a:xfrm>
        <a:prstGeom prst="arc">
          <a:avLst>
            <a:gd name="adj1" fmla="val 13200000"/>
            <a:gd name="adj2" fmla="val 19200000"/>
          </a:avLst>
        </a:prstGeom>
        <a:noFill/>
        <a:ln w="25400" cap="flat" cmpd="sng" algn="ctr">
          <a:solidFill>
            <a:srgbClr val="4F81BD">
              <a:shade val="60000"/>
              <a:hueOff val="0"/>
              <a:satOff val="0"/>
              <a:lumOff val="0"/>
              <a:alphaOff val="0"/>
            </a:srgbClr>
          </a:solidFill>
          <a:prstDash val="solid"/>
        </a:ln>
        <a:effectLst/>
      </dgm:spPr>
    </dgm:pt>
    <dgm:pt modelId="{23FC2948-8150-4385-8D52-B13A7F144EFE}" type="pres">
      <dgm:prSet presAssocID="{DDEF75EA-6A29-4309-AD86-418AAC40B29D}" presName="bottomArc2" presStyleLbl="parChTrans1D1" presStyleIdx="7" presStyleCnt="8"/>
      <dgm:spPr>
        <a:xfrm>
          <a:off x="5958690" y="2476826"/>
          <a:ext cx="1115763" cy="1115763"/>
        </a:xfrm>
        <a:prstGeom prst="arc">
          <a:avLst>
            <a:gd name="adj1" fmla="val 2400000"/>
            <a:gd name="adj2" fmla="val 8400000"/>
          </a:avLst>
        </a:prstGeom>
        <a:noFill/>
        <a:ln w="25400" cap="flat" cmpd="sng" algn="ctr">
          <a:solidFill>
            <a:srgbClr val="4F81BD">
              <a:shade val="60000"/>
              <a:hueOff val="0"/>
              <a:satOff val="0"/>
              <a:lumOff val="0"/>
              <a:alphaOff val="0"/>
            </a:srgbClr>
          </a:solidFill>
          <a:prstDash val="solid"/>
        </a:ln>
        <a:effectLst/>
      </dgm:spPr>
    </dgm:pt>
    <dgm:pt modelId="{25899EA3-E149-4050-9053-F8CA66CF87D3}" type="pres">
      <dgm:prSet presAssocID="{DDEF75EA-6A29-4309-AD86-418AAC40B29D}" presName="topConnNode2" presStyleLbl="node2" presStyleIdx="0" presStyleCnt="0"/>
      <dgm:spPr/>
    </dgm:pt>
    <dgm:pt modelId="{D97FACFD-9F34-4573-9F1F-103BA252093E}" type="pres">
      <dgm:prSet presAssocID="{DDEF75EA-6A29-4309-AD86-418AAC40B29D}" presName="hierChild4" presStyleCnt="0"/>
      <dgm:spPr/>
    </dgm:pt>
    <dgm:pt modelId="{2C24994F-18C7-455D-9983-49B0A6758A4C}" type="pres">
      <dgm:prSet presAssocID="{DDEF75EA-6A29-4309-AD86-418AAC40B29D}" presName="hierChild5" presStyleCnt="0"/>
      <dgm:spPr/>
    </dgm:pt>
    <dgm:pt modelId="{53A6DFF9-EDA1-4D09-AB32-1F83BBABD26F}" type="pres">
      <dgm:prSet presAssocID="{E1E7839F-E9A0-495E-9AB1-67F3100DAB4E}" presName="hierChild3" presStyleCnt="0"/>
      <dgm:spPr/>
    </dgm:pt>
  </dgm:ptLst>
  <dgm:cxnLst>
    <dgm:cxn modelId="{61B91D07-EC75-4911-B8CD-0D0F2F864C81}" srcId="{E1E7839F-E9A0-495E-9AB1-67F3100DAB4E}" destId="{453B0DBC-F68B-4860-B927-E6E4CF5BA916}" srcOrd="1" destOrd="0" parTransId="{57CA51F0-2907-4E09-93C3-F55D86898F15}" sibTransId="{3E709499-187A-4754-8852-0E3BE49E548B}"/>
    <dgm:cxn modelId="{461ADC13-63A0-4644-924A-A4B8A1AEEF88}" type="presOf" srcId="{453B0DBC-F68B-4860-B927-E6E4CF5BA916}" destId="{BA7B3A74-1E91-47B1-BDAA-CB3BF4BD8B2E}" srcOrd="1" destOrd="0" presId="urn:microsoft.com/office/officeart/2008/layout/HalfCircleOrganizationChart"/>
    <dgm:cxn modelId="{9D692F17-39BF-4D17-9049-A8C6DCB06CBD}" type="presOf" srcId="{ACD2C1F9-2ED0-49C7-BA59-F8F2BC8F26AD}" destId="{D6CEC57A-FE6B-481F-B107-A2922AE21AD9}" srcOrd="0" destOrd="0" presId="urn:microsoft.com/office/officeart/2008/layout/HalfCircleOrganizationChart"/>
    <dgm:cxn modelId="{205C9436-43BC-421F-8C40-984DDB5EFBE0}" type="presOf" srcId="{E1E7839F-E9A0-495E-9AB1-67F3100DAB4E}" destId="{17624C9B-EDE0-4904-9888-FDBF510687C3}" srcOrd="0" destOrd="0" presId="urn:microsoft.com/office/officeart/2008/layout/HalfCircleOrganizationChart"/>
    <dgm:cxn modelId="{D70A015C-2DB9-428C-8585-EF25B3048750}" type="presOf" srcId="{DDEF75EA-6A29-4309-AD86-418AAC40B29D}" destId="{25899EA3-E149-4050-9053-F8CA66CF87D3}" srcOrd="1" destOrd="0" presId="urn:microsoft.com/office/officeart/2008/layout/HalfCircleOrganizationChart"/>
    <dgm:cxn modelId="{A4D1E449-0F68-4DB5-A124-807883EC4A98}" type="presOf" srcId="{45164C20-AB77-488E-BBB3-D202AE0255F5}" destId="{AA0DA479-2510-4581-8DAC-3E230C531B34}" srcOrd="0" destOrd="0" presId="urn:microsoft.com/office/officeart/2008/layout/HalfCircleOrganizationChart"/>
    <dgm:cxn modelId="{3575C871-C35B-4774-A3D1-E8A62B5720BE}" type="presOf" srcId="{57CA51F0-2907-4E09-93C3-F55D86898F15}" destId="{F3C44CC3-CD1E-4CF1-9131-FCA623C907C8}" srcOrd="0" destOrd="0" presId="urn:microsoft.com/office/officeart/2008/layout/HalfCircleOrganizationChart"/>
    <dgm:cxn modelId="{8CCA3B76-8C22-4AE0-9A28-AC0C7A8C5908}" type="presOf" srcId="{9986BC96-9F54-4040-845F-E3FC14D1C13A}" destId="{98DFFF1E-E471-47FF-B37C-049CA96CB321}" srcOrd="0" destOrd="0" presId="urn:microsoft.com/office/officeart/2008/layout/HalfCircleOrganizationChart"/>
    <dgm:cxn modelId="{50E0FF7B-69C0-4B7C-98C1-C234B5494216}" srcId="{45164C20-AB77-488E-BBB3-D202AE0255F5}" destId="{E1E7839F-E9A0-495E-9AB1-67F3100DAB4E}" srcOrd="0" destOrd="0" parTransId="{F0AF7CB3-7CC9-419F-A8DF-843402E61B08}" sibTransId="{D20E31F6-886A-4C70-9CDF-D2B3D28D8628}"/>
    <dgm:cxn modelId="{373C1383-9607-4C77-A5F8-C41DA283E1DA}" type="presOf" srcId="{DDEF75EA-6A29-4309-AD86-418AAC40B29D}" destId="{D324DA73-5702-46F0-BA45-98DA7D3C0C19}" srcOrd="0" destOrd="0" presId="urn:microsoft.com/office/officeart/2008/layout/HalfCircleOrganizationChart"/>
    <dgm:cxn modelId="{8525248B-E87F-4EC5-B30A-DE9485185A93}" type="presOf" srcId="{675552A0-379F-445C-923A-3EDCC8FAC89A}" destId="{8ED213BC-F6CD-400E-9B5F-4F200073B72E}" srcOrd="0" destOrd="0" presId="urn:microsoft.com/office/officeart/2008/layout/HalfCircleOrganizationChart"/>
    <dgm:cxn modelId="{C805589C-A729-43C6-9641-8C1FEF2D3111}" type="presOf" srcId="{9986BC96-9F54-4040-845F-E3FC14D1C13A}" destId="{881B4C29-6DA1-4549-AAD0-75032B26813A}" srcOrd="1" destOrd="0" presId="urn:microsoft.com/office/officeart/2008/layout/HalfCircleOrganizationChart"/>
    <dgm:cxn modelId="{F187CCA4-20E1-42C3-82D8-C1F286BBADB1}" type="presOf" srcId="{453B0DBC-F68B-4860-B927-E6E4CF5BA916}" destId="{2AE6B005-161B-4EE6-BF32-1ADB55DF43D7}" srcOrd="0" destOrd="0" presId="urn:microsoft.com/office/officeart/2008/layout/HalfCircleOrganizationChart"/>
    <dgm:cxn modelId="{73C56DC8-E7D2-44E4-8778-B0ADE3122638}" type="presOf" srcId="{E1E7839F-E9A0-495E-9AB1-67F3100DAB4E}" destId="{0C517A85-1EFC-4608-8F7A-19B76D4153E3}" srcOrd="1" destOrd="0" presId="urn:microsoft.com/office/officeart/2008/layout/HalfCircleOrganizationChart"/>
    <dgm:cxn modelId="{19348DD6-A444-41D1-8DAA-EF7513C188B7}" srcId="{E1E7839F-E9A0-495E-9AB1-67F3100DAB4E}" destId="{DDEF75EA-6A29-4309-AD86-418AAC40B29D}" srcOrd="2" destOrd="0" parTransId="{ACD2C1F9-2ED0-49C7-BA59-F8F2BC8F26AD}" sibTransId="{7E51A1ED-F1C5-4683-AE10-365A61E6CDD5}"/>
    <dgm:cxn modelId="{17B230F7-CA2D-4E26-961F-0326C1826AA8}" srcId="{E1E7839F-E9A0-495E-9AB1-67F3100DAB4E}" destId="{9986BC96-9F54-4040-845F-E3FC14D1C13A}" srcOrd="0" destOrd="0" parTransId="{675552A0-379F-445C-923A-3EDCC8FAC89A}" sibTransId="{EEA5928A-0ABE-4CFE-A578-3D93CB4D5487}"/>
    <dgm:cxn modelId="{B31EAD42-E68E-4D43-A28B-D23379135B85}" type="presParOf" srcId="{AA0DA479-2510-4581-8DAC-3E230C531B34}" destId="{C6A20C8C-4CF5-4F8B-8363-ED685E721839}" srcOrd="0" destOrd="0" presId="urn:microsoft.com/office/officeart/2008/layout/HalfCircleOrganizationChart"/>
    <dgm:cxn modelId="{5FE00ED8-C164-4C2C-8E42-B1AEE66E76B7}" type="presParOf" srcId="{C6A20C8C-4CF5-4F8B-8363-ED685E721839}" destId="{4C2BDEE4-EB84-4E15-8D57-0EA73850B956}" srcOrd="0" destOrd="0" presId="urn:microsoft.com/office/officeart/2008/layout/HalfCircleOrganizationChart"/>
    <dgm:cxn modelId="{B8346893-6C3D-4C74-BCC2-13B60AB2C504}" type="presParOf" srcId="{4C2BDEE4-EB84-4E15-8D57-0EA73850B956}" destId="{17624C9B-EDE0-4904-9888-FDBF510687C3}" srcOrd="0" destOrd="0" presId="urn:microsoft.com/office/officeart/2008/layout/HalfCircleOrganizationChart"/>
    <dgm:cxn modelId="{829575FC-7C5D-4063-9F5B-D8EB6699C7BE}" type="presParOf" srcId="{4C2BDEE4-EB84-4E15-8D57-0EA73850B956}" destId="{D527B424-46B2-4E3C-9291-58949BD42440}" srcOrd="1" destOrd="0" presId="urn:microsoft.com/office/officeart/2008/layout/HalfCircleOrganizationChart"/>
    <dgm:cxn modelId="{89C6530B-B60A-447C-BB70-38C4C66A975D}" type="presParOf" srcId="{4C2BDEE4-EB84-4E15-8D57-0EA73850B956}" destId="{ABC33A5F-157C-498B-89CB-984E73227B36}" srcOrd="2" destOrd="0" presId="urn:microsoft.com/office/officeart/2008/layout/HalfCircleOrganizationChart"/>
    <dgm:cxn modelId="{811A9B42-5CC8-4D89-B00F-0EDEED22F677}" type="presParOf" srcId="{4C2BDEE4-EB84-4E15-8D57-0EA73850B956}" destId="{0C517A85-1EFC-4608-8F7A-19B76D4153E3}" srcOrd="3" destOrd="0" presId="urn:microsoft.com/office/officeart/2008/layout/HalfCircleOrganizationChart"/>
    <dgm:cxn modelId="{F5C9C279-5ECF-49FE-AD5B-52022E2944D2}" type="presParOf" srcId="{C6A20C8C-4CF5-4F8B-8363-ED685E721839}" destId="{C7468A12-D3DC-48C9-8C99-46CFFF5F1041}" srcOrd="1" destOrd="0" presId="urn:microsoft.com/office/officeart/2008/layout/HalfCircleOrganizationChart"/>
    <dgm:cxn modelId="{E1B404BA-74F5-45FC-AF81-65F6DE881E52}" type="presParOf" srcId="{C7468A12-D3DC-48C9-8C99-46CFFF5F1041}" destId="{8ED213BC-F6CD-400E-9B5F-4F200073B72E}" srcOrd="0" destOrd="0" presId="urn:microsoft.com/office/officeart/2008/layout/HalfCircleOrganizationChart"/>
    <dgm:cxn modelId="{B6A1E427-F9FE-4839-85D7-6A06A181CA93}" type="presParOf" srcId="{C7468A12-D3DC-48C9-8C99-46CFFF5F1041}" destId="{515BB035-9EB0-4C40-A8F6-F19E522D4BB2}" srcOrd="1" destOrd="0" presId="urn:microsoft.com/office/officeart/2008/layout/HalfCircleOrganizationChart"/>
    <dgm:cxn modelId="{F3DD77F8-6E63-4F91-8492-D648BA1EE804}" type="presParOf" srcId="{515BB035-9EB0-4C40-A8F6-F19E522D4BB2}" destId="{EABAC63A-CA8E-49BE-A753-7E064F95F3DA}" srcOrd="0" destOrd="0" presId="urn:microsoft.com/office/officeart/2008/layout/HalfCircleOrganizationChart"/>
    <dgm:cxn modelId="{F750FD4C-A0EE-4C39-BA06-D6714AA0611A}" type="presParOf" srcId="{EABAC63A-CA8E-49BE-A753-7E064F95F3DA}" destId="{98DFFF1E-E471-47FF-B37C-049CA96CB321}" srcOrd="0" destOrd="0" presId="urn:microsoft.com/office/officeart/2008/layout/HalfCircleOrganizationChart"/>
    <dgm:cxn modelId="{34B92CD2-61DF-43BB-8AD2-636B6ADED0F2}" type="presParOf" srcId="{EABAC63A-CA8E-49BE-A753-7E064F95F3DA}" destId="{A909E7C0-FA7A-49CE-9501-5D4891384836}" srcOrd="1" destOrd="0" presId="urn:microsoft.com/office/officeart/2008/layout/HalfCircleOrganizationChart"/>
    <dgm:cxn modelId="{12240501-9CD7-4047-AFEC-28AF206FE46C}" type="presParOf" srcId="{EABAC63A-CA8E-49BE-A753-7E064F95F3DA}" destId="{EB0C6D75-E423-41FE-8C82-2F92DA67404F}" srcOrd="2" destOrd="0" presId="urn:microsoft.com/office/officeart/2008/layout/HalfCircleOrganizationChart"/>
    <dgm:cxn modelId="{3C02F4CD-68AD-40FD-B6ED-402C76E14BBD}" type="presParOf" srcId="{EABAC63A-CA8E-49BE-A753-7E064F95F3DA}" destId="{881B4C29-6DA1-4549-AAD0-75032B26813A}" srcOrd="3" destOrd="0" presId="urn:microsoft.com/office/officeart/2008/layout/HalfCircleOrganizationChart"/>
    <dgm:cxn modelId="{A25079E4-428C-4402-A203-8B416C3FB2C7}" type="presParOf" srcId="{515BB035-9EB0-4C40-A8F6-F19E522D4BB2}" destId="{08690084-9CB0-42E5-BB77-5399AD6BD101}" srcOrd="1" destOrd="0" presId="urn:microsoft.com/office/officeart/2008/layout/HalfCircleOrganizationChart"/>
    <dgm:cxn modelId="{C07E1533-C0FE-4936-88FA-F826417067C4}" type="presParOf" srcId="{515BB035-9EB0-4C40-A8F6-F19E522D4BB2}" destId="{8347A1C2-2F96-48D0-9FC8-7DBB3EC832FC}" srcOrd="2" destOrd="0" presId="urn:microsoft.com/office/officeart/2008/layout/HalfCircleOrganizationChart"/>
    <dgm:cxn modelId="{8C77729F-8B30-4E1B-8AEE-492DDB6C49ED}" type="presParOf" srcId="{C7468A12-D3DC-48C9-8C99-46CFFF5F1041}" destId="{F3C44CC3-CD1E-4CF1-9131-FCA623C907C8}" srcOrd="2" destOrd="0" presId="urn:microsoft.com/office/officeart/2008/layout/HalfCircleOrganizationChart"/>
    <dgm:cxn modelId="{AAEBC7DD-114F-42DD-980E-648B2B8E3440}" type="presParOf" srcId="{C7468A12-D3DC-48C9-8C99-46CFFF5F1041}" destId="{E8E6D8B1-5C96-4F30-B639-E844940459C1}" srcOrd="3" destOrd="0" presId="urn:microsoft.com/office/officeart/2008/layout/HalfCircleOrganizationChart"/>
    <dgm:cxn modelId="{8C18FFF9-DECD-4130-897F-90F25A970B19}" type="presParOf" srcId="{E8E6D8B1-5C96-4F30-B639-E844940459C1}" destId="{9873608D-891D-48C6-AD24-694BA1229BFB}" srcOrd="0" destOrd="0" presId="urn:microsoft.com/office/officeart/2008/layout/HalfCircleOrganizationChart"/>
    <dgm:cxn modelId="{AFF6BDD8-447B-4346-9F77-134278A9263C}" type="presParOf" srcId="{9873608D-891D-48C6-AD24-694BA1229BFB}" destId="{2AE6B005-161B-4EE6-BF32-1ADB55DF43D7}" srcOrd="0" destOrd="0" presId="urn:microsoft.com/office/officeart/2008/layout/HalfCircleOrganizationChart"/>
    <dgm:cxn modelId="{8678FFF5-58D3-4B95-9529-3EF23B8AFD7B}" type="presParOf" srcId="{9873608D-891D-48C6-AD24-694BA1229BFB}" destId="{308F847D-9F22-411A-8061-FC6F5955513A}" srcOrd="1" destOrd="0" presId="urn:microsoft.com/office/officeart/2008/layout/HalfCircleOrganizationChart"/>
    <dgm:cxn modelId="{AD278189-AB5C-4323-B6F3-D9D71E27D10C}" type="presParOf" srcId="{9873608D-891D-48C6-AD24-694BA1229BFB}" destId="{52AFD326-FFC0-4C75-962D-898184D09A96}" srcOrd="2" destOrd="0" presId="urn:microsoft.com/office/officeart/2008/layout/HalfCircleOrganizationChart"/>
    <dgm:cxn modelId="{821E7D2C-6DA9-48AB-9986-302759001A42}" type="presParOf" srcId="{9873608D-891D-48C6-AD24-694BA1229BFB}" destId="{BA7B3A74-1E91-47B1-BDAA-CB3BF4BD8B2E}" srcOrd="3" destOrd="0" presId="urn:microsoft.com/office/officeart/2008/layout/HalfCircleOrganizationChart"/>
    <dgm:cxn modelId="{C33F83EF-64E2-4D1A-9171-2EA4E68D0D4E}" type="presParOf" srcId="{E8E6D8B1-5C96-4F30-B639-E844940459C1}" destId="{85E6E773-E0EC-48A3-B645-FF126D1F4A99}" srcOrd="1" destOrd="0" presId="urn:microsoft.com/office/officeart/2008/layout/HalfCircleOrganizationChart"/>
    <dgm:cxn modelId="{5E653536-F446-46AF-BD4E-BDDC54FB9402}" type="presParOf" srcId="{E8E6D8B1-5C96-4F30-B639-E844940459C1}" destId="{5647597F-25A1-430A-B379-1FC87D7C82E6}" srcOrd="2" destOrd="0" presId="urn:microsoft.com/office/officeart/2008/layout/HalfCircleOrganizationChart"/>
    <dgm:cxn modelId="{463C4C96-A02C-408F-9430-CB0A07398448}" type="presParOf" srcId="{C7468A12-D3DC-48C9-8C99-46CFFF5F1041}" destId="{D6CEC57A-FE6B-481F-B107-A2922AE21AD9}" srcOrd="4" destOrd="0" presId="urn:microsoft.com/office/officeart/2008/layout/HalfCircleOrganizationChart"/>
    <dgm:cxn modelId="{01DD1DEB-7ACF-4C64-89D4-534B3091B263}" type="presParOf" srcId="{C7468A12-D3DC-48C9-8C99-46CFFF5F1041}" destId="{1F9C0FF5-4501-4E20-BE13-CD24FD6BEC4C}" srcOrd="5" destOrd="0" presId="urn:microsoft.com/office/officeart/2008/layout/HalfCircleOrganizationChart"/>
    <dgm:cxn modelId="{FD92BEF2-4464-4758-B5B7-B4D2A999CB1C}" type="presParOf" srcId="{1F9C0FF5-4501-4E20-BE13-CD24FD6BEC4C}" destId="{D3594691-010A-49FE-A4A8-96FA5F51ED44}" srcOrd="0" destOrd="0" presId="urn:microsoft.com/office/officeart/2008/layout/HalfCircleOrganizationChart"/>
    <dgm:cxn modelId="{7C4586D8-20D2-44F6-8FA7-176DA6DEE6C5}" type="presParOf" srcId="{D3594691-010A-49FE-A4A8-96FA5F51ED44}" destId="{D324DA73-5702-46F0-BA45-98DA7D3C0C19}" srcOrd="0" destOrd="0" presId="urn:microsoft.com/office/officeart/2008/layout/HalfCircleOrganizationChart"/>
    <dgm:cxn modelId="{194CAB8F-81A9-43D7-B94F-EE1BA6E01EE5}" type="presParOf" srcId="{D3594691-010A-49FE-A4A8-96FA5F51ED44}" destId="{4DDA698E-73CF-46EC-8817-8DFC3E591CCA}" srcOrd="1" destOrd="0" presId="urn:microsoft.com/office/officeart/2008/layout/HalfCircleOrganizationChart"/>
    <dgm:cxn modelId="{3DD3081C-CD7C-4CE7-BB94-E5EE791C8E50}" type="presParOf" srcId="{D3594691-010A-49FE-A4A8-96FA5F51ED44}" destId="{23FC2948-8150-4385-8D52-B13A7F144EFE}" srcOrd="2" destOrd="0" presId="urn:microsoft.com/office/officeart/2008/layout/HalfCircleOrganizationChart"/>
    <dgm:cxn modelId="{9724E1D8-1BD5-4F7F-81A4-AA8846EB1080}" type="presParOf" srcId="{D3594691-010A-49FE-A4A8-96FA5F51ED44}" destId="{25899EA3-E149-4050-9053-F8CA66CF87D3}" srcOrd="3" destOrd="0" presId="urn:microsoft.com/office/officeart/2008/layout/HalfCircleOrganizationChart"/>
    <dgm:cxn modelId="{CCB31497-417B-479E-A486-B68082FCD94C}" type="presParOf" srcId="{1F9C0FF5-4501-4E20-BE13-CD24FD6BEC4C}" destId="{D97FACFD-9F34-4573-9F1F-103BA252093E}" srcOrd="1" destOrd="0" presId="urn:microsoft.com/office/officeart/2008/layout/HalfCircleOrganizationChart"/>
    <dgm:cxn modelId="{EAF906EC-1572-447E-99DE-958E9A6F0894}" type="presParOf" srcId="{1F9C0FF5-4501-4E20-BE13-CD24FD6BEC4C}" destId="{2C24994F-18C7-455D-9983-49B0A6758A4C}" srcOrd="2" destOrd="0" presId="urn:microsoft.com/office/officeart/2008/layout/HalfCircleOrganizationChart"/>
    <dgm:cxn modelId="{FC5DDAD4-CE1E-467F-9584-EA37E6CFC1F5}" type="presParOf" srcId="{C6A20C8C-4CF5-4F8B-8363-ED685E721839}" destId="{53A6DFF9-EDA1-4D09-AB32-1F83BBABD26F}"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FB89C-0DF7-4560-A1CA-4BAC5613B748}">
      <dsp:nvSpPr>
        <dsp:cNvPr id="0" name=""/>
        <dsp:cNvSpPr/>
      </dsp:nvSpPr>
      <dsp:spPr>
        <a:xfrm rot="5400000">
          <a:off x="1449886" y="794370"/>
          <a:ext cx="922490" cy="1050222"/>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29F881-4BEC-4025-88DE-1E119EA33F92}">
      <dsp:nvSpPr>
        <dsp:cNvPr id="0" name=""/>
        <dsp:cNvSpPr/>
      </dsp:nvSpPr>
      <dsp:spPr>
        <a:xfrm>
          <a:off x="1034149" y="0"/>
          <a:ext cx="1552930" cy="1087001"/>
        </a:xfrm>
        <a:prstGeom prst="roundRect">
          <a:avLst>
            <a:gd name="adj" fmla="val 1667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National citizen dialogues</a:t>
          </a:r>
        </a:p>
      </dsp:txBody>
      <dsp:txXfrm>
        <a:off x="1087222" y="53073"/>
        <a:ext cx="1446784" cy="980855"/>
      </dsp:txXfrm>
    </dsp:sp>
    <dsp:sp modelId="{45032209-4381-4CAF-917E-A28AA4CD3B73}">
      <dsp:nvSpPr>
        <dsp:cNvPr id="0" name=""/>
        <dsp:cNvSpPr/>
      </dsp:nvSpPr>
      <dsp:spPr>
        <a:xfrm>
          <a:off x="2688028" y="0"/>
          <a:ext cx="4794858" cy="878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latin typeface="Calibri" panose="020F0502020204030204" pitchFamily="34" charset="0"/>
              <a:ea typeface="+mn-ea"/>
              <a:cs typeface="Calibri" panose="020F0502020204030204" pitchFamily="34" charset="0"/>
            </a:rPr>
            <a:t>Mapping values, needs and concerns of citizens regarding nanotechnologies in </a:t>
          </a:r>
          <a:r>
            <a:rPr lang="en-US" sz="1500" kern="1200" dirty="0">
              <a:latin typeface="Calibri" panose="020F0502020204030204" pitchFamily="34" charset="0"/>
              <a:cs typeface="Calibri" panose="020F0502020204030204" pitchFamily="34" charset="0"/>
            </a:rPr>
            <a:t>Italy, Spain, France, Sweden, Poland and Israel </a:t>
          </a:r>
          <a:r>
            <a:rPr lang="en-US" sz="1500" kern="1200" dirty="0">
              <a:latin typeface="Calibri" panose="020F0502020204030204" pitchFamily="34" charset="0"/>
              <a:ea typeface="+mn-ea"/>
              <a:cs typeface="Calibri" panose="020F0502020204030204" pitchFamily="34" charset="0"/>
            </a:rPr>
            <a:t> (April-June, 2017)</a:t>
          </a:r>
        </a:p>
      </dsp:txBody>
      <dsp:txXfrm>
        <a:off x="2688028" y="0"/>
        <a:ext cx="4794858" cy="878562"/>
      </dsp:txXfrm>
    </dsp:sp>
    <dsp:sp modelId="{4CB33659-089D-4973-B238-B9708ECD1F70}">
      <dsp:nvSpPr>
        <dsp:cNvPr id="0" name=""/>
        <dsp:cNvSpPr/>
      </dsp:nvSpPr>
      <dsp:spPr>
        <a:xfrm rot="5400000">
          <a:off x="2793358" y="2172770"/>
          <a:ext cx="922490" cy="1050222"/>
        </a:xfrm>
        <a:prstGeom prst="bentUpArrow">
          <a:avLst>
            <a:gd name="adj1" fmla="val 32840"/>
            <a:gd name="adj2" fmla="val 25000"/>
            <a:gd name="adj3" fmla="val 35780"/>
          </a:avLst>
        </a:prstGeom>
        <a:solidFill>
          <a:schemeClr val="accent1">
            <a:tint val="50000"/>
            <a:hueOff val="52377"/>
            <a:satOff val="-2891"/>
            <a:lumOff val="111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9A0114-0574-42FC-8BE2-843D0F526F4E}">
      <dsp:nvSpPr>
        <dsp:cNvPr id="0" name=""/>
        <dsp:cNvSpPr/>
      </dsp:nvSpPr>
      <dsp:spPr>
        <a:xfrm>
          <a:off x="2429903" y="1159840"/>
          <a:ext cx="1552930" cy="1087001"/>
        </a:xfrm>
        <a:prstGeom prst="roundRect">
          <a:avLst>
            <a:gd name="adj" fmla="val 16670"/>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National Multi-stakeholder dialogues</a:t>
          </a:r>
        </a:p>
      </dsp:txBody>
      <dsp:txXfrm>
        <a:off x="2482976" y="1212913"/>
        <a:ext cx="1446784" cy="980855"/>
      </dsp:txXfrm>
    </dsp:sp>
    <dsp:sp modelId="{37DD2C9F-28B7-419E-BCC7-F992B77B40D3}">
      <dsp:nvSpPr>
        <dsp:cNvPr id="0" name=""/>
        <dsp:cNvSpPr/>
      </dsp:nvSpPr>
      <dsp:spPr>
        <a:xfrm>
          <a:off x="3949480" y="1085748"/>
          <a:ext cx="5331891" cy="1121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latin typeface="Calibri" panose="020F0502020204030204" pitchFamily="34" charset="0"/>
              <a:cs typeface="Calibri" panose="020F0502020204030204" pitchFamily="34" charset="0"/>
            </a:rPr>
            <a:t>Discussing citizen values, needs and concerns and actions and interactions required in national contexts to better identify and integrate societal perspectives in nanotechnology R&amp;I in Italy, Spain, France, Sweden, Poland and Israel (October-December, 2017)</a:t>
          </a:r>
        </a:p>
      </dsp:txBody>
      <dsp:txXfrm>
        <a:off x="3949480" y="1085748"/>
        <a:ext cx="5331891" cy="1121177"/>
      </dsp:txXfrm>
    </dsp:sp>
    <dsp:sp modelId="{A7B8EFDF-B693-4074-AD8F-C8AA442421BB}">
      <dsp:nvSpPr>
        <dsp:cNvPr id="0" name=""/>
        <dsp:cNvSpPr/>
      </dsp:nvSpPr>
      <dsp:spPr>
        <a:xfrm>
          <a:off x="3784853" y="2445164"/>
          <a:ext cx="1552930" cy="1087001"/>
        </a:xfrm>
        <a:prstGeom prst="roundRect">
          <a:avLst>
            <a:gd name="adj" fmla="val 16670"/>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European Multi-stakeholder dialogues </a:t>
          </a:r>
        </a:p>
      </dsp:txBody>
      <dsp:txXfrm>
        <a:off x="3837926" y="2498237"/>
        <a:ext cx="1446784" cy="980855"/>
      </dsp:txXfrm>
    </dsp:sp>
    <dsp:sp modelId="{A8A20425-848C-4994-9271-5D06CC54033A}">
      <dsp:nvSpPr>
        <dsp:cNvPr id="0" name=""/>
        <dsp:cNvSpPr/>
      </dsp:nvSpPr>
      <dsp:spPr>
        <a:xfrm>
          <a:off x="5425438" y="2580749"/>
          <a:ext cx="4521463" cy="878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latin typeface="Calibri" panose="020F0502020204030204" pitchFamily="34" charset="0"/>
              <a:cs typeface="Calibri" panose="020F0502020204030204" pitchFamily="34" charset="0"/>
            </a:rPr>
            <a:t>Discussing citizen values, needs and concerns and actions and interactions required in the European  context to better identify and integrate societal perspectives in nanotechnology R&amp;I (2018)</a:t>
          </a:r>
        </a:p>
      </dsp:txBody>
      <dsp:txXfrm>
        <a:off x="5425438" y="2580749"/>
        <a:ext cx="4521463" cy="878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B081F2-3284-4BFE-9319-D92A0E35E97B}">
      <dsp:nvSpPr>
        <dsp:cNvPr id="0" name=""/>
        <dsp:cNvSpPr/>
      </dsp:nvSpPr>
      <dsp:spPr>
        <a:xfrm>
          <a:off x="562840" y="0"/>
          <a:ext cx="6378863" cy="290820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B1A669-1579-45BD-9F48-8584D69A336B}">
      <dsp:nvSpPr>
        <dsp:cNvPr id="0" name=""/>
        <dsp:cNvSpPr/>
      </dsp:nvSpPr>
      <dsp:spPr>
        <a:xfrm>
          <a:off x="0" y="872460"/>
          <a:ext cx="2251363" cy="1163281"/>
        </a:xfrm>
        <a:prstGeom prst="roundRect">
          <a:avLst/>
        </a:prstGeom>
        <a:solidFill>
          <a:srgbClr val="E9A6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accent5">
                  <a:lumMod val="50000"/>
                </a:schemeClr>
              </a:solidFill>
              <a:cs typeface="Arial" panose="020B0604020202020204" pitchFamily="34" charset="0"/>
            </a:rPr>
            <a:t>Block 1: What is important?</a:t>
          </a:r>
          <a:endParaRPr lang="pt-PT" sz="1400" kern="1200" dirty="0">
            <a:solidFill>
              <a:schemeClr val="tx2"/>
            </a:solidFill>
            <a:latin typeface="+mn-lt"/>
          </a:endParaRPr>
        </a:p>
      </dsp:txBody>
      <dsp:txXfrm>
        <a:off x="56787" y="929247"/>
        <a:ext cx="2137789" cy="1049707"/>
      </dsp:txXfrm>
    </dsp:sp>
    <dsp:sp modelId="{3C1F8D11-1A1A-42B9-A010-1513F05DBD6C}">
      <dsp:nvSpPr>
        <dsp:cNvPr id="0" name=""/>
        <dsp:cNvSpPr/>
      </dsp:nvSpPr>
      <dsp:spPr>
        <a:xfrm>
          <a:off x="2626590" y="872460"/>
          <a:ext cx="2251363" cy="1163281"/>
        </a:xfrm>
        <a:prstGeom prst="roundRect">
          <a:avLst/>
        </a:prstGeom>
        <a:solidFill>
          <a:srgbClr val="E9A6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accent5">
                  <a:lumMod val="50000"/>
                </a:schemeClr>
              </a:solidFill>
              <a:cs typeface="Arial" panose="020B0604020202020204" pitchFamily="34" charset="0"/>
            </a:rPr>
            <a:t>Block 2: Scenario exploration</a:t>
          </a:r>
          <a:endParaRPr lang="pt-PT" sz="1400" kern="1200" dirty="0">
            <a:solidFill>
              <a:schemeClr val="tx2"/>
            </a:solidFill>
            <a:latin typeface="+mn-lt"/>
          </a:endParaRPr>
        </a:p>
      </dsp:txBody>
      <dsp:txXfrm>
        <a:off x="2683377" y="929247"/>
        <a:ext cx="2137789" cy="1049707"/>
      </dsp:txXfrm>
    </dsp:sp>
    <dsp:sp modelId="{0E232989-45CD-4FD4-A400-19ED98DD0350}">
      <dsp:nvSpPr>
        <dsp:cNvPr id="0" name=""/>
        <dsp:cNvSpPr/>
      </dsp:nvSpPr>
      <dsp:spPr>
        <a:xfrm>
          <a:off x="5253181" y="872460"/>
          <a:ext cx="2251363" cy="1163281"/>
        </a:xfrm>
        <a:prstGeom prst="roundRect">
          <a:avLst/>
        </a:prstGeom>
        <a:solidFill>
          <a:srgbClr val="E9A6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accent5">
                  <a:lumMod val="50000"/>
                </a:schemeClr>
              </a:solidFill>
              <a:cs typeface="Arial" panose="020B0604020202020204" pitchFamily="34" charset="0"/>
            </a:rPr>
            <a:t>Block 3: What (inter)actions are needed and what are their preconditions</a:t>
          </a:r>
          <a:endParaRPr lang="pt-PT" sz="1400" kern="1200" dirty="0">
            <a:solidFill>
              <a:schemeClr val="tx2"/>
            </a:solidFill>
            <a:latin typeface="+mn-lt"/>
          </a:endParaRPr>
        </a:p>
      </dsp:txBody>
      <dsp:txXfrm>
        <a:off x="5309968" y="929247"/>
        <a:ext cx="2137789" cy="10497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331B48-C288-46DD-A227-885BE923A28E}">
      <dsp:nvSpPr>
        <dsp:cNvPr id="0" name=""/>
        <dsp:cNvSpPr/>
      </dsp:nvSpPr>
      <dsp:spPr>
        <a:xfrm rot="16200000">
          <a:off x="-524822" y="680439"/>
          <a:ext cx="2775858" cy="1414978"/>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rial" panose="020B0604020202020204" pitchFamily="34" charset="0"/>
              <a:ea typeface="Calibri" panose="020F0502020204030204" pitchFamily="34" charset="0"/>
              <a:cs typeface="Arial" panose="020B0604020202020204" pitchFamily="34" charset="0"/>
            </a:rPr>
            <a:t>6 national funding agencies</a:t>
          </a:r>
          <a:endParaRPr lang="pt-PT" sz="1400" kern="1200" dirty="0">
            <a:solidFill>
              <a:schemeClr val="bg1"/>
            </a:solidFill>
            <a:latin typeface="Arial" panose="020B0604020202020204" pitchFamily="34" charset="0"/>
            <a:ea typeface="Calibri" panose="020F0502020204030204" pitchFamily="34" charset="0"/>
            <a:cs typeface="Arial" panose="020B0604020202020204" pitchFamily="34" charset="0"/>
          </a:endParaRPr>
        </a:p>
      </dsp:txBody>
      <dsp:txXfrm rot="5400000">
        <a:off x="155618" y="555171"/>
        <a:ext cx="1414978" cy="1665514"/>
      </dsp:txXfrm>
    </dsp:sp>
    <dsp:sp modelId="{9DB3E926-1BCE-441F-B765-E985BE94AF9D}">
      <dsp:nvSpPr>
        <dsp:cNvPr id="0" name=""/>
        <dsp:cNvSpPr/>
      </dsp:nvSpPr>
      <dsp:spPr>
        <a:xfrm rot="16200000">
          <a:off x="994937" y="643817"/>
          <a:ext cx="2775858" cy="1488223"/>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rial" panose="020B0604020202020204" pitchFamily="34" charset="0"/>
              <a:ea typeface="Calibri" panose="020F0502020204030204" pitchFamily="34" charset="0"/>
              <a:cs typeface="Arial" panose="020B0604020202020204" pitchFamily="34" charset="0"/>
            </a:rPr>
            <a:t>1 international business acceleration network</a:t>
          </a:r>
          <a:endParaRPr lang="pt-PT" sz="1400" kern="1200" dirty="0">
            <a:solidFill>
              <a:schemeClr val="bg1"/>
            </a:solidFill>
            <a:latin typeface="Arial" panose="020B0604020202020204" pitchFamily="34" charset="0"/>
            <a:ea typeface="Calibri" panose="020F0502020204030204" pitchFamily="34" charset="0"/>
            <a:cs typeface="Arial" panose="020B0604020202020204" pitchFamily="34" charset="0"/>
          </a:endParaRPr>
        </a:p>
      </dsp:txBody>
      <dsp:txXfrm rot="5400000">
        <a:off x="1638754" y="555172"/>
        <a:ext cx="1488223" cy="1665514"/>
      </dsp:txXfrm>
    </dsp:sp>
    <dsp:sp modelId="{D5AD642C-59AA-4126-A530-E4D7B8136238}">
      <dsp:nvSpPr>
        <dsp:cNvPr id="0" name=""/>
        <dsp:cNvSpPr/>
      </dsp:nvSpPr>
      <dsp:spPr>
        <a:xfrm rot="16200000">
          <a:off x="2573568" y="643667"/>
          <a:ext cx="2775858" cy="1488522"/>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rial" panose="020B0604020202020204" pitchFamily="34" charset="0"/>
              <a:ea typeface="Calibri" panose="020F0502020204030204" pitchFamily="34" charset="0"/>
              <a:cs typeface="Arial" panose="020B0604020202020204" pitchFamily="34" charset="0"/>
            </a:rPr>
            <a:t>1 multilateral business led R&amp;I organization</a:t>
          </a:r>
          <a:endParaRPr lang="pt-PT" sz="1400" kern="1200" dirty="0">
            <a:solidFill>
              <a:schemeClr val="bg1"/>
            </a:solidFill>
            <a:latin typeface="Arial" panose="020B0604020202020204" pitchFamily="34" charset="0"/>
            <a:ea typeface="Calibri" panose="020F0502020204030204" pitchFamily="34" charset="0"/>
            <a:cs typeface="Arial" panose="020B0604020202020204" pitchFamily="34" charset="0"/>
          </a:endParaRPr>
        </a:p>
      </dsp:txBody>
      <dsp:txXfrm rot="5400000">
        <a:off x="3217236" y="555171"/>
        <a:ext cx="1488522" cy="1665514"/>
      </dsp:txXfrm>
    </dsp:sp>
    <dsp:sp modelId="{4BD23B4F-6B05-46F1-A356-25C29B8E6343}">
      <dsp:nvSpPr>
        <dsp:cNvPr id="0" name=""/>
        <dsp:cNvSpPr/>
      </dsp:nvSpPr>
      <dsp:spPr>
        <a:xfrm rot="16200000">
          <a:off x="4236201" y="555226"/>
          <a:ext cx="2775858" cy="1665405"/>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rial" panose="020B0604020202020204" pitchFamily="34" charset="0"/>
              <a:ea typeface="Calibri" panose="020F0502020204030204" pitchFamily="34" charset="0"/>
              <a:cs typeface="Arial" panose="020B0604020202020204" pitchFamily="34" charset="0"/>
            </a:rPr>
            <a:t>1 innovation public-private partnership organization</a:t>
          </a:r>
          <a:endParaRPr lang="pt-PT" sz="1400" kern="1200" dirty="0">
            <a:solidFill>
              <a:schemeClr val="bg1"/>
            </a:solidFill>
            <a:latin typeface="Arial" panose="020B0604020202020204" pitchFamily="34" charset="0"/>
            <a:ea typeface="Calibri" panose="020F0502020204030204" pitchFamily="34" charset="0"/>
            <a:cs typeface="Arial" panose="020B0604020202020204" pitchFamily="34" charset="0"/>
          </a:endParaRPr>
        </a:p>
      </dsp:txBody>
      <dsp:txXfrm rot="5400000">
        <a:off x="4791427" y="555172"/>
        <a:ext cx="1665405" cy="1665514"/>
      </dsp:txXfrm>
    </dsp:sp>
    <dsp:sp modelId="{2CDD63AA-B6B8-4CC6-BACC-E724C36E6F7E}">
      <dsp:nvSpPr>
        <dsp:cNvPr id="0" name=""/>
        <dsp:cNvSpPr/>
      </dsp:nvSpPr>
      <dsp:spPr>
        <a:xfrm rot="16200000">
          <a:off x="5982970" y="555226"/>
          <a:ext cx="2775858" cy="1665405"/>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latin typeface="Arial" panose="020B0604020202020204" pitchFamily="34" charset="0"/>
              <a:ea typeface="Calibri" panose="020F0502020204030204" pitchFamily="34" charset="0"/>
              <a:cs typeface="Arial" panose="020B0604020202020204" pitchFamily="34" charset="0"/>
            </a:rPr>
            <a:t>2 highly </a:t>
          </a:r>
          <a:r>
            <a:rPr lang="en-US" sz="1400" kern="1200" dirty="0" err="1">
              <a:solidFill>
                <a:schemeClr val="bg1"/>
              </a:solidFill>
              <a:latin typeface="Arial" panose="020B0604020202020204" pitchFamily="34" charset="0"/>
              <a:ea typeface="Calibri" panose="020F0502020204030204" pitchFamily="34" charset="0"/>
              <a:cs typeface="Arial" panose="020B0604020202020204" pitchFamily="34" charset="0"/>
            </a:rPr>
            <a:t>specialised</a:t>
          </a:r>
          <a:r>
            <a:rPr lang="en-US" sz="1400" kern="1200" dirty="0">
              <a:solidFill>
                <a:schemeClr val="bg1"/>
              </a:solidFill>
              <a:latin typeface="Arial" panose="020B0604020202020204" pitchFamily="34" charset="0"/>
              <a:ea typeface="Calibri" panose="020F0502020204030204" pitchFamily="34" charset="0"/>
              <a:cs typeface="Arial" panose="020B0604020202020204" pitchFamily="34" charset="0"/>
            </a:rPr>
            <a:t> and renowned firms in international R&amp;I management</a:t>
          </a:r>
        </a:p>
      </dsp:txBody>
      <dsp:txXfrm rot="5400000">
        <a:off x="6538196" y="555172"/>
        <a:ext cx="1665405" cy="16655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CEC57A-FE6B-481F-B107-A2922AE21AD9}">
      <dsp:nvSpPr>
        <dsp:cNvPr id="0" name=""/>
        <dsp:cNvSpPr/>
      </dsp:nvSpPr>
      <dsp:spPr>
        <a:xfrm>
          <a:off x="3816423" y="1902593"/>
          <a:ext cx="2700147" cy="468620"/>
        </a:xfrm>
        <a:custGeom>
          <a:avLst/>
          <a:gdLst/>
          <a:ahLst/>
          <a:cxnLst/>
          <a:rect l="0" t="0" r="0" b="0"/>
          <a:pathLst>
            <a:path>
              <a:moveTo>
                <a:pt x="0" y="0"/>
              </a:moveTo>
              <a:lnTo>
                <a:pt x="0" y="234310"/>
              </a:lnTo>
              <a:lnTo>
                <a:pt x="2700147" y="234310"/>
              </a:lnTo>
              <a:lnTo>
                <a:pt x="2700147" y="4686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C44CC3-CD1E-4CF1-9131-FCA623C907C8}">
      <dsp:nvSpPr>
        <dsp:cNvPr id="0" name=""/>
        <dsp:cNvSpPr/>
      </dsp:nvSpPr>
      <dsp:spPr>
        <a:xfrm>
          <a:off x="3770703" y="1902593"/>
          <a:ext cx="91440" cy="468620"/>
        </a:xfrm>
        <a:custGeom>
          <a:avLst/>
          <a:gdLst/>
          <a:ahLst/>
          <a:cxnLst/>
          <a:rect l="0" t="0" r="0" b="0"/>
          <a:pathLst>
            <a:path>
              <a:moveTo>
                <a:pt x="45720" y="0"/>
              </a:moveTo>
              <a:lnTo>
                <a:pt x="45720" y="468620"/>
              </a:lnTo>
            </a:path>
          </a:pathLst>
        </a:custGeom>
        <a:noFill/>
        <a:ln w="25400" cap="flat" cmpd="sng" algn="ctr">
          <a:solidFill>
            <a:srgbClr val="4F81BD">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ED213BC-F6CD-400E-9B5F-4F200073B72E}">
      <dsp:nvSpPr>
        <dsp:cNvPr id="0" name=""/>
        <dsp:cNvSpPr/>
      </dsp:nvSpPr>
      <dsp:spPr>
        <a:xfrm>
          <a:off x="1116276" y="1902593"/>
          <a:ext cx="2700147" cy="468620"/>
        </a:xfrm>
        <a:custGeom>
          <a:avLst/>
          <a:gdLst/>
          <a:ahLst/>
          <a:cxnLst/>
          <a:rect l="0" t="0" r="0" b="0"/>
          <a:pathLst>
            <a:path>
              <a:moveTo>
                <a:pt x="2700147" y="0"/>
              </a:moveTo>
              <a:lnTo>
                <a:pt x="2700147" y="234310"/>
              </a:lnTo>
              <a:lnTo>
                <a:pt x="0" y="234310"/>
              </a:lnTo>
              <a:lnTo>
                <a:pt x="0" y="4686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27B424-46B2-4E3C-9291-58949BD42440}">
      <dsp:nvSpPr>
        <dsp:cNvPr id="0" name=""/>
        <dsp:cNvSpPr/>
      </dsp:nvSpPr>
      <dsp:spPr>
        <a:xfrm>
          <a:off x="3024337" y="786830"/>
          <a:ext cx="1584172" cy="111576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C33A5F-157C-498B-89CB-984E73227B36}">
      <dsp:nvSpPr>
        <dsp:cNvPr id="0" name=""/>
        <dsp:cNvSpPr/>
      </dsp:nvSpPr>
      <dsp:spPr>
        <a:xfrm>
          <a:off x="3024337" y="786830"/>
          <a:ext cx="1584172" cy="1115763"/>
        </a:xfrm>
        <a:prstGeom prst="arc">
          <a:avLst>
            <a:gd name="adj1" fmla="val 2400000"/>
            <a:gd name="adj2" fmla="val 8400000"/>
          </a:avLst>
        </a:prstGeom>
        <a:noFill/>
        <a:ln w="25400" cap="flat" cmpd="sng" algn="ctr">
          <a:solidFill>
            <a:srgbClr val="4F81BD">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7624C9B-EDE0-4904-9888-FDBF510687C3}">
      <dsp:nvSpPr>
        <dsp:cNvPr id="0" name=""/>
        <dsp:cNvSpPr/>
      </dsp:nvSpPr>
      <dsp:spPr>
        <a:xfrm>
          <a:off x="2232251" y="987667"/>
          <a:ext cx="3168344" cy="71408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fr-BE" sz="2800" kern="1200" dirty="0" err="1">
              <a:solidFill>
                <a:sysClr val="windowText" lastClr="000000">
                  <a:hueOff val="0"/>
                  <a:satOff val="0"/>
                  <a:lumOff val="0"/>
                  <a:alphaOff val="0"/>
                </a:sysClr>
              </a:solidFill>
              <a:latin typeface="+mj-lt"/>
              <a:ea typeface="+mn-ea"/>
              <a:cs typeface="+mn-cs"/>
            </a:rPr>
            <a:t>Connecting</a:t>
          </a:r>
          <a:r>
            <a:rPr lang="fr-BE" sz="2800" kern="1200" dirty="0">
              <a:solidFill>
                <a:sysClr val="windowText" lastClr="000000">
                  <a:hueOff val="0"/>
                  <a:satOff val="0"/>
                  <a:lumOff val="0"/>
                  <a:alphaOff val="0"/>
                </a:sysClr>
              </a:solidFill>
              <a:latin typeface="+mj-lt"/>
              <a:ea typeface="+mn-ea"/>
              <a:cs typeface="+mn-cs"/>
            </a:rPr>
            <a:t> Europe </a:t>
          </a:r>
          <a:r>
            <a:rPr lang="fr-BE" sz="2800" kern="1200" dirty="0" err="1">
              <a:solidFill>
                <a:sysClr val="windowText" lastClr="000000">
                  <a:hueOff val="0"/>
                  <a:satOff val="0"/>
                  <a:lumOff val="0"/>
                  <a:alphaOff val="0"/>
                </a:sysClr>
              </a:solidFill>
              <a:latin typeface="+mj-lt"/>
              <a:ea typeface="+mn-ea"/>
              <a:cs typeface="+mn-cs"/>
            </a:rPr>
            <a:t>Facility</a:t>
          </a:r>
          <a:r>
            <a:rPr lang="fr-BE" sz="2800" kern="1200" dirty="0">
              <a:solidFill>
                <a:sysClr val="windowText" lastClr="000000">
                  <a:hueOff val="0"/>
                  <a:satOff val="0"/>
                  <a:lumOff val="0"/>
                  <a:alphaOff val="0"/>
                </a:sysClr>
              </a:solidFill>
              <a:latin typeface="+mj-lt"/>
              <a:ea typeface="+mn-ea"/>
              <a:cs typeface="+mn-cs"/>
            </a:rPr>
            <a:t> </a:t>
          </a:r>
          <a:endParaRPr lang="en-GB" sz="2800" kern="1200" dirty="0">
            <a:solidFill>
              <a:sysClr val="windowText" lastClr="000000">
                <a:hueOff val="0"/>
                <a:satOff val="0"/>
                <a:lumOff val="0"/>
                <a:alphaOff val="0"/>
              </a:sysClr>
            </a:solidFill>
            <a:latin typeface="+mj-lt"/>
            <a:ea typeface="+mn-ea"/>
            <a:cs typeface="+mn-cs"/>
          </a:endParaRPr>
        </a:p>
      </dsp:txBody>
      <dsp:txXfrm>
        <a:off x="2232251" y="987667"/>
        <a:ext cx="3168344" cy="714088"/>
      </dsp:txXfrm>
    </dsp:sp>
    <dsp:sp modelId="{A909E7C0-FA7A-49CE-9501-5D4891384836}">
      <dsp:nvSpPr>
        <dsp:cNvPr id="0" name=""/>
        <dsp:cNvSpPr/>
      </dsp:nvSpPr>
      <dsp:spPr>
        <a:xfrm>
          <a:off x="558394" y="2371214"/>
          <a:ext cx="1115763" cy="1115763"/>
        </a:xfrm>
        <a:prstGeom prst="arc">
          <a:avLst>
            <a:gd name="adj1" fmla="val 13200000"/>
            <a:gd name="adj2" fmla="val 19200000"/>
          </a:avLst>
        </a:prstGeom>
        <a:noFill/>
        <a:ln w="25400" cap="flat" cmpd="sng" algn="ctr">
          <a:solidFill>
            <a:srgbClr val="4F81BD">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B0C6D75-E423-41FE-8C82-2F92DA67404F}">
      <dsp:nvSpPr>
        <dsp:cNvPr id="0" name=""/>
        <dsp:cNvSpPr/>
      </dsp:nvSpPr>
      <dsp:spPr>
        <a:xfrm>
          <a:off x="558394" y="2371214"/>
          <a:ext cx="1115763" cy="1115763"/>
        </a:xfrm>
        <a:prstGeom prst="arc">
          <a:avLst>
            <a:gd name="adj1" fmla="val 2400000"/>
            <a:gd name="adj2" fmla="val 8400000"/>
          </a:avLst>
        </a:prstGeom>
        <a:noFill/>
        <a:ln w="25400" cap="flat" cmpd="sng" algn="ctr">
          <a:solidFill>
            <a:srgbClr val="4F81BD">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8DFFF1E-E471-47FF-B37C-049CA96CB321}">
      <dsp:nvSpPr>
        <dsp:cNvPr id="0" name=""/>
        <dsp:cNvSpPr/>
      </dsp:nvSpPr>
      <dsp:spPr>
        <a:xfrm>
          <a:off x="512" y="2572051"/>
          <a:ext cx="2231527" cy="71408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BE" sz="2400" kern="1200" dirty="0"/>
            <a:t>Transport Guidelines</a:t>
          </a:r>
          <a:endParaRPr lang="en-GB" sz="2400" kern="1200" dirty="0"/>
        </a:p>
      </dsp:txBody>
      <dsp:txXfrm>
        <a:off x="512" y="2572051"/>
        <a:ext cx="2231527" cy="714088"/>
      </dsp:txXfrm>
    </dsp:sp>
    <dsp:sp modelId="{308F847D-9F22-411A-8061-FC6F5955513A}">
      <dsp:nvSpPr>
        <dsp:cNvPr id="0" name=""/>
        <dsp:cNvSpPr/>
      </dsp:nvSpPr>
      <dsp:spPr>
        <a:xfrm>
          <a:off x="3258542" y="2371214"/>
          <a:ext cx="1115763" cy="1115763"/>
        </a:xfrm>
        <a:prstGeom prst="arc">
          <a:avLst>
            <a:gd name="adj1" fmla="val 13200000"/>
            <a:gd name="adj2" fmla="val 19200000"/>
          </a:avLst>
        </a:prstGeom>
        <a:noFill/>
        <a:ln w="25400" cap="flat" cmpd="sng" algn="ctr">
          <a:solidFill>
            <a:srgbClr val="4F81BD">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2AFD326-FFC0-4C75-962D-898184D09A96}">
      <dsp:nvSpPr>
        <dsp:cNvPr id="0" name=""/>
        <dsp:cNvSpPr/>
      </dsp:nvSpPr>
      <dsp:spPr>
        <a:xfrm>
          <a:off x="3258542" y="2371214"/>
          <a:ext cx="1115763" cy="1115763"/>
        </a:xfrm>
        <a:prstGeom prst="arc">
          <a:avLst>
            <a:gd name="adj1" fmla="val 2400000"/>
            <a:gd name="adj2" fmla="val 8400000"/>
          </a:avLst>
        </a:prstGeom>
        <a:noFill/>
        <a:ln w="25400" cap="flat" cmpd="sng" algn="ctr">
          <a:solidFill>
            <a:srgbClr val="4F81BD">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AE6B005-161B-4EE6-BF32-1ADB55DF43D7}">
      <dsp:nvSpPr>
        <dsp:cNvPr id="0" name=""/>
        <dsp:cNvSpPr/>
      </dsp:nvSpPr>
      <dsp:spPr>
        <a:xfrm>
          <a:off x="2700660" y="2572051"/>
          <a:ext cx="2231527" cy="71408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BE" sz="2400" kern="1200" dirty="0" err="1"/>
            <a:t>Energy</a:t>
          </a:r>
          <a:r>
            <a:rPr lang="fr-BE" sz="2400" kern="1200" dirty="0"/>
            <a:t> Guidelines </a:t>
          </a:r>
          <a:endParaRPr lang="en-GB" sz="2400" kern="1200" dirty="0"/>
        </a:p>
      </dsp:txBody>
      <dsp:txXfrm>
        <a:off x="2700660" y="2572051"/>
        <a:ext cx="2231527" cy="714088"/>
      </dsp:txXfrm>
    </dsp:sp>
    <dsp:sp modelId="{4DDA698E-73CF-46EC-8817-8DFC3E591CCA}">
      <dsp:nvSpPr>
        <dsp:cNvPr id="0" name=""/>
        <dsp:cNvSpPr/>
      </dsp:nvSpPr>
      <dsp:spPr>
        <a:xfrm>
          <a:off x="5958690" y="2371214"/>
          <a:ext cx="1115763" cy="1115763"/>
        </a:xfrm>
        <a:prstGeom prst="arc">
          <a:avLst>
            <a:gd name="adj1" fmla="val 13200000"/>
            <a:gd name="adj2" fmla="val 19200000"/>
          </a:avLst>
        </a:prstGeom>
        <a:noFill/>
        <a:ln w="25400" cap="flat" cmpd="sng" algn="ctr">
          <a:solidFill>
            <a:srgbClr val="4F81BD">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3FC2948-8150-4385-8D52-B13A7F144EFE}">
      <dsp:nvSpPr>
        <dsp:cNvPr id="0" name=""/>
        <dsp:cNvSpPr/>
      </dsp:nvSpPr>
      <dsp:spPr>
        <a:xfrm>
          <a:off x="5958690" y="2371214"/>
          <a:ext cx="1115763" cy="1115763"/>
        </a:xfrm>
        <a:prstGeom prst="arc">
          <a:avLst>
            <a:gd name="adj1" fmla="val 2400000"/>
            <a:gd name="adj2" fmla="val 8400000"/>
          </a:avLst>
        </a:prstGeom>
        <a:noFill/>
        <a:ln w="25400" cap="flat" cmpd="sng" algn="ctr">
          <a:solidFill>
            <a:srgbClr val="4F81BD">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324DA73-5702-46F0-BA45-98DA7D3C0C19}">
      <dsp:nvSpPr>
        <dsp:cNvPr id="0" name=""/>
        <dsp:cNvSpPr/>
      </dsp:nvSpPr>
      <dsp:spPr>
        <a:xfrm>
          <a:off x="5400808" y="2572051"/>
          <a:ext cx="2231527" cy="71408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BE" sz="2400" kern="1200" dirty="0"/>
            <a:t>Telecom Guidelines</a:t>
          </a:r>
          <a:endParaRPr lang="en-GB" sz="2400" kern="1200" dirty="0"/>
        </a:p>
      </dsp:txBody>
      <dsp:txXfrm>
        <a:off x="5400808" y="2572051"/>
        <a:ext cx="2231527" cy="714088"/>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990DB-2FD5-4A1C-A0FD-5A082DB601D2}" type="datetimeFigureOut">
              <a:rPr lang="en-US" smtClean="0"/>
              <a:t>11/28/2019</a:t>
            </a:fld>
            <a:endParaRPr lang="en-US"/>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27E2A5-033D-430D-BDB4-F1DD68ECCDE5}" type="slidenum">
              <a:rPr lang="en-US" smtClean="0"/>
              <a:t>‹#›</a:t>
            </a:fld>
            <a:endParaRPr lang="en-US"/>
          </a:p>
        </p:txBody>
      </p:sp>
    </p:spTree>
    <p:extLst>
      <p:ext uri="{BB962C8B-B14F-4D97-AF65-F5344CB8AC3E}">
        <p14:creationId xmlns:p14="http://schemas.microsoft.com/office/powerpoint/2010/main" val="961799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E41CA93B-0253-4732-96D1-800829D670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F0270632-1B0F-40BD-80D4-8E041CB378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97284" name="Slide Number Placeholder 3">
            <a:extLst>
              <a:ext uri="{FF2B5EF4-FFF2-40B4-BE49-F238E27FC236}">
                <a16:creationId xmlns:a16="http://schemas.microsoft.com/office/drawing/2014/main" id="{673A4CF7-686C-4462-A9CE-1DA65CEFF3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7A227C3-53F6-44B9-A426-1AD910BA2787}" type="slidenum">
              <a:rPr lang="en-GB" altLang="en-US"/>
              <a:pPr/>
              <a:t>6</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1" u="none" strike="noStrike" kern="1200" baseline="0" dirty="0">
                <a:solidFill>
                  <a:schemeClr val="tx1"/>
                </a:solidFill>
                <a:latin typeface="+mn-lt"/>
                <a:ea typeface="+mn-ea"/>
                <a:cs typeface="+mn-cs"/>
              </a:rPr>
              <a:t>In terms of the vision, the Horizon Europe keeps the same vision of H2020, with a few updates and new aspects.</a:t>
            </a:r>
          </a:p>
          <a:p>
            <a:pPr marL="0" indent="0">
              <a:buFont typeface="Arial" panose="020B0604020202020204" pitchFamily="34" charset="0"/>
              <a:buNone/>
            </a:pPr>
            <a:br>
              <a:rPr lang="en-US" sz="1200" b="0" i="1" u="none" strike="noStrike" kern="1200" baseline="0" dirty="0">
                <a:solidFill>
                  <a:schemeClr val="tx1"/>
                </a:solidFill>
                <a:latin typeface="+mn-lt"/>
                <a:ea typeface="+mn-ea"/>
                <a:cs typeface="+mn-cs"/>
              </a:rPr>
            </a:br>
            <a:r>
              <a:rPr lang="en-US" sz="1200" b="0" i="1" u="none" strike="noStrike" kern="1200" baseline="0" dirty="0">
                <a:solidFill>
                  <a:schemeClr val="tx1"/>
                </a:solidFill>
                <a:latin typeface="+mn-lt"/>
                <a:ea typeface="+mn-ea"/>
                <a:cs typeface="+mn-cs"/>
              </a:rPr>
              <a:t>In particular, there is a focus on climate change (35% of the budgetary target). There is a direct connection with the SDGs and supporting their achievement. And also a focus on competitiveness and growth of businesses in the EU.</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endParaRPr lang="pt-PT" dirty="0"/>
          </a:p>
        </p:txBody>
      </p:sp>
      <p:sp>
        <p:nvSpPr>
          <p:cNvPr id="4" name="Slide Number Placeholder 3"/>
          <p:cNvSpPr>
            <a:spLocks noGrp="1"/>
          </p:cNvSpPr>
          <p:nvPr>
            <p:ph type="sldNum" sz="quarter" idx="5"/>
          </p:nvPr>
        </p:nvSpPr>
        <p:spPr/>
        <p:txBody>
          <a:bodyPr/>
          <a:lstStyle/>
          <a:p>
            <a:fld id="{E6F21588-790F-4203-8844-459917C44FCE}" type="slidenum">
              <a:rPr lang="en-GB" smtClean="0">
                <a:solidFill>
                  <a:prstClr val="black"/>
                </a:solidFill>
              </a:rPr>
              <a:pPr/>
              <a:t>60</a:t>
            </a:fld>
            <a:endParaRPr lang="en-GB">
              <a:solidFill>
                <a:prstClr val="black"/>
              </a:solidFill>
            </a:endParaRPr>
          </a:p>
        </p:txBody>
      </p:sp>
    </p:spTree>
    <p:extLst>
      <p:ext uri="{BB962C8B-B14F-4D97-AF65-F5344CB8AC3E}">
        <p14:creationId xmlns:p14="http://schemas.microsoft.com/office/powerpoint/2010/main" val="759783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According to the most recent updates that have been agreed within the EC, the following structure has been agreed. As you can see from the slide, the three pillars are the main part of Horizon Europe, which includes an horizontal </a:t>
            </a:r>
            <a:r>
              <a:rPr lang="en-US" i="1" dirty="0" err="1"/>
              <a:t>programme</a:t>
            </a:r>
            <a:r>
              <a:rPr lang="en-US" i="1" dirty="0"/>
              <a:t> for widening participation and strengthening the European Research Area as you can see from the bottom.</a:t>
            </a:r>
            <a:endParaRPr lang="pt-PT" i="1" dirty="0"/>
          </a:p>
        </p:txBody>
      </p:sp>
      <p:sp>
        <p:nvSpPr>
          <p:cNvPr id="4" name="Slide Number Placeholder 3"/>
          <p:cNvSpPr>
            <a:spLocks noGrp="1"/>
          </p:cNvSpPr>
          <p:nvPr>
            <p:ph type="sldNum" sz="quarter" idx="5"/>
          </p:nvPr>
        </p:nvSpPr>
        <p:spPr/>
        <p:txBody>
          <a:bodyPr/>
          <a:lstStyle/>
          <a:p>
            <a:fld id="{3AE992F6-4CD7-4E65-B939-90C8CF7ECB0B}" type="slidenum">
              <a:rPr lang="pt-PT" smtClean="0">
                <a:solidFill>
                  <a:prstClr val="black"/>
                </a:solidFill>
              </a:rPr>
              <a:pPr/>
              <a:t>61</a:t>
            </a:fld>
            <a:endParaRPr lang="pt-PT">
              <a:solidFill>
                <a:prstClr val="black"/>
              </a:solidFill>
            </a:endParaRPr>
          </a:p>
        </p:txBody>
      </p:sp>
    </p:spTree>
    <p:extLst>
      <p:ext uri="{BB962C8B-B14F-4D97-AF65-F5344CB8AC3E}">
        <p14:creationId xmlns:p14="http://schemas.microsoft.com/office/powerpoint/2010/main" val="78013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If we look at it in terms of budget, we can see that the Pillar 2 (Global Challenges &amp; European Industrial Competitiveness) is the one with the most budget (52,7 Billion) more than half of the total budget.</a:t>
            </a:r>
          </a:p>
          <a:p>
            <a:r>
              <a:rPr lang="pt-PT" i="1" dirty="0"/>
              <a:t>The </a:t>
            </a:r>
            <a:r>
              <a:rPr lang="pt-PT" i="1" dirty="0" err="1"/>
              <a:t>second</a:t>
            </a:r>
            <a:r>
              <a:rPr lang="pt-PT" i="1" dirty="0"/>
              <a:t> </a:t>
            </a:r>
            <a:r>
              <a:rPr lang="pt-PT" i="1" dirty="0" err="1"/>
              <a:t>part</a:t>
            </a:r>
            <a:r>
              <a:rPr lang="pt-PT" i="1" dirty="0"/>
              <a:t> </a:t>
            </a:r>
            <a:r>
              <a:rPr lang="pt-PT" i="1" dirty="0" err="1"/>
              <a:t>of</a:t>
            </a:r>
            <a:r>
              <a:rPr lang="pt-PT" i="1" dirty="0"/>
              <a:t> </a:t>
            </a:r>
            <a:r>
              <a:rPr lang="pt-PT" i="1" dirty="0" err="1"/>
              <a:t>the</a:t>
            </a:r>
            <a:r>
              <a:rPr lang="pt-PT" i="1" dirty="0"/>
              <a:t> </a:t>
            </a:r>
            <a:r>
              <a:rPr lang="pt-PT" i="1" dirty="0" err="1"/>
              <a:t>programme</a:t>
            </a:r>
            <a:r>
              <a:rPr lang="pt-PT" i="1" dirty="0"/>
              <a:t> </a:t>
            </a:r>
            <a:r>
              <a:rPr lang="pt-PT" i="1" dirty="0" err="1"/>
              <a:t>with</a:t>
            </a:r>
            <a:r>
              <a:rPr lang="pt-PT" i="1" dirty="0"/>
              <a:t> </a:t>
            </a:r>
            <a:r>
              <a:rPr lang="pt-PT" i="1" dirty="0" err="1"/>
              <a:t>the</a:t>
            </a:r>
            <a:r>
              <a:rPr lang="pt-PT" i="1" dirty="0"/>
              <a:t> </a:t>
            </a:r>
            <a:r>
              <a:rPr lang="pt-PT" i="1" dirty="0" err="1"/>
              <a:t>most</a:t>
            </a:r>
            <a:r>
              <a:rPr lang="pt-PT" i="1" dirty="0"/>
              <a:t> budget </a:t>
            </a:r>
            <a:r>
              <a:rPr lang="pt-PT" i="1" dirty="0" err="1"/>
              <a:t>is</a:t>
            </a:r>
            <a:r>
              <a:rPr lang="pt-PT" i="1" dirty="0"/>
              <a:t> </a:t>
            </a:r>
            <a:r>
              <a:rPr lang="pt-PT" i="1" dirty="0" err="1"/>
              <a:t>the</a:t>
            </a:r>
            <a:r>
              <a:rPr lang="pt-PT" i="1" dirty="0"/>
              <a:t> </a:t>
            </a:r>
            <a:r>
              <a:rPr lang="pt-PT" i="1" dirty="0" err="1"/>
              <a:t>Excellent</a:t>
            </a:r>
            <a:r>
              <a:rPr lang="pt-PT" i="1" dirty="0"/>
              <a:t> </a:t>
            </a:r>
            <a:r>
              <a:rPr lang="pt-PT" i="1" dirty="0" err="1"/>
              <a:t>Sciences</a:t>
            </a:r>
            <a:r>
              <a:rPr lang="pt-PT" i="1" dirty="0"/>
              <a:t> (</a:t>
            </a:r>
            <a:r>
              <a:rPr lang="pt-PT" i="1" dirty="0" err="1"/>
              <a:t>one</a:t>
            </a:r>
            <a:r>
              <a:rPr lang="pt-PT" i="1" dirty="0"/>
              <a:t> </a:t>
            </a:r>
            <a:r>
              <a:rPr lang="pt-PT" i="1" dirty="0" err="1"/>
              <a:t>quarter</a:t>
            </a:r>
            <a:r>
              <a:rPr lang="pt-PT" i="1" dirty="0"/>
              <a:t> </a:t>
            </a:r>
            <a:r>
              <a:rPr lang="pt-PT" i="1" dirty="0" err="1"/>
              <a:t>of</a:t>
            </a:r>
            <a:r>
              <a:rPr lang="pt-PT" i="1" dirty="0"/>
              <a:t> </a:t>
            </a:r>
            <a:r>
              <a:rPr lang="pt-PT" i="1" dirty="0" err="1"/>
              <a:t>the</a:t>
            </a:r>
            <a:r>
              <a:rPr lang="pt-PT" i="1" dirty="0"/>
              <a:t> total budget), </a:t>
            </a:r>
            <a:r>
              <a:rPr lang="pt-PT" i="1" dirty="0" err="1"/>
              <a:t>while</a:t>
            </a:r>
            <a:r>
              <a:rPr lang="pt-PT" i="1" dirty="0"/>
              <a:t> </a:t>
            </a:r>
            <a:r>
              <a:rPr lang="pt-PT" i="1" dirty="0" err="1"/>
              <a:t>Innovative</a:t>
            </a:r>
            <a:r>
              <a:rPr lang="pt-PT" i="1" dirty="0"/>
              <a:t> Europe </a:t>
            </a:r>
            <a:r>
              <a:rPr lang="pt-PT" i="1" dirty="0" err="1"/>
              <a:t>has</a:t>
            </a:r>
            <a:r>
              <a:rPr lang="pt-PT" i="1" dirty="0"/>
              <a:t> a total </a:t>
            </a:r>
            <a:r>
              <a:rPr lang="pt-PT" i="1" dirty="0" err="1"/>
              <a:t>of</a:t>
            </a:r>
            <a:r>
              <a:rPr lang="pt-PT" i="1" dirty="0"/>
              <a:t> 13.5 </a:t>
            </a:r>
            <a:r>
              <a:rPr lang="pt-PT" i="1" dirty="0" err="1"/>
              <a:t>billion</a:t>
            </a:r>
            <a:r>
              <a:rPr lang="pt-PT" i="1" dirty="0"/>
              <a:t>.</a:t>
            </a:r>
          </a:p>
        </p:txBody>
      </p:sp>
      <p:sp>
        <p:nvSpPr>
          <p:cNvPr id="4" name="Slide Number Placeholder 3"/>
          <p:cNvSpPr>
            <a:spLocks noGrp="1"/>
          </p:cNvSpPr>
          <p:nvPr>
            <p:ph type="sldNum" sz="quarter" idx="5"/>
          </p:nvPr>
        </p:nvSpPr>
        <p:spPr/>
        <p:txBody>
          <a:bodyPr/>
          <a:lstStyle/>
          <a:p>
            <a:fld id="{3AE992F6-4CD7-4E65-B939-90C8CF7ECB0B}" type="slidenum">
              <a:rPr lang="pt-PT" smtClean="0">
                <a:solidFill>
                  <a:prstClr val="black"/>
                </a:solidFill>
              </a:rPr>
              <a:pPr/>
              <a:t>62</a:t>
            </a:fld>
            <a:endParaRPr lang="pt-PT">
              <a:solidFill>
                <a:prstClr val="black"/>
              </a:solidFill>
            </a:endParaRPr>
          </a:p>
        </p:txBody>
      </p:sp>
    </p:spTree>
    <p:extLst>
      <p:ext uri="{BB962C8B-B14F-4D97-AF65-F5344CB8AC3E}">
        <p14:creationId xmlns:p14="http://schemas.microsoft.com/office/powerpoint/2010/main" val="1743020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CB27E2A5-033D-430D-BDB4-F1DD68ECCDE5}" type="slidenum">
              <a:rPr lang="en-US" smtClean="0"/>
              <a:t>84</a:t>
            </a:fld>
            <a:endParaRPr lang="en-US"/>
          </a:p>
        </p:txBody>
      </p:sp>
    </p:spTree>
    <p:extLst>
      <p:ext uri="{BB962C8B-B14F-4D97-AF65-F5344CB8AC3E}">
        <p14:creationId xmlns:p14="http://schemas.microsoft.com/office/powerpoint/2010/main" val="625718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27E2A5-033D-430D-BDB4-F1DD68ECCDE5}" type="slidenum">
              <a:rPr lang="en-US" smtClean="0"/>
              <a:t>85</a:t>
            </a:fld>
            <a:endParaRPr lang="en-US"/>
          </a:p>
        </p:txBody>
      </p:sp>
    </p:spTree>
    <p:extLst>
      <p:ext uri="{BB962C8B-B14F-4D97-AF65-F5344CB8AC3E}">
        <p14:creationId xmlns:p14="http://schemas.microsoft.com/office/powerpoint/2010/main" val="4041115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27E2A5-033D-430D-BDB4-F1DD68ECCDE5}" type="slidenum">
              <a:rPr lang="en-US" smtClean="0"/>
              <a:t>86</a:t>
            </a:fld>
            <a:endParaRPr lang="en-US"/>
          </a:p>
        </p:txBody>
      </p:sp>
    </p:spTree>
    <p:extLst>
      <p:ext uri="{BB962C8B-B14F-4D97-AF65-F5344CB8AC3E}">
        <p14:creationId xmlns:p14="http://schemas.microsoft.com/office/powerpoint/2010/main" val="1484683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27E2A5-033D-430D-BDB4-F1DD68ECCDE5}" type="slidenum">
              <a:rPr lang="en-US" smtClean="0"/>
              <a:t>88</a:t>
            </a:fld>
            <a:endParaRPr lang="en-US"/>
          </a:p>
        </p:txBody>
      </p:sp>
    </p:spTree>
    <p:extLst>
      <p:ext uri="{BB962C8B-B14F-4D97-AF65-F5344CB8AC3E}">
        <p14:creationId xmlns:p14="http://schemas.microsoft.com/office/powerpoint/2010/main" val="2196122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27E2A5-033D-430D-BDB4-F1DD68ECCDE5}" type="slidenum">
              <a:rPr lang="en-US" smtClean="0"/>
              <a:t>89</a:t>
            </a:fld>
            <a:endParaRPr lang="en-US"/>
          </a:p>
        </p:txBody>
      </p:sp>
    </p:spTree>
    <p:extLst>
      <p:ext uri="{BB962C8B-B14F-4D97-AF65-F5344CB8AC3E}">
        <p14:creationId xmlns:p14="http://schemas.microsoft.com/office/powerpoint/2010/main" val="403125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27E2A5-033D-430D-BDB4-F1DD68ECCDE5}" type="slidenum">
              <a:rPr lang="en-US" smtClean="0"/>
              <a:t>108</a:t>
            </a:fld>
            <a:endParaRPr lang="en-US"/>
          </a:p>
        </p:txBody>
      </p:sp>
    </p:spTree>
    <p:extLst>
      <p:ext uri="{BB962C8B-B14F-4D97-AF65-F5344CB8AC3E}">
        <p14:creationId xmlns:p14="http://schemas.microsoft.com/office/powerpoint/2010/main" val="397400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5E3A20E3-E84F-4B03-B59A-F1E7FB67C3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3550" eaLnBrk="0" hangingPunct="0">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1pPr>
            <a:lvl2pPr marL="742950" indent="-285750" defTabSz="463550" eaLnBrk="0" hangingPunct="0">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2pPr>
            <a:lvl3pPr marL="1143000" indent="-228600" defTabSz="463550" eaLnBrk="0" hangingPunct="0">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3pPr>
            <a:lvl4pPr marL="1600200" indent="-228600" defTabSz="463550" eaLnBrk="0" hangingPunct="0">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4pPr>
            <a:lvl5pPr marL="2057400" indent="-228600" defTabSz="463550" eaLnBrk="0" hangingPunct="0">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5pPr>
            <a:lvl6pPr marL="2514600" indent="-228600" defTabSz="463550" eaLnBrk="0" fontAlgn="base" hangingPunct="0">
              <a:spcBef>
                <a:spcPct val="0"/>
              </a:spcBef>
              <a:spcAft>
                <a:spcPct val="0"/>
              </a:spcAft>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6pPr>
            <a:lvl7pPr marL="2971800" indent="-228600" defTabSz="463550" eaLnBrk="0" fontAlgn="base" hangingPunct="0">
              <a:spcBef>
                <a:spcPct val="0"/>
              </a:spcBef>
              <a:spcAft>
                <a:spcPct val="0"/>
              </a:spcAft>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7pPr>
            <a:lvl8pPr marL="3429000" indent="-228600" defTabSz="463550" eaLnBrk="0" fontAlgn="base" hangingPunct="0">
              <a:spcBef>
                <a:spcPct val="0"/>
              </a:spcBef>
              <a:spcAft>
                <a:spcPct val="0"/>
              </a:spcAft>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8pPr>
            <a:lvl9pPr marL="3886200" indent="-228600" defTabSz="463550" eaLnBrk="0" fontAlgn="base" hangingPunct="0">
              <a:spcBef>
                <a:spcPct val="0"/>
              </a:spcBef>
              <a:spcAft>
                <a:spcPct val="0"/>
              </a:spcAft>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9pPr>
          </a:lstStyle>
          <a:p>
            <a:pPr eaLnBrk="1" hangingPunct="1"/>
            <a:fld id="{F7E93680-B517-4030-A8D8-4467309D04F6}" type="slidenum">
              <a:rPr lang="en-US" altLang="en-US">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rPr>
              <a:pPr eaLnBrk="1" hangingPunct="1"/>
              <a:t>168</a:t>
            </a:fld>
            <a:endParaRPr lang="en-US" altLang="en-US">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34819" name="Rectangle 1">
            <a:extLst>
              <a:ext uri="{FF2B5EF4-FFF2-40B4-BE49-F238E27FC236}">
                <a16:creationId xmlns:a16="http://schemas.microsoft.com/office/drawing/2014/main" id="{C05865EF-6AD5-443F-B01A-7FB7895E91E2}"/>
              </a:ext>
            </a:extLst>
          </p:cNvPr>
          <p:cNvSpPr>
            <a:spLocks noGrp="1" noRot="1" noChangeAspect="1" noChangeArrowheads="1" noTextEdit="1"/>
          </p:cNvSpPr>
          <p:nvPr>
            <p:ph type="sldImg"/>
          </p:nvPr>
        </p:nvSpPr>
        <p:spPr bwMode="auto">
          <a:xfrm>
            <a:off x="77788" y="738188"/>
            <a:ext cx="6570662" cy="3697287"/>
          </a:xfrm>
          <a:solidFill>
            <a:srgbClr val="FFFFFF"/>
          </a:solidFill>
          <a:ln>
            <a:solidFill>
              <a:srgbClr val="000000"/>
            </a:solidFill>
            <a:miter lim="800000"/>
            <a:headEnd/>
            <a:tailEnd/>
          </a:ln>
        </p:spPr>
      </p:sp>
      <p:sp>
        <p:nvSpPr>
          <p:cNvPr id="34820" name="Rectangle 2">
            <a:extLst>
              <a:ext uri="{FF2B5EF4-FFF2-40B4-BE49-F238E27FC236}">
                <a16:creationId xmlns:a16="http://schemas.microsoft.com/office/drawing/2014/main" id="{F6862C42-8F9E-4ABE-B0FA-EC0E070A737E}"/>
              </a:ext>
            </a:extLst>
          </p:cNvPr>
          <p:cNvSpPr>
            <a:spLocks noGrp="1" noChangeArrowheads="1"/>
          </p:cNvSpPr>
          <p:nvPr>
            <p:ph type="body" idx="1"/>
          </p:nvPr>
        </p:nvSpPr>
        <p:spPr bwMode="auto">
          <a:xfrm>
            <a:off x="669925" y="4683125"/>
            <a:ext cx="5380038" cy="4433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fr-FR" altLang="en-US">
              <a:latin typeface="Times New Roman" panose="02020603050405020304" pitchFamily="18" charset="0"/>
            </a:endParaRPr>
          </a:p>
        </p:txBody>
      </p:sp>
      <p:sp>
        <p:nvSpPr>
          <p:cNvPr id="34821" name="Text Box 3">
            <a:extLst>
              <a:ext uri="{FF2B5EF4-FFF2-40B4-BE49-F238E27FC236}">
                <a16:creationId xmlns:a16="http://schemas.microsoft.com/office/drawing/2014/main" id="{44A74408-3EAA-42E3-BC22-8696E6230C1A}"/>
              </a:ext>
            </a:extLst>
          </p:cNvPr>
          <p:cNvSpPr txBox="1">
            <a:spLocks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610" tIns="46805" rIns="93610" bIns="46805" anchor="b"/>
          <a:lstStyle>
            <a:lvl1pPr eaLnBrk="0" hangingPunct="0">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1pPr>
            <a:lvl2pPr marL="742950" indent="-285750" eaLnBrk="0" hangingPunct="0">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2pPr>
            <a:lvl3pPr marL="1143000" indent="-228600" eaLnBrk="0" hangingPunct="0">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3pPr>
            <a:lvl4pPr marL="1600200" indent="-228600" eaLnBrk="0" hangingPunct="0">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4pPr>
            <a:lvl5pPr marL="2057400" indent="-228600" eaLnBrk="0" hangingPunct="0">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9pPr>
          </a:lstStyle>
          <a:p>
            <a:pPr algn="r" eaLnBrk="1" hangingPunct="1"/>
            <a:fld id="{194BA69B-0BEE-4288-80FF-922BCAFBE70C}" type="slidenum">
              <a:rPr lang="en-US" altLang="en-US" sz="12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pPr algn="r" eaLnBrk="1" hangingPunct="1"/>
              <a:t>168</a:t>
            </a:fld>
            <a:endParaRPr lang="en-US" altLang="en-US" sz="12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ea typeface="MS PGothic" pitchFamily="34" charset="-128"/>
              </a:rPr>
              <a:t>Research and innovation is at the centre of the Europe 2020 strategy aiming at developing a smart, sustainable and inclusive European society by 2020.</a:t>
            </a:r>
          </a:p>
          <a:p>
            <a:endParaRPr lang="en-GB" altLang="en-US" dirty="0">
              <a:ea typeface="MS PGothic" pitchFamily="34" charset="-128"/>
            </a:endParaRPr>
          </a:p>
          <a:p>
            <a:r>
              <a:rPr lang="en-GB" altLang="en-US" dirty="0">
                <a:ea typeface="MS PGothic" pitchFamily="34" charset="-128"/>
              </a:rPr>
              <a:t>Therefore Horizon 2020, the main instrument for Research and Innovation in Europe, is at the heart of the European budget for the period between 2014-20.  this is a concrete implementation of the fact that the EU leaders believe strongly that research and innovation will create the economic opportunities of tomorrow. And as you know, this approach is the same approach of the Chinese leadership.</a:t>
            </a:r>
          </a:p>
          <a:p>
            <a:endParaRPr lang="en-GB" altLang="en-US" dirty="0">
              <a:ea typeface="MS PGothic" pitchFamily="34" charset="-128"/>
            </a:endParaRPr>
          </a:p>
          <a:p>
            <a:r>
              <a:rPr lang="en-GB" altLang="en-US" dirty="0">
                <a:ea typeface="MS PGothic" pitchFamily="34" charset="-128"/>
              </a:rPr>
              <a:t>Horizon 2020,  the new programme for research and innovation has been allocated a budget of almost 80 billion euros </a:t>
            </a:r>
            <a:r>
              <a:rPr lang="en-GB" altLang="en-US" dirty="0"/>
              <a:t>over</a:t>
            </a:r>
            <a:r>
              <a:rPr lang="en-GB" altLang="en-US" dirty="0">
                <a:ea typeface="MS PGothic" pitchFamily="34" charset="-128"/>
              </a:rPr>
              <a:t> the next seven years.</a:t>
            </a:r>
          </a:p>
          <a:p>
            <a:endParaRPr lang="en-GB" altLang="en-US" dirty="0">
              <a:ea typeface="MS PGothic" pitchFamily="34" charset="-128"/>
            </a:endParaRPr>
          </a:p>
          <a:p>
            <a:r>
              <a:rPr lang="en-GB" altLang="en-US" dirty="0">
                <a:ea typeface="MS PGothic" pitchFamily="34" charset="-128"/>
              </a:rPr>
              <a:t>Horizon 2020 is designed to address societal challenges through funding excellent science, technology and </a:t>
            </a:r>
            <a:r>
              <a:rPr lang="en-GB" altLang="en-US" b="1" u="sng" dirty="0">
                <a:effectLst>
                  <a:outerShdw blurRad="38100" dist="38100" dir="2700000" algn="tl">
                    <a:srgbClr val="C0C0C0"/>
                  </a:outerShdw>
                </a:effectLst>
                <a:ea typeface="MS PGothic" pitchFamily="34" charset="-128"/>
              </a:rPr>
              <a:t>innovation</a:t>
            </a:r>
            <a:r>
              <a:rPr lang="en-GB" altLang="en-US" dirty="0">
                <a:ea typeface="MS PGothic" pitchFamily="34" charset="-128"/>
              </a:rPr>
              <a:t>. </a:t>
            </a:r>
          </a:p>
          <a:p>
            <a:endParaRPr lang="en-GB" altLang="en-US" dirty="0">
              <a:ea typeface="MS PGothic" pitchFamily="34" charset="-128"/>
            </a:endParaRPr>
          </a:p>
          <a:p>
            <a:r>
              <a:rPr lang="en-GB" altLang="en-US" b="1" dirty="0"/>
              <a:t>Horizon 2020 is fully open to </a:t>
            </a:r>
            <a:r>
              <a:rPr lang="en-GB" altLang="en-US" b="1" u="sng" dirty="0"/>
              <a:t>ALL Chinese researchers and innovators</a:t>
            </a:r>
            <a:r>
              <a:rPr lang="en-GB" altLang="en-US" b="1" dirty="0"/>
              <a:t>, from the </a:t>
            </a:r>
            <a:r>
              <a:rPr lang="en-GB" altLang="en-US" b="1" u="sng" dirty="0"/>
              <a:t>private and the public sector</a:t>
            </a:r>
            <a:r>
              <a:rPr lang="en-GB" altLang="en-US" b="1" dirty="0"/>
              <a:t>.</a:t>
            </a:r>
            <a:endParaRPr lang="en-GB" dirty="0"/>
          </a:p>
        </p:txBody>
      </p:sp>
      <p:sp>
        <p:nvSpPr>
          <p:cNvPr id="4" name="Slide Number Placeholder 3"/>
          <p:cNvSpPr>
            <a:spLocks noGrp="1"/>
          </p:cNvSpPr>
          <p:nvPr>
            <p:ph type="sldNum" sz="quarter" idx="10"/>
          </p:nvPr>
        </p:nvSpPr>
        <p:spPr/>
        <p:txBody>
          <a:bodyPr/>
          <a:lstStyle/>
          <a:p>
            <a:pPr>
              <a:defRPr/>
            </a:pPr>
            <a:fld id="{BA90545E-1B0F-4D96-BC2D-8BF43414FC9F}" type="slidenum">
              <a:rPr lang="en-GB" altLang="en-US" smtClean="0">
                <a:solidFill>
                  <a:prstClr val="black"/>
                </a:solidFill>
              </a:rPr>
              <a:pPr>
                <a:defRPr/>
              </a:pPr>
              <a:t>8</a:t>
            </a:fld>
            <a:endParaRPr lang="en-GB" altLang="en-US">
              <a:solidFill>
                <a:prstClr val="black"/>
              </a:solidFill>
            </a:endParaRPr>
          </a:p>
        </p:txBody>
      </p:sp>
    </p:spTree>
    <p:extLst>
      <p:ext uri="{BB962C8B-B14F-4D97-AF65-F5344CB8AC3E}">
        <p14:creationId xmlns:p14="http://schemas.microsoft.com/office/powerpoint/2010/main" val="412366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5E3A20E3-E84F-4B03-B59A-F1E7FB67C3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3550" eaLnBrk="0" hangingPunct="0">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1pPr>
            <a:lvl2pPr marL="742950" indent="-285750" defTabSz="463550" eaLnBrk="0" hangingPunct="0">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2pPr>
            <a:lvl3pPr marL="1143000" indent="-228600" defTabSz="463550" eaLnBrk="0" hangingPunct="0">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3pPr>
            <a:lvl4pPr marL="1600200" indent="-228600" defTabSz="463550" eaLnBrk="0" hangingPunct="0">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4pPr>
            <a:lvl5pPr marL="2057400" indent="-228600" defTabSz="463550" eaLnBrk="0" hangingPunct="0">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5pPr>
            <a:lvl6pPr marL="2514600" indent="-228600" defTabSz="463550" eaLnBrk="0" fontAlgn="base" hangingPunct="0">
              <a:spcBef>
                <a:spcPct val="0"/>
              </a:spcBef>
              <a:spcAft>
                <a:spcPct val="0"/>
              </a:spcAft>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6pPr>
            <a:lvl7pPr marL="2971800" indent="-228600" defTabSz="463550" eaLnBrk="0" fontAlgn="base" hangingPunct="0">
              <a:spcBef>
                <a:spcPct val="0"/>
              </a:spcBef>
              <a:spcAft>
                <a:spcPct val="0"/>
              </a:spcAft>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7pPr>
            <a:lvl8pPr marL="3429000" indent="-228600" defTabSz="463550" eaLnBrk="0" fontAlgn="base" hangingPunct="0">
              <a:spcBef>
                <a:spcPct val="0"/>
              </a:spcBef>
              <a:spcAft>
                <a:spcPct val="0"/>
              </a:spcAft>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8pPr>
            <a:lvl9pPr marL="3886200" indent="-228600" defTabSz="463550" eaLnBrk="0" fontAlgn="base" hangingPunct="0">
              <a:spcBef>
                <a:spcPct val="0"/>
              </a:spcBef>
              <a:spcAft>
                <a:spcPct val="0"/>
              </a:spcAft>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9pPr>
          </a:lstStyle>
          <a:p>
            <a:pPr eaLnBrk="1" hangingPunct="1"/>
            <a:fld id="{F7E93680-B517-4030-A8D8-4467309D04F6}" type="slidenum">
              <a:rPr lang="en-US" altLang="en-US">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rPr>
              <a:pPr eaLnBrk="1" hangingPunct="1"/>
              <a:t>169</a:t>
            </a:fld>
            <a:endParaRPr lang="en-US" altLang="en-US">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34819" name="Rectangle 1">
            <a:extLst>
              <a:ext uri="{FF2B5EF4-FFF2-40B4-BE49-F238E27FC236}">
                <a16:creationId xmlns:a16="http://schemas.microsoft.com/office/drawing/2014/main" id="{C05865EF-6AD5-443F-B01A-7FB7895E91E2}"/>
              </a:ext>
            </a:extLst>
          </p:cNvPr>
          <p:cNvSpPr>
            <a:spLocks noGrp="1" noRot="1" noChangeAspect="1" noChangeArrowheads="1" noTextEdit="1"/>
          </p:cNvSpPr>
          <p:nvPr>
            <p:ph type="sldImg"/>
          </p:nvPr>
        </p:nvSpPr>
        <p:spPr bwMode="auto">
          <a:xfrm>
            <a:off x="77788" y="738188"/>
            <a:ext cx="6570662" cy="3697287"/>
          </a:xfrm>
          <a:solidFill>
            <a:srgbClr val="FFFFFF"/>
          </a:solidFill>
          <a:ln>
            <a:solidFill>
              <a:srgbClr val="000000"/>
            </a:solidFill>
            <a:miter lim="800000"/>
            <a:headEnd/>
            <a:tailEnd/>
          </a:ln>
        </p:spPr>
      </p:sp>
      <p:sp>
        <p:nvSpPr>
          <p:cNvPr id="34820" name="Rectangle 2">
            <a:extLst>
              <a:ext uri="{FF2B5EF4-FFF2-40B4-BE49-F238E27FC236}">
                <a16:creationId xmlns:a16="http://schemas.microsoft.com/office/drawing/2014/main" id="{F6862C42-8F9E-4ABE-B0FA-EC0E070A737E}"/>
              </a:ext>
            </a:extLst>
          </p:cNvPr>
          <p:cNvSpPr>
            <a:spLocks noGrp="1" noChangeArrowheads="1"/>
          </p:cNvSpPr>
          <p:nvPr>
            <p:ph type="body" idx="1"/>
          </p:nvPr>
        </p:nvSpPr>
        <p:spPr bwMode="auto">
          <a:xfrm>
            <a:off x="669925" y="4683125"/>
            <a:ext cx="5380038" cy="4433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fr-FR" altLang="en-US">
              <a:latin typeface="Times New Roman" panose="02020603050405020304" pitchFamily="18" charset="0"/>
            </a:endParaRPr>
          </a:p>
        </p:txBody>
      </p:sp>
      <p:sp>
        <p:nvSpPr>
          <p:cNvPr id="34821" name="Text Box 3">
            <a:extLst>
              <a:ext uri="{FF2B5EF4-FFF2-40B4-BE49-F238E27FC236}">
                <a16:creationId xmlns:a16="http://schemas.microsoft.com/office/drawing/2014/main" id="{44A74408-3EAA-42E3-BC22-8696E6230C1A}"/>
              </a:ext>
            </a:extLst>
          </p:cNvPr>
          <p:cNvSpPr txBox="1">
            <a:spLocks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610" tIns="46805" rIns="93610" bIns="46805" anchor="b"/>
          <a:lstStyle>
            <a:lvl1pPr eaLnBrk="0" hangingPunct="0">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1pPr>
            <a:lvl2pPr marL="742950" indent="-285750" eaLnBrk="0" hangingPunct="0">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2pPr>
            <a:lvl3pPr marL="1143000" indent="-228600" eaLnBrk="0" hangingPunct="0">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3pPr>
            <a:lvl4pPr marL="1600200" indent="-228600" eaLnBrk="0" hangingPunct="0">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4pPr>
            <a:lvl5pPr marL="2057400" indent="-228600" eaLnBrk="0" hangingPunct="0">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9pPr>
          </a:lstStyle>
          <a:p>
            <a:pPr algn="r" eaLnBrk="1" hangingPunct="1"/>
            <a:fld id="{194BA69B-0BEE-4288-80FF-922BCAFBE70C}" type="slidenum">
              <a:rPr lang="en-US" altLang="en-US" sz="12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pPr algn="r" eaLnBrk="1" hangingPunct="1"/>
              <a:t>169</a:t>
            </a:fld>
            <a:endParaRPr lang="en-US" altLang="en-US" sz="12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160620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5E3A20E3-E84F-4B03-B59A-F1E7FB67C3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3550" eaLnBrk="0" hangingPunct="0">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1pPr>
            <a:lvl2pPr marL="742950" indent="-285750" defTabSz="463550" eaLnBrk="0" hangingPunct="0">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2pPr>
            <a:lvl3pPr marL="1143000" indent="-228600" defTabSz="463550" eaLnBrk="0" hangingPunct="0">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3pPr>
            <a:lvl4pPr marL="1600200" indent="-228600" defTabSz="463550" eaLnBrk="0" hangingPunct="0">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4pPr>
            <a:lvl5pPr marL="2057400" indent="-228600" defTabSz="463550" eaLnBrk="0" hangingPunct="0">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5pPr>
            <a:lvl6pPr marL="2514600" indent="-228600" defTabSz="463550" eaLnBrk="0" fontAlgn="base" hangingPunct="0">
              <a:spcBef>
                <a:spcPct val="0"/>
              </a:spcBef>
              <a:spcAft>
                <a:spcPct val="0"/>
              </a:spcAft>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6pPr>
            <a:lvl7pPr marL="2971800" indent="-228600" defTabSz="463550" eaLnBrk="0" fontAlgn="base" hangingPunct="0">
              <a:spcBef>
                <a:spcPct val="0"/>
              </a:spcBef>
              <a:spcAft>
                <a:spcPct val="0"/>
              </a:spcAft>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7pPr>
            <a:lvl8pPr marL="3429000" indent="-228600" defTabSz="463550" eaLnBrk="0" fontAlgn="base" hangingPunct="0">
              <a:spcBef>
                <a:spcPct val="0"/>
              </a:spcBef>
              <a:spcAft>
                <a:spcPct val="0"/>
              </a:spcAft>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8pPr>
            <a:lvl9pPr marL="3886200" indent="-228600" defTabSz="463550" eaLnBrk="0" fontAlgn="base" hangingPunct="0">
              <a:spcBef>
                <a:spcPct val="0"/>
              </a:spcBef>
              <a:spcAft>
                <a:spcPct val="0"/>
              </a:spcAft>
              <a:tabLst>
                <a:tab pos="736600" algn="l"/>
                <a:tab pos="1477963" algn="l"/>
                <a:tab pos="2219325" algn="l"/>
                <a:tab pos="2959100" algn="l"/>
              </a:tabLst>
              <a:defRPr>
                <a:solidFill>
                  <a:schemeClr val="tx1"/>
                </a:solidFill>
                <a:latin typeface="Verdana" panose="020B0604030504040204" pitchFamily="34" charset="0"/>
                <a:cs typeface="Arial" panose="020B0604020202020204" pitchFamily="34" charset="0"/>
              </a:defRPr>
            </a:lvl9pPr>
          </a:lstStyle>
          <a:p>
            <a:pPr eaLnBrk="1" hangingPunct="1"/>
            <a:fld id="{F7E93680-B517-4030-A8D8-4467309D04F6}" type="slidenum">
              <a:rPr lang="en-US" altLang="en-US">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rPr>
              <a:pPr eaLnBrk="1" hangingPunct="1"/>
              <a:t>170</a:t>
            </a:fld>
            <a:endParaRPr lang="en-US" altLang="en-US">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endParaRPr>
          </a:p>
        </p:txBody>
      </p:sp>
      <p:sp>
        <p:nvSpPr>
          <p:cNvPr id="34819" name="Rectangle 1">
            <a:extLst>
              <a:ext uri="{FF2B5EF4-FFF2-40B4-BE49-F238E27FC236}">
                <a16:creationId xmlns:a16="http://schemas.microsoft.com/office/drawing/2014/main" id="{C05865EF-6AD5-443F-B01A-7FB7895E91E2}"/>
              </a:ext>
            </a:extLst>
          </p:cNvPr>
          <p:cNvSpPr>
            <a:spLocks noGrp="1" noRot="1" noChangeAspect="1" noChangeArrowheads="1" noTextEdit="1"/>
          </p:cNvSpPr>
          <p:nvPr>
            <p:ph type="sldImg"/>
          </p:nvPr>
        </p:nvSpPr>
        <p:spPr bwMode="auto">
          <a:xfrm>
            <a:off x="77788" y="738188"/>
            <a:ext cx="6570662" cy="3697287"/>
          </a:xfrm>
          <a:solidFill>
            <a:srgbClr val="FFFFFF"/>
          </a:solidFill>
          <a:ln>
            <a:solidFill>
              <a:srgbClr val="000000"/>
            </a:solidFill>
            <a:miter lim="800000"/>
            <a:headEnd/>
            <a:tailEnd/>
          </a:ln>
        </p:spPr>
      </p:sp>
      <p:sp>
        <p:nvSpPr>
          <p:cNvPr id="34820" name="Rectangle 2">
            <a:extLst>
              <a:ext uri="{FF2B5EF4-FFF2-40B4-BE49-F238E27FC236}">
                <a16:creationId xmlns:a16="http://schemas.microsoft.com/office/drawing/2014/main" id="{F6862C42-8F9E-4ABE-B0FA-EC0E070A737E}"/>
              </a:ext>
            </a:extLst>
          </p:cNvPr>
          <p:cNvSpPr>
            <a:spLocks noGrp="1" noChangeArrowheads="1"/>
          </p:cNvSpPr>
          <p:nvPr>
            <p:ph type="body" idx="1"/>
          </p:nvPr>
        </p:nvSpPr>
        <p:spPr bwMode="auto">
          <a:xfrm>
            <a:off x="669925" y="4683125"/>
            <a:ext cx="5380038" cy="4433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fr-FR" altLang="en-US">
              <a:latin typeface="Times New Roman" panose="02020603050405020304" pitchFamily="18" charset="0"/>
            </a:endParaRPr>
          </a:p>
        </p:txBody>
      </p:sp>
      <p:sp>
        <p:nvSpPr>
          <p:cNvPr id="34821" name="Text Box 3">
            <a:extLst>
              <a:ext uri="{FF2B5EF4-FFF2-40B4-BE49-F238E27FC236}">
                <a16:creationId xmlns:a16="http://schemas.microsoft.com/office/drawing/2014/main" id="{44A74408-3EAA-42E3-BC22-8696E6230C1A}"/>
              </a:ext>
            </a:extLst>
          </p:cNvPr>
          <p:cNvSpPr txBox="1">
            <a:spLocks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610" tIns="46805" rIns="93610" bIns="46805" anchor="b"/>
          <a:lstStyle>
            <a:lvl1pPr eaLnBrk="0" hangingPunct="0">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1pPr>
            <a:lvl2pPr marL="742950" indent="-285750" eaLnBrk="0" hangingPunct="0">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2pPr>
            <a:lvl3pPr marL="1143000" indent="-228600" eaLnBrk="0" hangingPunct="0">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3pPr>
            <a:lvl4pPr marL="1600200" indent="-228600" eaLnBrk="0" hangingPunct="0">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4pPr>
            <a:lvl5pPr marL="2057400" indent="-228600" eaLnBrk="0" hangingPunct="0">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tabLst>
                <a:tab pos="0" algn="l"/>
                <a:tab pos="923925" algn="l"/>
                <a:tab pos="1849438" algn="l"/>
                <a:tab pos="2776538" algn="l"/>
                <a:tab pos="3702050" algn="l"/>
                <a:tab pos="4629150" algn="l"/>
                <a:tab pos="5554663" algn="l"/>
                <a:tab pos="6481763" algn="l"/>
                <a:tab pos="7407275" algn="l"/>
                <a:tab pos="8332788" algn="l"/>
                <a:tab pos="9259888" algn="l"/>
                <a:tab pos="10185400" algn="l"/>
              </a:tabLst>
              <a:defRPr>
                <a:solidFill>
                  <a:schemeClr val="tx1"/>
                </a:solidFill>
                <a:latin typeface="Verdana" panose="020B0604030504040204" pitchFamily="34" charset="0"/>
                <a:cs typeface="Arial" panose="020B0604020202020204" pitchFamily="34" charset="0"/>
              </a:defRPr>
            </a:lvl9pPr>
          </a:lstStyle>
          <a:p>
            <a:pPr algn="r" eaLnBrk="1" hangingPunct="1"/>
            <a:fld id="{194BA69B-0BEE-4288-80FF-922BCAFBE70C}" type="slidenum">
              <a:rPr lang="en-US" altLang="en-US" sz="12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rPr>
              <a:pPr algn="r" eaLnBrk="1" hangingPunct="1"/>
              <a:t>170</a:t>
            </a:fld>
            <a:endParaRPr lang="en-US" altLang="en-US" sz="1200" b="1">
              <a:solidFill>
                <a:srgbClr val="000000"/>
              </a:solidFill>
              <a:latin typeface="Arial" panose="020B060402020202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207140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ea typeface="MS PGothic" pitchFamily="34" charset="-128"/>
              </a:rPr>
              <a:t>Research and innovation is at the centre of the Europe 2020 strategy aiming at developing a smart, sustainable and inclusive European society by 2020.</a:t>
            </a:r>
          </a:p>
          <a:p>
            <a:endParaRPr lang="en-GB" altLang="en-US" dirty="0">
              <a:ea typeface="MS PGothic" pitchFamily="34" charset="-128"/>
            </a:endParaRPr>
          </a:p>
          <a:p>
            <a:r>
              <a:rPr lang="en-GB" altLang="en-US" dirty="0">
                <a:ea typeface="MS PGothic" pitchFamily="34" charset="-128"/>
              </a:rPr>
              <a:t>Therefore Horizon 2020, the main instrument for Research and Innovation in Europe, is at the heart of the European budget for the period between 2014-20.  this is a concrete implementation of the fact that the EU leaders believe strongly that research and innovation will create the economic opportunities of tomorrow. And as you know, this approach is the same approach of the Chinese leadership.</a:t>
            </a:r>
          </a:p>
          <a:p>
            <a:endParaRPr lang="en-GB" altLang="en-US" dirty="0">
              <a:ea typeface="MS PGothic" pitchFamily="34" charset="-128"/>
            </a:endParaRPr>
          </a:p>
          <a:p>
            <a:r>
              <a:rPr lang="en-GB" altLang="en-US" dirty="0">
                <a:ea typeface="MS PGothic" pitchFamily="34" charset="-128"/>
              </a:rPr>
              <a:t>Horizon 2020,  the new programme for research and innovation has been allocated a budget of almost 80 billion euros </a:t>
            </a:r>
            <a:r>
              <a:rPr lang="en-GB" altLang="en-US" dirty="0"/>
              <a:t>over</a:t>
            </a:r>
            <a:r>
              <a:rPr lang="en-GB" altLang="en-US" dirty="0">
                <a:ea typeface="MS PGothic" pitchFamily="34" charset="-128"/>
              </a:rPr>
              <a:t> the next seven years.</a:t>
            </a:r>
          </a:p>
          <a:p>
            <a:endParaRPr lang="en-GB" altLang="en-US" dirty="0">
              <a:ea typeface="MS PGothic" pitchFamily="34" charset="-128"/>
            </a:endParaRPr>
          </a:p>
          <a:p>
            <a:r>
              <a:rPr lang="en-GB" altLang="en-US" dirty="0">
                <a:ea typeface="MS PGothic" pitchFamily="34" charset="-128"/>
              </a:rPr>
              <a:t>Horizon 2020 is designed to address societal challenges through funding excellent science, technology and </a:t>
            </a:r>
            <a:r>
              <a:rPr lang="en-GB" altLang="en-US" b="1" u="sng" dirty="0">
                <a:effectLst>
                  <a:outerShdw blurRad="38100" dist="38100" dir="2700000" algn="tl">
                    <a:srgbClr val="C0C0C0"/>
                  </a:outerShdw>
                </a:effectLst>
                <a:ea typeface="MS PGothic" pitchFamily="34" charset="-128"/>
              </a:rPr>
              <a:t>innovation</a:t>
            </a:r>
            <a:r>
              <a:rPr lang="en-GB" altLang="en-US" dirty="0">
                <a:ea typeface="MS PGothic" pitchFamily="34" charset="-128"/>
              </a:rPr>
              <a:t>. </a:t>
            </a:r>
          </a:p>
          <a:p>
            <a:endParaRPr lang="en-GB" altLang="en-US" dirty="0">
              <a:ea typeface="MS PGothic" pitchFamily="34" charset="-128"/>
            </a:endParaRPr>
          </a:p>
          <a:p>
            <a:r>
              <a:rPr lang="en-GB" altLang="en-US" b="1" dirty="0"/>
              <a:t>Horizon 2020 is fully open to </a:t>
            </a:r>
            <a:r>
              <a:rPr lang="en-GB" altLang="en-US" b="1" u="sng" dirty="0"/>
              <a:t>ALL Chinese researchers and innovators</a:t>
            </a:r>
            <a:r>
              <a:rPr lang="en-GB" altLang="en-US" b="1" dirty="0"/>
              <a:t>, from the </a:t>
            </a:r>
            <a:r>
              <a:rPr lang="en-GB" altLang="en-US" b="1" u="sng" dirty="0"/>
              <a:t>private and the public sector</a:t>
            </a:r>
            <a:r>
              <a:rPr lang="en-GB" altLang="en-US" b="1" dirty="0"/>
              <a:t>.</a:t>
            </a:r>
            <a:endParaRPr lang="en-GB" dirty="0"/>
          </a:p>
        </p:txBody>
      </p:sp>
      <p:sp>
        <p:nvSpPr>
          <p:cNvPr id="4" name="Slide Number Placeholder 3"/>
          <p:cNvSpPr>
            <a:spLocks noGrp="1"/>
          </p:cNvSpPr>
          <p:nvPr>
            <p:ph type="sldNum" sz="quarter" idx="10"/>
          </p:nvPr>
        </p:nvSpPr>
        <p:spPr/>
        <p:txBody>
          <a:bodyPr/>
          <a:lstStyle/>
          <a:p>
            <a:pPr>
              <a:defRPr/>
            </a:pPr>
            <a:fld id="{BA90545E-1B0F-4D96-BC2D-8BF43414FC9F}" type="slidenum">
              <a:rPr lang="en-GB" altLang="en-US" smtClean="0">
                <a:solidFill>
                  <a:prstClr val="black"/>
                </a:solidFill>
              </a:rPr>
              <a:pPr>
                <a:defRPr/>
              </a:pPr>
              <a:t>10</a:t>
            </a:fld>
            <a:endParaRPr lang="en-GB" altLang="en-US">
              <a:solidFill>
                <a:prstClr val="black"/>
              </a:solidFill>
            </a:endParaRPr>
          </a:p>
        </p:txBody>
      </p:sp>
    </p:spTree>
    <p:extLst>
      <p:ext uri="{BB962C8B-B14F-4D97-AF65-F5344CB8AC3E}">
        <p14:creationId xmlns:p14="http://schemas.microsoft.com/office/powerpoint/2010/main" val="4086623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ea typeface="MS PGothic" pitchFamily="34" charset="-128"/>
              </a:rPr>
              <a:t>Research and innovation is at the centre of the Europe 2020 strategy aiming at developing a smart, sustainable and inclusive European society by 2020.</a:t>
            </a:r>
          </a:p>
          <a:p>
            <a:endParaRPr lang="en-GB" altLang="en-US" dirty="0">
              <a:ea typeface="MS PGothic" pitchFamily="34" charset="-128"/>
            </a:endParaRPr>
          </a:p>
          <a:p>
            <a:r>
              <a:rPr lang="en-GB" altLang="en-US" dirty="0">
                <a:ea typeface="MS PGothic" pitchFamily="34" charset="-128"/>
              </a:rPr>
              <a:t>Therefore Horizon 2020, the main instrument for Research and Innovation in Europe, is at the heart of the European budget for the period between 2014-20.  this is a concrete implementation of the fact that the EU leaders believe strongly that research and innovation will create the economic opportunities of tomorrow. And as you know, this approach is the same approach of the Chinese leadership.</a:t>
            </a:r>
          </a:p>
          <a:p>
            <a:endParaRPr lang="en-GB" altLang="en-US" dirty="0">
              <a:ea typeface="MS PGothic" pitchFamily="34" charset="-128"/>
            </a:endParaRPr>
          </a:p>
          <a:p>
            <a:r>
              <a:rPr lang="en-GB" altLang="en-US" dirty="0">
                <a:ea typeface="MS PGothic" pitchFamily="34" charset="-128"/>
              </a:rPr>
              <a:t>Horizon 2020,  the new programme for research and innovation has been allocated a budget of almost 80 billion euros </a:t>
            </a:r>
            <a:r>
              <a:rPr lang="en-GB" altLang="en-US" dirty="0"/>
              <a:t>over</a:t>
            </a:r>
            <a:r>
              <a:rPr lang="en-GB" altLang="en-US" dirty="0">
                <a:ea typeface="MS PGothic" pitchFamily="34" charset="-128"/>
              </a:rPr>
              <a:t> the next seven years.</a:t>
            </a:r>
          </a:p>
          <a:p>
            <a:endParaRPr lang="en-GB" altLang="en-US" dirty="0">
              <a:ea typeface="MS PGothic" pitchFamily="34" charset="-128"/>
            </a:endParaRPr>
          </a:p>
          <a:p>
            <a:r>
              <a:rPr lang="en-GB" altLang="en-US" dirty="0">
                <a:ea typeface="MS PGothic" pitchFamily="34" charset="-128"/>
              </a:rPr>
              <a:t>Horizon 2020 is designed to address societal challenges through funding excellent science, technology and </a:t>
            </a:r>
            <a:r>
              <a:rPr lang="en-GB" altLang="en-US" b="1" u="sng" dirty="0">
                <a:effectLst>
                  <a:outerShdw blurRad="38100" dist="38100" dir="2700000" algn="tl">
                    <a:srgbClr val="C0C0C0"/>
                  </a:outerShdw>
                </a:effectLst>
                <a:ea typeface="MS PGothic" pitchFamily="34" charset="-128"/>
              </a:rPr>
              <a:t>innovation</a:t>
            </a:r>
            <a:r>
              <a:rPr lang="en-GB" altLang="en-US" dirty="0">
                <a:ea typeface="MS PGothic" pitchFamily="34" charset="-128"/>
              </a:rPr>
              <a:t>. </a:t>
            </a:r>
          </a:p>
          <a:p>
            <a:endParaRPr lang="en-GB" altLang="en-US" dirty="0">
              <a:ea typeface="MS PGothic" pitchFamily="34" charset="-128"/>
            </a:endParaRPr>
          </a:p>
          <a:p>
            <a:r>
              <a:rPr lang="en-GB" altLang="en-US" b="1" dirty="0"/>
              <a:t>Horizon 2020 is fully open to </a:t>
            </a:r>
            <a:r>
              <a:rPr lang="en-GB" altLang="en-US" b="1" u="sng" dirty="0"/>
              <a:t>ALL Chinese researchers and innovators</a:t>
            </a:r>
            <a:r>
              <a:rPr lang="en-GB" altLang="en-US" b="1" dirty="0"/>
              <a:t>, from the </a:t>
            </a:r>
            <a:r>
              <a:rPr lang="en-GB" altLang="en-US" b="1" u="sng" dirty="0"/>
              <a:t>private and the public sector</a:t>
            </a:r>
            <a:r>
              <a:rPr lang="en-GB" altLang="en-US" b="1" dirty="0"/>
              <a:t>.</a:t>
            </a:r>
            <a:endParaRPr lang="en-GB" dirty="0"/>
          </a:p>
        </p:txBody>
      </p:sp>
      <p:sp>
        <p:nvSpPr>
          <p:cNvPr id="4" name="Slide Number Placeholder 3"/>
          <p:cNvSpPr>
            <a:spLocks noGrp="1"/>
          </p:cNvSpPr>
          <p:nvPr>
            <p:ph type="sldNum" sz="quarter" idx="10"/>
          </p:nvPr>
        </p:nvSpPr>
        <p:spPr/>
        <p:txBody>
          <a:bodyPr/>
          <a:lstStyle/>
          <a:p>
            <a:pPr>
              <a:defRPr/>
            </a:pPr>
            <a:fld id="{BA90545E-1B0F-4D96-BC2D-8BF43414FC9F}" type="slidenum">
              <a:rPr lang="en-GB" altLang="en-US" smtClean="0">
                <a:solidFill>
                  <a:prstClr val="black"/>
                </a:solidFill>
              </a:rPr>
              <a:pPr>
                <a:defRPr/>
              </a:pPr>
              <a:t>11</a:t>
            </a:fld>
            <a:endParaRPr lang="en-GB" altLang="en-US">
              <a:solidFill>
                <a:prstClr val="black"/>
              </a:solidFill>
            </a:endParaRPr>
          </a:p>
        </p:txBody>
      </p:sp>
    </p:spTree>
    <p:extLst>
      <p:ext uri="{BB962C8B-B14F-4D97-AF65-F5344CB8AC3E}">
        <p14:creationId xmlns:p14="http://schemas.microsoft.com/office/powerpoint/2010/main" val="2380659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sz="1100" dirty="0">
                <a:ea typeface="MS PGothic" pitchFamily="34" charset="-128"/>
              </a:rPr>
              <a:t> Horizon 2020 is focused on three priorities: excellent science, industrial leadership and societal challenges. These are all open for international participation, in particular to Chinese participation</a:t>
            </a:r>
            <a:r>
              <a:rPr lang="en-GB" altLang="en-US" sz="1100" dirty="0"/>
              <a:t>.</a:t>
            </a:r>
          </a:p>
          <a:p>
            <a:endParaRPr lang="en-GB" altLang="en-US" sz="1100" dirty="0"/>
          </a:p>
          <a:p>
            <a:r>
              <a:rPr lang="en-GB" altLang="en-US" sz="1100" b="1" u="sng" dirty="0"/>
              <a:t>***CLICK for animation***</a:t>
            </a:r>
          </a:p>
          <a:p>
            <a:pPr eaLnBrk="1" hangingPunct="1"/>
            <a:endParaRPr lang="en-GB" altLang="en-US" sz="1100" dirty="0"/>
          </a:p>
          <a:p>
            <a:pPr eaLnBrk="1" hangingPunct="1">
              <a:buFont typeface="Wingdings" pitchFamily="2" charset="2"/>
              <a:buChar char="Ø"/>
            </a:pPr>
            <a:r>
              <a:rPr lang="en-GB" altLang="en-US" sz="1100" u="sng" dirty="0"/>
              <a:t>Priority 1: </a:t>
            </a:r>
            <a:r>
              <a:rPr lang="en-GB" altLang="en-US" sz="1100" b="1" u="sng" dirty="0"/>
              <a:t>Excellent Science</a:t>
            </a:r>
          </a:p>
          <a:p>
            <a:pPr eaLnBrk="1" hangingPunct="1"/>
            <a:endParaRPr lang="en-GB" altLang="en-US" sz="1100" dirty="0"/>
          </a:p>
          <a:p>
            <a:pPr eaLnBrk="1" hangingPunct="1">
              <a:buFontTx/>
              <a:buChar char="•"/>
            </a:pPr>
            <a:r>
              <a:rPr lang="en-GB" altLang="en-US" sz="1100" dirty="0"/>
              <a:t>Objectives are:</a:t>
            </a:r>
          </a:p>
          <a:p>
            <a:pPr marL="628650" lvl="1" indent="-171450" eaLnBrk="1" hangingPunct="1">
              <a:buFontTx/>
              <a:buChar char="•"/>
            </a:pPr>
            <a:r>
              <a:rPr lang="en-GB" altLang="en-US" sz="1100" dirty="0"/>
              <a:t>World class science is the foundation of tomorrow’s technologies, jobs and wellbeing</a:t>
            </a:r>
          </a:p>
          <a:p>
            <a:pPr marL="628650" lvl="1" indent="-171450" eaLnBrk="1" hangingPunct="1">
              <a:buFontTx/>
              <a:buChar char="•"/>
            </a:pPr>
            <a:r>
              <a:rPr lang="en-GB" altLang="en-US" sz="1100" dirty="0"/>
              <a:t>Europe needs to develop, attract and retain research talent</a:t>
            </a:r>
          </a:p>
          <a:p>
            <a:pPr marL="628650" lvl="1" indent="-171450" eaLnBrk="1" hangingPunct="1">
              <a:buFontTx/>
              <a:buChar char="•"/>
            </a:pPr>
            <a:r>
              <a:rPr lang="en-GB" altLang="en-US" sz="1100" dirty="0"/>
              <a:t>Researchers need access to the best infrastructures</a:t>
            </a:r>
          </a:p>
          <a:p>
            <a:pPr eaLnBrk="1" hangingPunct="1"/>
            <a:endParaRPr lang="en-GB" altLang="en-US" sz="1100" dirty="0"/>
          </a:p>
          <a:p>
            <a:pPr eaLnBrk="1" hangingPunct="1">
              <a:buFontTx/>
              <a:buChar char="•"/>
            </a:pPr>
            <a:r>
              <a:rPr lang="en-GB" altLang="en-US" sz="1100" dirty="0"/>
              <a:t>Funding: </a:t>
            </a:r>
          </a:p>
          <a:p>
            <a:pPr marL="628650" lvl="1" indent="-171450" eaLnBrk="1" hangingPunct="1">
              <a:buFontTx/>
              <a:buChar char="•"/>
            </a:pPr>
            <a:r>
              <a:rPr lang="en-GB" altLang="en-US" sz="1100" dirty="0"/>
              <a:t>European Research Council (ERC): 13 billion Euros </a:t>
            </a:r>
          </a:p>
          <a:p>
            <a:pPr marL="628650" lvl="1" indent="-171450" eaLnBrk="1" hangingPunct="1">
              <a:buFontTx/>
              <a:buChar char="•"/>
            </a:pPr>
            <a:r>
              <a:rPr lang="en-GB" altLang="en-US" sz="1100" dirty="0"/>
              <a:t>Future and Emerging Technologies (FET): 2.7 billion Euros</a:t>
            </a:r>
          </a:p>
          <a:p>
            <a:pPr marL="628650" lvl="1" indent="-171450" eaLnBrk="1" hangingPunct="1">
              <a:buFontTx/>
              <a:buChar char="•"/>
            </a:pPr>
            <a:r>
              <a:rPr lang="en-GB" altLang="en-US" sz="1100" dirty="0"/>
              <a:t>Marie </a:t>
            </a:r>
            <a:r>
              <a:rPr lang="en-GB" altLang="en-US" sz="1100" dirty="0" err="1"/>
              <a:t>Sklodowska</a:t>
            </a:r>
            <a:r>
              <a:rPr lang="en-GB" altLang="en-US" sz="1100" dirty="0"/>
              <a:t>-Curie actions (MSCA): 6.2 billion Euros)</a:t>
            </a:r>
          </a:p>
          <a:p>
            <a:endParaRPr lang="en-GB" altLang="en-US" sz="1100" dirty="0"/>
          </a:p>
          <a:p>
            <a:r>
              <a:rPr lang="en-GB" altLang="en-US" sz="1100" b="1" u="sng" dirty="0"/>
              <a:t>***CLICK for animation***</a:t>
            </a:r>
          </a:p>
          <a:p>
            <a:endParaRPr lang="en-GB" altLang="en-US" sz="1100" b="1" u="sng" dirty="0"/>
          </a:p>
          <a:p>
            <a:pPr eaLnBrk="1" hangingPunct="1">
              <a:buFont typeface="Wingdings" pitchFamily="2" charset="2"/>
              <a:buChar char="Ø"/>
            </a:pPr>
            <a:r>
              <a:rPr lang="en-GB" altLang="en-US" sz="1100" dirty="0"/>
              <a:t>Priority 2: </a:t>
            </a:r>
            <a:r>
              <a:rPr lang="en-GB" altLang="en-US" sz="1100" b="1" dirty="0"/>
              <a:t>Industrial Leadership </a:t>
            </a:r>
          </a:p>
          <a:p>
            <a:pPr eaLnBrk="1" hangingPunct="1"/>
            <a:endParaRPr lang="en-GB" altLang="en-US" sz="1100" dirty="0"/>
          </a:p>
          <a:p>
            <a:pPr eaLnBrk="1" hangingPunct="1">
              <a:buFontTx/>
              <a:buChar char="•"/>
            </a:pPr>
            <a:r>
              <a:rPr lang="en-GB" altLang="en-US" sz="1100" dirty="0"/>
              <a:t>Objectives are:</a:t>
            </a:r>
          </a:p>
          <a:p>
            <a:pPr marL="628650" lvl="1" indent="-171450" eaLnBrk="1" hangingPunct="1">
              <a:buFontTx/>
              <a:buChar char="•"/>
            </a:pPr>
            <a:r>
              <a:rPr lang="en-GB" altLang="en-US" sz="1100" dirty="0"/>
              <a:t>Strategic investments in key technologies (e.g. advanced manufacturing, micro-electronics) underpin innovation across existing and emerging sectors</a:t>
            </a:r>
          </a:p>
          <a:p>
            <a:pPr marL="628650" lvl="1" indent="-171450" eaLnBrk="1" hangingPunct="1">
              <a:buFontTx/>
              <a:buChar char="•"/>
            </a:pPr>
            <a:r>
              <a:rPr lang="en-GB" altLang="en-US" sz="1100" dirty="0"/>
              <a:t>Europe needs to attract more private investment in research and innovation </a:t>
            </a:r>
          </a:p>
          <a:p>
            <a:pPr marL="628650" lvl="1" indent="-171450" eaLnBrk="1" hangingPunct="1">
              <a:buFontTx/>
              <a:buChar char="•"/>
            </a:pPr>
            <a:r>
              <a:rPr lang="en-GB" altLang="en-US" sz="1100" dirty="0"/>
              <a:t>Europe needs more innovative small and medium-sized enterprises (SMEs) to create growth and jobs</a:t>
            </a:r>
          </a:p>
          <a:p>
            <a:pPr eaLnBrk="1" hangingPunct="1"/>
            <a:endParaRPr lang="en-GB" altLang="en-US" sz="1100" dirty="0"/>
          </a:p>
          <a:p>
            <a:pPr eaLnBrk="1" hangingPunct="1">
              <a:buFontTx/>
              <a:buChar char="•"/>
            </a:pPr>
            <a:r>
              <a:rPr lang="en-GB" altLang="en-US" sz="1100" dirty="0"/>
              <a:t>Funding: </a:t>
            </a:r>
          </a:p>
          <a:p>
            <a:pPr marL="628650" lvl="1" indent="-171450" eaLnBrk="1" hangingPunct="1">
              <a:buFontTx/>
              <a:buChar char="•"/>
            </a:pPr>
            <a:r>
              <a:rPr lang="en-GB" altLang="en-US" sz="1100" dirty="0"/>
              <a:t>Leadership in enabling and industrial technologies (LEITs): 1</a:t>
            </a:r>
            <a:r>
              <a:rPr lang="en-GB" altLang="en-US" sz="1100" dirty="0">
                <a:solidFill>
                  <a:srgbClr val="0070C0"/>
                </a:solidFill>
                <a:cs typeface="Arial" pitchFamily="34" charset="0"/>
              </a:rPr>
              <a:t>3.6 </a:t>
            </a:r>
            <a:r>
              <a:rPr lang="en-GB" altLang="en-US" dirty="0"/>
              <a:t>billion Euros </a:t>
            </a:r>
          </a:p>
          <a:p>
            <a:pPr marL="628650" lvl="1" indent="-171450" eaLnBrk="1" hangingPunct="1">
              <a:buFontTx/>
              <a:buChar char="•"/>
            </a:pPr>
            <a:r>
              <a:rPr lang="en-GB" altLang="en-US" sz="1100" dirty="0"/>
              <a:t>Access to risk finance: </a:t>
            </a:r>
            <a:r>
              <a:rPr lang="en-GB" altLang="en-US" sz="1100" dirty="0">
                <a:solidFill>
                  <a:srgbClr val="0070C0"/>
                </a:solidFill>
                <a:cs typeface="Arial" pitchFamily="34" charset="0"/>
              </a:rPr>
              <a:t>2.9 </a:t>
            </a:r>
            <a:r>
              <a:rPr lang="en-GB" altLang="en-US" dirty="0"/>
              <a:t>billion Euros</a:t>
            </a:r>
            <a:endParaRPr lang="en-GB" altLang="en-US" sz="1100" dirty="0"/>
          </a:p>
          <a:p>
            <a:pPr marL="628650" lvl="1" indent="-171450" eaLnBrk="1" hangingPunct="1">
              <a:buFontTx/>
              <a:buChar char="•"/>
            </a:pPr>
            <a:r>
              <a:rPr lang="en-GB" altLang="en-US" sz="1100" dirty="0">
                <a:solidFill>
                  <a:srgbClr val="0070C0"/>
                </a:solidFill>
                <a:cs typeface="Arial" pitchFamily="34" charset="0"/>
              </a:rPr>
              <a:t>Innovation in SMEs: 0.7 </a:t>
            </a:r>
            <a:r>
              <a:rPr lang="en-GB" altLang="en-US" dirty="0"/>
              <a:t>billion Euros </a:t>
            </a:r>
            <a:endParaRPr lang="en-GB" altLang="en-US" sz="1100" dirty="0"/>
          </a:p>
          <a:p>
            <a:endParaRPr lang="en-GB" altLang="en-US" sz="1100" dirty="0"/>
          </a:p>
          <a:p>
            <a:r>
              <a:rPr lang="en-GB" altLang="en-US" b="1" u="sng" dirty="0"/>
              <a:t>***CLICK for animation***</a:t>
            </a:r>
            <a:endParaRPr lang="en-GB" altLang="en-US" sz="1100" dirty="0"/>
          </a:p>
          <a:p>
            <a:pPr eaLnBrk="1" hangingPunct="1"/>
            <a:endParaRPr lang="en-GB" altLang="en-US" sz="1100" dirty="0"/>
          </a:p>
          <a:p>
            <a:pPr eaLnBrk="1" hangingPunct="1">
              <a:buFont typeface="Wingdings" pitchFamily="2" charset="2"/>
              <a:buChar char="Ø"/>
            </a:pPr>
            <a:r>
              <a:rPr lang="en-GB" altLang="en-US" sz="1100" u="sng" dirty="0"/>
              <a:t>Priority 3: </a:t>
            </a:r>
            <a:r>
              <a:rPr lang="en-GB" altLang="en-US" sz="1100" b="1" u="sng" dirty="0"/>
              <a:t>Societal Challenges</a:t>
            </a:r>
          </a:p>
          <a:p>
            <a:pPr eaLnBrk="1" hangingPunct="1"/>
            <a:endParaRPr lang="en-GB" altLang="en-US" sz="1100" dirty="0">
              <a:solidFill>
                <a:srgbClr val="FF0000"/>
              </a:solidFill>
            </a:endParaRPr>
          </a:p>
          <a:p>
            <a:pPr eaLnBrk="1" hangingPunct="1">
              <a:buFontTx/>
              <a:buChar char="•"/>
            </a:pPr>
            <a:r>
              <a:rPr lang="en-GB" altLang="en-US" dirty="0"/>
              <a:t>Objectives are:</a:t>
            </a:r>
            <a:endParaRPr lang="en-GB" altLang="en-US" sz="1100" dirty="0"/>
          </a:p>
          <a:p>
            <a:pPr marL="628650" lvl="1" indent="-171450" eaLnBrk="1" hangingPunct="1">
              <a:buFontTx/>
              <a:buChar char="•"/>
            </a:pPr>
            <a:r>
              <a:rPr lang="en-GB" altLang="en-US" sz="1100" dirty="0">
                <a:solidFill>
                  <a:srgbClr val="FF0000"/>
                </a:solidFill>
              </a:rPr>
              <a:t>Concerns</a:t>
            </a:r>
            <a:r>
              <a:rPr lang="en-GB" altLang="en-US" sz="1100" dirty="0">
                <a:solidFill>
                  <a:schemeClr val="tx2"/>
                </a:solidFill>
              </a:rPr>
              <a:t> of citizens and society/EU policy objectives (climate, environment, energy, transport, etc.) cannot be achieved without innovation</a:t>
            </a:r>
            <a:r>
              <a:rPr lang="en-GB" altLang="zh-CN" sz="1100" dirty="0">
                <a:solidFill>
                  <a:schemeClr val="tx2"/>
                </a:solidFill>
              </a:rPr>
              <a:t> </a:t>
            </a:r>
          </a:p>
          <a:p>
            <a:pPr marL="628650" lvl="1" indent="-171450" eaLnBrk="1" hangingPunct="1">
              <a:buFontTx/>
              <a:buChar char="•"/>
            </a:pPr>
            <a:r>
              <a:rPr lang="en-GB" altLang="en-US" sz="1100" dirty="0">
                <a:solidFill>
                  <a:schemeClr val="tx2"/>
                </a:solidFill>
              </a:rPr>
              <a:t>Breakthrough </a:t>
            </a:r>
            <a:r>
              <a:rPr lang="en-GB" altLang="en-US" sz="1100" dirty="0">
                <a:solidFill>
                  <a:srgbClr val="FF0000"/>
                </a:solidFill>
              </a:rPr>
              <a:t>solutions</a:t>
            </a:r>
            <a:r>
              <a:rPr lang="en-GB" altLang="en-US" sz="1100" dirty="0">
                <a:solidFill>
                  <a:schemeClr val="tx2"/>
                </a:solidFill>
              </a:rPr>
              <a:t> come from multi-disciplinary collaborations, including social sciences &amp; humanities</a:t>
            </a:r>
          </a:p>
          <a:p>
            <a:pPr marL="628650" lvl="1" indent="-171450" eaLnBrk="1" hangingPunct="1">
              <a:buFontTx/>
              <a:buChar char="•"/>
            </a:pPr>
            <a:r>
              <a:rPr lang="en-GB" altLang="en-US" sz="1100" dirty="0">
                <a:solidFill>
                  <a:schemeClr val="tx2"/>
                </a:solidFill>
              </a:rPr>
              <a:t>Promising solutions need to be </a:t>
            </a:r>
            <a:r>
              <a:rPr lang="en-GB" altLang="en-US" sz="1100" dirty="0">
                <a:solidFill>
                  <a:srgbClr val="FF0000"/>
                </a:solidFill>
              </a:rPr>
              <a:t>tested, demonstrated and scaled up</a:t>
            </a:r>
            <a:endParaRPr lang="en-GB" altLang="zh-CN" sz="1100" dirty="0">
              <a:solidFill>
                <a:srgbClr val="FF0000"/>
              </a:solidFill>
            </a:endParaRPr>
          </a:p>
          <a:p>
            <a:pPr eaLnBrk="1" hangingPunct="1"/>
            <a:endParaRPr lang="en-GB" altLang="en-US" sz="1100" dirty="0"/>
          </a:p>
          <a:p>
            <a:pPr eaLnBrk="1" hangingPunct="1">
              <a:buFontTx/>
              <a:buChar char="•"/>
            </a:pPr>
            <a:r>
              <a:rPr lang="en-GB" altLang="en-US" sz="1100" dirty="0"/>
              <a:t>Funding: </a:t>
            </a:r>
          </a:p>
          <a:p>
            <a:pPr marL="628650" lvl="1" indent="-171450" eaLnBrk="1" hangingPunct="1">
              <a:buFontTx/>
              <a:buChar char="•"/>
            </a:pPr>
            <a:r>
              <a:rPr lang="en-GB" altLang="en-US" sz="1100" dirty="0"/>
              <a:t>Health, demographic change and wellbeing: 7.5 </a:t>
            </a:r>
            <a:r>
              <a:rPr lang="en-GB" altLang="en-US" dirty="0"/>
              <a:t>billion Euros</a:t>
            </a:r>
            <a:endParaRPr lang="en-GB" altLang="en-US" sz="1100" dirty="0"/>
          </a:p>
          <a:p>
            <a:pPr marL="628650" lvl="1" indent="-171450" eaLnBrk="1" hangingPunct="1">
              <a:buFontTx/>
              <a:buChar char="•"/>
            </a:pPr>
            <a:r>
              <a:rPr lang="en-GB" altLang="en-US" sz="1100" dirty="0"/>
              <a:t>Food security, sustainable agriculture, marine and maritime research &amp; the Bio-economy: 3.9 </a:t>
            </a:r>
            <a:r>
              <a:rPr lang="en-GB" altLang="en-US" dirty="0"/>
              <a:t>billion Euros</a:t>
            </a:r>
            <a:endParaRPr lang="en-GB" altLang="en-US" sz="1100" dirty="0"/>
          </a:p>
          <a:p>
            <a:pPr marL="628650" lvl="1" indent="-171450" eaLnBrk="1" hangingPunct="1">
              <a:buFontTx/>
              <a:buChar char="•"/>
            </a:pPr>
            <a:r>
              <a:rPr lang="en-GB" altLang="en-US" sz="1100" dirty="0"/>
              <a:t>Secure, clean and efficient energy: 5.9 </a:t>
            </a:r>
            <a:r>
              <a:rPr lang="en-GB" altLang="en-US" dirty="0"/>
              <a:t>billion Euros</a:t>
            </a:r>
            <a:endParaRPr lang="en-GB" altLang="en-US" sz="1100" dirty="0"/>
          </a:p>
          <a:p>
            <a:pPr marL="628650" lvl="1" indent="-171450" eaLnBrk="1" hangingPunct="1">
              <a:buFontTx/>
              <a:buChar char="•"/>
            </a:pPr>
            <a:r>
              <a:rPr lang="en-GB" altLang="en-US" dirty="0"/>
              <a:t>Smart, green and integrated transport: 6.3 billion Euros </a:t>
            </a:r>
          </a:p>
          <a:p>
            <a:pPr marL="628650" lvl="1" indent="-171450" eaLnBrk="1" hangingPunct="1">
              <a:buFontTx/>
              <a:buChar char="•"/>
            </a:pPr>
            <a:r>
              <a:rPr lang="en-GB" altLang="en-US" dirty="0"/>
              <a:t>Climate action, resource efficiency and raw materials: 3.1 billion Euros </a:t>
            </a:r>
          </a:p>
          <a:p>
            <a:pPr marL="628650" lvl="1" indent="-171450" eaLnBrk="1" hangingPunct="1">
              <a:buFontTx/>
              <a:buChar char="•"/>
            </a:pPr>
            <a:r>
              <a:rPr lang="en-GB" altLang="en-US" dirty="0"/>
              <a:t>Inclusive and reflective societies: 1.3 billion</a:t>
            </a:r>
          </a:p>
          <a:p>
            <a:pPr marL="628650" lvl="1" indent="-171450" eaLnBrk="1" hangingPunct="1">
              <a:buFontTx/>
              <a:buChar char="•"/>
            </a:pPr>
            <a:r>
              <a:rPr lang="en-GB" altLang="en-US" dirty="0"/>
              <a:t>Secure societies: 1.7 billion </a:t>
            </a:r>
          </a:p>
          <a:p>
            <a:pPr marL="628650" lvl="1" indent="-171450" eaLnBrk="1" hangingPunct="1">
              <a:buFontTx/>
              <a:buChar char="•"/>
            </a:pPr>
            <a:r>
              <a:rPr lang="en-GB" altLang="en-US" dirty="0"/>
              <a:t>Science with and for society: 0.5 billion </a:t>
            </a:r>
          </a:p>
          <a:p>
            <a:pPr marL="628650" lvl="1" indent="-171450" eaLnBrk="1" hangingPunct="1">
              <a:buFontTx/>
              <a:buChar char="•"/>
            </a:pPr>
            <a:r>
              <a:rPr lang="en-GB" altLang="en-US" dirty="0"/>
              <a:t>Spreading excellence and widening participation : 0.8 billion Euros</a:t>
            </a:r>
            <a:endParaRPr lang="en-GB" altLang="en-US" sz="1100" dirty="0"/>
          </a:p>
        </p:txBody>
      </p:sp>
      <p:sp>
        <p:nvSpPr>
          <p:cNvPr id="4" name="Slide Number Placeholder 3"/>
          <p:cNvSpPr>
            <a:spLocks noGrp="1"/>
          </p:cNvSpPr>
          <p:nvPr>
            <p:ph type="sldNum" sz="quarter" idx="10"/>
          </p:nvPr>
        </p:nvSpPr>
        <p:spPr/>
        <p:txBody>
          <a:bodyPr/>
          <a:lstStyle/>
          <a:p>
            <a:pPr>
              <a:defRPr/>
            </a:pPr>
            <a:fld id="{BA90545E-1B0F-4D96-BC2D-8BF43414FC9F}" type="slidenum">
              <a:rPr lang="en-GB" altLang="en-US" smtClean="0">
                <a:solidFill>
                  <a:prstClr val="black"/>
                </a:solidFill>
              </a:rPr>
              <a:pPr>
                <a:defRPr/>
              </a:pPr>
              <a:t>12</a:t>
            </a:fld>
            <a:endParaRPr lang="en-GB" altLang="en-US">
              <a:solidFill>
                <a:prstClr val="black"/>
              </a:solidFill>
            </a:endParaRPr>
          </a:p>
        </p:txBody>
      </p:sp>
    </p:spTree>
    <p:extLst>
      <p:ext uri="{BB962C8B-B14F-4D97-AF65-F5344CB8AC3E}">
        <p14:creationId xmlns:p14="http://schemas.microsoft.com/office/powerpoint/2010/main" val="3511131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ea typeface="MS PGothic" pitchFamily="34" charset="-128"/>
              </a:rPr>
              <a:t>Research and innovation is at the centre of the Europe 2020 strategy aiming at developing a smart, sustainable and inclusive European society by 2020.</a:t>
            </a:r>
          </a:p>
          <a:p>
            <a:endParaRPr lang="en-GB" altLang="en-US" dirty="0">
              <a:ea typeface="MS PGothic" pitchFamily="34" charset="-128"/>
            </a:endParaRPr>
          </a:p>
          <a:p>
            <a:r>
              <a:rPr lang="en-GB" altLang="en-US" dirty="0">
                <a:ea typeface="MS PGothic" pitchFamily="34" charset="-128"/>
              </a:rPr>
              <a:t>Therefore Horizon 2020, the main instrument for Research and Innovation in Europe, is at the heart of the European budget for the period between 2014-20.  this is a concrete implementation of the fact that the EU leaders believe strongly that research and innovation will create the economic opportunities of tomorrow. And as you know, this approach is the same approach of the Chinese leadership.</a:t>
            </a:r>
          </a:p>
          <a:p>
            <a:endParaRPr lang="en-GB" altLang="en-US" dirty="0">
              <a:ea typeface="MS PGothic" pitchFamily="34" charset="-128"/>
            </a:endParaRPr>
          </a:p>
          <a:p>
            <a:r>
              <a:rPr lang="en-GB" altLang="en-US" dirty="0">
                <a:ea typeface="MS PGothic" pitchFamily="34" charset="-128"/>
              </a:rPr>
              <a:t>Horizon 2020,  the new programme for research and innovation has been allocated a budget of almost 80 billion euros </a:t>
            </a:r>
            <a:r>
              <a:rPr lang="en-GB" altLang="en-US" dirty="0"/>
              <a:t>over</a:t>
            </a:r>
            <a:r>
              <a:rPr lang="en-GB" altLang="en-US" dirty="0">
                <a:ea typeface="MS PGothic" pitchFamily="34" charset="-128"/>
              </a:rPr>
              <a:t> the next seven years.</a:t>
            </a:r>
          </a:p>
          <a:p>
            <a:endParaRPr lang="en-GB" altLang="en-US" dirty="0">
              <a:ea typeface="MS PGothic" pitchFamily="34" charset="-128"/>
            </a:endParaRPr>
          </a:p>
          <a:p>
            <a:r>
              <a:rPr lang="en-GB" altLang="en-US" dirty="0">
                <a:ea typeface="MS PGothic" pitchFamily="34" charset="-128"/>
              </a:rPr>
              <a:t>Horizon 2020 is designed to address societal challenges through funding excellent science, technology and </a:t>
            </a:r>
            <a:r>
              <a:rPr lang="en-GB" altLang="en-US" b="1" u="sng" dirty="0">
                <a:effectLst>
                  <a:outerShdw blurRad="38100" dist="38100" dir="2700000" algn="tl">
                    <a:srgbClr val="C0C0C0"/>
                  </a:outerShdw>
                </a:effectLst>
                <a:ea typeface="MS PGothic" pitchFamily="34" charset="-128"/>
              </a:rPr>
              <a:t>innovation</a:t>
            </a:r>
            <a:r>
              <a:rPr lang="en-GB" altLang="en-US" dirty="0">
                <a:ea typeface="MS PGothic" pitchFamily="34" charset="-128"/>
              </a:rPr>
              <a:t>. </a:t>
            </a:r>
          </a:p>
          <a:p>
            <a:endParaRPr lang="en-GB" altLang="en-US" dirty="0">
              <a:ea typeface="MS PGothic" pitchFamily="34" charset="-128"/>
            </a:endParaRPr>
          </a:p>
          <a:p>
            <a:r>
              <a:rPr lang="en-GB" altLang="en-US" b="1" dirty="0"/>
              <a:t>Horizon 2020 is fully open to </a:t>
            </a:r>
            <a:r>
              <a:rPr lang="en-GB" altLang="en-US" b="1" u="sng" dirty="0"/>
              <a:t>ALL Chinese researchers and innovators</a:t>
            </a:r>
            <a:r>
              <a:rPr lang="en-GB" altLang="en-US" b="1" dirty="0"/>
              <a:t>, from the </a:t>
            </a:r>
            <a:r>
              <a:rPr lang="en-GB" altLang="en-US" b="1" u="sng" dirty="0"/>
              <a:t>private and the public sector</a:t>
            </a:r>
            <a:r>
              <a:rPr lang="en-GB" altLang="en-US" b="1" dirty="0"/>
              <a:t>.</a:t>
            </a:r>
            <a:endParaRPr lang="en-GB" dirty="0"/>
          </a:p>
        </p:txBody>
      </p:sp>
      <p:sp>
        <p:nvSpPr>
          <p:cNvPr id="4" name="Slide Number Placeholder 3"/>
          <p:cNvSpPr>
            <a:spLocks noGrp="1"/>
          </p:cNvSpPr>
          <p:nvPr>
            <p:ph type="sldNum" sz="quarter" idx="10"/>
          </p:nvPr>
        </p:nvSpPr>
        <p:spPr/>
        <p:txBody>
          <a:bodyPr/>
          <a:lstStyle/>
          <a:p>
            <a:pPr>
              <a:defRPr/>
            </a:pPr>
            <a:fld id="{BA90545E-1B0F-4D96-BC2D-8BF43414FC9F}" type="slidenum">
              <a:rPr lang="en-GB" altLang="en-US" smtClean="0">
                <a:solidFill>
                  <a:prstClr val="black"/>
                </a:solidFill>
              </a:rPr>
              <a:pPr>
                <a:defRPr/>
              </a:pPr>
              <a:t>13</a:t>
            </a:fld>
            <a:endParaRPr lang="en-GB" altLang="en-US">
              <a:solidFill>
                <a:prstClr val="black"/>
              </a:solidFill>
            </a:endParaRPr>
          </a:p>
        </p:txBody>
      </p:sp>
    </p:spTree>
    <p:extLst>
      <p:ext uri="{BB962C8B-B14F-4D97-AF65-F5344CB8AC3E}">
        <p14:creationId xmlns:p14="http://schemas.microsoft.com/office/powerpoint/2010/main" val="2912249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ea typeface="MS PGothic" pitchFamily="34" charset="-128"/>
              </a:rPr>
              <a:t>Research and innovation is at the centre of the Europe 2020 strategy aiming at developing a smart, sustainable and inclusive European society by 2020.</a:t>
            </a:r>
          </a:p>
          <a:p>
            <a:endParaRPr lang="en-GB" altLang="en-US" dirty="0">
              <a:ea typeface="MS PGothic" pitchFamily="34" charset="-128"/>
            </a:endParaRPr>
          </a:p>
          <a:p>
            <a:r>
              <a:rPr lang="en-GB" altLang="en-US" dirty="0">
                <a:ea typeface="MS PGothic" pitchFamily="34" charset="-128"/>
              </a:rPr>
              <a:t>Therefore Horizon 2020, the main instrument for Research and Innovation in Europe, is at the heart of the European budget for the period between 2014-20.  this is a concrete implementation of the fact that the EU leaders believe strongly that research and innovation will create the economic opportunities of tomorrow. And as you know, this approach is the same approach of the Chinese leadership.</a:t>
            </a:r>
          </a:p>
          <a:p>
            <a:endParaRPr lang="en-GB" altLang="en-US" dirty="0">
              <a:ea typeface="MS PGothic" pitchFamily="34" charset="-128"/>
            </a:endParaRPr>
          </a:p>
          <a:p>
            <a:r>
              <a:rPr lang="en-GB" altLang="en-US" dirty="0">
                <a:ea typeface="MS PGothic" pitchFamily="34" charset="-128"/>
              </a:rPr>
              <a:t>Horizon 2020,  the new programme for research and innovation has been allocated a budget of almost 80 billion euros </a:t>
            </a:r>
            <a:r>
              <a:rPr lang="en-GB" altLang="en-US" dirty="0"/>
              <a:t>over</a:t>
            </a:r>
            <a:r>
              <a:rPr lang="en-GB" altLang="en-US" dirty="0">
                <a:ea typeface="MS PGothic" pitchFamily="34" charset="-128"/>
              </a:rPr>
              <a:t> the next seven years.</a:t>
            </a:r>
          </a:p>
          <a:p>
            <a:endParaRPr lang="en-GB" altLang="en-US" dirty="0">
              <a:ea typeface="MS PGothic" pitchFamily="34" charset="-128"/>
            </a:endParaRPr>
          </a:p>
          <a:p>
            <a:r>
              <a:rPr lang="en-GB" altLang="en-US" dirty="0">
                <a:ea typeface="MS PGothic" pitchFamily="34" charset="-128"/>
              </a:rPr>
              <a:t>Horizon 2020 is designed to address societal challenges through funding excellent science, technology and </a:t>
            </a:r>
            <a:r>
              <a:rPr lang="en-GB" altLang="en-US" b="1" u="sng" dirty="0">
                <a:effectLst>
                  <a:outerShdw blurRad="38100" dist="38100" dir="2700000" algn="tl">
                    <a:srgbClr val="C0C0C0"/>
                  </a:outerShdw>
                </a:effectLst>
                <a:ea typeface="MS PGothic" pitchFamily="34" charset="-128"/>
              </a:rPr>
              <a:t>innovation</a:t>
            </a:r>
            <a:r>
              <a:rPr lang="en-GB" altLang="en-US" dirty="0">
                <a:ea typeface="MS PGothic" pitchFamily="34" charset="-128"/>
              </a:rPr>
              <a:t>. </a:t>
            </a:r>
          </a:p>
          <a:p>
            <a:endParaRPr lang="en-GB" altLang="en-US" dirty="0">
              <a:ea typeface="MS PGothic" pitchFamily="34" charset="-128"/>
            </a:endParaRPr>
          </a:p>
          <a:p>
            <a:r>
              <a:rPr lang="en-GB" altLang="en-US" b="1" dirty="0"/>
              <a:t>Horizon 2020 is fully open to </a:t>
            </a:r>
            <a:r>
              <a:rPr lang="en-GB" altLang="en-US" b="1" u="sng" dirty="0"/>
              <a:t>ALL Chinese researchers and innovators</a:t>
            </a:r>
            <a:r>
              <a:rPr lang="en-GB" altLang="en-US" b="1" dirty="0"/>
              <a:t>, from the </a:t>
            </a:r>
            <a:r>
              <a:rPr lang="en-GB" altLang="en-US" b="1" u="sng" dirty="0"/>
              <a:t>private and the public sector</a:t>
            </a:r>
            <a:r>
              <a:rPr lang="en-GB" altLang="en-US" b="1" dirty="0"/>
              <a:t>.</a:t>
            </a:r>
            <a:endParaRPr lang="en-GB" dirty="0"/>
          </a:p>
        </p:txBody>
      </p:sp>
      <p:sp>
        <p:nvSpPr>
          <p:cNvPr id="4" name="Slide Number Placeholder 3"/>
          <p:cNvSpPr>
            <a:spLocks noGrp="1"/>
          </p:cNvSpPr>
          <p:nvPr>
            <p:ph type="sldNum" sz="quarter" idx="10"/>
          </p:nvPr>
        </p:nvSpPr>
        <p:spPr/>
        <p:txBody>
          <a:bodyPr/>
          <a:lstStyle/>
          <a:p>
            <a:pPr>
              <a:defRPr/>
            </a:pPr>
            <a:fld id="{BA90545E-1B0F-4D96-BC2D-8BF43414FC9F}" type="slidenum">
              <a:rPr lang="en-GB" altLang="en-US" smtClean="0">
                <a:solidFill>
                  <a:prstClr val="black"/>
                </a:solidFill>
              </a:rPr>
              <a:pPr>
                <a:defRPr/>
              </a:pPr>
              <a:t>14</a:t>
            </a:fld>
            <a:endParaRPr lang="en-GB" altLang="en-US">
              <a:solidFill>
                <a:prstClr val="black"/>
              </a:solidFill>
            </a:endParaRPr>
          </a:p>
        </p:txBody>
      </p:sp>
    </p:spTree>
    <p:extLst>
      <p:ext uri="{BB962C8B-B14F-4D97-AF65-F5344CB8AC3E}">
        <p14:creationId xmlns:p14="http://schemas.microsoft.com/office/powerpoint/2010/main" val="742796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ea typeface="MS PGothic" pitchFamily="34" charset="-128"/>
              </a:rPr>
              <a:t>Research and innovation is at the centre of the Europe 2020 strategy aiming at developing a smart, sustainable and inclusive European society by 2020.</a:t>
            </a:r>
          </a:p>
          <a:p>
            <a:endParaRPr lang="en-GB" altLang="en-US" dirty="0">
              <a:ea typeface="MS PGothic" pitchFamily="34" charset="-128"/>
            </a:endParaRPr>
          </a:p>
          <a:p>
            <a:r>
              <a:rPr lang="en-GB" altLang="en-US" dirty="0">
                <a:ea typeface="MS PGothic" pitchFamily="34" charset="-128"/>
              </a:rPr>
              <a:t>Therefore Horizon 2020, the main instrument for Research and Innovation in Europe, is at the heart of the European budget for the period between 2014-20.  this is a concrete implementation of the fact that the EU leaders believe strongly that research and innovation will create the economic opportunities of tomorrow. And as you know, this approach is the same approach of the Chinese leadership.</a:t>
            </a:r>
          </a:p>
          <a:p>
            <a:endParaRPr lang="en-GB" altLang="en-US" dirty="0">
              <a:ea typeface="MS PGothic" pitchFamily="34" charset="-128"/>
            </a:endParaRPr>
          </a:p>
          <a:p>
            <a:r>
              <a:rPr lang="en-GB" altLang="en-US" dirty="0">
                <a:ea typeface="MS PGothic" pitchFamily="34" charset="-128"/>
              </a:rPr>
              <a:t>Horizon 2020,  the new programme for research and innovation has been allocated a budget of almost 80 billion euros </a:t>
            </a:r>
            <a:r>
              <a:rPr lang="en-GB" altLang="en-US" dirty="0"/>
              <a:t>over</a:t>
            </a:r>
            <a:r>
              <a:rPr lang="en-GB" altLang="en-US" dirty="0">
                <a:ea typeface="MS PGothic" pitchFamily="34" charset="-128"/>
              </a:rPr>
              <a:t> the next seven years.</a:t>
            </a:r>
          </a:p>
          <a:p>
            <a:endParaRPr lang="en-GB" altLang="en-US" dirty="0">
              <a:ea typeface="MS PGothic" pitchFamily="34" charset="-128"/>
            </a:endParaRPr>
          </a:p>
          <a:p>
            <a:r>
              <a:rPr lang="en-GB" altLang="en-US" dirty="0">
                <a:ea typeface="MS PGothic" pitchFamily="34" charset="-128"/>
              </a:rPr>
              <a:t>Horizon 2020 is designed to address societal challenges through funding excellent science, technology and </a:t>
            </a:r>
            <a:r>
              <a:rPr lang="en-GB" altLang="en-US" b="1" u="sng" dirty="0">
                <a:effectLst>
                  <a:outerShdw blurRad="38100" dist="38100" dir="2700000" algn="tl">
                    <a:srgbClr val="C0C0C0"/>
                  </a:outerShdw>
                </a:effectLst>
                <a:ea typeface="MS PGothic" pitchFamily="34" charset="-128"/>
              </a:rPr>
              <a:t>innovation</a:t>
            </a:r>
            <a:r>
              <a:rPr lang="en-GB" altLang="en-US" dirty="0">
                <a:ea typeface="MS PGothic" pitchFamily="34" charset="-128"/>
              </a:rPr>
              <a:t>. </a:t>
            </a:r>
          </a:p>
          <a:p>
            <a:endParaRPr lang="en-GB" altLang="en-US" dirty="0">
              <a:ea typeface="MS PGothic" pitchFamily="34" charset="-128"/>
            </a:endParaRPr>
          </a:p>
          <a:p>
            <a:r>
              <a:rPr lang="en-GB" altLang="en-US" b="1" dirty="0"/>
              <a:t>Horizon 2020 is fully open to </a:t>
            </a:r>
            <a:r>
              <a:rPr lang="en-GB" altLang="en-US" b="1" u="sng" dirty="0"/>
              <a:t>ALL Chinese researchers and innovators</a:t>
            </a:r>
            <a:r>
              <a:rPr lang="en-GB" altLang="en-US" b="1" dirty="0"/>
              <a:t>, from the </a:t>
            </a:r>
            <a:r>
              <a:rPr lang="en-GB" altLang="en-US" b="1" u="sng" dirty="0"/>
              <a:t>private and the public sector</a:t>
            </a:r>
            <a:r>
              <a:rPr lang="en-GB" altLang="en-US" b="1" dirty="0"/>
              <a:t>.</a:t>
            </a:r>
            <a:endParaRPr lang="en-GB" dirty="0"/>
          </a:p>
        </p:txBody>
      </p:sp>
      <p:sp>
        <p:nvSpPr>
          <p:cNvPr id="4" name="Slide Number Placeholder 3"/>
          <p:cNvSpPr>
            <a:spLocks noGrp="1"/>
          </p:cNvSpPr>
          <p:nvPr>
            <p:ph type="sldNum" sz="quarter" idx="10"/>
          </p:nvPr>
        </p:nvSpPr>
        <p:spPr/>
        <p:txBody>
          <a:bodyPr/>
          <a:lstStyle/>
          <a:p>
            <a:pPr>
              <a:defRPr/>
            </a:pPr>
            <a:fld id="{BA90545E-1B0F-4D96-BC2D-8BF43414FC9F}" type="slidenum">
              <a:rPr lang="en-GB" altLang="en-US" smtClean="0">
                <a:solidFill>
                  <a:prstClr val="black"/>
                </a:solidFill>
              </a:rPr>
              <a:pPr>
                <a:defRPr/>
              </a:pPr>
              <a:t>15</a:t>
            </a:fld>
            <a:endParaRPr lang="en-GB" altLang="en-US">
              <a:solidFill>
                <a:prstClr val="black"/>
              </a:solidFill>
            </a:endParaRPr>
          </a:p>
        </p:txBody>
      </p:sp>
    </p:spTree>
    <p:extLst>
      <p:ext uri="{BB962C8B-B14F-4D97-AF65-F5344CB8AC3E}">
        <p14:creationId xmlns:p14="http://schemas.microsoft.com/office/powerpoint/2010/main" val="1271429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Horizon Europe </a:t>
            </a:r>
            <a:r>
              <a:rPr lang="en-US" i="1" dirty="0"/>
              <a:t>is the biggest ever research and innovation funding </a:t>
            </a:r>
            <a:r>
              <a:rPr lang="en-US" i="1" dirty="0" err="1"/>
              <a:t>programme</a:t>
            </a:r>
            <a:r>
              <a:rPr lang="en-US" i="1" dirty="0"/>
              <a:t> with a budget of 100 billion Euros. The </a:t>
            </a:r>
            <a:r>
              <a:rPr lang="en-US" i="1" dirty="0" err="1"/>
              <a:t>programme</a:t>
            </a:r>
            <a:r>
              <a:rPr lang="en-US" i="1" dirty="0"/>
              <a:t> will start in January 2021 and will have the duration of 7 years – until December 2027.</a:t>
            </a: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In terms of recent developments, in March 2019 EU institutions reached a provisional agreement and in April 2019, the European Parliament endorsed the provisional agreement. Thus, the result of the process will be to set out in a multiannual Strategic Plan to prepare the content in the work </a:t>
            </a:r>
            <a:r>
              <a:rPr lang="en-US" i="1" dirty="0" err="1"/>
              <a:t>programmes</a:t>
            </a:r>
            <a:r>
              <a:rPr lang="en-US" i="1" dirty="0"/>
              <a:t> and calls for proposal for the first 4 years of Horizon Europe.</a:t>
            </a:r>
          </a:p>
          <a:p>
            <a:endParaRPr lang="pt-PT" dirty="0"/>
          </a:p>
          <a:p>
            <a:r>
              <a:rPr lang="en-US" dirty="0"/>
              <a:t>Horizon Europe will have simpler rules, cutting red tape for beneficiaries.</a:t>
            </a:r>
          </a:p>
          <a:p>
            <a:endParaRPr lang="en-US" dirty="0"/>
          </a:p>
          <a:p>
            <a:endParaRPr lang="pt-PT" dirty="0"/>
          </a:p>
        </p:txBody>
      </p:sp>
      <p:sp>
        <p:nvSpPr>
          <p:cNvPr id="4" name="Slide Number Placeholder 3"/>
          <p:cNvSpPr>
            <a:spLocks noGrp="1"/>
          </p:cNvSpPr>
          <p:nvPr>
            <p:ph type="sldNum" sz="quarter" idx="5"/>
          </p:nvPr>
        </p:nvSpPr>
        <p:spPr/>
        <p:txBody>
          <a:bodyPr/>
          <a:lstStyle/>
          <a:p>
            <a:fld id="{E6F21588-790F-4203-8844-459917C44FCE}" type="slidenum">
              <a:rPr lang="en-GB" smtClean="0">
                <a:solidFill>
                  <a:prstClr val="black"/>
                </a:solidFill>
              </a:rPr>
              <a:pPr/>
              <a:t>59</a:t>
            </a:fld>
            <a:endParaRPr lang="en-GB">
              <a:solidFill>
                <a:prstClr val="black"/>
              </a:solidFill>
            </a:endParaRPr>
          </a:p>
        </p:txBody>
      </p:sp>
    </p:spTree>
    <p:extLst>
      <p:ext uri="{BB962C8B-B14F-4D97-AF65-F5344CB8AC3E}">
        <p14:creationId xmlns:p14="http://schemas.microsoft.com/office/powerpoint/2010/main" val="759783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FD26249-DC79-4834-B52A-FD200CACFF28}"/>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a:p>
        </p:txBody>
      </p:sp>
      <p:sp>
        <p:nvSpPr>
          <p:cNvPr id="3" name="Alt Başlık 2">
            <a:extLst>
              <a:ext uri="{FF2B5EF4-FFF2-40B4-BE49-F238E27FC236}">
                <a16:creationId xmlns:a16="http://schemas.microsoft.com/office/drawing/2014/main" id="{B16C74A9-1EDB-4F9A-A4F7-113AAB5E2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a:p>
        </p:txBody>
      </p:sp>
      <p:sp>
        <p:nvSpPr>
          <p:cNvPr id="4" name="Veri Yer Tutucusu 3">
            <a:extLst>
              <a:ext uri="{FF2B5EF4-FFF2-40B4-BE49-F238E27FC236}">
                <a16:creationId xmlns:a16="http://schemas.microsoft.com/office/drawing/2014/main" id="{F6747AAD-AA07-4788-95E3-8F2478BABCD8}"/>
              </a:ext>
            </a:extLst>
          </p:cNvPr>
          <p:cNvSpPr>
            <a:spLocks noGrp="1"/>
          </p:cNvSpPr>
          <p:nvPr>
            <p:ph type="dt" sz="half" idx="10"/>
          </p:nvPr>
        </p:nvSpPr>
        <p:spPr/>
        <p:txBody>
          <a:bodyPr/>
          <a:lstStyle/>
          <a:p>
            <a:fld id="{ADF13C65-2CAE-4187-AE14-6863B71E124C}" type="datetimeFigureOut">
              <a:rPr lang="en-US" smtClean="0"/>
              <a:t>11/28/2019</a:t>
            </a:fld>
            <a:endParaRPr lang="en-US"/>
          </a:p>
        </p:txBody>
      </p:sp>
      <p:sp>
        <p:nvSpPr>
          <p:cNvPr id="5" name="Alt Bilgi Yer Tutucusu 4">
            <a:extLst>
              <a:ext uri="{FF2B5EF4-FFF2-40B4-BE49-F238E27FC236}">
                <a16:creationId xmlns:a16="http://schemas.microsoft.com/office/drawing/2014/main" id="{3F49D88D-F264-4CF7-8F5D-46DA6EAD6AAD}"/>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D3FFB11D-6CD8-442B-A18E-D37AA074BEDE}"/>
              </a:ext>
            </a:extLst>
          </p:cNvPr>
          <p:cNvSpPr>
            <a:spLocks noGrp="1"/>
          </p:cNvSpPr>
          <p:nvPr>
            <p:ph type="sldNum" sz="quarter" idx="12"/>
          </p:nvPr>
        </p:nvSpPr>
        <p:spPr/>
        <p:txBody>
          <a:bodyPr/>
          <a:lstStyle/>
          <a:p>
            <a:fld id="{2367A0F3-95FE-429E-A176-E1FF166D762C}" type="slidenum">
              <a:rPr lang="en-US" smtClean="0"/>
              <a:t>‹#›</a:t>
            </a:fld>
            <a:endParaRPr lang="en-US"/>
          </a:p>
        </p:txBody>
      </p:sp>
    </p:spTree>
    <p:extLst>
      <p:ext uri="{BB962C8B-B14F-4D97-AF65-F5344CB8AC3E}">
        <p14:creationId xmlns:p14="http://schemas.microsoft.com/office/powerpoint/2010/main" val="520751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AC8E97-6737-4B8E-94FC-4788A3D0BAFB}"/>
              </a:ext>
            </a:extLst>
          </p:cNvPr>
          <p:cNvSpPr>
            <a:spLocks noGrp="1"/>
          </p:cNvSpPr>
          <p:nvPr>
            <p:ph type="title"/>
          </p:nvPr>
        </p:nvSpPr>
        <p:spPr/>
        <p:txBody>
          <a:bodyPr/>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0ACF9BC3-670A-4130-88F2-FD3B1B88FBCB}"/>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8AE65035-D69C-417B-A3F3-4780B684E063}"/>
              </a:ext>
            </a:extLst>
          </p:cNvPr>
          <p:cNvSpPr>
            <a:spLocks noGrp="1"/>
          </p:cNvSpPr>
          <p:nvPr>
            <p:ph type="dt" sz="half" idx="10"/>
          </p:nvPr>
        </p:nvSpPr>
        <p:spPr/>
        <p:txBody>
          <a:bodyPr/>
          <a:lstStyle/>
          <a:p>
            <a:fld id="{ADF13C65-2CAE-4187-AE14-6863B71E124C}" type="datetimeFigureOut">
              <a:rPr lang="en-US" smtClean="0"/>
              <a:t>11/28/2019</a:t>
            </a:fld>
            <a:endParaRPr lang="en-US"/>
          </a:p>
        </p:txBody>
      </p:sp>
      <p:sp>
        <p:nvSpPr>
          <p:cNvPr id="5" name="Alt Bilgi Yer Tutucusu 4">
            <a:extLst>
              <a:ext uri="{FF2B5EF4-FFF2-40B4-BE49-F238E27FC236}">
                <a16:creationId xmlns:a16="http://schemas.microsoft.com/office/drawing/2014/main" id="{78D6E29B-DC33-4FA9-AA6A-37DD4E48A668}"/>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F0326504-024A-4E66-A542-897973A77384}"/>
              </a:ext>
            </a:extLst>
          </p:cNvPr>
          <p:cNvSpPr>
            <a:spLocks noGrp="1"/>
          </p:cNvSpPr>
          <p:nvPr>
            <p:ph type="sldNum" sz="quarter" idx="12"/>
          </p:nvPr>
        </p:nvSpPr>
        <p:spPr/>
        <p:txBody>
          <a:bodyPr/>
          <a:lstStyle/>
          <a:p>
            <a:fld id="{2367A0F3-95FE-429E-A176-E1FF166D762C}" type="slidenum">
              <a:rPr lang="en-US" smtClean="0"/>
              <a:t>‹#›</a:t>
            </a:fld>
            <a:endParaRPr lang="en-US"/>
          </a:p>
        </p:txBody>
      </p:sp>
    </p:spTree>
    <p:extLst>
      <p:ext uri="{BB962C8B-B14F-4D97-AF65-F5344CB8AC3E}">
        <p14:creationId xmlns:p14="http://schemas.microsoft.com/office/powerpoint/2010/main" val="2921299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1835F809-E667-4C9D-8501-306F553E946D}"/>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FFF3BF65-58EB-4082-AFB9-3E420D356098}"/>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49D466FB-7C72-42C9-B895-26C82FF291E2}"/>
              </a:ext>
            </a:extLst>
          </p:cNvPr>
          <p:cNvSpPr>
            <a:spLocks noGrp="1"/>
          </p:cNvSpPr>
          <p:nvPr>
            <p:ph type="dt" sz="half" idx="10"/>
          </p:nvPr>
        </p:nvSpPr>
        <p:spPr/>
        <p:txBody>
          <a:bodyPr/>
          <a:lstStyle/>
          <a:p>
            <a:fld id="{ADF13C65-2CAE-4187-AE14-6863B71E124C}" type="datetimeFigureOut">
              <a:rPr lang="en-US" smtClean="0"/>
              <a:t>11/28/2019</a:t>
            </a:fld>
            <a:endParaRPr lang="en-US"/>
          </a:p>
        </p:txBody>
      </p:sp>
      <p:sp>
        <p:nvSpPr>
          <p:cNvPr id="5" name="Alt Bilgi Yer Tutucusu 4">
            <a:extLst>
              <a:ext uri="{FF2B5EF4-FFF2-40B4-BE49-F238E27FC236}">
                <a16:creationId xmlns:a16="http://schemas.microsoft.com/office/drawing/2014/main" id="{B987B4EB-ECC2-4F71-A3FD-2E52C33A72F2}"/>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C485D53C-CA0C-44D0-83E8-8C7E0CEC94A2}"/>
              </a:ext>
            </a:extLst>
          </p:cNvPr>
          <p:cNvSpPr>
            <a:spLocks noGrp="1"/>
          </p:cNvSpPr>
          <p:nvPr>
            <p:ph type="sldNum" sz="quarter" idx="12"/>
          </p:nvPr>
        </p:nvSpPr>
        <p:spPr/>
        <p:txBody>
          <a:bodyPr/>
          <a:lstStyle/>
          <a:p>
            <a:fld id="{2367A0F3-95FE-429E-A176-E1FF166D762C}" type="slidenum">
              <a:rPr lang="en-US" smtClean="0"/>
              <a:t>‹#›</a:t>
            </a:fld>
            <a:endParaRPr lang="en-US"/>
          </a:p>
        </p:txBody>
      </p:sp>
    </p:spTree>
    <p:extLst>
      <p:ext uri="{BB962C8B-B14F-4D97-AF65-F5344CB8AC3E}">
        <p14:creationId xmlns:p14="http://schemas.microsoft.com/office/powerpoint/2010/main" val="2981622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FD26249-DC79-4834-B52A-FD200CACFF28}"/>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a:p>
        </p:txBody>
      </p:sp>
      <p:sp>
        <p:nvSpPr>
          <p:cNvPr id="3" name="Alt Başlık 2">
            <a:extLst>
              <a:ext uri="{FF2B5EF4-FFF2-40B4-BE49-F238E27FC236}">
                <a16:creationId xmlns:a16="http://schemas.microsoft.com/office/drawing/2014/main" id="{B16C74A9-1EDB-4F9A-A4F7-113AAB5E2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a:p>
        </p:txBody>
      </p:sp>
      <p:sp>
        <p:nvSpPr>
          <p:cNvPr id="4" name="Veri Yer Tutucusu 3">
            <a:extLst>
              <a:ext uri="{FF2B5EF4-FFF2-40B4-BE49-F238E27FC236}">
                <a16:creationId xmlns:a16="http://schemas.microsoft.com/office/drawing/2014/main" id="{F6747AAD-AA07-4788-95E3-8F2478BABCD8}"/>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3F49D88D-F264-4CF7-8F5D-46DA6EAD6A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D3FFB11D-6CD8-442B-A18E-D37AA074BEDE}"/>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410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E1DB781-9D2A-4F29-894D-93A72F621879}"/>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E6EF57D4-B176-4327-99BB-F172AB676B9A}"/>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34F29584-6A43-4CB7-A4A2-0525AC69EA73}"/>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0100B6F4-C10C-45C5-95ED-E3D4BAF21C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4581E342-1CA7-4254-A6ED-3A51E3F510AD}"/>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703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A48BE1D-07E4-41C6-A3B1-C4466C2F2AF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10A87413-462C-473D-874B-7D76A38D08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17FD8207-0C03-4F77-A90D-F2AC77857147}"/>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177BBCC6-BD24-48CE-AF79-37779CD4E4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1DC8562D-2B50-4D60-9A4C-D0DC7F447644}"/>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816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99B4D6-D53B-4B0F-895A-45D2F03D2F6A}"/>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DF7B4E38-4702-4E30-AB94-934508CB251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a:extLst>
              <a:ext uri="{FF2B5EF4-FFF2-40B4-BE49-F238E27FC236}">
                <a16:creationId xmlns:a16="http://schemas.microsoft.com/office/drawing/2014/main" id="{4060DD6A-9021-4A08-B72B-4165723E11B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a:extLst>
              <a:ext uri="{FF2B5EF4-FFF2-40B4-BE49-F238E27FC236}">
                <a16:creationId xmlns:a16="http://schemas.microsoft.com/office/drawing/2014/main" id="{3FBF2B70-0ACB-407B-B17A-7F7C501DC149}"/>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6" name="Alt Bilgi Yer Tutucusu 5">
            <a:extLst>
              <a:ext uri="{FF2B5EF4-FFF2-40B4-BE49-F238E27FC236}">
                <a16:creationId xmlns:a16="http://schemas.microsoft.com/office/drawing/2014/main" id="{62CDEFDE-4B28-44F9-A326-4F470BB508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ayt Numarası Yer Tutucusu 6">
            <a:extLst>
              <a:ext uri="{FF2B5EF4-FFF2-40B4-BE49-F238E27FC236}">
                <a16:creationId xmlns:a16="http://schemas.microsoft.com/office/drawing/2014/main" id="{E30384F4-D3E3-476F-A23B-03FF8A366FDD}"/>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460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EE9318-3588-48E6-8334-BD76DBFEBAB5}"/>
              </a:ext>
            </a:extLst>
          </p:cNvPr>
          <p:cNvSpPr>
            <a:spLocks noGrp="1"/>
          </p:cNvSpPr>
          <p:nvPr>
            <p:ph type="title"/>
          </p:nvPr>
        </p:nvSpPr>
        <p:spPr>
          <a:xfrm>
            <a:off x="839788" y="365125"/>
            <a:ext cx="10515600" cy="1325563"/>
          </a:xfrm>
        </p:spPr>
        <p:txBody>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9E16DD4D-3685-4BD3-8BEC-84AAEB18B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A87A73F0-7C64-4BDC-87F4-BDCE5C495E48}"/>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Metin Yer Tutucusu 4">
            <a:extLst>
              <a:ext uri="{FF2B5EF4-FFF2-40B4-BE49-F238E27FC236}">
                <a16:creationId xmlns:a16="http://schemas.microsoft.com/office/drawing/2014/main" id="{38F48FBC-D2CE-49AC-8C35-480E07B93E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D53F694-3E3F-416C-B209-897352ADD719}"/>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6">
            <a:extLst>
              <a:ext uri="{FF2B5EF4-FFF2-40B4-BE49-F238E27FC236}">
                <a16:creationId xmlns:a16="http://schemas.microsoft.com/office/drawing/2014/main" id="{1036EED1-8558-4167-A8B0-2A43F247B931}"/>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8" name="Alt Bilgi Yer Tutucusu 7">
            <a:extLst>
              <a:ext uri="{FF2B5EF4-FFF2-40B4-BE49-F238E27FC236}">
                <a16:creationId xmlns:a16="http://schemas.microsoft.com/office/drawing/2014/main" id="{CEA109B8-BAE7-4B65-84C2-8033A869A5B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ayt Numarası Yer Tutucusu 8">
            <a:extLst>
              <a:ext uri="{FF2B5EF4-FFF2-40B4-BE49-F238E27FC236}">
                <a16:creationId xmlns:a16="http://schemas.microsoft.com/office/drawing/2014/main" id="{14F382F2-D53B-4949-8FF4-3F142B26FBF1}"/>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0831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7D4DE6-7B44-473A-A030-B47606F48D15}"/>
              </a:ext>
            </a:extLst>
          </p:cNvPr>
          <p:cNvSpPr>
            <a:spLocks noGrp="1"/>
          </p:cNvSpPr>
          <p:nvPr>
            <p:ph type="title"/>
          </p:nvPr>
        </p:nvSpPr>
        <p:spPr/>
        <p:txBody>
          <a:bodyPr/>
          <a:lstStyle/>
          <a:p>
            <a:r>
              <a:rPr lang="tr-TR"/>
              <a:t>Asıl başlık stilini düzenlemek için tıklayın</a:t>
            </a:r>
            <a:endParaRPr lang="en-US"/>
          </a:p>
        </p:txBody>
      </p:sp>
      <p:sp>
        <p:nvSpPr>
          <p:cNvPr id="3" name="Veri Yer Tutucusu 2">
            <a:extLst>
              <a:ext uri="{FF2B5EF4-FFF2-40B4-BE49-F238E27FC236}">
                <a16:creationId xmlns:a16="http://schemas.microsoft.com/office/drawing/2014/main" id="{95D7A6E2-5475-45A4-8BEE-2C05A41B3C85}"/>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4" name="Alt Bilgi Yer Tutucusu 3">
            <a:extLst>
              <a:ext uri="{FF2B5EF4-FFF2-40B4-BE49-F238E27FC236}">
                <a16:creationId xmlns:a16="http://schemas.microsoft.com/office/drawing/2014/main" id="{3126765D-8C8C-4EEB-8AC0-D2AD5166AC1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ayt Numarası Yer Tutucusu 4">
            <a:extLst>
              <a:ext uri="{FF2B5EF4-FFF2-40B4-BE49-F238E27FC236}">
                <a16:creationId xmlns:a16="http://schemas.microsoft.com/office/drawing/2014/main" id="{6A83E1B8-0B64-4B6F-8155-CB9C21580311}"/>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439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162E7C7-54D3-4BC0-9B0E-FA9B0E67934B}"/>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3" name="Alt Bilgi Yer Tutucusu 2">
            <a:extLst>
              <a:ext uri="{FF2B5EF4-FFF2-40B4-BE49-F238E27FC236}">
                <a16:creationId xmlns:a16="http://schemas.microsoft.com/office/drawing/2014/main" id="{358DD294-C24D-4F58-BAF4-BBDD4731F01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ayt Numarası Yer Tutucusu 3">
            <a:extLst>
              <a:ext uri="{FF2B5EF4-FFF2-40B4-BE49-F238E27FC236}">
                <a16:creationId xmlns:a16="http://schemas.microsoft.com/office/drawing/2014/main" id="{85BB24C4-DD3A-43A5-B722-41C2BFF710B8}"/>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787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C1955F7-D4A7-40A8-8838-C5EE74252C55}"/>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4F9AC1CD-C9FA-4E2E-BC42-9BFDBDC46F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Metin Yer Tutucusu 3">
            <a:extLst>
              <a:ext uri="{FF2B5EF4-FFF2-40B4-BE49-F238E27FC236}">
                <a16:creationId xmlns:a16="http://schemas.microsoft.com/office/drawing/2014/main" id="{EE0D77D6-5D1C-43BB-8BD1-3F6E8704C5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1E013C8-3B53-4DFE-A0C0-FDE0E849B80F}"/>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6" name="Alt Bilgi Yer Tutucusu 5">
            <a:extLst>
              <a:ext uri="{FF2B5EF4-FFF2-40B4-BE49-F238E27FC236}">
                <a16:creationId xmlns:a16="http://schemas.microsoft.com/office/drawing/2014/main" id="{EFD76701-D34D-4848-A905-8035959AF8F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ayt Numarası Yer Tutucusu 6">
            <a:extLst>
              <a:ext uri="{FF2B5EF4-FFF2-40B4-BE49-F238E27FC236}">
                <a16:creationId xmlns:a16="http://schemas.microsoft.com/office/drawing/2014/main" id="{A27BCB4A-2B68-4384-9475-A42FAEA031A4}"/>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2228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E1DB781-9D2A-4F29-894D-93A72F621879}"/>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E6EF57D4-B176-4327-99BB-F172AB676B9A}"/>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34F29584-6A43-4CB7-A4A2-0525AC69EA73}"/>
              </a:ext>
            </a:extLst>
          </p:cNvPr>
          <p:cNvSpPr>
            <a:spLocks noGrp="1"/>
          </p:cNvSpPr>
          <p:nvPr>
            <p:ph type="dt" sz="half" idx="10"/>
          </p:nvPr>
        </p:nvSpPr>
        <p:spPr/>
        <p:txBody>
          <a:bodyPr/>
          <a:lstStyle/>
          <a:p>
            <a:fld id="{ADF13C65-2CAE-4187-AE14-6863B71E124C}" type="datetimeFigureOut">
              <a:rPr lang="en-US" smtClean="0"/>
              <a:t>11/28/2019</a:t>
            </a:fld>
            <a:endParaRPr lang="en-US"/>
          </a:p>
        </p:txBody>
      </p:sp>
      <p:sp>
        <p:nvSpPr>
          <p:cNvPr id="5" name="Alt Bilgi Yer Tutucusu 4">
            <a:extLst>
              <a:ext uri="{FF2B5EF4-FFF2-40B4-BE49-F238E27FC236}">
                <a16:creationId xmlns:a16="http://schemas.microsoft.com/office/drawing/2014/main" id="{0100B6F4-C10C-45C5-95ED-E3D4BAF21CAB}"/>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4581E342-1CA7-4254-A6ED-3A51E3F510AD}"/>
              </a:ext>
            </a:extLst>
          </p:cNvPr>
          <p:cNvSpPr>
            <a:spLocks noGrp="1"/>
          </p:cNvSpPr>
          <p:nvPr>
            <p:ph type="sldNum" sz="quarter" idx="12"/>
          </p:nvPr>
        </p:nvSpPr>
        <p:spPr/>
        <p:txBody>
          <a:bodyPr/>
          <a:lstStyle/>
          <a:p>
            <a:fld id="{2367A0F3-95FE-429E-A176-E1FF166D762C}" type="slidenum">
              <a:rPr lang="en-US" smtClean="0"/>
              <a:t>‹#›</a:t>
            </a:fld>
            <a:endParaRPr lang="en-US"/>
          </a:p>
        </p:txBody>
      </p:sp>
    </p:spTree>
    <p:extLst>
      <p:ext uri="{BB962C8B-B14F-4D97-AF65-F5344CB8AC3E}">
        <p14:creationId xmlns:p14="http://schemas.microsoft.com/office/powerpoint/2010/main" val="1817369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93B0E4-45A7-4CF9-8FF5-95A94A88819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Resim Yer Tutucusu 2">
            <a:extLst>
              <a:ext uri="{FF2B5EF4-FFF2-40B4-BE49-F238E27FC236}">
                <a16:creationId xmlns:a16="http://schemas.microsoft.com/office/drawing/2014/main" id="{0360AC6F-1F7B-4B4F-BB33-2626DF8941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etin Yer Tutucusu 3">
            <a:extLst>
              <a:ext uri="{FF2B5EF4-FFF2-40B4-BE49-F238E27FC236}">
                <a16:creationId xmlns:a16="http://schemas.microsoft.com/office/drawing/2014/main" id="{D44EDEAE-80DF-44F3-B882-8F75F6DAB3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0CEB340-2D86-4F3C-8A00-00DD6557F7B1}"/>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6" name="Alt Bilgi Yer Tutucusu 5">
            <a:extLst>
              <a:ext uri="{FF2B5EF4-FFF2-40B4-BE49-F238E27FC236}">
                <a16:creationId xmlns:a16="http://schemas.microsoft.com/office/drawing/2014/main" id="{61C690BF-8C9D-45AE-A679-969E4B4CD2B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ayt Numarası Yer Tutucusu 6">
            <a:extLst>
              <a:ext uri="{FF2B5EF4-FFF2-40B4-BE49-F238E27FC236}">
                <a16:creationId xmlns:a16="http://schemas.microsoft.com/office/drawing/2014/main" id="{A19116C5-A762-482D-BEFB-706BB4A26A3A}"/>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729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AC8E97-6737-4B8E-94FC-4788A3D0BAFB}"/>
              </a:ext>
            </a:extLst>
          </p:cNvPr>
          <p:cNvSpPr>
            <a:spLocks noGrp="1"/>
          </p:cNvSpPr>
          <p:nvPr>
            <p:ph type="title"/>
          </p:nvPr>
        </p:nvSpPr>
        <p:spPr/>
        <p:txBody>
          <a:bodyPr/>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0ACF9BC3-670A-4130-88F2-FD3B1B88FBCB}"/>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8AE65035-D69C-417B-A3F3-4780B684E063}"/>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78D6E29B-DC33-4FA9-AA6A-37DD4E48A6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F0326504-024A-4E66-A542-897973A77384}"/>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86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1835F809-E667-4C9D-8501-306F553E946D}"/>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FFF3BF65-58EB-4082-AFB9-3E420D356098}"/>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49D466FB-7C72-42C9-B895-26C82FF291E2}"/>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B987B4EB-ECC2-4F71-A3FD-2E52C33A72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C485D53C-CA0C-44D0-83E8-8C7E0CEC94A2}"/>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615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FD26249-DC79-4834-B52A-FD200CACFF28}"/>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a:p>
        </p:txBody>
      </p:sp>
      <p:sp>
        <p:nvSpPr>
          <p:cNvPr id="3" name="Alt Başlık 2">
            <a:extLst>
              <a:ext uri="{FF2B5EF4-FFF2-40B4-BE49-F238E27FC236}">
                <a16:creationId xmlns:a16="http://schemas.microsoft.com/office/drawing/2014/main" id="{B16C74A9-1EDB-4F9A-A4F7-113AAB5E2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a:p>
        </p:txBody>
      </p:sp>
      <p:sp>
        <p:nvSpPr>
          <p:cNvPr id="4" name="Veri Yer Tutucusu 3">
            <a:extLst>
              <a:ext uri="{FF2B5EF4-FFF2-40B4-BE49-F238E27FC236}">
                <a16:creationId xmlns:a16="http://schemas.microsoft.com/office/drawing/2014/main" id="{F6747AAD-AA07-4788-95E3-8F2478BABCD8}"/>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3F49D88D-F264-4CF7-8F5D-46DA6EAD6A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D3FFB11D-6CD8-442B-A18E-D37AA074BEDE}"/>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05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E1DB781-9D2A-4F29-894D-93A72F621879}"/>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E6EF57D4-B176-4327-99BB-F172AB676B9A}"/>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34F29584-6A43-4CB7-A4A2-0525AC69EA73}"/>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0100B6F4-C10C-45C5-95ED-E3D4BAF21C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4581E342-1CA7-4254-A6ED-3A51E3F510AD}"/>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342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A48BE1D-07E4-41C6-A3B1-C4466C2F2AF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10A87413-462C-473D-874B-7D76A38D08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17FD8207-0C03-4F77-A90D-F2AC77857147}"/>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177BBCC6-BD24-48CE-AF79-37779CD4E4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1DC8562D-2B50-4D60-9A4C-D0DC7F447644}"/>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147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99B4D6-D53B-4B0F-895A-45D2F03D2F6A}"/>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DF7B4E38-4702-4E30-AB94-934508CB251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a:extLst>
              <a:ext uri="{FF2B5EF4-FFF2-40B4-BE49-F238E27FC236}">
                <a16:creationId xmlns:a16="http://schemas.microsoft.com/office/drawing/2014/main" id="{4060DD6A-9021-4A08-B72B-4165723E11B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a:extLst>
              <a:ext uri="{FF2B5EF4-FFF2-40B4-BE49-F238E27FC236}">
                <a16:creationId xmlns:a16="http://schemas.microsoft.com/office/drawing/2014/main" id="{3FBF2B70-0ACB-407B-B17A-7F7C501DC149}"/>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6" name="Alt Bilgi Yer Tutucusu 5">
            <a:extLst>
              <a:ext uri="{FF2B5EF4-FFF2-40B4-BE49-F238E27FC236}">
                <a16:creationId xmlns:a16="http://schemas.microsoft.com/office/drawing/2014/main" id="{62CDEFDE-4B28-44F9-A326-4F470BB508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ayt Numarası Yer Tutucusu 6">
            <a:extLst>
              <a:ext uri="{FF2B5EF4-FFF2-40B4-BE49-F238E27FC236}">
                <a16:creationId xmlns:a16="http://schemas.microsoft.com/office/drawing/2014/main" id="{E30384F4-D3E3-476F-A23B-03FF8A366FDD}"/>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1346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EE9318-3588-48E6-8334-BD76DBFEBAB5}"/>
              </a:ext>
            </a:extLst>
          </p:cNvPr>
          <p:cNvSpPr>
            <a:spLocks noGrp="1"/>
          </p:cNvSpPr>
          <p:nvPr>
            <p:ph type="title"/>
          </p:nvPr>
        </p:nvSpPr>
        <p:spPr>
          <a:xfrm>
            <a:off x="839788" y="365125"/>
            <a:ext cx="10515600" cy="1325563"/>
          </a:xfrm>
        </p:spPr>
        <p:txBody>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9E16DD4D-3685-4BD3-8BEC-84AAEB18B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A87A73F0-7C64-4BDC-87F4-BDCE5C495E48}"/>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Metin Yer Tutucusu 4">
            <a:extLst>
              <a:ext uri="{FF2B5EF4-FFF2-40B4-BE49-F238E27FC236}">
                <a16:creationId xmlns:a16="http://schemas.microsoft.com/office/drawing/2014/main" id="{38F48FBC-D2CE-49AC-8C35-480E07B93E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D53F694-3E3F-416C-B209-897352ADD719}"/>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6">
            <a:extLst>
              <a:ext uri="{FF2B5EF4-FFF2-40B4-BE49-F238E27FC236}">
                <a16:creationId xmlns:a16="http://schemas.microsoft.com/office/drawing/2014/main" id="{1036EED1-8558-4167-A8B0-2A43F247B931}"/>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8" name="Alt Bilgi Yer Tutucusu 7">
            <a:extLst>
              <a:ext uri="{FF2B5EF4-FFF2-40B4-BE49-F238E27FC236}">
                <a16:creationId xmlns:a16="http://schemas.microsoft.com/office/drawing/2014/main" id="{CEA109B8-BAE7-4B65-84C2-8033A869A5B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ayt Numarası Yer Tutucusu 8">
            <a:extLst>
              <a:ext uri="{FF2B5EF4-FFF2-40B4-BE49-F238E27FC236}">
                <a16:creationId xmlns:a16="http://schemas.microsoft.com/office/drawing/2014/main" id="{14F382F2-D53B-4949-8FF4-3F142B26FBF1}"/>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3968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7D4DE6-7B44-473A-A030-B47606F48D15}"/>
              </a:ext>
            </a:extLst>
          </p:cNvPr>
          <p:cNvSpPr>
            <a:spLocks noGrp="1"/>
          </p:cNvSpPr>
          <p:nvPr>
            <p:ph type="title"/>
          </p:nvPr>
        </p:nvSpPr>
        <p:spPr/>
        <p:txBody>
          <a:bodyPr/>
          <a:lstStyle/>
          <a:p>
            <a:r>
              <a:rPr lang="tr-TR"/>
              <a:t>Asıl başlık stilini düzenlemek için tıklayın</a:t>
            </a:r>
            <a:endParaRPr lang="en-US"/>
          </a:p>
        </p:txBody>
      </p:sp>
      <p:sp>
        <p:nvSpPr>
          <p:cNvPr id="3" name="Veri Yer Tutucusu 2">
            <a:extLst>
              <a:ext uri="{FF2B5EF4-FFF2-40B4-BE49-F238E27FC236}">
                <a16:creationId xmlns:a16="http://schemas.microsoft.com/office/drawing/2014/main" id="{95D7A6E2-5475-45A4-8BEE-2C05A41B3C85}"/>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4" name="Alt Bilgi Yer Tutucusu 3">
            <a:extLst>
              <a:ext uri="{FF2B5EF4-FFF2-40B4-BE49-F238E27FC236}">
                <a16:creationId xmlns:a16="http://schemas.microsoft.com/office/drawing/2014/main" id="{3126765D-8C8C-4EEB-8AC0-D2AD5166AC1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ayt Numarası Yer Tutucusu 4">
            <a:extLst>
              <a:ext uri="{FF2B5EF4-FFF2-40B4-BE49-F238E27FC236}">
                <a16:creationId xmlns:a16="http://schemas.microsoft.com/office/drawing/2014/main" id="{6A83E1B8-0B64-4B6F-8155-CB9C21580311}"/>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1803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162E7C7-54D3-4BC0-9B0E-FA9B0E67934B}"/>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3" name="Alt Bilgi Yer Tutucusu 2">
            <a:extLst>
              <a:ext uri="{FF2B5EF4-FFF2-40B4-BE49-F238E27FC236}">
                <a16:creationId xmlns:a16="http://schemas.microsoft.com/office/drawing/2014/main" id="{358DD294-C24D-4F58-BAF4-BBDD4731F01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ayt Numarası Yer Tutucusu 3">
            <a:extLst>
              <a:ext uri="{FF2B5EF4-FFF2-40B4-BE49-F238E27FC236}">
                <a16:creationId xmlns:a16="http://schemas.microsoft.com/office/drawing/2014/main" id="{85BB24C4-DD3A-43A5-B722-41C2BFF710B8}"/>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808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A48BE1D-07E4-41C6-A3B1-C4466C2F2AF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10A87413-462C-473D-874B-7D76A38D08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17FD8207-0C03-4F77-A90D-F2AC77857147}"/>
              </a:ext>
            </a:extLst>
          </p:cNvPr>
          <p:cNvSpPr>
            <a:spLocks noGrp="1"/>
          </p:cNvSpPr>
          <p:nvPr>
            <p:ph type="dt" sz="half" idx="10"/>
          </p:nvPr>
        </p:nvSpPr>
        <p:spPr/>
        <p:txBody>
          <a:bodyPr/>
          <a:lstStyle/>
          <a:p>
            <a:fld id="{ADF13C65-2CAE-4187-AE14-6863B71E124C}" type="datetimeFigureOut">
              <a:rPr lang="en-US" smtClean="0"/>
              <a:t>11/28/2019</a:t>
            </a:fld>
            <a:endParaRPr lang="en-US"/>
          </a:p>
        </p:txBody>
      </p:sp>
      <p:sp>
        <p:nvSpPr>
          <p:cNvPr id="5" name="Alt Bilgi Yer Tutucusu 4">
            <a:extLst>
              <a:ext uri="{FF2B5EF4-FFF2-40B4-BE49-F238E27FC236}">
                <a16:creationId xmlns:a16="http://schemas.microsoft.com/office/drawing/2014/main" id="{177BBCC6-BD24-48CE-AF79-37779CD4E490}"/>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1DC8562D-2B50-4D60-9A4C-D0DC7F447644}"/>
              </a:ext>
            </a:extLst>
          </p:cNvPr>
          <p:cNvSpPr>
            <a:spLocks noGrp="1"/>
          </p:cNvSpPr>
          <p:nvPr>
            <p:ph type="sldNum" sz="quarter" idx="12"/>
          </p:nvPr>
        </p:nvSpPr>
        <p:spPr/>
        <p:txBody>
          <a:bodyPr/>
          <a:lstStyle/>
          <a:p>
            <a:fld id="{2367A0F3-95FE-429E-A176-E1FF166D762C}" type="slidenum">
              <a:rPr lang="en-US" smtClean="0"/>
              <a:t>‹#›</a:t>
            </a:fld>
            <a:endParaRPr lang="en-US"/>
          </a:p>
        </p:txBody>
      </p:sp>
    </p:spTree>
    <p:extLst>
      <p:ext uri="{BB962C8B-B14F-4D97-AF65-F5344CB8AC3E}">
        <p14:creationId xmlns:p14="http://schemas.microsoft.com/office/powerpoint/2010/main" val="3517975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C1955F7-D4A7-40A8-8838-C5EE74252C55}"/>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4F9AC1CD-C9FA-4E2E-BC42-9BFDBDC46F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Metin Yer Tutucusu 3">
            <a:extLst>
              <a:ext uri="{FF2B5EF4-FFF2-40B4-BE49-F238E27FC236}">
                <a16:creationId xmlns:a16="http://schemas.microsoft.com/office/drawing/2014/main" id="{EE0D77D6-5D1C-43BB-8BD1-3F6E8704C5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1E013C8-3B53-4DFE-A0C0-FDE0E849B80F}"/>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6" name="Alt Bilgi Yer Tutucusu 5">
            <a:extLst>
              <a:ext uri="{FF2B5EF4-FFF2-40B4-BE49-F238E27FC236}">
                <a16:creationId xmlns:a16="http://schemas.microsoft.com/office/drawing/2014/main" id="{EFD76701-D34D-4848-A905-8035959AF8F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ayt Numarası Yer Tutucusu 6">
            <a:extLst>
              <a:ext uri="{FF2B5EF4-FFF2-40B4-BE49-F238E27FC236}">
                <a16:creationId xmlns:a16="http://schemas.microsoft.com/office/drawing/2014/main" id="{A27BCB4A-2B68-4384-9475-A42FAEA031A4}"/>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751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93B0E4-45A7-4CF9-8FF5-95A94A88819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Resim Yer Tutucusu 2">
            <a:extLst>
              <a:ext uri="{FF2B5EF4-FFF2-40B4-BE49-F238E27FC236}">
                <a16:creationId xmlns:a16="http://schemas.microsoft.com/office/drawing/2014/main" id="{0360AC6F-1F7B-4B4F-BB33-2626DF8941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etin Yer Tutucusu 3">
            <a:extLst>
              <a:ext uri="{FF2B5EF4-FFF2-40B4-BE49-F238E27FC236}">
                <a16:creationId xmlns:a16="http://schemas.microsoft.com/office/drawing/2014/main" id="{D44EDEAE-80DF-44F3-B882-8F75F6DAB3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0CEB340-2D86-4F3C-8A00-00DD6557F7B1}"/>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6" name="Alt Bilgi Yer Tutucusu 5">
            <a:extLst>
              <a:ext uri="{FF2B5EF4-FFF2-40B4-BE49-F238E27FC236}">
                <a16:creationId xmlns:a16="http://schemas.microsoft.com/office/drawing/2014/main" id="{61C690BF-8C9D-45AE-A679-969E4B4CD2B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ayt Numarası Yer Tutucusu 6">
            <a:extLst>
              <a:ext uri="{FF2B5EF4-FFF2-40B4-BE49-F238E27FC236}">
                <a16:creationId xmlns:a16="http://schemas.microsoft.com/office/drawing/2014/main" id="{A19116C5-A762-482D-BEFB-706BB4A26A3A}"/>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816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AC8E97-6737-4B8E-94FC-4788A3D0BAFB}"/>
              </a:ext>
            </a:extLst>
          </p:cNvPr>
          <p:cNvSpPr>
            <a:spLocks noGrp="1"/>
          </p:cNvSpPr>
          <p:nvPr>
            <p:ph type="title"/>
          </p:nvPr>
        </p:nvSpPr>
        <p:spPr/>
        <p:txBody>
          <a:bodyPr/>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0ACF9BC3-670A-4130-88F2-FD3B1B88FBCB}"/>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8AE65035-D69C-417B-A3F3-4780B684E063}"/>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78D6E29B-DC33-4FA9-AA6A-37DD4E48A6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F0326504-024A-4E66-A542-897973A77384}"/>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3829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1835F809-E667-4C9D-8501-306F553E946D}"/>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FFF3BF65-58EB-4082-AFB9-3E420D356098}"/>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49D466FB-7C72-42C9-B895-26C82FF291E2}"/>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B987B4EB-ECC2-4F71-A3FD-2E52C33A72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C485D53C-CA0C-44D0-83E8-8C7E0CEC94A2}"/>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56713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FD26249-DC79-4834-B52A-FD200CACFF28}"/>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a:p>
        </p:txBody>
      </p:sp>
      <p:sp>
        <p:nvSpPr>
          <p:cNvPr id="3" name="Alt Başlık 2">
            <a:extLst>
              <a:ext uri="{FF2B5EF4-FFF2-40B4-BE49-F238E27FC236}">
                <a16:creationId xmlns:a16="http://schemas.microsoft.com/office/drawing/2014/main" id="{B16C74A9-1EDB-4F9A-A4F7-113AAB5E2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a:p>
        </p:txBody>
      </p:sp>
      <p:sp>
        <p:nvSpPr>
          <p:cNvPr id="4" name="Veri Yer Tutucusu 3">
            <a:extLst>
              <a:ext uri="{FF2B5EF4-FFF2-40B4-BE49-F238E27FC236}">
                <a16:creationId xmlns:a16="http://schemas.microsoft.com/office/drawing/2014/main" id="{F6747AAD-AA07-4788-95E3-8F2478BABCD8}"/>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3F49D88D-F264-4CF7-8F5D-46DA6EAD6A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D3FFB11D-6CD8-442B-A18E-D37AA074BEDE}"/>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1103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E1DB781-9D2A-4F29-894D-93A72F621879}"/>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E6EF57D4-B176-4327-99BB-F172AB676B9A}"/>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34F29584-6A43-4CB7-A4A2-0525AC69EA73}"/>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0100B6F4-C10C-45C5-95ED-E3D4BAF21C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4581E342-1CA7-4254-A6ED-3A51E3F510AD}"/>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480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A48BE1D-07E4-41C6-A3B1-C4466C2F2AF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10A87413-462C-473D-874B-7D76A38D08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17FD8207-0C03-4F77-A90D-F2AC77857147}"/>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177BBCC6-BD24-48CE-AF79-37779CD4E4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1DC8562D-2B50-4D60-9A4C-D0DC7F447644}"/>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4980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99B4D6-D53B-4B0F-895A-45D2F03D2F6A}"/>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DF7B4E38-4702-4E30-AB94-934508CB251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a:extLst>
              <a:ext uri="{FF2B5EF4-FFF2-40B4-BE49-F238E27FC236}">
                <a16:creationId xmlns:a16="http://schemas.microsoft.com/office/drawing/2014/main" id="{4060DD6A-9021-4A08-B72B-4165723E11B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a:extLst>
              <a:ext uri="{FF2B5EF4-FFF2-40B4-BE49-F238E27FC236}">
                <a16:creationId xmlns:a16="http://schemas.microsoft.com/office/drawing/2014/main" id="{3FBF2B70-0ACB-407B-B17A-7F7C501DC149}"/>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6" name="Alt Bilgi Yer Tutucusu 5">
            <a:extLst>
              <a:ext uri="{FF2B5EF4-FFF2-40B4-BE49-F238E27FC236}">
                <a16:creationId xmlns:a16="http://schemas.microsoft.com/office/drawing/2014/main" id="{62CDEFDE-4B28-44F9-A326-4F470BB508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ayt Numarası Yer Tutucusu 6">
            <a:extLst>
              <a:ext uri="{FF2B5EF4-FFF2-40B4-BE49-F238E27FC236}">
                <a16:creationId xmlns:a16="http://schemas.microsoft.com/office/drawing/2014/main" id="{E30384F4-D3E3-476F-A23B-03FF8A366FDD}"/>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3543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EE9318-3588-48E6-8334-BD76DBFEBAB5}"/>
              </a:ext>
            </a:extLst>
          </p:cNvPr>
          <p:cNvSpPr>
            <a:spLocks noGrp="1"/>
          </p:cNvSpPr>
          <p:nvPr>
            <p:ph type="title"/>
          </p:nvPr>
        </p:nvSpPr>
        <p:spPr>
          <a:xfrm>
            <a:off x="839788" y="365125"/>
            <a:ext cx="10515600" cy="1325563"/>
          </a:xfrm>
        </p:spPr>
        <p:txBody>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9E16DD4D-3685-4BD3-8BEC-84AAEB18B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A87A73F0-7C64-4BDC-87F4-BDCE5C495E48}"/>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Metin Yer Tutucusu 4">
            <a:extLst>
              <a:ext uri="{FF2B5EF4-FFF2-40B4-BE49-F238E27FC236}">
                <a16:creationId xmlns:a16="http://schemas.microsoft.com/office/drawing/2014/main" id="{38F48FBC-D2CE-49AC-8C35-480E07B93E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D53F694-3E3F-416C-B209-897352ADD719}"/>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6">
            <a:extLst>
              <a:ext uri="{FF2B5EF4-FFF2-40B4-BE49-F238E27FC236}">
                <a16:creationId xmlns:a16="http://schemas.microsoft.com/office/drawing/2014/main" id="{1036EED1-8558-4167-A8B0-2A43F247B931}"/>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8" name="Alt Bilgi Yer Tutucusu 7">
            <a:extLst>
              <a:ext uri="{FF2B5EF4-FFF2-40B4-BE49-F238E27FC236}">
                <a16:creationId xmlns:a16="http://schemas.microsoft.com/office/drawing/2014/main" id="{CEA109B8-BAE7-4B65-84C2-8033A869A5B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ayt Numarası Yer Tutucusu 8">
            <a:extLst>
              <a:ext uri="{FF2B5EF4-FFF2-40B4-BE49-F238E27FC236}">
                <a16:creationId xmlns:a16="http://schemas.microsoft.com/office/drawing/2014/main" id="{14F382F2-D53B-4949-8FF4-3F142B26FBF1}"/>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09693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7D4DE6-7B44-473A-A030-B47606F48D15}"/>
              </a:ext>
            </a:extLst>
          </p:cNvPr>
          <p:cNvSpPr>
            <a:spLocks noGrp="1"/>
          </p:cNvSpPr>
          <p:nvPr>
            <p:ph type="title"/>
          </p:nvPr>
        </p:nvSpPr>
        <p:spPr/>
        <p:txBody>
          <a:bodyPr/>
          <a:lstStyle/>
          <a:p>
            <a:r>
              <a:rPr lang="tr-TR"/>
              <a:t>Asıl başlık stilini düzenlemek için tıklayın</a:t>
            </a:r>
            <a:endParaRPr lang="en-US"/>
          </a:p>
        </p:txBody>
      </p:sp>
      <p:sp>
        <p:nvSpPr>
          <p:cNvPr id="3" name="Veri Yer Tutucusu 2">
            <a:extLst>
              <a:ext uri="{FF2B5EF4-FFF2-40B4-BE49-F238E27FC236}">
                <a16:creationId xmlns:a16="http://schemas.microsoft.com/office/drawing/2014/main" id="{95D7A6E2-5475-45A4-8BEE-2C05A41B3C85}"/>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4" name="Alt Bilgi Yer Tutucusu 3">
            <a:extLst>
              <a:ext uri="{FF2B5EF4-FFF2-40B4-BE49-F238E27FC236}">
                <a16:creationId xmlns:a16="http://schemas.microsoft.com/office/drawing/2014/main" id="{3126765D-8C8C-4EEB-8AC0-D2AD5166AC1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ayt Numarası Yer Tutucusu 4">
            <a:extLst>
              <a:ext uri="{FF2B5EF4-FFF2-40B4-BE49-F238E27FC236}">
                <a16:creationId xmlns:a16="http://schemas.microsoft.com/office/drawing/2014/main" id="{6A83E1B8-0B64-4B6F-8155-CB9C21580311}"/>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993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99B4D6-D53B-4B0F-895A-45D2F03D2F6A}"/>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DF7B4E38-4702-4E30-AB94-934508CB251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a:extLst>
              <a:ext uri="{FF2B5EF4-FFF2-40B4-BE49-F238E27FC236}">
                <a16:creationId xmlns:a16="http://schemas.microsoft.com/office/drawing/2014/main" id="{4060DD6A-9021-4A08-B72B-4165723E11B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a:extLst>
              <a:ext uri="{FF2B5EF4-FFF2-40B4-BE49-F238E27FC236}">
                <a16:creationId xmlns:a16="http://schemas.microsoft.com/office/drawing/2014/main" id="{3FBF2B70-0ACB-407B-B17A-7F7C501DC149}"/>
              </a:ext>
            </a:extLst>
          </p:cNvPr>
          <p:cNvSpPr>
            <a:spLocks noGrp="1"/>
          </p:cNvSpPr>
          <p:nvPr>
            <p:ph type="dt" sz="half" idx="10"/>
          </p:nvPr>
        </p:nvSpPr>
        <p:spPr/>
        <p:txBody>
          <a:bodyPr/>
          <a:lstStyle/>
          <a:p>
            <a:fld id="{ADF13C65-2CAE-4187-AE14-6863B71E124C}" type="datetimeFigureOut">
              <a:rPr lang="en-US" smtClean="0"/>
              <a:t>11/28/2019</a:t>
            </a:fld>
            <a:endParaRPr lang="en-US"/>
          </a:p>
        </p:txBody>
      </p:sp>
      <p:sp>
        <p:nvSpPr>
          <p:cNvPr id="6" name="Alt Bilgi Yer Tutucusu 5">
            <a:extLst>
              <a:ext uri="{FF2B5EF4-FFF2-40B4-BE49-F238E27FC236}">
                <a16:creationId xmlns:a16="http://schemas.microsoft.com/office/drawing/2014/main" id="{62CDEFDE-4B28-44F9-A326-4F470BB50838}"/>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E30384F4-D3E3-476F-A23B-03FF8A366FDD}"/>
              </a:ext>
            </a:extLst>
          </p:cNvPr>
          <p:cNvSpPr>
            <a:spLocks noGrp="1"/>
          </p:cNvSpPr>
          <p:nvPr>
            <p:ph type="sldNum" sz="quarter" idx="12"/>
          </p:nvPr>
        </p:nvSpPr>
        <p:spPr/>
        <p:txBody>
          <a:bodyPr/>
          <a:lstStyle/>
          <a:p>
            <a:fld id="{2367A0F3-95FE-429E-A176-E1FF166D762C}" type="slidenum">
              <a:rPr lang="en-US" smtClean="0"/>
              <a:t>‹#›</a:t>
            </a:fld>
            <a:endParaRPr lang="en-US"/>
          </a:p>
        </p:txBody>
      </p:sp>
    </p:spTree>
    <p:extLst>
      <p:ext uri="{BB962C8B-B14F-4D97-AF65-F5344CB8AC3E}">
        <p14:creationId xmlns:p14="http://schemas.microsoft.com/office/powerpoint/2010/main" val="27765712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162E7C7-54D3-4BC0-9B0E-FA9B0E67934B}"/>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3" name="Alt Bilgi Yer Tutucusu 2">
            <a:extLst>
              <a:ext uri="{FF2B5EF4-FFF2-40B4-BE49-F238E27FC236}">
                <a16:creationId xmlns:a16="http://schemas.microsoft.com/office/drawing/2014/main" id="{358DD294-C24D-4F58-BAF4-BBDD4731F01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ayt Numarası Yer Tutucusu 3">
            <a:extLst>
              <a:ext uri="{FF2B5EF4-FFF2-40B4-BE49-F238E27FC236}">
                <a16:creationId xmlns:a16="http://schemas.microsoft.com/office/drawing/2014/main" id="{85BB24C4-DD3A-43A5-B722-41C2BFF710B8}"/>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54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C1955F7-D4A7-40A8-8838-C5EE74252C55}"/>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4F9AC1CD-C9FA-4E2E-BC42-9BFDBDC46F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Metin Yer Tutucusu 3">
            <a:extLst>
              <a:ext uri="{FF2B5EF4-FFF2-40B4-BE49-F238E27FC236}">
                <a16:creationId xmlns:a16="http://schemas.microsoft.com/office/drawing/2014/main" id="{EE0D77D6-5D1C-43BB-8BD1-3F6E8704C5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1E013C8-3B53-4DFE-A0C0-FDE0E849B80F}"/>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6" name="Alt Bilgi Yer Tutucusu 5">
            <a:extLst>
              <a:ext uri="{FF2B5EF4-FFF2-40B4-BE49-F238E27FC236}">
                <a16:creationId xmlns:a16="http://schemas.microsoft.com/office/drawing/2014/main" id="{EFD76701-D34D-4848-A905-8035959AF8F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ayt Numarası Yer Tutucusu 6">
            <a:extLst>
              <a:ext uri="{FF2B5EF4-FFF2-40B4-BE49-F238E27FC236}">
                <a16:creationId xmlns:a16="http://schemas.microsoft.com/office/drawing/2014/main" id="{A27BCB4A-2B68-4384-9475-A42FAEA031A4}"/>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3112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93B0E4-45A7-4CF9-8FF5-95A94A88819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Resim Yer Tutucusu 2">
            <a:extLst>
              <a:ext uri="{FF2B5EF4-FFF2-40B4-BE49-F238E27FC236}">
                <a16:creationId xmlns:a16="http://schemas.microsoft.com/office/drawing/2014/main" id="{0360AC6F-1F7B-4B4F-BB33-2626DF8941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etin Yer Tutucusu 3">
            <a:extLst>
              <a:ext uri="{FF2B5EF4-FFF2-40B4-BE49-F238E27FC236}">
                <a16:creationId xmlns:a16="http://schemas.microsoft.com/office/drawing/2014/main" id="{D44EDEAE-80DF-44F3-B882-8F75F6DAB3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0CEB340-2D86-4F3C-8A00-00DD6557F7B1}"/>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6" name="Alt Bilgi Yer Tutucusu 5">
            <a:extLst>
              <a:ext uri="{FF2B5EF4-FFF2-40B4-BE49-F238E27FC236}">
                <a16:creationId xmlns:a16="http://schemas.microsoft.com/office/drawing/2014/main" id="{61C690BF-8C9D-45AE-A679-969E4B4CD2B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ayt Numarası Yer Tutucusu 6">
            <a:extLst>
              <a:ext uri="{FF2B5EF4-FFF2-40B4-BE49-F238E27FC236}">
                <a16:creationId xmlns:a16="http://schemas.microsoft.com/office/drawing/2014/main" id="{A19116C5-A762-482D-BEFB-706BB4A26A3A}"/>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5023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AC8E97-6737-4B8E-94FC-4788A3D0BAFB}"/>
              </a:ext>
            </a:extLst>
          </p:cNvPr>
          <p:cNvSpPr>
            <a:spLocks noGrp="1"/>
          </p:cNvSpPr>
          <p:nvPr>
            <p:ph type="title"/>
          </p:nvPr>
        </p:nvSpPr>
        <p:spPr/>
        <p:txBody>
          <a:bodyPr/>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0ACF9BC3-670A-4130-88F2-FD3B1B88FBCB}"/>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8AE65035-D69C-417B-A3F3-4780B684E063}"/>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78D6E29B-DC33-4FA9-AA6A-37DD4E48A6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F0326504-024A-4E66-A542-897973A77384}"/>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8419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1835F809-E667-4C9D-8501-306F553E946D}"/>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FFF3BF65-58EB-4082-AFB9-3E420D356098}"/>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49D466FB-7C72-42C9-B895-26C82FF291E2}"/>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B987B4EB-ECC2-4F71-A3FD-2E52C33A72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C485D53C-CA0C-44D0-83E8-8C7E0CEC94A2}"/>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775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FD26249-DC79-4834-B52A-FD200CACFF28}"/>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a:p>
        </p:txBody>
      </p:sp>
      <p:sp>
        <p:nvSpPr>
          <p:cNvPr id="3" name="Alt Başlık 2">
            <a:extLst>
              <a:ext uri="{FF2B5EF4-FFF2-40B4-BE49-F238E27FC236}">
                <a16:creationId xmlns:a16="http://schemas.microsoft.com/office/drawing/2014/main" id="{B16C74A9-1EDB-4F9A-A4F7-113AAB5E2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a:p>
        </p:txBody>
      </p:sp>
      <p:sp>
        <p:nvSpPr>
          <p:cNvPr id="4" name="Veri Yer Tutucusu 3">
            <a:extLst>
              <a:ext uri="{FF2B5EF4-FFF2-40B4-BE49-F238E27FC236}">
                <a16:creationId xmlns:a16="http://schemas.microsoft.com/office/drawing/2014/main" id="{F6747AAD-AA07-4788-95E3-8F2478BABCD8}"/>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3F49D88D-F264-4CF7-8F5D-46DA6EAD6A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D3FFB11D-6CD8-442B-A18E-D37AA074BEDE}"/>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53989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E1DB781-9D2A-4F29-894D-93A72F621879}"/>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E6EF57D4-B176-4327-99BB-F172AB676B9A}"/>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34F29584-6A43-4CB7-A4A2-0525AC69EA73}"/>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0100B6F4-C10C-45C5-95ED-E3D4BAF21C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4581E342-1CA7-4254-A6ED-3A51E3F510AD}"/>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842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A48BE1D-07E4-41C6-A3B1-C4466C2F2AF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10A87413-462C-473D-874B-7D76A38D08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17FD8207-0C03-4F77-A90D-F2AC77857147}"/>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177BBCC6-BD24-48CE-AF79-37779CD4E4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1DC8562D-2B50-4D60-9A4C-D0DC7F447644}"/>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5571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99B4D6-D53B-4B0F-895A-45D2F03D2F6A}"/>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DF7B4E38-4702-4E30-AB94-934508CB251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a:extLst>
              <a:ext uri="{FF2B5EF4-FFF2-40B4-BE49-F238E27FC236}">
                <a16:creationId xmlns:a16="http://schemas.microsoft.com/office/drawing/2014/main" id="{4060DD6A-9021-4A08-B72B-4165723E11B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a:extLst>
              <a:ext uri="{FF2B5EF4-FFF2-40B4-BE49-F238E27FC236}">
                <a16:creationId xmlns:a16="http://schemas.microsoft.com/office/drawing/2014/main" id="{3FBF2B70-0ACB-407B-B17A-7F7C501DC149}"/>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6" name="Alt Bilgi Yer Tutucusu 5">
            <a:extLst>
              <a:ext uri="{FF2B5EF4-FFF2-40B4-BE49-F238E27FC236}">
                <a16:creationId xmlns:a16="http://schemas.microsoft.com/office/drawing/2014/main" id="{62CDEFDE-4B28-44F9-A326-4F470BB508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ayt Numarası Yer Tutucusu 6">
            <a:extLst>
              <a:ext uri="{FF2B5EF4-FFF2-40B4-BE49-F238E27FC236}">
                <a16:creationId xmlns:a16="http://schemas.microsoft.com/office/drawing/2014/main" id="{E30384F4-D3E3-476F-A23B-03FF8A366FDD}"/>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60630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EE9318-3588-48E6-8334-BD76DBFEBAB5}"/>
              </a:ext>
            </a:extLst>
          </p:cNvPr>
          <p:cNvSpPr>
            <a:spLocks noGrp="1"/>
          </p:cNvSpPr>
          <p:nvPr>
            <p:ph type="title"/>
          </p:nvPr>
        </p:nvSpPr>
        <p:spPr>
          <a:xfrm>
            <a:off x="839788" y="365125"/>
            <a:ext cx="10515600" cy="1325563"/>
          </a:xfrm>
        </p:spPr>
        <p:txBody>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9E16DD4D-3685-4BD3-8BEC-84AAEB18B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A87A73F0-7C64-4BDC-87F4-BDCE5C495E48}"/>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Metin Yer Tutucusu 4">
            <a:extLst>
              <a:ext uri="{FF2B5EF4-FFF2-40B4-BE49-F238E27FC236}">
                <a16:creationId xmlns:a16="http://schemas.microsoft.com/office/drawing/2014/main" id="{38F48FBC-D2CE-49AC-8C35-480E07B93E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D53F694-3E3F-416C-B209-897352ADD719}"/>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6">
            <a:extLst>
              <a:ext uri="{FF2B5EF4-FFF2-40B4-BE49-F238E27FC236}">
                <a16:creationId xmlns:a16="http://schemas.microsoft.com/office/drawing/2014/main" id="{1036EED1-8558-4167-A8B0-2A43F247B931}"/>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8" name="Alt Bilgi Yer Tutucusu 7">
            <a:extLst>
              <a:ext uri="{FF2B5EF4-FFF2-40B4-BE49-F238E27FC236}">
                <a16:creationId xmlns:a16="http://schemas.microsoft.com/office/drawing/2014/main" id="{CEA109B8-BAE7-4B65-84C2-8033A869A5B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ayt Numarası Yer Tutucusu 8">
            <a:extLst>
              <a:ext uri="{FF2B5EF4-FFF2-40B4-BE49-F238E27FC236}">
                <a16:creationId xmlns:a16="http://schemas.microsoft.com/office/drawing/2014/main" id="{14F382F2-D53B-4949-8FF4-3F142B26FBF1}"/>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583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EE9318-3588-48E6-8334-BD76DBFEBAB5}"/>
              </a:ext>
            </a:extLst>
          </p:cNvPr>
          <p:cNvSpPr>
            <a:spLocks noGrp="1"/>
          </p:cNvSpPr>
          <p:nvPr>
            <p:ph type="title"/>
          </p:nvPr>
        </p:nvSpPr>
        <p:spPr>
          <a:xfrm>
            <a:off x="839788" y="365125"/>
            <a:ext cx="10515600" cy="1325563"/>
          </a:xfrm>
        </p:spPr>
        <p:txBody>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9E16DD4D-3685-4BD3-8BEC-84AAEB18B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A87A73F0-7C64-4BDC-87F4-BDCE5C495E48}"/>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Metin Yer Tutucusu 4">
            <a:extLst>
              <a:ext uri="{FF2B5EF4-FFF2-40B4-BE49-F238E27FC236}">
                <a16:creationId xmlns:a16="http://schemas.microsoft.com/office/drawing/2014/main" id="{38F48FBC-D2CE-49AC-8C35-480E07B93E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D53F694-3E3F-416C-B209-897352ADD719}"/>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6">
            <a:extLst>
              <a:ext uri="{FF2B5EF4-FFF2-40B4-BE49-F238E27FC236}">
                <a16:creationId xmlns:a16="http://schemas.microsoft.com/office/drawing/2014/main" id="{1036EED1-8558-4167-A8B0-2A43F247B931}"/>
              </a:ext>
            </a:extLst>
          </p:cNvPr>
          <p:cNvSpPr>
            <a:spLocks noGrp="1"/>
          </p:cNvSpPr>
          <p:nvPr>
            <p:ph type="dt" sz="half" idx="10"/>
          </p:nvPr>
        </p:nvSpPr>
        <p:spPr/>
        <p:txBody>
          <a:bodyPr/>
          <a:lstStyle/>
          <a:p>
            <a:fld id="{ADF13C65-2CAE-4187-AE14-6863B71E124C}" type="datetimeFigureOut">
              <a:rPr lang="en-US" smtClean="0"/>
              <a:t>11/28/2019</a:t>
            </a:fld>
            <a:endParaRPr lang="en-US"/>
          </a:p>
        </p:txBody>
      </p:sp>
      <p:sp>
        <p:nvSpPr>
          <p:cNvPr id="8" name="Alt Bilgi Yer Tutucusu 7">
            <a:extLst>
              <a:ext uri="{FF2B5EF4-FFF2-40B4-BE49-F238E27FC236}">
                <a16:creationId xmlns:a16="http://schemas.microsoft.com/office/drawing/2014/main" id="{CEA109B8-BAE7-4B65-84C2-8033A869A5BE}"/>
              </a:ext>
            </a:extLst>
          </p:cNvPr>
          <p:cNvSpPr>
            <a:spLocks noGrp="1"/>
          </p:cNvSpPr>
          <p:nvPr>
            <p:ph type="ftr" sz="quarter" idx="11"/>
          </p:nvPr>
        </p:nvSpPr>
        <p:spPr/>
        <p:txBody>
          <a:bodyPr/>
          <a:lstStyle/>
          <a:p>
            <a:endParaRPr lang="en-US"/>
          </a:p>
        </p:txBody>
      </p:sp>
      <p:sp>
        <p:nvSpPr>
          <p:cNvPr id="9" name="Slayt Numarası Yer Tutucusu 8">
            <a:extLst>
              <a:ext uri="{FF2B5EF4-FFF2-40B4-BE49-F238E27FC236}">
                <a16:creationId xmlns:a16="http://schemas.microsoft.com/office/drawing/2014/main" id="{14F382F2-D53B-4949-8FF4-3F142B26FBF1}"/>
              </a:ext>
            </a:extLst>
          </p:cNvPr>
          <p:cNvSpPr>
            <a:spLocks noGrp="1"/>
          </p:cNvSpPr>
          <p:nvPr>
            <p:ph type="sldNum" sz="quarter" idx="12"/>
          </p:nvPr>
        </p:nvSpPr>
        <p:spPr/>
        <p:txBody>
          <a:bodyPr/>
          <a:lstStyle/>
          <a:p>
            <a:fld id="{2367A0F3-95FE-429E-A176-E1FF166D762C}" type="slidenum">
              <a:rPr lang="en-US" smtClean="0"/>
              <a:t>‹#›</a:t>
            </a:fld>
            <a:endParaRPr lang="en-US"/>
          </a:p>
        </p:txBody>
      </p:sp>
    </p:spTree>
    <p:extLst>
      <p:ext uri="{BB962C8B-B14F-4D97-AF65-F5344CB8AC3E}">
        <p14:creationId xmlns:p14="http://schemas.microsoft.com/office/powerpoint/2010/main" val="18916003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7D4DE6-7B44-473A-A030-B47606F48D15}"/>
              </a:ext>
            </a:extLst>
          </p:cNvPr>
          <p:cNvSpPr>
            <a:spLocks noGrp="1"/>
          </p:cNvSpPr>
          <p:nvPr>
            <p:ph type="title"/>
          </p:nvPr>
        </p:nvSpPr>
        <p:spPr/>
        <p:txBody>
          <a:bodyPr/>
          <a:lstStyle/>
          <a:p>
            <a:r>
              <a:rPr lang="tr-TR"/>
              <a:t>Asıl başlık stilini düzenlemek için tıklayın</a:t>
            </a:r>
            <a:endParaRPr lang="en-US"/>
          </a:p>
        </p:txBody>
      </p:sp>
      <p:sp>
        <p:nvSpPr>
          <p:cNvPr id="3" name="Veri Yer Tutucusu 2">
            <a:extLst>
              <a:ext uri="{FF2B5EF4-FFF2-40B4-BE49-F238E27FC236}">
                <a16:creationId xmlns:a16="http://schemas.microsoft.com/office/drawing/2014/main" id="{95D7A6E2-5475-45A4-8BEE-2C05A41B3C85}"/>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4" name="Alt Bilgi Yer Tutucusu 3">
            <a:extLst>
              <a:ext uri="{FF2B5EF4-FFF2-40B4-BE49-F238E27FC236}">
                <a16:creationId xmlns:a16="http://schemas.microsoft.com/office/drawing/2014/main" id="{3126765D-8C8C-4EEB-8AC0-D2AD5166AC1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ayt Numarası Yer Tutucusu 4">
            <a:extLst>
              <a:ext uri="{FF2B5EF4-FFF2-40B4-BE49-F238E27FC236}">
                <a16:creationId xmlns:a16="http://schemas.microsoft.com/office/drawing/2014/main" id="{6A83E1B8-0B64-4B6F-8155-CB9C21580311}"/>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17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162E7C7-54D3-4BC0-9B0E-FA9B0E67934B}"/>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3" name="Alt Bilgi Yer Tutucusu 2">
            <a:extLst>
              <a:ext uri="{FF2B5EF4-FFF2-40B4-BE49-F238E27FC236}">
                <a16:creationId xmlns:a16="http://schemas.microsoft.com/office/drawing/2014/main" id="{358DD294-C24D-4F58-BAF4-BBDD4731F01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ayt Numarası Yer Tutucusu 3">
            <a:extLst>
              <a:ext uri="{FF2B5EF4-FFF2-40B4-BE49-F238E27FC236}">
                <a16:creationId xmlns:a16="http://schemas.microsoft.com/office/drawing/2014/main" id="{85BB24C4-DD3A-43A5-B722-41C2BFF710B8}"/>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2750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C1955F7-D4A7-40A8-8838-C5EE74252C55}"/>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4F9AC1CD-C9FA-4E2E-BC42-9BFDBDC46F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Metin Yer Tutucusu 3">
            <a:extLst>
              <a:ext uri="{FF2B5EF4-FFF2-40B4-BE49-F238E27FC236}">
                <a16:creationId xmlns:a16="http://schemas.microsoft.com/office/drawing/2014/main" id="{EE0D77D6-5D1C-43BB-8BD1-3F6E8704C5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1E013C8-3B53-4DFE-A0C0-FDE0E849B80F}"/>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6" name="Alt Bilgi Yer Tutucusu 5">
            <a:extLst>
              <a:ext uri="{FF2B5EF4-FFF2-40B4-BE49-F238E27FC236}">
                <a16:creationId xmlns:a16="http://schemas.microsoft.com/office/drawing/2014/main" id="{EFD76701-D34D-4848-A905-8035959AF8F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ayt Numarası Yer Tutucusu 6">
            <a:extLst>
              <a:ext uri="{FF2B5EF4-FFF2-40B4-BE49-F238E27FC236}">
                <a16:creationId xmlns:a16="http://schemas.microsoft.com/office/drawing/2014/main" id="{A27BCB4A-2B68-4384-9475-A42FAEA031A4}"/>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8664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93B0E4-45A7-4CF9-8FF5-95A94A88819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Resim Yer Tutucusu 2">
            <a:extLst>
              <a:ext uri="{FF2B5EF4-FFF2-40B4-BE49-F238E27FC236}">
                <a16:creationId xmlns:a16="http://schemas.microsoft.com/office/drawing/2014/main" id="{0360AC6F-1F7B-4B4F-BB33-2626DF8941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etin Yer Tutucusu 3">
            <a:extLst>
              <a:ext uri="{FF2B5EF4-FFF2-40B4-BE49-F238E27FC236}">
                <a16:creationId xmlns:a16="http://schemas.microsoft.com/office/drawing/2014/main" id="{D44EDEAE-80DF-44F3-B882-8F75F6DAB3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0CEB340-2D86-4F3C-8A00-00DD6557F7B1}"/>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6" name="Alt Bilgi Yer Tutucusu 5">
            <a:extLst>
              <a:ext uri="{FF2B5EF4-FFF2-40B4-BE49-F238E27FC236}">
                <a16:creationId xmlns:a16="http://schemas.microsoft.com/office/drawing/2014/main" id="{61C690BF-8C9D-45AE-A679-969E4B4CD2B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ayt Numarası Yer Tutucusu 6">
            <a:extLst>
              <a:ext uri="{FF2B5EF4-FFF2-40B4-BE49-F238E27FC236}">
                <a16:creationId xmlns:a16="http://schemas.microsoft.com/office/drawing/2014/main" id="{A19116C5-A762-482D-BEFB-706BB4A26A3A}"/>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2390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AC8E97-6737-4B8E-94FC-4788A3D0BAFB}"/>
              </a:ext>
            </a:extLst>
          </p:cNvPr>
          <p:cNvSpPr>
            <a:spLocks noGrp="1"/>
          </p:cNvSpPr>
          <p:nvPr>
            <p:ph type="title"/>
          </p:nvPr>
        </p:nvSpPr>
        <p:spPr/>
        <p:txBody>
          <a:bodyPr/>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0ACF9BC3-670A-4130-88F2-FD3B1B88FBCB}"/>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8AE65035-D69C-417B-A3F3-4780B684E063}"/>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78D6E29B-DC33-4FA9-AA6A-37DD4E48A6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F0326504-024A-4E66-A542-897973A77384}"/>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0174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1835F809-E667-4C9D-8501-306F553E946D}"/>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FFF3BF65-58EB-4082-AFB9-3E420D356098}"/>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49D466FB-7C72-42C9-B895-26C82FF291E2}"/>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B987B4EB-ECC2-4F71-A3FD-2E52C33A72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C485D53C-CA0C-44D0-83E8-8C7E0CEC94A2}"/>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39405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FD26249-DC79-4834-B52A-FD200CACFF28}"/>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a:p>
        </p:txBody>
      </p:sp>
      <p:sp>
        <p:nvSpPr>
          <p:cNvPr id="3" name="Alt Başlık 2">
            <a:extLst>
              <a:ext uri="{FF2B5EF4-FFF2-40B4-BE49-F238E27FC236}">
                <a16:creationId xmlns:a16="http://schemas.microsoft.com/office/drawing/2014/main" id="{B16C74A9-1EDB-4F9A-A4F7-113AAB5E2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a:p>
        </p:txBody>
      </p:sp>
      <p:sp>
        <p:nvSpPr>
          <p:cNvPr id="4" name="Veri Yer Tutucusu 3">
            <a:extLst>
              <a:ext uri="{FF2B5EF4-FFF2-40B4-BE49-F238E27FC236}">
                <a16:creationId xmlns:a16="http://schemas.microsoft.com/office/drawing/2014/main" id="{F6747AAD-AA07-4788-95E3-8F2478BABCD8}"/>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3F49D88D-F264-4CF7-8F5D-46DA6EAD6A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D3FFB11D-6CD8-442B-A18E-D37AA074BEDE}"/>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76105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E1DB781-9D2A-4F29-894D-93A72F621879}"/>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E6EF57D4-B176-4327-99BB-F172AB676B9A}"/>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34F29584-6A43-4CB7-A4A2-0525AC69EA73}"/>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0100B6F4-C10C-45C5-95ED-E3D4BAF21C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4581E342-1CA7-4254-A6ED-3A51E3F510AD}"/>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710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A48BE1D-07E4-41C6-A3B1-C4466C2F2AF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10A87413-462C-473D-874B-7D76A38D08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17FD8207-0C03-4F77-A90D-F2AC77857147}"/>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177BBCC6-BD24-48CE-AF79-37779CD4E4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1DC8562D-2B50-4D60-9A4C-D0DC7F447644}"/>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7907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99B4D6-D53B-4B0F-895A-45D2F03D2F6A}"/>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DF7B4E38-4702-4E30-AB94-934508CB251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a:extLst>
              <a:ext uri="{FF2B5EF4-FFF2-40B4-BE49-F238E27FC236}">
                <a16:creationId xmlns:a16="http://schemas.microsoft.com/office/drawing/2014/main" id="{4060DD6A-9021-4A08-B72B-4165723E11B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a:extLst>
              <a:ext uri="{FF2B5EF4-FFF2-40B4-BE49-F238E27FC236}">
                <a16:creationId xmlns:a16="http://schemas.microsoft.com/office/drawing/2014/main" id="{3FBF2B70-0ACB-407B-B17A-7F7C501DC149}"/>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6" name="Alt Bilgi Yer Tutucusu 5">
            <a:extLst>
              <a:ext uri="{FF2B5EF4-FFF2-40B4-BE49-F238E27FC236}">
                <a16:creationId xmlns:a16="http://schemas.microsoft.com/office/drawing/2014/main" id="{62CDEFDE-4B28-44F9-A326-4F470BB508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ayt Numarası Yer Tutucusu 6">
            <a:extLst>
              <a:ext uri="{FF2B5EF4-FFF2-40B4-BE49-F238E27FC236}">
                <a16:creationId xmlns:a16="http://schemas.microsoft.com/office/drawing/2014/main" id="{E30384F4-D3E3-476F-A23B-03FF8A366FDD}"/>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5015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7D4DE6-7B44-473A-A030-B47606F48D15}"/>
              </a:ext>
            </a:extLst>
          </p:cNvPr>
          <p:cNvSpPr>
            <a:spLocks noGrp="1"/>
          </p:cNvSpPr>
          <p:nvPr>
            <p:ph type="title"/>
          </p:nvPr>
        </p:nvSpPr>
        <p:spPr/>
        <p:txBody>
          <a:bodyPr/>
          <a:lstStyle/>
          <a:p>
            <a:r>
              <a:rPr lang="tr-TR"/>
              <a:t>Asıl başlık stilini düzenlemek için tıklayın</a:t>
            </a:r>
            <a:endParaRPr lang="en-US"/>
          </a:p>
        </p:txBody>
      </p:sp>
      <p:sp>
        <p:nvSpPr>
          <p:cNvPr id="3" name="Veri Yer Tutucusu 2">
            <a:extLst>
              <a:ext uri="{FF2B5EF4-FFF2-40B4-BE49-F238E27FC236}">
                <a16:creationId xmlns:a16="http://schemas.microsoft.com/office/drawing/2014/main" id="{95D7A6E2-5475-45A4-8BEE-2C05A41B3C85}"/>
              </a:ext>
            </a:extLst>
          </p:cNvPr>
          <p:cNvSpPr>
            <a:spLocks noGrp="1"/>
          </p:cNvSpPr>
          <p:nvPr>
            <p:ph type="dt" sz="half" idx="10"/>
          </p:nvPr>
        </p:nvSpPr>
        <p:spPr/>
        <p:txBody>
          <a:bodyPr/>
          <a:lstStyle/>
          <a:p>
            <a:fld id="{ADF13C65-2CAE-4187-AE14-6863B71E124C}" type="datetimeFigureOut">
              <a:rPr lang="en-US" smtClean="0"/>
              <a:t>11/28/2019</a:t>
            </a:fld>
            <a:endParaRPr lang="en-US"/>
          </a:p>
        </p:txBody>
      </p:sp>
      <p:sp>
        <p:nvSpPr>
          <p:cNvPr id="4" name="Alt Bilgi Yer Tutucusu 3">
            <a:extLst>
              <a:ext uri="{FF2B5EF4-FFF2-40B4-BE49-F238E27FC236}">
                <a16:creationId xmlns:a16="http://schemas.microsoft.com/office/drawing/2014/main" id="{3126765D-8C8C-4EEB-8AC0-D2AD5166AC14}"/>
              </a:ext>
            </a:extLst>
          </p:cNvPr>
          <p:cNvSpPr>
            <a:spLocks noGrp="1"/>
          </p:cNvSpPr>
          <p:nvPr>
            <p:ph type="ftr" sz="quarter" idx="11"/>
          </p:nvPr>
        </p:nvSpPr>
        <p:spPr/>
        <p:txBody>
          <a:bodyPr/>
          <a:lstStyle/>
          <a:p>
            <a:endParaRPr lang="en-US"/>
          </a:p>
        </p:txBody>
      </p:sp>
      <p:sp>
        <p:nvSpPr>
          <p:cNvPr id="5" name="Slayt Numarası Yer Tutucusu 4">
            <a:extLst>
              <a:ext uri="{FF2B5EF4-FFF2-40B4-BE49-F238E27FC236}">
                <a16:creationId xmlns:a16="http://schemas.microsoft.com/office/drawing/2014/main" id="{6A83E1B8-0B64-4B6F-8155-CB9C21580311}"/>
              </a:ext>
            </a:extLst>
          </p:cNvPr>
          <p:cNvSpPr>
            <a:spLocks noGrp="1"/>
          </p:cNvSpPr>
          <p:nvPr>
            <p:ph type="sldNum" sz="quarter" idx="12"/>
          </p:nvPr>
        </p:nvSpPr>
        <p:spPr/>
        <p:txBody>
          <a:bodyPr/>
          <a:lstStyle/>
          <a:p>
            <a:fld id="{2367A0F3-95FE-429E-A176-E1FF166D762C}" type="slidenum">
              <a:rPr lang="en-US" smtClean="0"/>
              <a:t>‹#›</a:t>
            </a:fld>
            <a:endParaRPr lang="en-US"/>
          </a:p>
        </p:txBody>
      </p:sp>
    </p:spTree>
    <p:extLst>
      <p:ext uri="{BB962C8B-B14F-4D97-AF65-F5344CB8AC3E}">
        <p14:creationId xmlns:p14="http://schemas.microsoft.com/office/powerpoint/2010/main" val="12388899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EE9318-3588-48E6-8334-BD76DBFEBAB5}"/>
              </a:ext>
            </a:extLst>
          </p:cNvPr>
          <p:cNvSpPr>
            <a:spLocks noGrp="1"/>
          </p:cNvSpPr>
          <p:nvPr>
            <p:ph type="title"/>
          </p:nvPr>
        </p:nvSpPr>
        <p:spPr>
          <a:xfrm>
            <a:off x="839788" y="365125"/>
            <a:ext cx="10515600" cy="1325563"/>
          </a:xfrm>
        </p:spPr>
        <p:txBody>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9E16DD4D-3685-4BD3-8BEC-84AAEB18B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A87A73F0-7C64-4BDC-87F4-BDCE5C495E48}"/>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Metin Yer Tutucusu 4">
            <a:extLst>
              <a:ext uri="{FF2B5EF4-FFF2-40B4-BE49-F238E27FC236}">
                <a16:creationId xmlns:a16="http://schemas.microsoft.com/office/drawing/2014/main" id="{38F48FBC-D2CE-49AC-8C35-480E07B93E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D53F694-3E3F-416C-B209-897352ADD719}"/>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6">
            <a:extLst>
              <a:ext uri="{FF2B5EF4-FFF2-40B4-BE49-F238E27FC236}">
                <a16:creationId xmlns:a16="http://schemas.microsoft.com/office/drawing/2014/main" id="{1036EED1-8558-4167-A8B0-2A43F247B931}"/>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8" name="Alt Bilgi Yer Tutucusu 7">
            <a:extLst>
              <a:ext uri="{FF2B5EF4-FFF2-40B4-BE49-F238E27FC236}">
                <a16:creationId xmlns:a16="http://schemas.microsoft.com/office/drawing/2014/main" id="{CEA109B8-BAE7-4B65-84C2-8033A869A5B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ayt Numarası Yer Tutucusu 8">
            <a:extLst>
              <a:ext uri="{FF2B5EF4-FFF2-40B4-BE49-F238E27FC236}">
                <a16:creationId xmlns:a16="http://schemas.microsoft.com/office/drawing/2014/main" id="{14F382F2-D53B-4949-8FF4-3F142B26FBF1}"/>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037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7D4DE6-7B44-473A-A030-B47606F48D15}"/>
              </a:ext>
            </a:extLst>
          </p:cNvPr>
          <p:cNvSpPr>
            <a:spLocks noGrp="1"/>
          </p:cNvSpPr>
          <p:nvPr>
            <p:ph type="title"/>
          </p:nvPr>
        </p:nvSpPr>
        <p:spPr/>
        <p:txBody>
          <a:bodyPr/>
          <a:lstStyle/>
          <a:p>
            <a:r>
              <a:rPr lang="tr-TR"/>
              <a:t>Asıl başlık stilini düzenlemek için tıklayın</a:t>
            </a:r>
            <a:endParaRPr lang="en-US"/>
          </a:p>
        </p:txBody>
      </p:sp>
      <p:sp>
        <p:nvSpPr>
          <p:cNvPr id="3" name="Veri Yer Tutucusu 2">
            <a:extLst>
              <a:ext uri="{FF2B5EF4-FFF2-40B4-BE49-F238E27FC236}">
                <a16:creationId xmlns:a16="http://schemas.microsoft.com/office/drawing/2014/main" id="{95D7A6E2-5475-45A4-8BEE-2C05A41B3C85}"/>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4" name="Alt Bilgi Yer Tutucusu 3">
            <a:extLst>
              <a:ext uri="{FF2B5EF4-FFF2-40B4-BE49-F238E27FC236}">
                <a16:creationId xmlns:a16="http://schemas.microsoft.com/office/drawing/2014/main" id="{3126765D-8C8C-4EEB-8AC0-D2AD5166AC1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ayt Numarası Yer Tutucusu 4">
            <a:extLst>
              <a:ext uri="{FF2B5EF4-FFF2-40B4-BE49-F238E27FC236}">
                <a16:creationId xmlns:a16="http://schemas.microsoft.com/office/drawing/2014/main" id="{6A83E1B8-0B64-4B6F-8155-CB9C21580311}"/>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5019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162E7C7-54D3-4BC0-9B0E-FA9B0E67934B}"/>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3" name="Alt Bilgi Yer Tutucusu 2">
            <a:extLst>
              <a:ext uri="{FF2B5EF4-FFF2-40B4-BE49-F238E27FC236}">
                <a16:creationId xmlns:a16="http://schemas.microsoft.com/office/drawing/2014/main" id="{358DD294-C24D-4F58-BAF4-BBDD4731F01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ayt Numarası Yer Tutucusu 3">
            <a:extLst>
              <a:ext uri="{FF2B5EF4-FFF2-40B4-BE49-F238E27FC236}">
                <a16:creationId xmlns:a16="http://schemas.microsoft.com/office/drawing/2014/main" id="{85BB24C4-DD3A-43A5-B722-41C2BFF710B8}"/>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2163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C1955F7-D4A7-40A8-8838-C5EE74252C55}"/>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4F9AC1CD-C9FA-4E2E-BC42-9BFDBDC46F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Metin Yer Tutucusu 3">
            <a:extLst>
              <a:ext uri="{FF2B5EF4-FFF2-40B4-BE49-F238E27FC236}">
                <a16:creationId xmlns:a16="http://schemas.microsoft.com/office/drawing/2014/main" id="{EE0D77D6-5D1C-43BB-8BD1-3F6E8704C5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1E013C8-3B53-4DFE-A0C0-FDE0E849B80F}"/>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6" name="Alt Bilgi Yer Tutucusu 5">
            <a:extLst>
              <a:ext uri="{FF2B5EF4-FFF2-40B4-BE49-F238E27FC236}">
                <a16:creationId xmlns:a16="http://schemas.microsoft.com/office/drawing/2014/main" id="{EFD76701-D34D-4848-A905-8035959AF8F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ayt Numarası Yer Tutucusu 6">
            <a:extLst>
              <a:ext uri="{FF2B5EF4-FFF2-40B4-BE49-F238E27FC236}">
                <a16:creationId xmlns:a16="http://schemas.microsoft.com/office/drawing/2014/main" id="{A27BCB4A-2B68-4384-9475-A42FAEA031A4}"/>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3187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93B0E4-45A7-4CF9-8FF5-95A94A88819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Resim Yer Tutucusu 2">
            <a:extLst>
              <a:ext uri="{FF2B5EF4-FFF2-40B4-BE49-F238E27FC236}">
                <a16:creationId xmlns:a16="http://schemas.microsoft.com/office/drawing/2014/main" id="{0360AC6F-1F7B-4B4F-BB33-2626DF8941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etin Yer Tutucusu 3">
            <a:extLst>
              <a:ext uri="{FF2B5EF4-FFF2-40B4-BE49-F238E27FC236}">
                <a16:creationId xmlns:a16="http://schemas.microsoft.com/office/drawing/2014/main" id="{D44EDEAE-80DF-44F3-B882-8F75F6DAB3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0CEB340-2D86-4F3C-8A00-00DD6557F7B1}"/>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6" name="Alt Bilgi Yer Tutucusu 5">
            <a:extLst>
              <a:ext uri="{FF2B5EF4-FFF2-40B4-BE49-F238E27FC236}">
                <a16:creationId xmlns:a16="http://schemas.microsoft.com/office/drawing/2014/main" id="{61C690BF-8C9D-45AE-A679-969E4B4CD2B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ayt Numarası Yer Tutucusu 6">
            <a:extLst>
              <a:ext uri="{FF2B5EF4-FFF2-40B4-BE49-F238E27FC236}">
                <a16:creationId xmlns:a16="http://schemas.microsoft.com/office/drawing/2014/main" id="{A19116C5-A762-482D-BEFB-706BB4A26A3A}"/>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49601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AC8E97-6737-4B8E-94FC-4788A3D0BAFB}"/>
              </a:ext>
            </a:extLst>
          </p:cNvPr>
          <p:cNvSpPr>
            <a:spLocks noGrp="1"/>
          </p:cNvSpPr>
          <p:nvPr>
            <p:ph type="title"/>
          </p:nvPr>
        </p:nvSpPr>
        <p:spPr/>
        <p:txBody>
          <a:bodyPr/>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0ACF9BC3-670A-4130-88F2-FD3B1B88FBCB}"/>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8AE65035-D69C-417B-A3F3-4780B684E063}"/>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78D6E29B-DC33-4FA9-AA6A-37DD4E48A66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F0326504-024A-4E66-A542-897973A77384}"/>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3009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1835F809-E667-4C9D-8501-306F553E946D}"/>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FFF3BF65-58EB-4082-AFB9-3E420D356098}"/>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49D466FB-7C72-42C9-B895-26C82FF291E2}"/>
              </a:ext>
            </a:extLst>
          </p:cNvPr>
          <p:cNvSpPr>
            <a:spLocks noGrp="1"/>
          </p:cNvSpPr>
          <p:nvPr>
            <p:ph type="dt" sz="half" idx="10"/>
          </p:nvPr>
        </p:nvSpPr>
        <p:spPr/>
        <p:txBody>
          <a:body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B987B4EB-ECC2-4F71-A3FD-2E52C33A72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C485D53C-CA0C-44D0-83E8-8C7E0CEC94A2}"/>
              </a:ext>
            </a:extLst>
          </p:cNvPr>
          <p:cNvSpPr>
            <a:spLocks noGrp="1"/>
          </p:cNvSpPr>
          <p:nvPr>
            <p:ph type="sldNum" sz="quarter" idx="12"/>
          </p:nvPr>
        </p:nvSpPr>
        <p:spPr/>
        <p:txBody>
          <a:body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4441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6F0359A3-C8F7-4425-BE6E-D702E029072D}" type="datetimeFigureOut">
              <a:rPr lang="en-GB" smtClean="0">
                <a:solidFill>
                  <a:prstClr val="black">
                    <a:tint val="75000"/>
                  </a:prstClr>
                </a:solidFill>
              </a:rPr>
              <a:pPr/>
              <a:t>28/11/2019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407511-995A-4ADA-9F0A-7253FC9AC47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637721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6F0359A3-C8F7-4425-BE6E-D702E029072D}" type="datetimeFigureOut">
              <a:rPr lang="en-GB" smtClean="0">
                <a:solidFill>
                  <a:prstClr val="black">
                    <a:tint val="75000"/>
                  </a:prstClr>
                </a:solidFill>
              </a:rPr>
              <a:pPr/>
              <a:t>28/11/2019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407511-995A-4ADA-9F0A-7253FC9AC47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85431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6F0359A3-C8F7-4425-BE6E-D702E029072D}" type="datetimeFigureOut">
              <a:rPr lang="en-GB" smtClean="0">
                <a:solidFill>
                  <a:prstClr val="black">
                    <a:tint val="75000"/>
                  </a:prstClr>
                </a:solidFill>
              </a:rPr>
              <a:pPr/>
              <a:t>28/11/2019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407511-995A-4ADA-9F0A-7253FC9AC47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75965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162E7C7-54D3-4BC0-9B0E-FA9B0E67934B}"/>
              </a:ext>
            </a:extLst>
          </p:cNvPr>
          <p:cNvSpPr>
            <a:spLocks noGrp="1"/>
          </p:cNvSpPr>
          <p:nvPr>
            <p:ph type="dt" sz="half" idx="10"/>
          </p:nvPr>
        </p:nvSpPr>
        <p:spPr/>
        <p:txBody>
          <a:bodyPr/>
          <a:lstStyle/>
          <a:p>
            <a:fld id="{ADF13C65-2CAE-4187-AE14-6863B71E124C}" type="datetimeFigureOut">
              <a:rPr lang="en-US" smtClean="0"/>
              <a:t>11/28/2019</a:t>
            </a:fld>
            <a:endParaRPr lang="en-US"/>
          </a:p>
        </p:txBody>
      </p:sp>
      <p:sp>
        <p:nvSpPr>
          <p:cNvPr id="3" name="Alt Bilgi Yer Tutucusu 2">
            <a:extLst>
              <a:ext uri="{FF2B5EF4-FFF2-40B4-BE49-F238E27FC236}">
                <a16:creationId xmlns:a16="http://schemas.microsoft.com/office/drawing/2014/main" id="{358DD294-C24D-4F58-BAF4-BBDD4731F01B}"/>
              </a:ext>
            </a:extLst>
          </p:cNvPr>
          <p:cNvSpPr>
            <a:spLocks noGrp="1"/>
          </p:cNvSpPr>
          <p:nvPr>
            <p:ph type="ftr" sz="quarter" idx="11"/>
          </p:nvPr>
        </p:nvSpPr>
        <p:spPr/>
        <p:txBody>
          <a:bodyPr/>
          <a:lstStyle/>
          <a:p>
            <a:endParaRPr lang="en-US"/>
          </a:p>
        </p:txBody>
      </p:sp>
      <p:sp>
        <p:nvSpPr>
          <p:cNvPr id="4" name="Slayt Numarası Yer Tutucusu 3">
            <a:extLst>
              <a:ext uri="{FF2B5EF4-FFF2-40B4-BE49-F238E27FC236}">
                <a16:creationId xmlns:a16="http://schemas.microsoft.com/office/drawing/2014/main" id="{85BB24C4-DD3A-43A5-B722-41C2BFF710B8}"/>
              </a:ext>
            </a:extLst>
          </p:cNvPr>
          <p:cNvSpPr>
            <a:spLocks noGrp="1"/>
          </p:cNvSpPr>
          <p:nvPr>
            <p:ph type="sldNum" sz="quarter" idx="12"/>
          </p:nvPr>
        </p:nvSpPr>
        <p:spPr/>
        <p:txBody>
          <a:bodyPr/>
          <a:lstStyle/>
          <a:p>
            <a:fld id="{2367A0F3-95FE-429E-A176-E1FF166D762C}" type="slidenum">
              <a:rPr lang="en-US" smtClean="0"/>
              <a:t>‹#›</a:t>
            </a:fld>
            <a:endParaRPr lang="en-US"/>
          </a:p>
        </p:txBody>
      </p:sp>
    </p:spTree>
    <p:extLst>
      <p:ext uri="{BB962C8B-B14F-4D97-AF65-F5344CB8AC3E}">
        <p14:creationId xmlns:p14="http://schemas.microsoft.com/office/powerpoint/2010/main" val="38096021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6F0359A3-C8F7-4425-BE6E-D702E029072D}" type="datetimeFigureOut">
              <a:rPr lang="en-GB" smtClean="0">
                <a:solidFill>
                  <a:prstClr val="black">
                    <a:tint val="75000"/>
                  </a:prstClr>
                </a:solidFill>
              </a:rPr>
              <a:pPr/>
              <a:t>28/11/2019</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407511-995A-4ADA-9F0A-7253FC9AC47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33355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C1955F7-D4A7-40A8-8838-C5EE74252C55}"/>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4F9AC1CD-C9FA-4E2E-BC42-9BFDBDC46F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Metin Yer Tutucusu 3">
            <a:extLst>
              <a:ext uri="{FF2B5EF4-FFF2-40B4-BE49-F238E27FC236}">
                <a16:creationId xmlns:a16="http://schemas.microsoft.com/office/drawing/2014/main" id="{EE0D77D6-5D1C-43BB-8BD1-3F6E8704C5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1E013C8-3B53-4DFE-A0C0-FDE0E849B80F}"/>
              </a:ext>
            </a:extLst>
          </p:cNvPr>
          <p:cNvSpPr>
            <a:spLocks noGrp="1"/>
          </p:cNvSpPr>
          <p:nvPr>
            <p:ph type="dt" sz="half" idx="10"/>
          </p:nvPr>
        </p:nvSpPr>
        <p:spPr/>
        <p:txBody>
          <a:bodyPr/>
          <a:lstStyle/>
          <a:p>
            <a:fld id="{ADF13C65-2CAE-4187-AE14-6863B71E124C}" type="datetimeFigureOut">
              <a:rPr lang="en-US" smtClean="0"/>
              <a:t>11/28/2019</a:t>
            </a:fld>
            <a:endParaRPr lang="en-US"/>
          </a:p>
        </p:txBody>
      </p:sp>
      <p:sp>
        <p:nvSpPr>
          <p:cNvPr id="6" name="Alt Bilgi Yer Tutucusu 5">
            <a:extLst>
              <a:ext uri="{FF2B5EF4-FFF2-40B4-BE49-F238E27FC236}">
                <a16:creationId xmlns:a16="http://schemas.microsoft.com/office/drawing/2014/main" id="{EFD76701-D34D-4848-A905-8035959AF8F0}"/>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A27BCB4A-2B68-4384-9475-A42FAEA031A4}"/>
              </a:ext>
            </a:extLst>
          </p:cNvPr>
          <p:cNvSpPr>
            <a:spLocks noGrp="1"/>
          </p:cNvSpPr>
          <p:nvPr>
            <p:ph type="sldNum" sz="quarter" idx="12"/>
          </p:nvPr>
        </p:nvSpPr>
        <p:spPr/>
        <p:txBody>
          <a:bodyPr/>
          <a:lstStyle/>
          <a:p>
            <a:fld id="{2367A0F3-95FE-429E-A176-E1FF166D762C}" type="slidenum">
              <a:rPr lang="en-US" smtClean="0"/>
              <a:t>‹#›</a:t>
            </a:fld>
            <a:endParaRPr lang="en-US"/>
          </a:p>
        </p:txBody>
      </p:sp>
    </p:spTree>
    <p:extLst>
      <p:ext uri="{BB962C8B-B14F-4D97-AF65-F5344CB8AC3E}">
        <p14:creationId xmlns:p14="http://schemas.microsoft.com/office/powerpoint/2010/main" val="2190705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93B0E4-45A7-4CF9-8FF5-95A94A88819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Resim Yer Tutucusu 2">
            <a:extLst>
              <a:ext uri="{FF2B5EF4-FFF2-40B4-BE49-F238E27FC236}">
                <a16:creationId xmlns:a16="http://schemas.microsoft.com/office/drawing/2014/main" id="{0360AC6F-1F7B-4B4F-BB33-2626DF8941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etin Yer Tutucusu 3">
            <a:extLst>
              <a:ext uri="{FF2B5EF4-FFF2-40B4-BE49-F238E27FC236}">
                <a16:creationId xmlns:a16="http://schemas.microsoft.com/office/drawing/2014/main" id="{D44EDEAE-80DF-44F3-B882-8F75F6DAB3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0CEB340-2D86-4F3C-8A00-00DD6557F7B1}"/>
              </a:ext>
            </a:extLst>
          </p:cNvPr>
          <p:cNvSpPr>
            <a:spLocks noGrp="1"/>
          </p:cNvSpPr>
          <p:nvPr>
            <p:ph type="dt" sz="half" idx="10"/>
          </p:nvPr>
        </p:nvSpPr>
        <p:spPr/>
        <p:txBody>
          <a:bodyPr/>
          <a:lstStyle/>
          <a:p>
            <a:fld id="{ADF13C65-2CAE-4187-AE14-6863B71E124C}" type="datetimeFigureOut">
              <a:rPr lang="en-US" smtClean="0"/>
              <a:t>11/28/2019</a:t>
            </a:fld>
            <a:endParaRPr lang="en-US"/>
          </a:p>
        </p:txBody>
      </p:sp>
      <p:sp>
        <p:nvSpPr>
          <p:cNvPr id="6" name="Alt Bilgi Yer Tutucusu 5">
            <a:extLst>
              <a:ext uri="{FF2B5EF4-FFF2-40B4-BE49-F238E27FC236}">
                <a16:creationId xmlns:a16="http://schemas.microsoft.com/office/drawing/2014/main" id="{61C690BF-8C9D-45AE-A679-969E4B4CD2BC}"/>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A19116C5-A762-482D-BEFB-706BB4A26A3A}"/>
              </a:ext>
            </a:extLst>
          </p:cNvPr>
          <p:cNvSpPr>
            <a:spLocks noGrp="1"/>
          </p:cNvSpPr>
          <p:nvPr>
            <p:ph type="sldNum" sz="quarter" idx="12"/>
          </p:nvPr>
        </p:nvSpPr>
        <p:spPr/>
        <p:txBody>
          <a:bodyPr/>
          <a:lstStyle/>
          <a:p>
            <a:fld id="{2367A0F3-95FE-429E-A176-E1FF166D762C}" type="slidenum">
              <a:rPr lang="en-US" smtClean="0"/>
              <a:t>‹#›</a:t>
            </a:fld>
            <a:endParaRPr lang="en-US"/>
          </a:p>
        </p:txBody>
      </p:sp>
    </p:spTree>
    <p:extLst>
      <p:ext uri="{BB962C8B-B14F-4D97-AF65-F5344CB8AC3E}">
        <p14:creationId xmlns:p14="http://schemas.microsoft.com/office/powerpoint/2010/main" val="2808808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theme" Target="../theme/theme6.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40">
          <a:fgClr>
            <a:schemeClr val="bg2">
              <a:tint val="95000"/>
              <a:satMod val="170000"/>
            </a:schemeClr>
          </a:fgClr>
          <a:bgClr>
            <a:schemeClr val="bg1"/>
          </a:bgClr>
        </a:patt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5B58386F-85E5-4673-B5C1-1A8812784E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737AC9BE-F006-4412-8F72-E35207BB93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62B09855-7724-416E-B67A-E1FAF33704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F13C65-2CAE-4187-AE14-6863B71E124C}" type="datetimeFigureOut">
              <a:rPr lang="en-US" smtClean="0"/>
              <a:t>11/28/2019</a:t>
            </a:fld>
            <a:endParaRPr lang="en-US"/>
          </a:p>
        </p:txBody>
      </p:sp>
      <p:sp>
        <p:nvSpPr>
          <p:cNvPr id="5" name="Alt Bilgi Yer Tutucusu 4">
            <a:extLst>
              <a:ext uri="{FF2B5EF4-FFF2-40B4-BE49-F238E27FC236}">
                <a16:creationId xmlns:a16="http://schemas.microsoft.com/office/drawing/2014/main" id="{60105E09-D2F1-4CAF-A3A4-9BE5C3E0D3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ayt Numarası Yer Tutucusu 5">
            <a:extLst>
              <a:ext uri="{FF2B5EF4-FFF2-40B4-BE49-F238E27FC236}">
                <a16:creationId xmlns:a16="http://schemas.microsoft.com/office/drawing/2014/main" id="{E24BABF6-151E-4958-BE48-83870F23B6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7A0F3-95FE-429E-A176-E1FF166D762C}" type="slidenum">
              <a:rPr lang="en-US" smtClean="0"/>
              <a:t>‹#›</a:t>
            </a:fld>
            <a:endParaRPr lang="en-US"/>
          </a:p>
        </p:txBody>
      </p:sp>
    </p:spTree>
    <p:extLst>
      <p:ext uri="{BB962C8B-B14F-4D97-AF65-F5344CB8AC3E}">
        <p14:creationId xmlns:p14="http://schemas.microsoft.com/office/powerpoint/2010/main" val="19006704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pct40">
          <a:fgClr>
            <a:schemeClr val="bg2">
              <a:tint val="95000"/>
              <a:satMod val="170000"/>
            </a:schemeClr>
          </a:fgClr>
          <a:bgClr>
            <a:schemeClr val="bg1"/>
          </a:bgClr>
        </a:patt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5B58386F-85E5-4673-B5C1-1A8812784E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737AC9BE-F006-4412-8F72-E35207BB93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62B09855-7724-416E-B67A-E1FAF33704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60105E09-D2F1-4CAF-A3A4-9BE5C3E0D3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E24BABF6-151E-4958-BE48-83870F23B6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0332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pct40">
          <a:fgClr>
            <a:schemeClr val="bg2">
              <a:tint val="95000"/>
              <a:satMod val="170000"/>
            </a:schemeClr>
          </a:fgClr>
          <a:bgClr>
            <a:schemeClr val="bg1"/>
          </a:bgClr>
        </a:patt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5B58386F-85E5-4673-B5C1-1A8812784E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737AC9BE-F006-4412-8F72-E35207BB93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62B09855-7724-416E-B67A-E1FAF33704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60105E09-D2F1-4CAF-A3A4-9BE5C3E0D3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E24BABF6-151E-4958-BE48-83870F23B6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1215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pct40">
          <a:fgClr>
            <a:schemeClr val="bg2">
              <a:tint val="95000"/>
              <a:satMod val="170000"/>
            </a:schemeClr>
          </a:fgClr>
          <a:bgClr>
            <a:schemeClr val="bg1"/>
          </a:bgClr>
        </a:patt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5B58386F-85E5-4673-B5C1-1A8812784E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737AC9BE-F006-4412-8F72-E35207BB93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62B09855-7724-416E-B67A-E1FAF33704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60105E09-D2F1-4CAF-A3A4-9BE5C3E0D3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E24BABF6-151E-4958-BE48-83870F23B6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75372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pattFill prst="pct40">
          <a:fgClr>
            <a:schemeClr val="bg2">
              <a:tint val="95000"/>
              <a:satMod val="170000"/>
            </a:schemeClr>
          </a:fgClr>
          <a:bgClr>
            <a:schemeClr val="bg1"/>
          </a:bgClr>
        </a:patt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5B58386F-85E5-4673-B5C1-1A8812784E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737AC9BE-F006-4412-8F72-E35207BB93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62B09855-7724-416E-B67A-E1FAF33704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60105E09-D2F1-4CAF-A3A4-9BE5C3E0D3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E24BABF6-151E-4958-BE48-83870F23B6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00383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pattFill prst="pct40">
          <a:fgClr>
            <a:schemeClr val="bg2">
              <a:tint val="95000"/>
              <a:satMod val="170000"/>
            </a:schemeClr>
          </a:fgClr>
          <a:bgClr>
            <a:schemeClr val="bg1"/>
          </a:bgClr>
        </a:patt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5B58386F-85E5-4673-B5C1-1A8812784E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737AC9BE-F006-4412-8F72-E35207BB93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62B09855-7724-416E-B67A-E1FAF33704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F13C65-2CAE-4187-AE14-6863B71E124C}" type="datetimeFigureOut">
              <a:rPr lang="en-US" smtClean="0">
                <a:solidFill>
                  <a:prstClr val="black">
                    <a:tint val="75000"/>
                  </a:prstClr>
                </a:solidFill>
              </a:rPr>
              <a:pPr/>
              <a:t>11/28/2019</a:t>
            </a:fld>
            <a:endParaRPr lang="en-US">
              <a:solidFill>
                <a:prstClr val="black">
                  <a:tint val="75000"/>
                </a:prstClr>
              </a:solidFill>
            </a:endParaRPr>
          </a:p>
        </p:txBody>
      </p:sp>
      <p:sp>
        <p:nvSpPr>
          <p:cNvPr id="5" name="Alt Bilgi Yer Tutucusu 4">
            <a:extLst>
              <a:ext uri="{FF2B5EF4-FFF2-40B4-BE49-F238E27FC236}">
                <a16:creationId xmlns:a16="http://schemas.microsoft.com/office/drawing/2014/main" id="{60105E09-D2F1-4CAF-A3A4-9BE5C3E0D3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ayt Numarası Yer Tutucusu 5">
            <a:extLst>
              <a:ext uri="{FF2B5EF4-FFF2-40B4-BE49-F238E27FC236}">
                <a16:creationId xmlns:a16="http://schemas.microsoft.com/office/drawing/2014/main" id="{E24BABF6-151E-4958-BE48-83870F23B6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67A0F3-95FE-429E-A176-E1FF166D76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704584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10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ec.europa.eu/social/main.jsp?catId=1081&amp;langId=en&amp;furtherCalls=yes&amp;callType=2" TargetMode="External"/><Relationship Id="rId2" Type="http://schemas.openxmlformats.org/officeDocument/2006/relationships/hyperlink" Target="https://ec.europa.eu/social/main.jsp?catId=1081" TargetMode="External"/><Relationship Id="rId1" Type="http://schemas.openxmlformats.org/officeDocument/2006/relationships/slideLayout" Target="../slideLayouts/slideLayout46.xml"/><Relationship Id="rId6" Type="http://schemas.openxmlformats.org/officeDocument/2006/relationships/image" Target="../media/image96.png"/><Relationship Id="rId5" Type="http://schemas.openxmlformats.org/officeDocument/2006/relationships/hyperlink" Target="https://ec.europa.eu/social/main.jsp?advSearchKey=EaSIannualworkprogramme&amp;mode=advancedSubmit&amp;catId=22&amp;doc_submit=&amp;policyArea=0&amp;policyAreaSub=0&amp;country=0&amp;year=0" TargetMode="External"/><Relationship Id="rId4" Type="http://schemas.openxmlformats.org/officeDocument/2006/relationships/hyperlink" Target="https://eur-lex.europa.eu/legal-content/EN/TXT/?uri=CELEX:32013R1296" TargetMode="External"/></Relationships>
</file>

<file path=ppt/slides/_rels/slide10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mailto:europeforcitizens@civilnodrustvo.gov.rs" TargetMode="External"/><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94.jpg"/><Relationship Id="rId4" Type="http://schemas.openxmlformats.org/officeDocument/2006/relationships/hyperlink" Target="mailto:sanja.atanaskovic@civilnodrustvo.gov.rs" TargetMode="External"/></Relationships>
</file>

<file path=ppt/slides/_rels/slide10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eacea.ec.europa.eu/europe-for-citizens_en" TargetMode="External"/><Relationship Id="rId7" Type="http://schemas.openxmlformats.org/officeDocument/2006/relationships/hyperlink" Target="https://eur-lex.europa.eu/legal-content/EN/TXT/PDF/?uri=CELEX:32019R0788&amp;qid=1565276863695&amp;from=EN" TargetMode="External"/><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hyperlink" Target="https://ec.europa.eu/citizenship/pdf/2019_annex-annual-work-programme_en.pdf" TargetMode="External"/><Relationship Id="rId5" Type="http://schemas.openxmlformats.org/officeDocument/2006/relationships/hyperlink" Target="https://eacea.ec.europa.eu/sites/eacea-site/files/priorities_2019-2020_en_0.pdf" TargetMode="External"/><Relationship Id="rId4" Type="http://schemas.openxmlformats.org/officeDocument/2006/relationships/hyperlink" Target="https://ec.europa.eu/citizenship/about-the-europe-for-citizens-programme/future-programme-2014-2020/index_en.ht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11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s://ec.europa.eu/info/funding-tenders/opportunities/portal/screen/programmes/rec" TargetMode="External"/><Relationship Id="rId2" Type="http://schemas.openxmlformats.org/officeDocument/2006/relationships/hyperlink" Target="https://ec.europa.eu/justice/grants1/programmes-2014-2020/rec/index_en.htm" TargetMode="Externa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hyperlink" Target="https://eur-lex.europa.eu/legal-content/EN/TXT/PDF/?uri=CELEX:32013R1381&amp;from=EN" TargetMode="External"/><Relationship Id="rId4" Type="http://schemas.openxmlformats.org/officeDocument/2006/relationships/hyperlink" Target="https://ec.europa.eu/research/participants/data/ref/other_eu_prog/rec/wp/rec-awp-2019_en.pdf"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1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ec.europa.eu/justice/grants1/programmes-2014-2020/justice/index_en.htm" TargetMode="External"/><Relationship Id="rId7" Type="http://schemas.openxmlformats.org/officeDocument/2006/relationships/hyperlink" Target="https://ec.europa.eu/europeaid/commission-implementing-decision-multi-annual-action-programme-2018-2020-european-instrument_en" TargetMode="Externa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hyperlink" Target="https://eur-lex.europa.eu/LexUriServ/LexUriServ.do?uri=OJ:L:2014:077:0085:0094:EN:PDF" TargetMode="External"/><Relationship Id="rId5" Type="http://schemas.openxmlformats.org/officeDocument/2006/relationships/hyperlink" Target="https://webgate.ec.europa.eu/europeaid/online-services/index.cfm?do=publi.welcome&amp;nbPubliList=15&amp;orderby=upd&amp;orderbyad=Desc&amp;searchtype=AS&amp;pgm=7573843&amp;finpub=&amp;ZGEO=&amp;debpub=" TargetMode="External"/><Relationship Id="rId4" Type="http://schemas.openxmlformats.org/officeDocument/2006/relationships/hyperlink" Target="mailto:europeaid-eidhr@ec.europa.eu" TargetMode="External"/></Relationships>
</file>

<file path=ppt/slides/_rels/slide12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12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3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hyperlink" Target="https://eur-lex.europa.eu/legal-content/EN/TXT/?uri=uriserv:OJ.C_.2018.384.01.0004.01.ENG&amp;toc=OJ:C:2018:384:TOC" TargetMode="External"/><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hyperlink" Target="https://erasmusplus.rs/applications/calendar-of-calls/?langkl=lat" TargetMode="External"/><Relationship Id="rId4" Type="http://schemas.openxmlformats.org/officeDocument/2006/relationships/hyperlink" Target="https://ec.europa.eu/programmes/erasmus-plus/resources/programme-guide_en" TargetMode="External"/></Relationships>
</file>

<file path=ppt/slides/_rels/slide13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8" Type="http://schemas.openxmlformats.org/officeDocument/2006/relationships/hyperlink" Target="https://ec.europa.eu/programmes/erasmus-plus/resources/documents/2020-annual-work-programme-implementation-erasmus-c2019-5823_en" TargetMode="External"/><Relationship Id="rId3" Type="http://schemas.openxmlformats.org/officeDocument/2006/relationships/hyperlink" Target="https://ec.europa.eu/programmes/erasmus-plus/node_en" TargetMode="External"/><Relationship Id="rId7" Type="http://schemas.openxmlformats.org/officeDocument/2006/relationships/hyperlink" Target="https://eacea.ec.europa.eu/erasmus-plus/funding_en" TargetMode="External"/><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hyperlink" Target="https://tempus.ac.rs/" TargetMode="External"/><Relationship Id="rId5" Type="http://schemas.openxmlformats.org/officeDocument/2006/relationships/hyperlink" Target="https://erasmusplus.rs/erasmusplus/what-is-erasmus/" TargetMode="External"/><Relationship Id="rId10" Type="http://schemas.openxmlformats.org/officeDocument/2006/relationships/hyperlink" Target="https://ec.europa.eu/programmes/erasmus-plus/resources/documents/applicants_en" TargetMode="External"/><Relationship Id="rId4" Type="http://schemas.openxmlformats.org/officeDocument/2006/relationships/hyperlink" Target="https://eacea.ec.europa.eu/erasmus-plus_en" TargetMode="External"/><Relationship Id="rId9" Type="http://schemas.openxmlformats.org/officeDocument/2006/relationships/hyperlink" Target="https://eur-lex.europa.eu/legal-content/EN/TXT/?uri=CELEX:32013R1288" TargetMode="External"/></Relationships>
</file>

<file path=ppt/slides/_rels/slide13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4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hyperlink" Target="https://ec.europa.eu/taxation_customs/fiscalis-programme_en" TargetMode="External"/><Relationship Id="rId2" Type="http://schemas.openxmlformats.org/officeDocument/2006/relationships/image" Target="../media/image115.jpeg"/><Relationship Id="rId1" Type="http://schemas.openxmlformats.org/officeDocument/2006/relationships/slideLayout" Target="../slideLayouts/slideLayout2.xml"/><Relationship Id="rId5" Type="http://schemas.openxmlformats.org/officeDocument/2006/relationships/hyperlink" Target="https://ec.europa.eu/taxation_customs/sites/taxation/files/1_awp_2019_f_en.pdf" TargetMode="External"/><Relationship Id="rId4" Type="http://schemas.openxmlformats.org/officeDocument/2006/relationships/hyperlink" Target="https://eur-lex.europa.eu/legal-content/EN/TXT/?uri=OJ:L:2013:347:TOC" TargetMode="External"/></Relationships>
</file>

<file path=ppt/slides/_rels/slide14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hyperlink" Target="https://ec.europa.eu/taxation_customs/sites/taxation/files/resources/documents/taxation/tax_cooperation/fiscalis_programme/legal_texts_docs/customs_2020_regulation.pdf" TargetMode="External"/><Relationship Id="rId2" Type="http://schemas.openxmlformats.org/officeDocument/2006/relationships/hyperlink" Target="https://ec.europa.eu/taxation_customs/business/customs-cooperation-programmes/customs-2020-programme_en" TargetMode="External"/><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hyperlink" Target="https://ec.europa.eu/taxation_customs/sites/taxation/files/awp_2019_en.pdf" TargetMode="External"/></Relationships>
</file>

<file path=ppt/slides/_rels/slide14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5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hyperlink" Target="https://ec.europa.eu/echo/what/civil-protection/mechanism_en" TargetMode="External"/><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hyperlink" Target="https://eur-lex.europa.eu/legal-content/EN/TXT/?uri=OJ:L:2019:077I:FULL" TargetMode="External"/><Relationship Id="rId5" Type="http://schemas.openxmlformats.org/officeDocument/2006/relationships/hyperlink" Target="https://ec.europa.eu/echo/sites/echo-site/files/work_programme_2019.pdf" TargetMode="External"/><Relationship Id="rId4" Type="http://schemas.openxmlformats.org/officeDocument/2006/relationships/hyperlink" Target="mailto:echo-info@ec.europa.eu" TargetMode="External"/></Relationships>
</file>

<file path=ppt/slides/_rels/slide15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hyperlink" Target="https://ec.europa.eu/info/funding-tenders/opportunities/portal/screen/programmes/just" TargetMode="External"/><Relationship Id="rId2" Type="http://schemas.openxmlformats.org/officeDocument/2006/relationships/hyperlink" Target="https://ec.europa.eu/justice/grants1/programmes-2014-2020/justice/index_en.htm" TargetMode="Externa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hyperlink" Target="https://ec.europa.eu/research/participants/data/ref/other_eu_prog/justice/wp/justice-awp-2018_en.pdf" TargetMode="External"/><Relationship Id="rId4" Type="http://schemas.openxmlformats.org/officeDocument/2006/relationships/hyperlink" Target="https://eur-lex.europa.eu/legal-content/EN/TXT/PDF/?uri=CELEX:32013R1382&amp;from=EN" TargetMode="External"/></Relationships>
</file>

<file path=ppt/slides/_rels/slide16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hyperlink" Target="https://ec.europa.eu/home-affairs/financing/fundings/security-and-safeguarding-liberties/internal-security-fund-police_en" TargetMode="External"/><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hyperlink" Target="https://ec.europa.eu/research/participants/data/ref/other_eu_prog/home/wp/isfp-awp-2018_en.pdf" TargetMode="External"/><Relationship Id="rId5" Type="http://schemas.openxmlformats.org/officeDocument/2006/relationships/hyperlink" Target="https://eur-lex.europa.eu/legal-content/EN/TXT/PDF/?uri=CELEX:32014R0513&amp;qid=1565345756477&amp;from=EN" TargetMode="External"/><Relationship Id="rId4" Type="http://schemas.openxmlformats.org/officeDocument/2006/relationships/hyperlink" Target="https://ec.europa.eu/info/funding-tenders/opportunities/portal/screen/programmes/isfp" TargetMode="External"/></Relationships>
</file>

<file path=ppt/slides/_rels/slide16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8" Type="http://schemas.openxmlformats.org/officeDocument/2006/relationships/hyperlink" Target="https://ec.europa.eu/inea/en/connecting-europe-facility/cef-telecom/apply-funding" TargetMode="External"/><Relationship Id="rId3" Type="http://schemas.openxmlformats.org/officeDocument/2006/relationships/hyperlink" Target="https://ec.europa.eu/inea/en/connecting-europe-facility" TargetMode="External"/><Relationship Id="rId7" Type="http://schemas.openxmlformats.org/officeDocument/2006/relationships/hyperlink" Target="https://ec.europa.eu/inea/sites/inea/files/cefpub/3.priorities_in_mwp2019_rs.pdf" TargetMode="External"/><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hyperlink" Target="https://ec.europa.eu/inea/connecting-europe-facility/cef-energy/calls" TargetMode="External"/><Relationship Id="rId5" Type="http://schemas.openxmlformats.org/officeDocument/2006/relationships/hyperlink" Target="https://ec.europa.eu/transport/sites/transport/files/legislation/c2018-6599.pdf" TargetMode="External"/><Relationship Id="rId4" Type="http://schemas.openxmlformats.org/officeDocument/2006/relationships/hyperlink" Target="https://ec.europa.eu/inea/en/connecting-europe-facility/cef-transport/apply-funding" TargetMode="External"/><Relationship Id="rId9" Type="http://schemas.openxmlformats.org/officeDocument/2006/relationships/hyperlink" Target="https://ec.europa.eu/inea/sites/inea/files/cef_telecom_work_programme_2019.pdf" TargetMode="External"/></Relationships>
</file>

<file path=ppt/slides/_rels/slide17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8" Type="http://schemas.openxmlformats.org/officeDocument/2006/relationships/hyperlink" Target="http://www.kreativnaevropa.rs/" TargetMode="External"/><Relationship Id="rId3" Type="http://schemas.openxmlformats.org/officeDocument/2006/relationships/hyperlink" Target="mailto:zeljka.dukic@mpn.gov.rs" TargetMode="External"/><Relationship Id="rId7" Type="http://schemas.openxmlformats.org/officeDocument/2006/relationships/hyperlink" Target="mailto:kreativnaevropa@kultura.gov.rs" TargetMode="External"/><Relationship Id="rId12" Type="http://schemas.openxmlformats.org/officeDocument/2006/relationships/hyperlink" Target="mailto:sanja.atanaskovic@civilnodrustvo.gov.rs" TargetMode="External"/><Relationship Id="rId2" Type="http://schemas.openxmlformats.org/officeDocument/2006/relationships/image" Target="../media/image121.png"/><Relationship Id="rId1" Type="http://schemas.openxmlformats.org/officeDocument/2006/relationships/slideLayout" Target="../slideLayouts/slideLayout1.xml"/><Relationship Id="rId6" Type="http://schemas.openxmlformats.org/officeDocument/2006/relationships/hyperlink" Target="http://www.erasmusplus.rs/" TargetMode="External"/><Relationship Id="rId11" Type="http://schemas.openxmlformats.org/officeDocument/2006/relationships/hyperlink" Target="mailto:ljubica.pakovic@zdravlje.gov.rs" TargetMode="External"/><Relationship Id="rId5" Type="http://schemas.openxmlformats.org/officeDocument/2006/relationships/hyperlink" Target="mailto:office@tempus.ac.rs" TargetMode="External"/><Relationship Id="rId10" Type="http://schemas.openxmlformats.org/officeDocument/2006/relationships/hyperlink" Target="mailto:danka.cancarevic@minrzs.gov.rs" TargetMode="External"/><Relationship Id="rId4" Type="http://schemas.openxmlformats.org/officeDocument/2006/relationships/hyperlink" Target="http://horizon2020.mpn.gov.rs/" TargetMode="External"/><Relationship Id="rId9" Type="http://schemas.openxmlformats.org/officeDocument/2006/relationships/hyperlink" Target="mailto:eva.zlatkovic@privreda.gov.rs" TargetMode="External"/></Relationships>
</file>

<file path=ppt/slides/_rels/slide175.xml.rels><?xml version="1.0" encoding="UTF-8" standalone="yes"?>
<Relationships xmlns="http://schemas.openxmlformats.org/package/2006/relationships"><Relationship Id="rId3" Type="http://schemas.openxmlformats.org/officeDocument/2006/relationships/hyperlink" Target="http://www.ted.europa.eu/TED/main/HomePage.do" TargetMode="External"/><Relationship Id="rId2" Type="http://schemas.openxmlformats.org/officeDocument/2006/relationships/hyperlink" Target="http://www.ec.europa.eu/" TargetMode="External"/><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17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hyperlink" Target="https://webgate.ec.europa.eu/cas/eim/external/register.cgi" TargetMode="External"/><Relationship Id="rId2" Type="http://schemas.openxmlformats.org/officeDocument/2006/relationships/hyperlink" Target="https://ec.europa.eu/info/funding-tenders/opportunities/portal/screen/how-to-participate/partner-search" TargetMode="External"/><Relationship Id="rId1" Type="http://schemas.openxmlformats.org/officeDocument/2006/relationships/slideLayout" Target="../slideLayouts/slideLayout1.xml"/><Relationship Id="rId5" Type="http://schemas.openxmlformats.org/officeDocument/2006/relationships/image" Target="../media/image121.png"/><Relationship Id="rId4" Type="http://schemas.openxmlformats.org/officeDocument/2006/relationships/hyperlink" Target="https://ec.europa.eu/info/funding-tenders/opportunities/portal/screen/how-to-participate/participant-register" TargetMode="External"/></Relationships>
</file>

<file path=ppt/slides/_rels/slide178.xml.rels><?xml version="1.0" encoding="UTF-8" standalone="yes"?>
<Relationships xmlns="http://schemas.openxmlformats.org/package/2006/relationships"><Relationship Id="rId8" Type="http://schemas.openxmlformats.org/officeDocument/2006/relationships/hyperlink" Target="https://ec.europa.eu/budget/euprojects/search-projects_en" TargetMode="External"/><Relationship Id="rId3" Type="http://schemas.openxmlformats.org/officeDocument/2006/relationships/hyperlink" Target="https://ec.europa.eu/eipp/desktop/en/index.html" TargetMode="External"/><Relationship Id="rId7" Type="http://schemas.openxmlformats.org/officeDocument/2006/relationships/hyperlink" Target="https://cordis.europa.eu/projects/en" TargetMode="External"/><Relationship Id="rId2" Type="http://schemas.openxmlformats.org/officeDocument/2006/relationships/hyperlink" Target="https://ec.europa.eu/info/funding-tenders/funding-opportunities/find-calls-funding-topic_en" TargetMode="External"/><Relationship Id="rId1" Type="http://schemas.openxmlformats.org/officeDocument/2006/relationships/slideLayout" Target="../slideLayouts/slideLayout2.xml"/><Relationship Id="rId6" Type="http://schemas.openxmlformats.org/officeDocument/2006/relationships/hyperlink" Target="https://www.euro-access.eu/" TargetMode="External"/><Relationship Id="rId11" Type="http://schemas.openxmlformats.org/officeDocument/2006/relationships/image" Target="../media/image121.png"/><Relationship Id="rId5" Type="http://schemas.openxmlformats.org/officeDocument/2006/relationships/hyperlink" Target="https://www.danube-region.eu/" TargetMode="External"/><Relationship Id="rId10" Type="http://schemas.openxmlformats.org/officeDocument/2006/relationships/hyperlink" Target="https://ec.europa.eu/programmes/erasmus-plus/sites/erasmusplus/files/eu-login-information_en.pdf" TargetMode="External"/><Relationship Id="rId4" Type="http://schemas.openxmlformats.org/officeDocument/2006/relationships/hyperlink" Target="https://ec.europa.eu/inea/en/publications-2018" TargetMode="External"/><Relationship Id="rId9" Type="http://schemas.openxmlformats.org/officeDocument/2006/relationships/hyperlink" Target="http://ec.europa.eu/budget/fts/index_en.htm" TargetMode="External"/></Relationships>
</file>

<file path=ppt/slides/_rels/slide179.xml.rels><?xml version="1.0" encoding="UTF-8" standalone="yes"?>
<Relationships xmlns="http://schemas.openxmlformats.org/package/2006/relationships"><Relationship Id="rId8" Type="http://schemas.openxmlformats.org/officeDocument/2006/relationships/hyperlink" Target="https://www.openaire.eu/" TargetMode="External"/><Relationship Id="rId3" Type="http://schemas.openxmlformats.org/officeDocument/2006/relationships/hyperlink" Target="http://www.ec.europa.eu/budget/fts/index_en.htm" TargetMode="External"/><Relationship Id="rId7" Type="http://schemas.openxmlformats.org/officeDocument/2006/relationships/hyperlink" Target="https://ec.europa.eu/research/participants/docs/h2020-funding-guide/grants/applying-for-funding/find-a-call_en.htm" TargetMode="External"/><Relationship Id="rId2" Type="http://schemas.openxmlformats.org/officeDocument/2006/relationships/hyperlink" Target="https://publications.europa.eu/en/home" TargetMode="External"/><Relationship Id="rId1" Type="http://schemas.openxmlformats.org/officeDocument/2006/relationships/slideLayout" Target="../slideLayouts/slideLayout2.xml"/><Relationship Id="rId6" Type="http://schemas.openxmlformats.org/officeDocument/2006/relationships/hyperlink" Target="https://europa.eu/youth/_en" TargetMode="External"/><Relationship Id="rId5" Type="http://schemas.openxmlformats.org/officeDocument/2006/relationships/hyperlink" Target="http://www.eurodesk.eu/" TargetMode="External"/><Relationship Id="rId4" Type="http://schemas.openxmlformats.org/officeDocument/2006/relationships/hyperlink" Target="https://ec.europa.eu/info/about-european-commission/eu-budget_en" TargetMode="External"/><Relationship Id="rId9" Type="http://schemas.openxmlformats.org/officeDocument/2006/relationships/image" Target="../media/image121.png"/></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hyperlink" Target="https://eur-lex.europa.eu/legal-content/EN/TXT/?uri=CELEX:52018PC0435" TargetMode="External"/><Relationship Id="rId7" Type="http://schemas.openxmlformats.org/officeDocument/2006/relationships/hyperlink" Target="https://eur-lex.europa.eu/legal-content/EN/TXT/?uri=COM:2018:384:FIN" TargetMode="External"/><Relationship Id="rId2" Type="http://schemas.openxmlformats.org/officeDocument/2006/relationships/hyperlink" Target="https://eur-lex.europa.eu/legal-content/EN/TXT/?uri=COM:2018:366:FIN" TargetMode="External"/><Relationship Id="rId1" Type="http://schemas.openxmlformats.org/officeDocument/2006/relationships/slideLayout" Target="../slideLayouts/slideLayout2.xml"/><Relationship Id="rId6" Type="http://schemas.openxmlformats.org/officeDocument/2006/relationships/hyperlink" Target="https://eur-lex.europa.eu/legal-content/EN/TXT/?uri=COM:2018:383:REV1" TargetMode="External"/><Relationship Id="rId5" Type="http://schemas.openxmlformats.org/officeDocument/2006/relationships/hyperlink" Target="https://eur-lex.europa.eu/legal-content/EN/TXT/?uri=COM:2018:367:FIN" TargetMode="External"/><Relationship Id="rId4" Type="http://schemas.openxmlformats.org/officeDocument/2006/relationships/hyperlink" Target="https://ec.europa.eu/commission/sites/beta-political/files/budget-may2018-single-market-regulation_en.pdf" TargetMode="External"/></Relationships>
</file>

<file path=ppt/slides/_rels/slide183.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3.png"/><Relationship Id="rId7" Type="http://schemas.openxmlformats.org/officeDocument/2006/relationships/image" Target="../media/image12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hyperlink" Target="http://eu-programmes.euinfo.rs/" TargetMode="External"/></Relationships>
</file>

<file path=ppt/slides/_rels/slide18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hyperlink" Target="https://ec.europa.eu/info/files/horizon-europe-investing-shape-our-future_en" TargetMode="External"/><Relationship Id="rId5" Type="http://schemas.openxmlformats.org/officeDocument/2006/relationships/hyperlink" Target="http://europa.eu/rapid/press-release_STATEMENT-19-2163_en.htm" TargetMode="External"/><Relationship Id="rId4" Type="http://schemas.openxmlformats.org/officeDocument/2006/relationships/hyperlink" Target="http://europa.eu/rapid/press-release_IP-19-1676_en.htm"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NULL" TargetMode="External"/><Relationship Id="rId7" Type="http://schemas.openxmlformats.org/officeDocument/2006/relationships/hyperlink" Target="https://eur-lex.europa.eu/legal-content/EN/TXT/PDF/?uri=CELEX:32013R1291&amp;from=EN" TargetMode="External"/><Relationship Id="rId2" Type="http://schemas.openxmlformats.org/officeDocument/2006/relationships/hyperlink" Target="https://ec.europa.eu/programmes/horizon2020/en" TargetMode="External"/><Relationship Id="rId1" Type="http://schemas.openxmlformats.org/officeDocument/2006/relationships/slideLayout" Target="../slideLayouts/slideLayout13.xml"/><Relationship Id="rId6" Type="http://schemas.openxmlformats.org/officeDocument/2006/relationships/hyperlink" Target="https://eur-lex.europa.eu/legal-content/EN/TXT/?uri=CELEX:32013R1291" TargetMode="External"/><Relationship Id="rId5" Type="http://schemas.openxmlformats.org/officeDocument/2006/relationships/hyperlink" Target="https://ec.europa.eu/info/funding-tenders/opportunities/portal/screen/programmes/h2020" TargetMode="External"/><Relationship Id="rId4" Type="http://schemas.openxmlformats.org/officeDocument/2006/relationships/hyperlink" Target="https://ec.europa.eu/info/horizon-europe-next-research-and-innovation-framework-programme_en"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7.jpeg"/><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hyperlink" Target="http://nano2all.eu/" TargetMode="Externa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5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jpeg"/></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57.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57.xml"/><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57.xml"/><Relationship Id="rId5" Type="http://schemas.openxmlformats.org/officeDocument/2006/relationships/image" Target="../media/image59.jpe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3" Type="http://schemas.openxmlformats.org/officeDocument/2006/relationships/hyperlink" Target="http://www.nano2all.eu/" TargetMode="External"/><Relationship Id="rId2" Type="http://schemas.openxmlformats.org/officeDocument/2006/relationships/image" Target="../media/image65.jpeg"/><Relationship Id="rId1" Type="http://schemas.openxmlformats.org/officeDocument/2006/relationships/slideLayout" Target="../slideLayouts/slideLayout57.xml"/><Relationship Id="rId6" Type="http://schemas.openxmlformats.org/officeDocument/2006/relationships/hyperlink" Target="http://www.nano2all.eu/resources" TargetMode="External"/><Relationship Id="rId5" Type="http://schemas.openxmlformats.org/officeDocument/2006/relationships/hyperlink" Target="https://www.facebook.com/nano2all/" TargetMode="External"/><Relationship Id="rId4" Type="http://schemas.openxmlformats.org/officeDocument/2006/relationships/hyperlink" Target="https://twitter.com/Nano2AllProjec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hyperlink" Target="http://www.projectbingo.eu/" TargetMode="External"/><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3" Type="http://schemas.openxmlformats.org/officeDocument/2006/relationships/hyperlink" Target="http://www.projectbingo.eu/" TargetMode="External"/><Relationship Id="rId2" Type="http://schemas.openxmlformats.org/officeDocument/2006/relationships/slideLayout" Target="../slideLayouts/slideLayout57.xml"/><Relationship Id="rId1" Type="http://schemas.openxmlformats.org/officeDocument/2006/relationships/video" Target="https://www.youtube.com/embed/EJCvsVfUgcg?feature=oembed" TargetMode="External"/><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diagramLayout" Target="../diagrams/layout3.xml"/><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diagramData" Target="../diagrams/data3.xml"/><Relationship Id="rId16" Type="http://schemas.openxmlformats.org/officeDocument/2006/relationships/image" Target="../media/image78.png"/><Relationship Id="rId1" Type="http://schemas.openxmlformats.org/officeDocument/2006/relationships/slideLayout" Target="../slideLayouts/slideLayout57.xml"/><Relationship Id="rId6" Type="http://schemas.microsoft.com/office/2007/relationships/diagramDrawing" Target="../diagrams/drawing3.xml"/><Relationship Id="rId11" Type="http://schemas.openxmlformats.org/officeDocument/2006/relationships/image" Target="../media/image73.png"/><Relationship Id="rId5" Type="http://schemas.openxmlformats.org/officeDocument/2006/relationships/diagramColors" Target="../diagrams/colors3.xml"/><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diagramQuickStyle" Target="../diagrams/quickStyle3.xml"/><Relationship Id="rId9" Type="http://schemas.openxmlformats.org/officeDocument/2006/relationships/image" Target="../media/image71.png"/><Relationship Id="rId14" Type="http://schemas.openxmlformats.org/officeDocument/2006/relationships/image" Target="../media/image7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xml"/><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6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6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jpeg"/><Relationship Id="rId10" Type="http://schemas.openxmlformats.org/officeDocument/2006/relationships/image" Target="../media/image91.png"/><Relationship Id="rId4" Type="http://schemas.openxmlformats.org/officeDocument/2006/relationships/image" Target="../media/image85.jpeg"/><Relationship Id="rId9" Type="http://schemas.openxmlformats.org/officeDocument/2006/relationships/image" Target="../media/image9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hyperlink" Target="https://www.ipr-hub.eu/" TargetMode="External"/><Relationship Id="rId2" Type="http://schemas.openxmlformats.org/officeDocument/2006/relationships/hyperlink" Target="https://een.ec.europa.eu/" TargetMode="Externa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7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ww.erasmus-entrepreneurs.eu/" TargetMode="External"/><Relationship Id="rId2" Type="http://schemas.openxmlformats.org/officeDocument/2006/relationships/hyperlink" Target="https://wegate.eu/" TargetMode="Externa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7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ec.europa.eu/easme/en/cosme-0"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hyperlink" Target="https://cosme.easme-web.eu/" TargetMode="External"/><Relationship Id="rId3" Type="http://schemas.openxmlformats.org/officeDocument/2006/relationships/hyperlink" Target="http://www.access2finance.eu/" TargetMode="External"/><Relationship Id="rId7" Type="http://schemas.openxmlformats.org/officeDocument/2006/relationships/hyperlink" Target="https://ec.europa.eu/research/participants/data/ref/other_eu_prog/cosme/wp-call/cosme-wp-2019_en.pdf" TargetMode="External"/><Relationship Id="rId2" Type="http://schemas.openxmlformats.org/officeDocument/2006/relationships/hyperlink" Target="https://ec.europa.eu/easme/en/cosme-0" TargetMode="External"/><Relationship Id="rId1" Type="http://schemas.openxmlformats.org/officeDocument/2006/relationships/slideLayout" Target="../slideLayouts/slideLayout2.xml"/><Relationship Id="rId6" Type="http://schemas.openxmlformats.org/officeDocument/2006/relationships/hyperlink" Target="https://eur-lex.europa.eu/legal-content/EN/TXT/?uri=CELEX:32013R1287" TargetMode="External"/><Relationship Id="rId5" Type="http://schemas.openxmlformats.org/officeDocument/2006/relationships/hyperlink" Target="https://www.clustercollaboration.eu/" TargetMode="External"/><Relationship Id="rId10" Type="http://schemas.openxmlformats.org/officeDocument/2006/relationships/image" Target="../media/image28.jpeg"/><Relationship Id="rId4" Type="http://schemas.openxmlformats.org/officeDocument/2006/relationships/hyperlink" Target="https://een.ec.europa.eu/" TargetMode="External"/><Relationship Id="rId9" Type="http://schemas.openxmlformats.org/officeDocument/2006/relationships/hyperlink" Target="https://ec.europa.eu/info/funding-tenders/opportunities/portal/screen/how-to-participate/reference-documents"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8" Type="http://schemas.openxmlformats.org/officeDocument/2006/relationships/hyperlink" Target="https://eur-lex.europa.eu/legal-content/EN/TXT/?uri=uriserv:OJ.L_.2014.086.01.0001.01.ENG" TargetMode="External"/><Relationship Id="rId3" Type="http://schemas.openxmlformats.org/officeDocument/2006/relationships/hyperlink" Target="https://ec.europa.eu/health/home_en" TargetMode="External"/><Relationship Id="rId7" Type="http://schemas.openxmlformats.org/officeDocument/2006/relationships/hyperlink" Target="https://ec.europa.eu/health/sites/health/files/funding/docs/wp2019_annex_en.pdf" TargetMode="External"/><Relationship Id="rId2" Type="http://schemas.openxmlformats.org/officeDocument/2006/relationships/image" Target="../media/image16.jpeg"/><Relationship Id="rId1" Type="http://schemas.openxmlformats.org/officeDocument/2006/relationships/slideLayout" Target="../slideLayouts/slideLayout24.xml"/><Relationship Id="rId6" Type="http://schemas.openxmlformats.org/officeDocument/2006/relationships/hyperlink" Target="https://ec.europa.eu/info/funding-tenders/opportunities/portal/screen/programmes/3hp" TargetMode="External"/><Relationship Id="rId5" Type="http://schemas.openxmlformats.org/officeDocument/2006/relationships/hyperlink" Target="https://ec.europa.eu/chafea/health/index_en.htm" TargetMode="External"/><Relationship Id="rId4" Type="http://schemas.openxmlformats.org/officeDocument/2006/relationships/hyperlink" Target="https://ec.europa.eu/health/funding/programme_en"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hyperlink" Target="https://www.youtube.com/watch?v=qko9icCy62k&amp;feature=youtu.be" TargetMode="Externa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hyperlink" Target="https://eacea.ec.europa.eu/creative-europe" TargetMode="External"/><Relationship Id="rId7" Type="http://schemas.openxmlformats.org/officeDocument/2006/relationships/hyperlink" Target="https://eur-lex.europa.eu/legal-content/EN/TXT/PDF/?uri=CELEX:32013R1295&amp;from=EN" TargetMode="External"/><Relationship Id="rId2" Type="http://schemas.openxmlformats.org/officeDocument/2006/relationships/hyperlink" Target="https://ec.europa.eu/programmes/creative-europe/node_en" TargetMode="External"/><Relationship Id="rId1" Type="http://schemas.openxmlformats.org/officeDocument/2006/relationships/slideLayout" Target="../slideLayouts/slideLayout24.xml"/><Relationship Id="rId6" Type="http://schemas.openxmlformats.org/officeDocument/2006/relationships/hyperlink" Target="https://ec.europa.eu/programmes/creative-europe/sites/creative-europe/files/library/c-2018-6687.pdf" TargetMode="External"/><Relationship Id="rId11" Type="http://schemas.openxmlformats.org/officeDocument/2006/relationships/image" Target="../media/image94.jpg"/><Relationship Id="rId5" Type="http://schemas.openxmlformats.org/officeDocument/2006/relationships/hyperlink" Target="https://eacea.ec.europa.eu/creative-europe/funding_en" TargetMode="External"/><Relationship Id="rId10" Type="http://schemas.openxmlformats.org/officeDocument/2006/relationships/hyperlink" Target="mailto:nevena@media.kreativnaevropa.rs" TargetMode="External"/><Relationship Id="rId4" Type="http://schemas.openxmlformats.org/officeDocument/2006/relationships/hyperlink" Target="http://www.europarl.europa.eu/RegData/etudes/BRIE/2018/628229/EPRS_BRI(2018)628229_EN.pdf" TargetMode="External"/><Relationship Id="rId9" Type="http://schemas.openxmlformats.org/officeDocument/2006/relationships/hyperlink" Target="mailto:dimitrije.tadic@kultura.gov.rs"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EU FUNDING SERBIA">
            <a:extLst>
              <a:ext uri="{FF2B5EF4-FFF2-40B4-BE49-F238E27FC236}">
                <a16:creationId xmlns:a16="http://schemas.microsoft.com/office/drawing/2014/main" id="{F5263A5C-3785-4ECF-B416-9A2151E790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1469" y="1038687"/>
            <a:ext cx="5065451" cy="506545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4" name="Dikdörtgen 3">
            <a:extLst>
              <a:ext uri="{FF2B5EF4-FFF2-40B4-BE49-F238E27FC236}">
                <a16:creationId xmlns:a16="http://schemas.microsoft.com/office/drawing/2014/main" id="{CC1C3BBB-35B9-48EC-A8CE-659B69F51331}"/>
              </a:ext>
            </a:extLst>
          </p:cNvPr>
          <p:cNvSpPr/>
          <p:nvPr/>
        </p:nvSpPr>
        <p:spPr>
          <a:xfrm>
            <a:off x="1255080" y="2890391"/>
            <a:ext cx="3770628" cy="1077218"/>
          </a:xfrm>
          <a:prstGeom prst="rect">
            <a:avLst/>
          </a:prstGeom>
        </p:spPr>
        <p:txBody>
          <a:bodyPr wrap="square">
            <a:spAutoFit/>
          </a:bodyPr>
          <a:lstStyle/>
          <a:p>
            <a:pPr algn="ctr"/>
            <a:r>
              <a:rPr lang="en-US" sz="3200" b="1" dirty="0">
                <a:solidFill>
                  <a:srgbClr val="1A3F6D"/>
                </a:solidFill>
              </a:rPr>
              <a:t>EU </a:t>
            </a:r>
            <a:r>
              <a:rPr lang="sr-Latn-RS" sz="3200" b="1" dirty="0">
                <a:solidFill>
                  <a:srgbClr val="1A3F6D"/>
                </a:solidFill>
              </a:rPr>
              <a:t>PROGRAMMES</a:t>
            </a:r>
            <a:r>
              <a:rPr lang="en-US" sz="3200" b="1" dirty="0">
                <a:solidFill>
                  <a:srgbClr val="1A3F6D"/>
                </a:solidFill>
              </a:rPr>
              <a:t> </a:t>
            </a:r>
            <a:r>
              <a:rPr lang="tr-TR" sz="3200" b="1" dirty="0">
                <a:solidFill>
                  <a:srgbClr val="1A3F6D"/>
                </a:solidFill>
              </a:rPr>
              <a:t> </a:t>
            </a:r>
          </a:p>
          <a:p>
            <a:pPr algn="ctr"/>
            <a:r>
              <a:rPr lang="en-US" sz="3200" b="1" dirty="0">
                <a:solidFill>
                  <a:srgbClr val="1A3F6D"/>
                </a:solidFill>
              </a:rPr>
              <a:t>– AN OVERVIEW</a:t>
            </a:r>
            <a:r>
              <a:rPr lang="tr-TR" sz="3200" b="1" dirty="0">
                <a:solidFill>
                  <a:srgbClr val="1A3F6D"/>
                </a:solidFill>
              </a:rPr>
              <a:t>-</a:t>
            </a:r>
            <a:endParaRPr lang="en-US" sz="3200" b="1" dirty="0">
              <a:solidFill>
                <a:srgbClr val="1A3F6D"/>
              </a:solidFill>
            </a:endParaRPr>
          </a:p>
        </p:txBody>
      </p:sp>
      <p:pic>
        <p:nvPicPr>
          <p:cNvPr id="5" name="Picture 2">
            <a:extLst>
              <a:ext uri="{FF2B5EF4-FFF2-40B4-BE49-F238E27FC236}">
                <a16:creationId xmlns:a16="http://schemas.microsoft.com/office/drawing/2014/main" id="{00000000-0008-0000-0700-00000300000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213802" y="177810"/>
            <a:ext cx="5640108" cy="1246798"/>
          </a:xfrm>
          <a:prstGeom prst="rect">
            <a:avLst/>
          </a:prstGeom>
        </p:spPr>
      </p:pic>
      <p:pic>
        <p:nvPicPr>
          <p:cNvPr id="6" name="Picture 3">
            <a:extLst>
              <a:ext uri="{FF2B5EF4-FFF2-40B4-BE49-F238E27FC236}">
                <a16:creationId xmlns:a16="http://schemas.microsoft.com/office/drawing/2014/main" id="{00000000-0008-0000-0700-0000020000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12981" y="6163330"/>
            <a:ext cx="483019" cy="51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2811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866416" y="207369"/>
            <a:ext cx="8229600" cy="649288"/>
          </a:xfrm>
        </p:spPr>
        <p:txBody>
          <a:bodyPr>
            <a:normAutofit/>
          </a:bodyPr>
          <a:lstStyle/>
          <a:p>
            <a:r>
              <a:rPr lang="en-GB" altLang="en-US" sz="3200" b="1" dirty="0">
                <a:solidFill>
                  <a:schemeClr val="accent5">
                    <a:lumMod val="50000"/>
                  </a:schemeClr>
                </a:solidFill>
                <a:latin typeface="+mn-lt"/>
              </a:rPr>
              <a:t>Type of actions – funding rates</a:t>
            </a:r>
          </a:p>
        </p:txBody>
      </p:sp>
      <p:sp>
        <p:nvSpPr>
          <p:cNvPr id="10" name="Rectangle 6"/>
          <p:cNvSpPr>
            <a:spLocks noChangeArrowheads="1"/>
          </p:cNvSpPr>
          <p:nvPr/>
        </p:nvSpPr>
        <p:spPr bwMode="auto">
          <a:xfrm>
            <a:off x="7188201" y="5013326"/>
            <a:ext cx="1704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40000"/>
              </a:spcBef>
              <a:spcAft>
                <a:spcPct val="40000"/>
              </a:spcAft>
              <a:buClr>
                <a:schemeClr val="tx1"/>
              </a:buClr>
              <a:buFont typeface="Wingdings" pitchFamily="2" charset="2"/>
              <a:buChar char="§"/>
              <a:defRPr sz="2800">
                <a:solidFill>
                  <a:srgbClr val="000000"/>
                </a:solidFill>
                <a:latin typeface="Verdana" pitchFamily="34" charset="0"/>
                <a:cs typeface="Times New Roman" pitchFamily="18" charset="0"/>
              </a:defRPr>
            </a:lvl1pPr>
            <a:lvl2pPr marL="742950" indent="-285750" eaLnBrk="0" hangingPunct="0">
              <a:spcBef>
                <a:spcPct val="20000"/>
              </a:spcBef>
              <a:buClr>
                <a:srgbClr val="009FBA"/>
              </a:buClr>
              <a:buChar char="•"/>
              <a:defRPr sz="2000" b="1">
                <a:solidFill>
                  <a:srgbClr val="0F5494"/>
                </a:solidFill>
                <a:latin typeface="Verdana" pitchFamily="34" charset="0"/>
                <a:cs typeface="Times New Roman" pitchFamily="18" charset="0"/>
              </a:defRPr>
            </a:lvl2pPr>
            <a:lvl3pPr marL="1143000" indent="-228600" eaLnBrk="0" hangingPunct="0">
              <a:spcBef>
                <a:spcPct val="20000"/>
              </a:spcBef>
              <a:defRPr sz="1400">
                <a:solidFill>
                  <a:srgbClr val="0F5494"/>
                </a:solidFill>
                <a:latin typeface="Verdana" pitchFamily="34" charset="0"/>
                <a:cs typeface="Times New Roman" pitchFamily="18" charset="0"/>
              </a:defRPr>
            </a:lvl3pPr>
            <a:lvl4pPr marL="1600200" indent="-228600" eaLnBrk="0" hangingPunct="0">
              <a:spcBef>
                <a:spcPct val="20000"/>
              </a:spcBef>
              <a:buChar char="–"/>
              <a:defRPr sz="2000">
                <a:solidFill>
                  <a:schemeClr val="tx1"/>
                </a:solidFill>
                <a:latin typeface="Arial" pitchFamily="34" charset="0"/>
                <a:cs typeface="Times New Roman" pitchFamily="18" charset="0"/>
              </a:defRPr>
            </a:lvl4pPr>
            <a:lvl5pPr marL="2057400" indent="-228600" eaLnBrk="0" hangingPunct="0">
              <a:spcBef>
                <a:spcPct val="20000"/>
              </a:spcBef>
              <a:buChar char="»"/>
              <a:defRPr sz="2000">
                <a:solidFill>
                  <a:schemeClr val="tx1"/>
                </a:solidFill>
                <a:latin typeface="Arial" pitchFamily="34"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9pPr>
          </a:lstStyle>
          <a:p>
            <a:pPr eaLnBrk="1" hangingPunct="1">
              <a:spcBef>
                <a:spcPct val="0"/>
              </a:spcBef>
              <a:spcAft>
                <a:spcPct val="0"/>
              </a:spcAft>
              <a:buClrTx/>
              <a:buFontTx/>
              <a:buNone/>
            </a:pPr>
            <a:r>
              <a:rPr lang="pt-PT" altLang="en-US" sz="1400" b="1">
                <a:solidFill>
                  <a:srgbClr val="FFFFFF"/>
                </a:solidFill>
                <a:latin typeface="Arial" pitchFamily="34" charset="0"/>
                <a:cs typeface="Arial" pitchFamily="34" charset="0"/>
              </a:rPr>
              <a:t>Open to the world</a:t>
            </a:r>
            <a:endParaRPr lang="en-GB" altLang="en-US" sz="1400" b="1">
              <a:solidFill>
                <a:srgbClr val="FFFFFF"/>
              </a:solidFill>
              <a:latin typeface="Arial" pitchFamily="34" charset="0"/>
              <a:cs typeface="Arial" pitchFamily="34" charset="0"/>
            </a:endParaRPr>
          </a:p>
        </p:txBody>
      </p:sp>
      <p:sp>
        <p:nvSpPr>
          <p:cNvPr id="2" name="Content Placeholder 1"/>
          <p:cNvSpPr>
            <a:spLocks noGrp="1"/>
          </p:cNvSpPr>
          <p:nvPr>
            <p:ph idx="1"/>
          </p:nvPr>
        </p:nvSpPr>
        <p:spPr/>
        <p:txBody>
          <a:bodyPr/>
          <a:lstStyle/>
          <a:p>
            <a:endParaRPr lang="en-US" dirty="0"/>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929" b="17598"/>
          <a:stretch/>
        </p:blipFill>
        <p:spPr bwMode="auto">
          <a:xfrm>
            <a:off x="962576" y="795130"/>
            <a:ext cx="9992553" cy="504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2">
            <a:extLst>
              <a:ext uri="{FF2B5EF4-FFF2-40B4-BE49-F238E27FC236}">
                <a16:creationId xmlns:a16="http://schemas.microsoft.com/office/drawing/2014/main" id="{5921280B-E3C8-4C55-977A-22B8F8F7C84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898" y="5470295"/>
            <a:ext cx="2232116" cy="10821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9000455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197427" y="207818"/>
            <a:ext cx="11707528" cy="5580423"/>
          </a:xfrm>
        </p:spPr>
        <p:txBody>
          <a:bodyPr>
            <a:normAutofit/>
          </a:bodyPr>
          <a:lstStyle/>
          <a:p>
            <a:pPr marL="0" indent="0">
              <a:lnSpc>
                <a:spcPct val="110000"/>
              </a:lnSpc>
              <a:buNone/>
            </a:pPr>
            <a:r>
              <a:rPr lang="en-US" sz="3100" b="1" i="1" u="sng" dirty="0">
                <a:latin typeface="Calibri" panose="020F0502020204030204" pitchFamily="34" charset="0"/>
                <a:cs typeface="Calibri" panose="020F0502020204030204" pitchFamily="34" charset="0"/>
              </a:rPr>
              <a:t>Sub-Programme: MICROFINANCE FACILITY &amp; SOCIAL ENTREPRENEURSHIP</a:t>
            </a:r>
            <a:r>
              <a:rPr lang="sr-Latn-RS" sz="3100" b="1" i="1" u="sng" dirty="0">
                <a:latin typeface="Calibri" panose="020F0502020204030204" pitchFamily="34" charset="0"/>
                <a:cs typeface="Calibri" panose="020F0502020204030204" pitchFamily="34" charset="0"/>
              </a:rPr>
              <a:t> - Step by step</a:t>
            </a:r>
          </a:p>
          <a:p>
            <a:pPr marL="0" indent="0" algn="just">
              <a:lnSpc>
                <a:spcPct val="110000"/>
              </a:lnSpc>
              <a:buNone/>
            </a:pPr>
            <a:endParaRPr lang="en-US" dirty="0">
              <a:latin typeface="Calibri" panose="020F0502020204030204" pitchFamily="34" charset="0"/>
              <a:cs typeface="Calibri" panose="020F0502020204030204" pitchFamily="34" charset="0"/>
            </a:endParaRPr>
          </a:p>
        </p:txBody>
      </p:sp>
      <p:pic>
        <p:nvPicPr>
          <p:cNvPr id="6" name="Resim 5" descr="Image result for Employment and Social Innovation Programme - EASI ec eu">
            <a:extLst>
              <a:ext uri="{FF2B5EF4-FFF2-40B4-BE49-F238E27FC236}">
                <a16:creationId xmlns:a16="http://schemas.microsoft.com/office/drawing/2014/main" id="{2448F744-C8AA-4250-B732-BA2027E0F1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547" y="5514439"/>
            <a:ext cx="1309433" cy="10639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143382588"/>
              </p:ext>
            </p:extLst>
          </p:nvPr>
        </p:nvGraphicFramePr>
        <p:xfrm>
          <a:off x="103908" y="1423555"/>
          <a:ext cx="11949546" cy="4681450"/>
        </p:xfrm>
        <a:graphic>
          <a:graphicData uri="http://schemas.openxmlformats.org/drawingml/2006/table">
            <a:tbl>
              <a:tblPr firstRow="1" firstCol="1" bandRow="1">
                <a:tableStyleId>{5C22544A-7EE6-4342-B048-85BDC9FD1C3A}</a:tableStyleId>
              </a:tblPr>
              <a:tblGrid>
                <a:gridCol w="5974773">
                  <a:extLst>
                    <a:ext uri="{9D8B030D-6E8A-4147-A177-3AD203B41FA5}">
                      <a16:colId xmlns:a16="http://schemas.microsoft.com/office/drawing/2014/main" val="20000"/>
                    </a:ext>
                  </a:extLst>
                </a:gridCol>
                <a:gridCol w="5974773">
                  <a:extLst>
                    <a:ext uri="{9D8B030D-6E8A-4147-A177-3AD203B41FA5}">
                      <a16:colId xmlns:a16="http://schemas.microsoft.com/office/drawing/2014/main" val="20001"/>
                    </a:ext>
                  </a:extLst>
                </a:gridCol>
              </a:tblGrid>
              <a:tr h="4681450">
                <a:tc>
                  <a:txBody>
                    <a:bodyPr/>
                    <a:lstStyle/>
                    <a:p>
                      <a:pPr marL="0" marR="0" algn="ctr">
                        <a:lnSpc>
                          <a:spcPct val="115000"/>
                        </a:lnSpc>
                        <a:spcBef>
                          <a:spcPts val="0"/>
                        </a:spcBef>
                        <a:spcAft>
                          <a:spcPts val="0"/>
                        </a:spcAft>
                      </a:pPr>
                      <a:r>
                        <a:rPr lang="en-US" sz="2400" dirty="0">
                          <a:effectLst/>
                        </a:rPr>
                        <a:t>Startup companies</a:t>
                      </a:r>
                    </a:p>
                    <a:p>
                      <a:pPr marL="0" marR="0">
                        <a:lnSpc>
                          <a:spcPct val="115000"/>
                        </a:lnSpc>
                        <a:spcBef>
                          <a:spcPts val="0"/>
                        </a:spcBef>
                        <a:spcAft>
                          <a:spcPts val="0"/>
                        </a:spcAft>
                      </a:pPr>
                      <a:endParaRPr lang="sr-Latn-RS" sz="2000" dirty="0">
                        <a:effectLst/>
                      </a:endParaRPr>
                    </a:p>
                    <a:p>
                      <a:pPr marL="0" marR="0">
                        <a:lnSpc>
                          <a:spcPct val="115000"/>
                        </a:lnSpc>
                        <a:spcBef>
                          <a:spcPts val="0"/>
                        </a:spcBef>
                        <a:spcAft>
                          <a:spcPts val="0"/>
                        </a:spcAft>
                      </a:pPr>
                      <a:r>
                        <a:rPr lang="en-US" sz="2000" dirty="0">
                          <a:effectLst/>
                        </a:rPr>
                        <a:t>The company has been operating for less than 2 years</a:t>
                      </a:r>
                    </a:p>
                    <a:p>
                      <a:pPr marL="0" marR="0">
                        <a:lnSpc>
                          <a:spcPct val="115000"/>
                        </a:lnSpc>
                        <a:spcBef>
                          <a:spcPts val="0"/>
                        </a:spcBef>
                        <a:spcAft>
                          <a:spcPts val="0"/>
                        </a:spcAft>
                      </a:pPr>
                      <a:r>
                        <a:rPr lang="en-US" sz="2000" dirty="0">
                          <a:effectLst/>
                        </a:rPr>
                        <a:t>No related legal entities</a:t>
                      </a:r>
                    </a:p>
                    <a:p>
                      <a:pPr marL="0" marR="0">
                        <a:lnSpc>
                          <a:spcPct val="115000"/>
                        </a:lnSpc>
                        <a:spcBef>
                          <a:spcPts val="0"/>
                        </a:spcBef>
                        <a:spcAft>
                          <a:spcPts val="0"/>
                        </a:spcAft>
                      </a:pPr>
                      <a:r>
                        <a:rPr lang="en-US" sz="2000" dirty="0">
                          <a:effectLst/>
                        </a:rPr>
                        <a:t>Neat Business Bureau and Business Owner Credit</a:t>
                      </a:r>
                    </a:p>
                    <a:p>
                      <a:pPr marL="0" marR="0">
                        <a:lnSpc>
                          <a:spcPct val="115000"/>
                        </a:lnSpc>
                        <a:spcBef>
                          <a:spcPts val="0"/>
                        </a:spcBef>
                        <a:spcAft>
                          <a:spcPts val="0"/>
                        </a:spcAft>
                      </a:pPr>
                      <a:r>
                        <a:rPr lang="en-US" sz="2000" dirty="0">
                          <a:effectLst/>
                        </a:rPr>
                        <a:t>Mandatory participation of 10% in the investment</a:t>
                      </a:r>
                    </a:p>
                    <a:p>
                      <a:pPr marL="0" marR="0">
                        <a:lnSpc>
                          <a:spcPct val="115000"/>
                        </a:lnSpc>
                        <a:spcBef>
                          <a:spcPts val="0"/>
                        </a:spcBef>
                        <a:spcAft>
                          <a:spcPts val="0"/>
                        </a:spcAft>
                      </a:pPr>
                      <a:r>
                        <a:rPr lang="en-US" sz="2000" dirty="0">
                          <a:effectLst/>
                        </a:rPr>
                        <a:t>Delivering invoices according to the purpose of the loan</a:t>
                      </a:r>
                    </a:p>
                    <a:p>
                      <a:pPr marL="0" marR="0">
                        <a:lnSpc>
                          <a:spcPct val="115000"/>
                        </a:lnSpc>
                        <a:spcBef>
                          <a:spcPts val="0"/>
                        </a:spcBef>
                        <a:spcAft>
                          <a:spcPts val="0"/>
                        </a:spcAft>
                      </a:pPr>
                      <a:r>
                        <a:rPr lang="en-US" sz="2000" dirty="0">
                          <a:effectLst/>
                        </a:rPr>
                        <a:t>The owner of the company is a citizen of the Republic of Serbia</a:t>
                      </a:r>
                    </a:p>
                    <a:p>
                      <a:pPr marL="0" marR="0">
                        <a:lnSpc>
                          <a:spcPct val="115000"/>
                        </a:lnSpc>
                        <a:spcBef>
                          <a:spcPts val="0"/>
                        </a:spcBef>
                        <a:spcAft>
                          <a:spcPts val="0"/>
                        </a:spcAft>
                      </a:pPr>
                      <a:r>
                        <a:rPr lang="en-US" sz="2000" dirty="0">
                          <a:effectLst/>
                        </a:rPr>
                        <a:t>The company has no more than 9 employees</a:t>
                      </a:r>
                    </a:p>
                    <a:p>
                      <a:pPr marL="0" marR="0">
                        <a:lnSpc>
                          <a:spcPct val="115000"/>
                        </a:lnSpc>
                        <a:spcBef>
                          <a:spcPts val="0"/>
                        </a:spcBef>
                        <a:spcAft>
                          <a:spcPts val="0"/>
                        </a:spcAft>
                      </a:pPr>
                      <a:r>
                        <a:rPr lang="en-US" sz="2000" dirty="0">
                          <a:effectLst/>
                        </a:rPr>
                        <a:t>Delivered completed business plan and CV</a:t>
                      </a:r>
                    </a:p>
                  </a:txBody>
                  <a:tcPr marL="68580" marR="68580" marT="0" marB="0"/>
                </a:tc>
                <a:tc>
                  <a:txBody>
                    <a:bodyPr/>
                    <a:lstStyle/>
                    <a:p>
                      <a:pPr marL="0" marR="0" algn="ctr">
                        <a:lnSpc>
                          <a:spcPct val="115000"/>
                        </a:lnSpc>
                        <a:spcBef>
                          <a:spcPts val="0"/>
                        </a:spcBef>
                        <a:spcAft>
                          <a:spcPts val="0"/>
                        </a:spcAft>
                      </a:pPr>
                      <a:r>
                        <a:rPr lang="en-US" sz="2400" dirty="0">
                          <a:effectLst/>
                        </a:rPr>
                        <a:t>Civil society organizations and Social enterprises</a:t>
                      </a:r>
                    </a:p>
                    <a:p>
                      <a:pPr marL="0" marR="0">
                        <a:lnSpc>
                          <a:spcPct val="115000"/>
                        </a:lnSpc>
                        <a:spcBef>
                          <a:spcPts val="0"/>
                        </a:spcBef>
                        <a:spcAft>
                          <a:spcPts val="0"/>
                        </a:spcAft>
                      </a:pPr>
                      <a:r>
                        <a:rPr lang="en-US" sz="2000" dirty="0">
                          <a:effectLst/>
                        </a:rPr>
                        <a:t>The company has been operating for more than 2 years</a:t>
                      </a:r>
                    </a:p>
                    <a:p>
                      <a:pPr marL="0" marR="0">
                        <a:lnSpc>
                          <a:spcPct val="115000"/>
                        </a:lnSpc>
                        <a:spcBef>
                          <a:spcPts val="0"/>
                        </a:spcBef>
                        <a:spcAft>
                          <a:spcPts val="0"/>
                        </a:spcAft>
                      </a:pPr>
                      <a:r>
                        <a:rPr lang="en-US" sz="2000" dirty="0">
                          <a:effectLst/>
                        </a:rPr>
                        <a:t>You have a positive impact on the development of society / community</a:t>
                      </a:r>
                    </a:p>
                    <a:p>
                      <a:pPr marL="0" marR="0">
                        <a:lnSpc>
                          <a:spcPct val="115000"/>
                        </a:lnSpc>
                        <a:spcBef>
                          <a:spcPts val="0"/>
                        </a:spcBef>
                        <a:spcAft>
                          <a:spcPts val="0"/>
                        </a:spcAft>
                      </a:pPr>
                      <a:r>
                        <a:rPr lang="en-US" sz="2000" dirty="0">
                          <a:effectLst/>
                        </a:rPr>
                        <a:t>Neat Credit Bureau of Enterprise / Organization</a:t>
                      </a:r>
                    </a:p>
                    <a:p>
                      <a:pPr marL="0" marR="0">
                        <a:lnSpc>
                          <a:spcPct val="115000"/>
                        </a:lnSpc>
                        <a:spcBef>
                          <a:spcPts val="0"/>
                        </a:spcBef>
                        <a:spcAft>
                          <a:spcPts val="0"/>
                        </a:spcAft>
                      </a:pPr>
                      <a:r>
                        <a:rPr lang="en-US" sz="2000" dirty="0">
                          <a:effectLst/>
                        </a:rPr>
                        <a:t>No account blocking in the previous 12 months</a:t>
                      </a:r>
                    </a:p>
                    <a:p>
                      <a:pPr marL="0" marR="0">
                        <a:lnSpc>
                          <a:spcPct val="115000"/>
                        </a:lnSpc>
                        <a:spcBef>
                          <a:spcPts val="0"/>
                        </a:spcBef>
                        <a:spcAft>
                          <a:spcPts val="0"/>
                        </a:spcAft>
                      </a:pPr>
                      <a:r>
                        <a:rPr lang="en-US" sz="2000" dirty="0">
                          <a:effectLst/>
                        </a:rPr>
                        <a:t>Financial statements submitted</a:t>
                      </a:r>
                      <a:endParaRPr lang="en-US"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612079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836935" y="360809"/>
            <a:ext cx="10712913" cy="4761606"/>
          </a:xfrm>
          <a:ln>
            <a:noFill/>
          </a:ln>
          <a:effectLst/>
          <a:scene3d>
            <a:camera prst="orthographicFront">
              <a:rot lat="0" lon="0" rev="0"/>
            </a:camera>
            <a:lightRig rig="chilly" dir="t">
              <a:rot lat="0" lon="0" rev="18480000"/>
            </a:lightRig>
          </a:scene3d>
          <a:sp3d prstMaterial="clear">
            <a:bevelT h="63500"/>
          </a:sp3d>
        </p:spPr>
        <p:txBody>
          <a:bodyPr>
            <a:normAutofit/>
          </a:bodyPr>
          <a:lstStyle/>
          <a:p>
            <a:r>
              <a:rPr lang="en-US" sz="2400" b="1" dirty="0">
                <a:latin typeface="Calibri" panose="020F0502020204030204" pitchFamily="34" charset="0"/>
                <a:cs typeface="Calibri" panose="020F0502020204030204" pitchFamily="34" charset="0"/>
              </a:rPr>
              <a:t>Link</a:t>
            </a:r>
            <a:r>
              <a:rPr lang="en-US" sz="2400" dirty="0">
                <a:latin typeface="Calibri" panose="020F0502020204030204" pitchFamily="34" charset="0"/>
                <a:cs typeface="Calibri" panose="020F0502020204030204" pitchFamily="34" charset="0"/>
              </a:rPr>
              <a:t>; </a:t>
            </a:r>
            <a:endParaRPr lang="tr-TR" sz="2400" dirty="0">
              <a:latin typeface="Calibri" panose="020F0502020204030204" pitchFamily="34" charset="0"/>
              <a:cs typeface="Calibri" panose="020F0502020204030204" pitchFamily="34" charset="0"/>
            </a:endParaRPr>
          </a:p>
          <a:p>
            <a:pPr marL="0" indent="0">
              <a:buNone/>
            </a:pPr>
            <a:r>
              <a:rPr lang="tr-TR" sz="2400" u="sng" dirty="0" err="1">
                <a:latin typeface="Calibri" panose="020F0502020204030204" pitchFamily="34" charset="0"/>
                <a:cs typeface="Calibri" panose="020F0502020204030204" pitchFamily="34" charset="0"/>
                <a:hlinkClick r:id="rId2"/>
              </a:rPr>
              <a:t>https</a:t>
            </a:r>
            <a:r>
              <a:rPr lang="tr-TR" sz="2400" u="sng" dirty="0">
                <a:latin typeface="Calibri" panose="020F0502020204030204" pitchFamily="34" charset="0"/>
                <a:cs typeface="Calibri" panose="020F0502020204030204" pitchFamily="34" charset="0"/>
                <a:hlinkClick r:id="rId2"/>
              </a:rPr>
              <a:t>://</a:t>
            </a:r>
            <a:r>
              <a:rPr lang="tr-TR" sz="2400" u="sng" dirty="0" err="1">
                <a:latin typeface="Calibri" panose="020F0502020204030204" pitchFamily="34" charset="0"/>
                <a:cs typeface="Calibri" panose="020F0502020204030204" pitchFamily="34" charset="0"/>
                <a:hlinkClick r:id="rId2"/>
              </a:rPr>
              <a:t>ec.europa.eu</a:t>
            </a:r>
            <a:r>
              <a:rPr lang="tr-TR" sz="2400" u="sng" dirty="0">
                <a:latin typeface="Calibri" panose="020F0502020204030204" pitchFamily="34" charset="0"/>
                <a:cs typeface="Calibri" panose="020F0502020204030204" pitchFamily="34" charset="0"/>
                <a:hlinkClick r:id="rId2"/>
              </a:rPr>
              <a:t>/</a:t>
            </a:r>
            <a:r>
              <a:rPr lang="tr-TR" sz="2400" u="sng" dirty="0" err="1">
                <a:latin typeface="Calibri" panose="020F0502020204030204" pitchFamily="34" charset="0"/>
                <a:cs typeface="Calibri" panose="020F0502020204030204" pitchFamily="34" charset="0"/>
                <a:hlinkClick r:id="rId2"/>
              </a:rPr>
              <a:t>social</a:t>
            </a:r>
            <a:r>
              <a:rPr lang="tr-TR" sz="2400" u="sng" dirty="0">
                <a:latin typeface="Calibri" panose="020F0502020204030204" pitchFamily="34" charset="0"/>
                <a:cs typeface="Calibri" panose="020F0502020204030204" pitchFamily="34" charset="0"/>
                <a:hlinkClick r:id="rId2"/>
              </a:rPr>
              <a:t>/</a:t>
            </a:r>
            <a:r>
              <a:rPr lang="tr-TR" sz="2400" u="sng" dirty="0" err="1">
                <a:latin typeface="Calibri" panose="020F0502020204030204" pitchFamily="34" charset="0"/>
                <a:cs typeface="Calibri" panose="020F0502020204030204" pitchFamily="34" charset="0"/>
                <a:hlinkClick r:id="rId2"/>
              </a:rPr>
              <a:t>main.jsp?catId</a:t>
            </a:r>
            <a:r>
              <a:rPr lang="tr-TR" sz="2400" u="sng" dirty="0">
                <a:latin typeface="Calibri" panose="020F0502020204030204" pitchFamily="34" charset="0"/>
                <a:cs typeface="Calibri" panose="020F0502020204030204" pitchFamily="34" charset="0"/>
                <a:hlinkClick r:id="rId2"/>
              </a:rPr>
              <a:t>=1081</a:t>
            </a:r>
            <a:endParaRPr lang="tr-TR" sz="2400" u="sng"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Find a Call;</a:t>
            </a:r>
            <a:endParaRPr lang="tr-TR" sz="2400" b="1" dirty="0">
              <a:latin typeface="Calibri" panose="020F0502020204030204" pitchFamily="34" charset="0"/>
              <a:cs typeface="Calibri" panose="020F0502020204030204" pitchFamily="34" charset="0"/>
            </a:endParaRPr>
          </a:p>
          <a:p>
            <a:pPr marL="0" indent="0">
              <a:buNone/>
            </a:pPr>
            <a:r>
              <a:rPr lang="en-US" sz="2400" u="sng" dirty="0">
                <a:latin typeface="Calibri" panose="020F0502020204030204" pitchFamily="34" charset="0"/>
                <a:cs typeface="Calibri" panose="020F0502020204030204" pitchFamily="34" charset="0"/>
                <a:hlinkClick r:id="rId3"/>
              </a:rPr>
              <a:t>https://</a:t>
            </a:r>
            <a:r>
              <a:rPr lang="en-US" sz="2400" u="sng" dirty="0" err="1">
                <a:latin typeface="Calibri" panose="020F0502020204030204" pitchFamily="34" charset="0"/>
                <a:cs typeface="Calibri" panose="020F0502020204030204" pitchFamily="34" charset="0"/>
                <a:hlinkClick r:id="rId3"/>
              </a:rPr>
              <a:t>ec.europa.eu</a:t>
            </a:r>
            <a:r>
              <a:rPr lang="en-US" sz="2400" u="sng" dirty="0">
                <a:latin typeface="Calibri" panose="020F0502020204030204" pitchFamily="34" charset="0"/>
                <a:cs typeface="Calibri" panose="020F0502020204030204" pitchFamily="34" charset="0"/>
                <a:hlinkClick r:id="rId3"/>
              </a:rPr>
              <a:t>/social/</a:t>
            </a:r>
            <a:r>
              <a:rPr lang="en-US" sz="2400" u="sng" dirty="0" err="1">
                <a:latin typeface="Calibri" panose="020F0502020204030204" pitchFamily="34" charset="0"/>
                <a:cs typeface="Calibri" panose="020F0502020204030204" pitchFamily="34" charset="0"/>
                <a:hlinkClick r:id="rId3"/>
              </a:rPr>
              <a:t>main.jsp?catId</a:t>
            </a:r>
            <a:r>
              <a:rPr lang="en-US" sz="2400" u="sng" dirty="0">
                <a:latin typeface="Calibri" panose="020F0502020204030204" pitchFamily="34" charset="0"/>
                <a:cs typeface="Calibri" panose="020F0502020204030204" pitchFamily="34" charset="0"/>
                <a:hlinkClick r:id="rId3"/>
              </a:rPr>
              <a:t>=</a:t>
            </a:r>
            <a:r>
              <a:rPr lang="en-US" sz="2400" u="sng" dirty="0" err="1">
                <a:latin typeface="Calibri" panose="020F0502020204030204" pitchFamily="34" charset="0"/>
                <a:cs typeface="Calibri" panose="020F0502020204030204" pitchFamily="34" charset="0"/>
                <a:hlinkClick r:id="rId3"/>
              </a:rPr>
              <a:t>1081&amp;langId</a:t>
            </a:r>
            <a:r>
              <a:rPr lang="en-US" sz="2400" u="sng" dirty="0">
                <a:latin typeface="Calibri" panose="020F0502020204030204" pitchFamily="34" charset="0"/>
                <a:cs typeface="Calibri" panose="020F0502020204030204" pitchFamily="34" charset="0"/>
                <a:hlinkClick r:id="rId3"/>
              </a:rPr>
              <a:t>=</a:t>
            </a:r>
            <a:r>
              <a:rPr lang="en-US" sz="2400" u="sng" dirty="0" err="1">
                <a:latin typeface="Calibri" panose="020F0502020204030204" pitchFamily="34" charset="0"/>
                <a:cs typeface="Calibri" panose="020F0502020204030204" pitchFamily="34" charset="0"/>
                <a:hlinkClick r:id="rId3"/>
              </a:rPr>
              <a:t>en&amp;furtherCalls</a:t>
            </a:r>
            <a:r>
              <a:rPr lang="en-US" sz="2400" u="sng" dirty="0">
                <a:latin typeface="Calibri" panose="020F0502020204030204" pitchFamily="34" charset="0"/>
                <a:cs typeface="Calibri" panose="020F0502020204030204" pitchFamily="34" charset="0"/>
                <a:hlinkClick r:id="rId3"/>
              </a:rPr>
              <a:t>=</a:t>
            </a:r>
            <a:r>
              <a:rPr lang="en-US" sz="2400" u="sng" dirty="0" err="1">
                <a:latin typeface="Calibri" panose="020F0502020204030204" pitchFamily="34" charset="0"/>
                <a:cs typeface="Calibri" panose="020F0502020204030204" pitchFamily="34" charset="0"/>
                <a:hlinkClick r:id="rId3"/>
              </a:rPr>
              <a:t>yes&amp;callType</a:t>
            </a:r>
            <a:r>
              <a:rPr lang="en-US" sz="2400" u="sng" dirty="0">
                <a:latin typeface="Calibri" panose="020F0502020204030204" pitchFamily="34" charset="0"/>
                <a:cs typeface="Calibri" panose="020F0502020204030204" pitchFamily="34" charset="0"/>
                <a:hlinkClick r:id="rId3"/>
              </a:rPr>
              <a:t>=2</a:t>
            </a:r>
            <a:endParaRPr lang="en-US" sz="24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Regulation; </a:t>
            </a:r>
          </a:p>
          <a:p>
            <a:pPr marL="0" indent="0">
              <a:buNone/>
            </a:pPr>
            <a:r>
              <a:rPr lang="en-US" sz="2400" u="sng" dirty="0">
                <a:latin typeface="Calibri" panose="020F0502020204030204" pitchFamily="34" charset="0"/>
                <a:cs typeface="Calibri" panose="020F0502020204030204" pitchFamily="34" charset="0"/>
                <a:hlinkClick r:id="rId4"/>
              </a:rPr>
              <a:t>https://</a:t>
            </a:r>
            <a:r>
              <a:rPr lang="en-US" sz="2400" u="sng" dirty="0" err="1">
                <a:latin typeface="Calibri" panose="020F0502020204030204" pitchFamily="34" charset="0"/>
                <a:cs typeface="Calibri" panose="020F0502020204030204" pitchFamily="34" charset="0"/>
                <a:hlinkClick r:id="rId4"/>
              </a:rPr>
              <a:t>eur-lex.europa.eu</a:t>
            </a:r>
            <a:r>
              <a:rPr lang="en-US" sz="2400" u="sng" dirty="0">
                <a:latin typeface="Calibri" panose="020F0502020204030204" pitchFamily="34" charset="0"/>
                <a:cs typeface="Calibri" panose="020F0502020204030204" pitchFamily="34" charset="0"/>
                <a:hlinkClick r:id="rId4"/>
              </a:rPr>
              <a:t>/legal-content/</a:t>
            </a:r>
            <a:r>
              <a:rPr lang="en-US" sz="2400" u="sng" dirty="0" err="1">
                <a:latin typeface="Calibri" panose="020F0502020204030204" pitchFamily="34" charset="0"/>
                <a:cs typeface="Calibri" panose="020F0502020204030204" pitchFamily="34" charset="0"/>
                <a:hlinkClick r:id="rId4"/>
              </a:rPr>
              <a:t>EN</a:t>
            </a:r>
            <a:r>
              <a:rPr lang="en-US" sz="2400" u="sng" dirty="0">
                <a:latin typeface="Calibri" panose="020F0502020204030204" pitchFamily="34" charset="0"/>
                <a:cs typeface="Calibri" panose="020F0502020204030204" pitchFamily="34" charset="0"/>
                <a:hlinkClick r:id="rId4"/>
              </a:rPr>
              <a:t>/TXT/?</a:t>
            </a:r>
            <a:r>
              <a:rPr lang="en-US" sz="2400" u="sng" dirty="0" err="1">
                <a:latin typeface="Calibri" panose="020F0502020204030204" pitchFamily="34" charset="0"/>
                <a:cs typeface="Calibri" panose="020F0502020204030204" pitchFamily="34" charset="0"/>
                <a:hlinkClick r:id="rId4"/>
              </a:rPr>
              <a:t>uri</a:t>
            </a:r>
            <a:r>
              <a:rPr lang="en-US" sz="2400" u="sng" dirty="0">
                <a:latin typeface="Calibri" panose="020F0502020204030204" pitchFamily="34" charset="0"/>
                <a:cs typeface="Calibri" panose="020F0502020204030204" pitchFamily="34" charset="0"/>
                <a:hlinkClick r:id="rId4"/>
              </a:rPr>
              <a:t>=</a:t>
            </a:r>
            <a:r>
              <a:rPr lang="en-US" sz="2400" u="sng" dirty="0" err="1">
                <a:latin typeface="Calibri" panose="020F0502020204030204" pitchFamily="34" charset="0"/>
                <a:cs typeface="Calibri" panose="020F0502020204030204" pitchFamily="34" charset="0"/>
                <a:hlinkClick r:id="rId4"/>
              </a:rPr>
              <a:t>CELEX%3A32013R1296</a:t>
            </a:r>
            <a:endParaRPr lang="en-US" sz="24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Work Programme; </a:t>
            </a:r>
          </a:p>
          <a:p>
            <a:pPr marL="0" indent="0">
              <a:buNone/>
            </a:pPr>
            <a:r>
              <a:rPr lang="en-US" sz="2400" u="sng" dirty="0">
                <a:latin typeface="Calibri" panose="020F0502020204030204" pitchFamily="34" charset="0"/>
                <a:cs typeface="Calibri" panose="020F0502020204030204" pitchFamily="34" charset="0"/>
                <a:hlinkClick r:id="rId5"/>
              </a:rPr>
              <a:t>https://</a:t>
            </a:r>
            <a:r>
              <a:rPr lang="en-US" sz="2400" u="sng" dirty="0" err="1">
                <a:latin typeface="Calibri" panose="020F0502020204030204" pitchFamily="34" charset="0"/>
                <a:cs typeface="Calibri" panose="020F0502020204030204" pitchFamily="34" charset="0"/>
                <a:hlinkClick r:id="rId5"/>
              </a:rPr>
              <a:t>ec.europa.eu</a:t>
            </a:r>
            <a:r>
              <a:rPr lang="en-US" sz="2400" u="sng" dirty="0">
                <a:latin typeface="Calibri" panose="020F0502020204030204" pitchFamily="34" charset="0"/>
                <a:cs typeface="Calibri" panose="020F0502020204030204" pitchFamily="34" charset="0"/>
                <a:hlinkClick r:id="rId5"/>
              </a:rPr>
              <a:t>/social/</a:t>
            </a:r>
            <a:r>
              <a:rPr lang="en-US" sz="2400" u="sng" dirty="0" err="1">
                <a:latin typeface="Calibri" panose="020F0502020204030204" pitchFamily="34" charset="0"/>
                <a:cs typeface="Calibri" panose="020F0502020204030204" pitchFamily="34" charset="0"/>
                <a:hlinkClick r:id="rId5"/>
              </a:rPr>
              <a:t>main.jsp?advSearchKey</a:t>
            </a:r>
            <a:r>
              <a:rPr lang="en-US" sz="2400" u="sng" dirty="0">
                <a:latin typeface="Calibri" panose="020F0502020204030204" pitchFamily="34" charset="0"/>
                <a:cs typeface="Calibri" panose="020F0502020204030204" pitchFamily="34" charset="0"/>
                <a:hlinkClick r:id="rId5"/>
              </a:rPr>
              <a:t>=</a:t>
            </a:r>
            <a:r>
              <a:rPr lang="en-US" sz="2400" u="sng" dirty="0" err="1">
                <a:latin typeface="Calibri" panose="020F0502020204030204" pitchFamily="34" charset="0"/>
                <a:cs typeface="Calibri" panose="020F0502020204030204" pitchFamily="34" charset="0"/>
                <a:hlinkClick r:id="rId5"/>
              </a:rPr>
              <a:t>EaSIannualworkprogramme&amp;mode</a:t>
            </a:r>
            <a:r>
              <a:rPr lang="en-US" sz="2400" u="sng" dirty="0">
                <a:latin typeface="Calibri" panose="020F0502020204030204" pitchFamily="34" charset="0"/>
                <a:cs typeface="Calibri" panose="020F0502020204030204" pitchFamily="34" charset="0"/>
                <a:hlinkClick r:id="rId5"/>
              </a:rPr>
              <a:t>=</a:t>
            </a:r>
            <a:r>
              <a:rPr lang="en-US" sz="2400" u="sng" dirty="0" err="1">
                <a:latin typeface="Calibri" panose="020F0502020204030204" pitchFamily="34" charset="0"/>
                <a:cs typeface="Calibri" panose="020F0502020204030204" pitchFamily="34" charset="0"/>
                <a:hlinkClick r:id="rId5"/>
              </a:rPr>
              <a:t>advancedSubmit&amp;catId</a:t>
            </a:r>
            <a:r>
              <a:rPr lang="en-US" sz="2400" u="sng" dirty="0">
                <a:latin typeface="Calibri" panose="020F0502020204030204" pitchFamily="34" charset="0"/>
                <a:cs typeface="Calibri" panose="020F0502020204030204" pitchFamily="34" charset="0"/>
                <a:hlinkClick r:id="rId5"/>
              </a:rPr>
              <a:t>=</a:t>
            </a:r>
            <a:r>
              <a:rPr lang="en-US" sz="2400" u="sng" dirty="0" err="1">
                <a:latin typeface="Calibri" panose="020F0502020204030204" pitchFamily="34" charset="0"/>
                <a:cs typeface="Calibri" panose="020F0502020204030204" pitchFamily="34" charset="0"/>
                <a:hlinkClick r:id="rId5"/>
              </a:rPr>
              <a:t>22&amp;doc_submit</a:t>
            </a:r>
            <a:r>
              <a:rPr lang="en-US" sz="2400" u="sng" dirty="0">
                <a:latin typeface="Calibri" panose="020F0502020204030204" pitchFamily="34" charset="0"/>
                <a:cs typeface="Calibri" panose="020F0502020204030204" pitchFamily="34" charset="0"/>
                <a:hlinkClick r:id="rId5"/>
              </a:rPr>
              <a:t>=&amp;</a:t>
            </a:r>
            <a:r>
              <a:rPr lang="en-US" sz="2400" u="sng" dirty="0" err="1">
                <a:latin typeface="Calibri" panose="020F0502020204030204" pitchFamily="34" charset="0"/>
                <a:cs typeface="Calibri" panose="020F0502020204030204" pitchFamily="34" charset="0"/>
                <a:hlinkClick r:id="rId5"/>
              </a:rPr>
              <a:t>policyArea</a:t>
            </a:r>
            <a:r>
              <a:rPr lang="en-US" sz="2400" u="sng" dirty="0">
                <a:latin typeface="Calibri" panose="020F0502020204030204" pitchFamily="34" charset="0"/>
                <a:cs typeface="Calibri" panose="020F0502020204030204" pitchFamily="34" charset="0"/>
                <a:hlinkClick r:id="rId5"/>
              </a:rPr>
              <a:t>=</a:t>
            </a:r>
            <a:r>
              <a:rPr lang="en-US" sz="2400" u="sng" dirty="0" err="1">
                <a:latin typeface="Calibri" panose="020F0502020204030204" pitchFamily="34" charset="0"/>
                <a:cs typeface="Calibri" panose="020F0502020204030204" pitchFamily="34" charset="0"/>
                <a:hlinkClick r:id="rId5"/>
              </a:rPr>
              <a:t>0&amp;policyAreaSub</a:t>
            </a:r>
            <a:r>
              <a:rPr lang="en-US" sz="2400" u="sng" dirty="0">
                <a:latin typeface="Calibri" panose="020F0502020204030204" pitchFamily="34" charset="0"/>
                <a:cs typeface="Calibri" panose="020F0502020204030204" pitchFamily="34" charset="0"/>
                <a:hlinkClick r:id="rId5"/>
              </a:rPr>
              <a:t>=</a:t>
            </a:r>
            <a:r>
              <a:rPr lang="en-US" sz="2400" u="sng" dirty="0" err="1">
                <a:latin typeface="Calibri" panose="020F0502020204030204" pitchFamily="34" charset="0"/>
                <a:cs typeface="Calibri" panose="020F0502020204030204" pitchFamily="34" charset="0"/>
                <a:hlinkClick r:id="rId5"/>
              </a:rPr>
              <a:t>0&amp;country</a:t>
            </a:r>
            <a:r>
              <a:rPr lang="en-US" sz="2400" u="sng" dirty="0">
                <a:latin typeface="Calibri" panose="020F0502020204030204" pitchFamily="34" charset="0"/>
                <a:cs typeface="Calibri" panose="020F0502020204030204" pitchFamily="34" charset="0"/>
                <a:hlinkClick r:id="rId5"/>
              </a:rPr>
              <a:t>=</a:t>
            </a:r>
            <a:r>
              <a:rPr lang="en-US" sz="2400" u="sng" dirty="0" err="1">
                <a:latin typeface="Calibri" panose="020F0502020204030204" pitchFamily="34" charset="0"/>
                <a:cs typeface="Calibri" panose="020F0502020204030204" pitchFamily="34" charset="0"/>
                <a:hlinkClick r:id="rId5"/>
              </a:rPr>
              <a:t>0&amp;year</a:t>
            </a:r>
            <a:r>
              <a:rPr lang="en-US" sz="2400" u="sng" dirty="0">
                <a:latin typeface="Calibri" panose="020F0502020204030204" pitchFamily="34" charset="0"/>
                <a:cs typeface="Calibri" panose="020F0502020204030204" pitchFamily="34" charset="0"/>
                <a:hlinkClick r:id="rId5"/>
              </a:rPr>
              <a:t>=0</a:t>
            </a:r>
            <a:endParaRPr lang="en-US" sz="24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6" name="Resim 5" descr="Image result for Employment and Social Innovation Programme - EASI ec eu">
            <a:extLst>
              <a:ext uri="{FF2B5EF4-FFF2-40B4-BE49-F238E27FC236}">
                <a16:creationId xmlns:a16="http://schemas.microsoft.com/office/drawing/2014/main" id="{2448F744-C8AA-4250-B732-BA2027E0F12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547" y="5326601"/>
            <a:ext cx="1540617" cy="125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951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5A767E8-99D2-4168-B815-F7F2A2799FB0}"/>
              </a:ext>
            </a:extLst>
          </p:cNvPr>
          <p:cNvSpPr>
            <a:spLocks noGrp="1" noChangeArrowheads="1"/>
          </p:cNvSpPr>
          <p:nvPr>
            <p:ph type="title"/>
          </p:nvPr>
        </p:nvSpPr>
        <p:spPr>
          <a:xfrm>
            <a:off x="3653058" y="1493111"/>
            <a:ext cx="4885879" cy="1935889"/>
          </a:xfrm>
        </p:spPr>
        <p:txBody>
          <a:bodyPr>
            <a:noAutofit/>
          </a:bodyPr>
          <a:lstStyle/>
          <a:p>
            <a:pPr algn="ctr"/>
            <a:r>
              <a:rPr lang="en-GB" altLang="en-US" sz="5000" b="1" dirty="0">
                <a:solidFill>
                  <a:schemeClr val="accent5">
                    <a:lumMod val="50000"/>
                  </a:schemeClr>
                </a:solidFill>
                <a:latin typeface="+mn-lt"/>
              </a:rPr>
              <a:t>Europe for Citizen</a:t>
            </a:r>
          </a:p>
        </p:txBody>
      </p:sp>
      <p:pic>
        <p:nvPicPr>
          <p:cNvPr id="5" name="Resim 4" descr="Image result for Europe for Citizen ec eu">
            <a:extLst>
              <a:ext uri="{FF2B5EF4-FFF2-40B4-BE49-F238E27FC236}">
                <a16:creationId xmlns:a16="http://schemas.microsoft.com/office/drawing/2014/main" id="{D1F5E022-8866-480F-84F2-D25F6B44B2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2907" y="3238759"/>
            <a:ext cx="2666185" cy="2458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9454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5A767E8-99D2-4168-B815-F7F2A2799FB0}"/>
              </a:ext>
            </a:extLst>
          </p:cNvPr>
          <p:cNvSpPr>
            <a:spLocks noGrp="1" noChangeArrowheads="1"/>
          </p:cNvSpPr>
          <p:nvPr>
            <p:ph type="title"/>
          </p:nvPr>
        </p:nvSpPr>
        <p:spPr>
          <a:xfrm>
            <a:off x="467751" y="504516"/>
            <a:ext cx="6875859" cy="602019"/>
          </a:xfrm>
        </p:spPr>
        <p:txBody>
          <a:bodyPr>
            <a:noAutofit/>
          </a:bodyPr>
          <a:lstStyle/>
          <a:p>
            <a:pPr algn="ctr"/>
            <a:r>
              <a:rPr lang="en-GB" altLang="en-US" sz="3000" b="1" dirty="0">
                <a:solidFill>
                  <a:schemeClr val="accent5">
                    <a:lumMod val="50000"/>
                  </a:schemeClr>
                </a:solidFill>
                <a:latin typeface="+mn-lt"/>
              </a:rPr>
              <a:t>Europe for Citizen </a:t>
            </a:r>
            <a:r>
              <a:rPr lang="tr-TR" altLang="en-US" sz="3000" b="1" dirty="0">
                <a:solidFill>
                  <a:schemeClr val="accent5">
                    <a:lumMod val="50000"/>
                  </a:schemeClr>
                </a:solidFill>
                <a:latin typeface="+mn-lt"/>
              </a:rPr>
              <a:t>Programme</a:t>
            </a:r>
            <a:endParaRPr lang="en-GB" altLang="en-US" sz="3000" b="1" dirty="0">
              <a:solidFill>
                <a:schemeClr val="accent5">
                  <a:lumMod val="50000"/>
                </a:schemeClr>
              </a:solidFill>
              <a:latin typeface="+mn-lt"/>
            </a:endParaRPr>
          </a:p>
        </p:txBody>
      </p:sp>
      <p:pic>
        <p:nvPicPr>
          <p:cNvPr id="5" name="Resim 4" descr="Image result for Europe for Citizen ec eu">
            <a:extLst>
              <a:ext uri="{FF2B5EF4-FFF2-40B4-BE49-F238E27FC236}">
                <a16:creationId xmlns:a16="http://schemas.microsoft.com/office/drawing/2014/main" id="{D1F5E022-8866-480F-84F2-D25F6B44B2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93742" y="436142"/>
            <a:ext cx="1398195" cy="1289328"/>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5F45A5DA-5A63-481B-88D9-42A21333230E}"/>
              </a:ext>
            </a:extLst>
          </p:cNvPr>
          <p:cNvSpPr/>
          <p:nvPr/>
        </p:nvSpPr>
        <p:spPr>
          <a:xfrm>
            <a:off x="1325731" y="1835929"/>
            <a:ext cx="8368683" cy="438582"/>
          </a:xfrm>
          <a:prstGeom prst="rect">
            <a:avLst/>
          </a:prstGeom>
        </p:spPr>
        <p:txBody>
          <a:bodyPr wrap="square">
            <a:spAutoFit/>
          </a:bodyPr>
          <a:lstStyle/>
          <a:p>
            <a:pPr algn="just">
              <a:lnSpc>
                <a:spcPct val="107000"/>
              </a:lnSpc>
              <a:spcAft>
                <a:spcPts val="800"/>
              </a:spcAft>
            </a:pPr>
            <a:endParaRPr lang="en-US" sz="2200" dirty="0">
              <a:latin typeface="Calibri" panose="020F0502020204030204" pitchFamily="34" charset="0"/>
              <a:ea typeface="Calibri" panose="020F0502020204030204" pitchFamily="34" charset="0"/>
              <a:cs typeface="Calibri" panose="020F0502020204030204" pitchFamily="34" charset="0"/>
            </a:endParaRPr>
          </a:p>
        </p:txBody>
      </p:sp>
      <p:sp>
        <p:nvSpPr>
          <p:cNvPr id="3" name="Dikdörtgen 2">
            <a:extLst>
              <a:ext uri="{FF2B5EF4-FFF2-40B4-BE49-F238E27FC236}">
                <a16:creationId xmlns:a16="http://schemas.microsoft.com/office/drawing/2014/main" id="{A2FFAABF-310A-4D77-AC60-FD8CEBB81C8D}"/>
              </a:ext>
            </a:extLst>
          </p:cNvPr>
          <p:cNvSpPr/>
          <p:nvPr/>
        </p:nvSpPr>
        <p:spPr>
          <a:xfrm>
            <a:off x="467751" y="2055220"/>
            <a:ext cx="11347344" cy="3518912"/>
          </a:xfrm>
          <a:prstGeom prst="rect">
            <a:avLst/>
          </a:prstGeom>
        </p:spPr>
        <p:txBody>
          <a:bodyPr wrap="square">
            <a:spAutoFit/>
          </a:bodyPr>
          <a:lstStyle/>
          <a:p>
            <a:pPr algn="just">
              <a:spcAft>
                <a:spcPts val="800"/>
              </a:spcAft>
            </a:pPr>
            <a:r>
              <a:rPr lang="en-US" sz="2400" dirty="0">
                <a:latin typeface="Calibri" panose="020F0502020204030204" pitchFamily="34" charset="0"/>
                <a:ea typeface="Calibri" panose="020F0502020204030204" pitchFamily="34" charset="0"/>
                <a:cs typeface="Calibri" panose="020F0502020204030204" pitchFamily="34" charset="0"/>
              </a:rPr>
              <a:t>Specific objectives are to raise awareness of remembrance, common history and values of the European Union's aim that is to promote peace, its values and the well-being of its peoples by stimulating debate, reflection and development of networks and to encourage democratic and civic participation of citizens at Union level, by developing citizens' understanding of the Union's policy-making process and promoting opportunities for societal and intercultural engagement and volunteering at Union level.</a:t>
            </a:r>
          </a:p>
          <a:p>
            <a:pPr algn="just"/>
            <a:r>
              <a:rPr lang="en-US" sz="2400" dirty="0">
                <a:latin typeface="Calibri" panose="020F0502020204030204" pitchFamily="34" charset="0"/>
                <a:ea typeface="Calibri" panose="020F0502020204030204" pitchFamily="34" charset="0"/>
                <a:cs typeface="Calibri" panose="020F0502020204030204" pitchFamily="34" charset="0"/>
              </a:rPr>
              <a:t>Europe for Citizens aims to promote active European citizenship with the main scope of bridging the gap between citizens and the European Union through financial instruments that promote active European citizenship. </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18740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Image result for Europe for Citizen ec eu">
            <a:extLst>
              <a:ext uri="{FF2B5EF4-FFF2-40B4-BE49-F238E27FC236}">
                <a16:creationId xmlns:a16="http://schemas.microsoft.com/office/drawing/2014/main" id="{D1F5E022-8866-480F-84F2-D25F6B44B2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50770" y="120861"/>
            <a:ext cx="1522087" cy="1403573"/>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5F45A5DA-5A63-481B-88D9-42A21333230E}"/>
              </a:ext>
            </a:extLst>
          </p:cNvPr>
          <p:cNvSpPr/>
          <p:nvPr/>
        </p:nvSpPr>
        <p:spPr>
          <a:xfrm>
            <a:off x="154745" y="1174393"/>
            <a:ext cx="11522396" cy="5242461"/>
          </a:xfrm>
          <a:prstGeom prst="rect">
            <a:avLst/>
          </a:prstGeom>
        </p:spPr>
        <p:txBody>
          <a:bodyPr wrap="square">
            <a:spAutoFit/>
          </a:bodyPr>
          <a:lstStyle/>
          <a:p>
            <a:pPr algn="just">
              <a:spcAft>
                <a:spcPts val="800"/>
              </a:spcAft>
            </a:pPr>
            <a:r>
              <a:rPr lang="en-US" sz="2200" b="1" dirty="0">
                <a:latin typeface="Calibri" panose="020F0502020204030204" pitchFamily="34" charset="0"/>
                <a:ea typeface="Calibri" panose="020F0502020204030204" pitchFamily="34" charset="0"/>
                <a:cs typeface="Calibri" panose="020F0502020204030204" pitchFamily="34" charset="0"/>
              </a:rPr>
              <a:t>Total budget:</a:t>
            </a:r>
            <a:r>
              <a:rPr lang="en-US" sz="2200" dirty="0">
                <a:latin typeface="Calibri" panose="020F0502020204030204" pitchFamily="34" charset="0"/>
                <a:ea typeface="Calibri" panose="020F0502020204030204" pitchFamily="34" charset="0"/>
                <a:cs typeface="Calibri" panose="020F0502020204030204" pitchFamily="34" charset="0"/>
              </a:rPr>
              <a:t> € 185,47 million</a:t>
            </a:r>
          </a:p>
          <a:p>
            <a:pPr algn="just">
              <a:spcAft>
                <a:spcPts val="800"/>
              </a:spcAft>
            </a:pPr>
            <a:r>
              <a:rPr lang="en-US" sz="2200" b="1" dirty="0">
                <a:latin typeface="Calibri" panose="020F0502020204030204" pitchFamily="34" charset="0"/>
                <a:ea typeface="Calibri" panose="020F0502020204030204" pitchFamily="34" charset="0"/>
                <a:cs typeface="Calibri" panose="020F0502020204030204" pitchFamily="34" charset="0"/>
              </a:rPr>
              <a:t>Thematic categories:</a:t>
            </a:r>
            <a:r>
              <a:rPr lang="en-US" sz="2200" dirty="0">
                <a:latin typeface="Calibri" panose="020F0502020204030204" pitchFamily="34" charset="0"/>
                <a:ea typeface="Calibri" panose="020F0502020204030204" pitchFamily="34" charset="0"/>
                <a:cs typeface="Calibri" panose="020F0502020204030204" pitchFamily="34" charset="0"/>
              </a:rPr>
              <a:t> European Citizenship, Democracy and Civic Participation / Education, Development Cooperation, European Citizenship, History, Art and Culture</a:t>
            </a:r>
            <a:r>
              <a:rPr lang="tr-TR" sz="2200" dirty="0">
                <a:latin typeface="Calibri" panose="020F0502020204030204" pitchFamily="34" charset="0"/>
                <a:ea typeface="Calibri" panose="020F0502020204030204" pitchFamily="34" charset="0"/>
                <a:cs typeface="Calibri" panose="020F0502020204030204" pitchFamily="34" charset="0"/>
              </a:rPr>
              <a:t> (</a:t>
            </a:r>
            <a:r>
              <a:rPr lang="en-US" sz="2200" dirty="0">
                <a:latin typeface="Calibri" panose="020F0502020204030204" pitchFamily="34" charset="0"/>
                <a:ea typeface="Calibri" panose="020F0502020204030204" pitchFamily="34" charset="0"/>
                <a:cs typeface="Calibri" panose="020F0502020204030204" pitchFamily="34" charset="0"/>
              </a:rPr>
              <a:t>Applicants must be either public bodies or non-profit organisations with legal personality (Please refer to specific eligibility criterion of each strand/measure). </a:t>
            </a:r>
          </a:p>
          <a:p>
            <a:pPr algn="just">
              <a:spcAft>
                <a:spcPts val="800"/>
              </a:spcAft>
            </a:pPr>
            <a:r>
              <a:rPr lang="en-US" sz="2200" b="1" dirty="0">
                <a:latin typeface="Calibri" panose="020F0502020204030204" pitchFamily="34" charset="0"/>
                <a:ea typeface="Calibri" panose="020F0502020204030204" pitchFamily="34" charset="0"/>
                <a:cs typeface="Calibri" panose="020F0502020204030204" pitchFamily="34" charset="0"/>
              </a:rPr>
              <a:t>Beneficiaries:</a:t>
            </a:r>
            <a:r>
              <a:rPr lang="en-US" sz="2200" dirty="0">
                <a:latin typeface="Calibri" panose="020F0502020204030204" pitchFamily="34" charset="0"/>
                <a:ea typeface="Calibri" panose="020F0502020204030204" pitchFamily="34" charset="0"/>
                <a:cs typeface="Calibri" panose="020F0502020204030204" pitchFamily="34" charset="0"/>
              </a:rPr>
              <a:t> State / Region / City / Municipality / Local Authority, NGO / NPO, Public Services, National Government, Association</a:t>
            </a:r>
          </a:p>
          <a:p>
            <a:pPr algn="just">
              <a:spcAft>
                <a:spcPts val="800"/>
              </a:spcAft>
            </a:pPr>
            <a:r>
              <a:rPr lang="en-US" sz="2200" b="1" i="1" dirty="0">
                <a:latin typeface="Calibri" panose="020F0502020204030204" pitchFamily="34" charset="0"/>
                <a:ea typeface="Calibri" panose="020F0502020204030204" pitchFamily="34" charset="0"/>
                <a:cs typeface="Calibri" panose="020F0502020204030204" pitchFamily="34" charset="0"/>
              </a:rPr>
              <a:t>NOT eligible</a:t>
            </a:r>
            <a:r>
              <a:rPr lang="en-US" sz="2200" i="1" dirty="0">
                <a:latin typeface="Calibri" panose="020F0502020204030204" pitchFamily="34" charset="0"/>
                <a:ea typeface="Calibri" panose="020F0502020204030204" pitchFamily="34" charset="0"/>
                <a:cs typeface="Calibri" panose="020F0502020204030204" pitchFamily="34" charset="0"/>
              </a:rPr>
              <a:t> S</a:t>
            </a:r>
            <a:r>
              <a:rPr lang="en-US" sz="2200" dirty="0">
                <a:latin typeface="Calibri" panose="020F0502020204030204" pitchFamily="34" charset="0"/>
                <a:ea typeface="Calibri" panose="020F0502020204030204" pitchFamily="34" charset="0"/>
                <a:cs typeface="Calibri" panose="020F0502020204030204" pitchFamily="34" charset="0"/>
              </a:rPr>
              <a:t>MEs, companies, International org, Universities and HE institutions, and Natural persons are under this </a:t>
            </a:r>
            <a:r>
              <a:rPr lang="en-US" sz="2200" dirty="0" err="1">
                <a:latin typeface="Calibri" panose="020F0502020204030204" pitchFamily="34" charset="0"/>
                <a:ea typeface="Calibri" panose="020F0502020204030204" pitchFamily="34" charset="0"/>
                <a:cs typeface="Calibri" panose="020F0502020204030204" pitchFamily="34" charset="0"/>
              </a:rPr>
              <a:t>programme</a:t>
            </a:r>
            <a:r>
              <a:rPr lang="en-US" sz="2200" dirty="0">
                <a:latin typeface="Calibri" panose="020F0502020204030204" pitchFamily="34" charset="0"/>
                <a:ea typeface="Calibri" panose="020F0502020204030204" pitchFamily="34" charset="0"/>
                <a:cs typeface="Calibri" panose="020F0502020204030204" pitchFamily="34" charset="0"/>
              </a:rPr>
              <a:t>.</a:t>
            </a:r>
            <a:endParaRPr lang="en-US" sz="2200" b="1" dirty="0">
              <a:latin typeface="Calibri" panose="020F0502020204030204" pitchFamily="34" charset="0"/>
              <a:ea typeface="Calibri" panose="020F0502020204030204" pitchFamily="34" charset="0"/>
              <a:cs typeface="Calibri" panose="020F0502020204030204" pitchFamily="34" charset="0"/>
            </a:endParaRPr>
          </a:p>
          <a:p>
            <a:pPr algn="just">
              <a:spcAft>
                <a:spcPts val="800"/>
              </a:spcAft>
            </a:pPr>
            <a:endParaRPr lang="en-US" sz="2200" b="1" dirty="0">
              <a:latin typeface="Calibri" panose="020F0502020204030204" pitchFamily="34" charset="0"/>
              <a:ea typeface="Calibri" panose="020F0502020204030204" pitchFamily="34" charset="0"/>
              <a:cs typeface="Calibri" panose="020F0502020204030204" pitchFamily="34" charset="0"/>
            </a:endParaRPr>
          </a:p>
          <a:p>
            <a:pPr algn="just">
              <a:spcAft>
                <a:spcPts val="800"/>
              </a:spcAft>
            </a:pPr>
            <a:r>
              <a:rPr lang="en-US" sz="2200" b="1" dirty="0">
                <a:latin typeface="Calibri" panose="020F0502020204030204" pitchFamily="34" charset="0"/>
                <a:ea typeface="Calibri" panose="020F0502020204030204" pitchFamily="34" charset="0"/>
                <a:cs typeface="Calibri" panose="020F0502020204030204" pitchFamily="34" charset="0"/>
              </a:rPr>
              <a:t>National Contact Point:</a:t>
            </a:r>
            <a:r>
              <a:rPr lang="en-GB" sz="2400" dirty="0"/>
              <a:t> </a:t>
            </a:r>
            <a:r>
              <a:rPr lang="en-GB" sz="2400" dirty="0" err="1"/>
              <a:t>Kancelarija</a:t>
            </a:r>
            <a:r>
              <a:rPr lang="en-GB" sz="2400" dirty="0"/>
              <a:t> </a:t>
            </a:r>
            <a:r>
              <a:rPr lang="en-GB" sz="2400" dirty="0" err="1"/>
              <a:t>za</a:t>
            </a:r>
            <a:r>
              <a:rPr lang="en-GB" sz="2400" dirty="0"/>
              <a:t> </a:t>
            </a:r>
            <a:r>
              <a:rPr lang="en-GB" sz="2400" dirty="0" err="1"/>
              <a:t>saradnju</a:t>
            </a:r>
            <a:r>
              <a:rPr lang="en-GB" sz="2400" dirty="0"/>
              <a:t> </a:t>
            </a:r>
            <a:r>
              <a:rPr lang="en-GB" sz="2400" dirty="0" err="1"/>
              <a:t>sa</a:t>
            </a:r>
            <a:r>
              <a:rPr lang="en-GB" sz="2400" dirty="0"/>
              <a:t> </a:t>
            </a:r>
            <a:r>
              <a:rPr lang="en-GB" sz="2400" dirty="0" err="1"/>
              <a:t>civilnim</a:t>
            </a:r>
            <a:r>
              <a:rPr lang="en-GB" sz="2400" dirty="0"/>
              <a:t> </a:t>
            </a:r>
            <a:r>
              <a:rPr lang="en-GB" sz="2400" dirty="0" err="1"/>
              <a:t>društvom</a:t>
            </a:r>
            <a:r>
              <a:rPr lang="en-GB" sz="2400" dirty="0"/>
              <a:t> </a:t>
            </a:r>
            <a:endParaRPr lang="en-US" sz="2200" b="1" dirty="0">
              <a:latin typeface="Calibri" panose="020F0502020204030204" pitchFamily="34" charset="0"/>
              <a:ea typeface="Calibri" panose="020F0502020204030204" pitchFamily="34" charset="0"/>
              <a:cs typeface="Calibri" panose="020F0502020204030204" pitchFamily="34" charset="0"/>
            </a:endParaRPr>
          </a:p>
          <a:p>
            <a:pPr algn="just">
              <a:spcAft>
                <a:spcPts val="800"/>
              </a:spcAft>
            </a:pPr>
            <a:r>
              <a:rPr lang="en-US" sz="2200" dirty="0">
                <a:latin typeface="Calibri" panose="020F0502020204030204" pitchFamily="34" charset="0"/>
                <a:ea typeface="Calibri" panose="020F0502020204030204" pitchFamily="34" charset="0"/>
                <a:cs typeface="Calibri" panose="020F0502020204030204" pitchFamily="34" charset="0"/>
              </a:rPr>
              <a:t>E-mail: </a:t>
            </a:r>
            <a:r>
              <a:rPr lang="en-US" sz="2200" dirty="0" err="1">
                <a:latin typeface="Calibri" panose="020F0502020204030204" pitchFamily="34" charset="0"/>
                <a:ea typeface="Calibri" panose="020F0502020204030204" pitchFamily="34" charset="0"/>
                <a:cs typeface="Calibri" panose="020F0502020204030204" pitchFamily="34" charset="0"/>
                <a:hlinkClick r:id="rId3"/>
              </a:rPr>
              <a:t>europeforcitizens@civilnodrustvo.gov.rs</a:t>
            </a:r>
            <a:r>
              <a:rPr lang="tr-TR" sz="2200" dirty="0">
                <a:latin typeface="Calibri" panose="020F0502020204030204" pitchFamily="34" charset="0"/>
                <a:ea typeface="Calibri" panose="020F0502020204030204" pitchFamily="34" charset="0"/>
                <a:cs typeface="Calibri" panose="020F0502020204030204" pitchFamily="34" charset="0"/>
              </a:rPr>
              <a:t>, </a:t>
            </a:r>
            <a:r>
              <a:rPr lang="en-US" sz="2200" dirty="0" err="1">
                <a:latin typeface="Calibri" panose="020F0502020204030204" pitchFamily="34" charset="0"/>
                <a:ea typeface="Calibri" panose="020F0502020204030204" pitchFamily="34" charset="0"/>
                <a:cs typeface="Calibri" panose="020F0502020204030204" pitchFamily="34" charset="0"/>
                <a:hlinkClick r:id="rId4"/>
              </a:rPr>
              <a:t>sanja.atanaskovic@civilnodrustvo.gov.rs</a:t>
            </a:r>
            <a:endParaRPr lang="tr-TR" sz="2200" dirty="0">
              <a:latin typeface="Calibri" panose="020F0502020204030204" pitchFamily="34" charset="0"/>
              <a:ea typeface="Calibri" panose="020F0502020204030204" pitchFamily="34" charset="0"/>
              <a:cs typeface="Calibri" panose="020F0502020204030204" pitchFamily="34" charset="0"/>
            </a:endParaRPr>
          </a:p>
          <a:p>
            <a:pPr algn="just">
              <a:spcAft>
                <a:spcPts val="800"/>
              </a:spcAft>
            </a:pPr>
            <a:r>
              <a:rPr lang="en-US" sz="2200" dirty="0">
                <a:latin typeface="Calibri" panose="020F0502020204030204" pitchFamily="34" charset="0"/>
                <a:ea typeface="Calibri" panose="020F0502020204030204" pitchFamily="34" charset="0"/>
                <a:cs typeface="Calibri" panose="020F0502020204030204" pitchFamily="34" charset="0"/>
              </a:rPr>
              <a:t>Tel: +381 11 3130 968</a:t>
            </a:r>
          </a:p>
        </p:txBody>
      </p:sp>
      <p:pic>
        <p:nvPicPr>
          <p:cNvPr id="4" name="Google Shape;946;p150"/>
          <p:cNvPicPr preferRelativeResize="0">
            <a:picLocks noGrp="1"/>
          </p:cNvPicPr>
          <p:nvPr>
            <p:ph idx="1"/>
          </p:nvPr>
        </p:nvPicPr>
        <p:blipFill>
          <a:blip r:embed="rId5">
            <a:alphaModFix/>
          </a:blip>
          <a:stretch>
            <a:fillRect/>
          </a:stretch>
        </p:blipFill>
        <p:spPr>
          <a:xfrm>
            <a:off x="10438228" y="4965895"/>
            <a:ext cx="1634629" cy="1677199"/>
          </a:xfrm>
          <a:prstGeom prst="rect">
            <a:avLst/>
          </a:prstGeom>
          <a:noFill/>
          <a:ln>
            <a:noFill/>
          </a:ln>
        </p:spPr>
      </p:pic>
    </p:spTree>
    <p:extLst>
      <p:ext uri="{BB962C8B-B14F-4D97-AF65-F5344CB8AC3E}">
        <p14:creationId xmlns:p14="http://schemas.microsoft.com/office/powerpoint/2010/main" val="29517656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Image result for Europe for Citizen ec eu">
            <a:extLst>
              <a:ext uri="{FF2B5EF4-FFF2-40B4-BE49-F238E27FC236}">
                <a16:creationId xmlns:a16="http://schemas.microsoft.com/office/drawing/2014/main" id="{D1F5E022-8866-480F-84F2-D25F6B44B2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09202" y="155442"/>
            <a:ext cx="982797" cy="9062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2281" y="346969"/>
            <a:ext cx="8001934" cy="523220"/>
          </a:xfrm>
          <a:prstGeom prst="rect">
            <a:avLst/>
          </a:prstGeom>
        </p:spPr>
        <p:txBody>
          <a:bodyPr wrap="none">
            <a:spAutoFit/>
          </a:bodyPr>
          <a:lstStyle/>
          <a:p>
            <a:pPr algn="just">
              <a:spcAft>
                <a:spcPts val="800"/>
              </a:spcAft>
            </a:pP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The </a:t>
            </a:r>
            <a:r>
              <a:rPr lang="en-US" sz="2800" dirty="0" err="1">
                <a:solidFill>
                  <a:srgbClr val="002060"/>
                </a:solidFill>
                <a:latin typeface="Calibri" panose="020F0502020204030204" pitchFamily="34" charset="0"/>
                <a:ea typeface="Calibri" panose="020F0502020204030204" pitchFamily="34" charset="0"/>
                <a:cs typeface="Calibri" panose="020F0502020204030204" pitchFamily="34" charset="0"/>
              </a:rPr>
              <a:t>programme</a:t>
            </a:r>
            <a:r>
              <a:rPr lang="en-US" sz="2800" dirty="0">
                <a:solidFill>
                  <a:srgbClr val="002060"/>
                </a:solidFill>
                <a:latin typeface="Calibri" panose="020F0502020204030204" pitchFamily="34" charset="0"/>
                <a:ea typeface="Calibri" panose="020F0502020204030204" pitchFamily="34" charset="0"/>
                <a:cs typeface="Calibri" panose="020F0502020204030204" pitchFamily="34" charset="0"/>
              </a:rPr>
              <a:t> consists of the following two strands:</a:t>
            </a:r>
          </a:p>
        </p:txBody>
      </p:sp>
      <p:sp>
        <p:nvSpPr>
          <p:cNvPr id="6" name="Rectangle 5"/>
          <p:cNvSpPr/>
          <p:nvPr/>
        </p:nvSpPr>
        <p:spPr>
          <a:xfrm>
            <a:off x="302281" y="1364566"/>
            <a:ext cx="5741688" cy="527538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ctr"/>
            <a:r>
              <a:rPr lang="en-US" sz="2400" b="1" dirty="0">
                <a:solidFill>
                  <a:srgbClr val="002060"/>
                </a:solidFill>
                <a:latin typeface="Calibri" panose="020F0502020204030204" pitchFamily="34" charset="0"/>
                <a:ea typeface="Calibri" panose="020F0502020204030204" pitchFamily="34" charset="0"/>
                <a:cs typeface="Calibri" panose="020F0502020204030204" pitchFamily="34" charset="0"/>
              </a:rPr>
              <a:t>“Remembrance and European citizenship” </a:t>
            </a:r>
          </a:p>
          <a:p>
            <a:endParaRPr lang="en-US" sz="24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support </a:t>
            </a:r>
            <a:r>
              <a:rPr lang="en-US"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organisations</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to </a:t>
            </a:r>
            <a:r>
              <a:rPr lang="en-US" sz="2400" b="1" dirty="0">
                <a:solidFill>
                  <a:srgbClr val="002060"/>
                </a:solidFill>
                <a:latin typeface="Calibri" panose="020F0502020204030204" pitchFamily="34" charset="0"/>
                <a:ea typeface="Calibri" panose="020F0502020204030204" pitchFamily="34" charset="0"/>
                <a:cs typeface="Calibri" panose="020F0502020204030204" pitchFamily="34" charset="0"/>
              </a:rPr>
              <a:t>promote debate and activities on European integration and history </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at a transnational level or when a clear European dimension is addressed. It will support activities that invite to </a:t>
            </a:r>
            <a:r>
              <a:rPr lang="en-US" sz="2400" b="1" dirty="0">
                <a:solidFill>
                  <a:srgbClr val="002060"/>
                </a:solidFill>
                <a:latin typeface="Calibri" panose="020F0502020204030204" pitchFamily="34" charset="0"/>
                <a:ea typeface="Calibri" panose="020F0502020204030204" pitchFamily="34" charset="0"/>
                <a:cs typeface="Calibri" panose="020F0502020204030204" pitchFamily="34" charset="0"/>
              </a:rPr>
              <a:t>reflection on common values </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in the broadest sense, taking into account diversity. Funds may be available for initiatives reflecting on </a:t>
            </a:r>
            <a:r>
              <a:rPr lang="en-US" sz="2400" b="1" dirty="0">
                <a:solidFill>
                  <a:srgbClr val="002060"/>
                </a:solidFill>
                <a:latin typeface="Calibri" panose="020F0502020204030204" pitchFamily="34" charset="0"/>
                <a:ea typeface="Calibri" panose="020F0502020204030204" pitchFamily="34" charset="0"/>
                <a:cs typeface="Calibri" panose="020F0502020204030204" pitchFamily="34" charset="0"/>
              </a:rPr>
              <a:t>causes of totalitarian regimes </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in Europe’s modern history (especially but not exclusively Nazism and Stalinism) and to commemorate their victims.</a:t>
            </a:r>
          </a:p>
          <a:p>
            <a:endParaRPr lang="en-GB" sz="2400" dirty="0"/>
          </a:p>
        </p:txBody>
      </p:sp>
      <p:sp>
        <p:nvSpPr>
          <p:cNvPr id="7" name="Rectangle 6"/>
          <p:cNvSpPr/>
          <p:nvPr/>
        </p:nvSpPr>
        <p:spPr>
          <a:xfrm>
            <a:off x="6310770" y="1364566"/>
            <a:ext cx="5881229" cy="5275384"/>
          </a:xfrm>
          <a:prstGeom prst="rect">
            <a:avLst/>
          </a:prstGeom>
          <a:solidFill>
            <a:srgbClr val="C1DF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libri" panose="020F0502020204030204" pitchFamily="34" charset="0"/>
                <a:ea typeface="Calibri" panose="020F0502020204030204" pitchFamily="34" charset="0"/>
                <a:cs typeface="Calibri" panose="020F0502020204030204" pitchFamily="34" charset="0"/>
              </a:rPr>
              <a:t>“Democratic engagement and civic participation” </a:t>
            </a:r>
          </a:p>
          <a:p>
            <a:endPar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develop citizens’ understanding and capacity </a:t>
            </a:r>
            <a:r>
              <a:rPr lang="en-US" sz="2400" b="1" dirty="0">
                <a:solidFill>
                  <a:srgbClr val="002060"/>
                </a:solidFill>
                <a:latin typeface="Calibri" panose="020F0502020204030204" pitchFamily="34" charset="0"/>
                <a:ea typeface="Calibri" panose="020F0502020204030204" pitchFamily="34" charset="0"/>
                <a:cs typeface="Calibri" panose="020F0502020204030204" pitchFamily="34" charset="0"/>
              </a:rPr>
              <a:t>to participate in the Union policy making process </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and to develop </a:t>
            </a:r>
            <a:r>
              <a:rPr lang="en-US" sz="2400" b="1" dirty="0">
                <a:solidFill>
                  <a:srgbClr val="002060"/>
                </a:solidFill>
                <a:latin typeface="Calibri" panose="020F0502020204030204" pitchFamily="34" charset="0"/>
                <a:ea typeface="Calibri" panose="020F0502020204030204" pitchFamily="34" charset="0"/>
                <a:cs typeface="Calibri" panose="020F0502020204030204" pitchFamily="34" charset="0"/>
              </a:rPr>
              <a:t>opportunities for solidarity, societal engagement &amp; volunteering</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p>
          <a:p>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It supports activities that cover </a:t>
            </a:r>
            <a:r>
              <a:rPr lang="en-US" sz="2400" b="1" dirty="0">
                <a:solidFill>
                  <a:srgbClr val="002060"/>
                </a:solidFill>
                <a:latin typeface="Calibri" panose="020F0502020204030204" pitchFamily="34" charset="0"/>
                <a:ea typeface="Calibri" panose="020F0502020204030204" pitchFamily="34" charset="0"/>
                <a:cs typeface="Calibri" panose="020F0502020204030204" pitchFamily="34" charset="0"/>
              </a:rPr>
              <a:t>civic participation</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in the broadest sense, with particular focus on structuring methods for long-term sustainability.</a:t>
            </a:r>
          </a:p>
          <a:p>
            <a:endParaRPr lang="en-GB" sz="2400" dirty="0">
              <a:solidFill>
                <a:srgbClr val="002060"/>
              </a:solidFill>
            </a:endParaRPr>
          </a:p>
        </p:txBody>
      </p:sp>
    </p:spTree>
    <p:extLst>
      <p:ext uri="{BB962C8B-B14F-4D97-AF65-F5344CB8AC3E}">
        <p14:creationId xmlns:p14="http://schemas.microsoft.com/office/powerpoint/2010/main" val="20313724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Image result for Europe for Citizen ec eu">
            <a:extLst>
              <a:ext uri="{FF2B5EF4-FFF2-40B4-BE49-F238E27FC236}">
                <a16:creationId xmlns:a16="http://schemas.microsoft.com/office/drawing/2014/main" id="{D1F5E022-8866-480F-84F2-D25F6B44B2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7196" y="5396274"/>
            <a:ext cx="1398195" cy="1289328"/>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5F45A5DA-5A63-481B-88D9-42A21333230E}"/>
              </a:ext>
            </a:extLst>
          </p:cNvPr>
          <p:cNvSpPr/>
          <p:nvPr/>
        </p:nvSpPr>
        <p:spPr>
          <a:xfrm>
            <a:off x="1325731" y="1835929"/>
            <a:ext cx="8368683" cy="438582"/>
          </a:xfrm>
          <a:prstGeom prst="rect">
            <a:avLst/>
          </a:prstGeom>
        </p:spPr>
        <p:txBody>
          <a:bodyPr wrap="square">
            <a:spAutoFit/>
          </a:bodyPr>
          <a:lstStyle/>
          <a:p>
            <a:pPr algn="just">
              <a:lnSpc>
                <a:spcPct val="107000"/>
              </a:lnSpc>
              <a:spcAft>
                <a:spcPts val="800"/>
              </a:spcAft>
            </a:pPr>
            <a:endParaRPr lang="en-US" sz="2200" dirty="0">
              <a:latin typeface="Calibri" panose="020F0502020204030204" pitchFamily="34" charset="0"/>
              <a:ea typeface="Calibri" panose="020F0502020204030204" pitchFamily="34" charset="0"/>
              <a:cs typeface="Calibri" panose="020F0502020204030204" pitchFamily="34" charset="0"/>
            </a:endParaRPr>
          </a:p>
        </p:txBody>
      </p:sp>
      <p:sp>
        <p:nvSpPr>
          <p:cNvPr id="6" name="Dikdörtgen 2">
            <a:extLst>
              <a:ext uri="{FF2B5EF4-FFF2-40B4-BE49-F238E27FC236}">
                <a16:creationId xmlns:a16="http://schemas.microsoft.com/office/drawing/2014/main" id="{A2FFAABF-310A-4D77-AC60-FD8CEBB81C8D}"/>
              </a:ext>
            </a:extLst>
          </p:cNvPr>
          <p:cNvSpPr/>
          <p:nvPr/>
        </p:nvSpPr>
        <p:spPr>
          <a:xfrm>
            <a:off x="337625" y="179815"/>
            <a:ext cx="11565814" cy="7140416"/>
          </a:xfrm>
          <a:prstGeom prst="rect">
            <a:avLst/>
          </a:prstGeom>
        </p:spPr>
        <p:txBody>
          <a:bodyPr wrap="square">
            <a:spAutoFit/>
          </a:bodyPr>
          <a:lstStyle/>
          <a:p>
            <a:r>
              <a:rPr lang="en-US" sz="2400" b="1" dirty="0">
                <a:solidFill>
                  <a:srgbClr val="002060"/>
                </a:solidFill>
                <a:latin typeface="Calibri" panose="020F0502020204030204" pitchFamily="34" charset="0"/>
                <a:ea typeface="Calibri" panose="020F0502020204030204" pitchFamily="34" charset="0"/>
                <a:cs typeface="Calibri" panose="020F0502020204030204" pitchFamily="34" charset="0"/>
              </a:rPr>
              <a:t>Strand 1: European remembrance </a:t>
            </a:r>
          </a:p>
          <a:p>
            <a:r>
              <a:rPr lang="en-US" sz="2000" dirty="0">
                <a:latin typeface="Calibri" panose="020F0502020204030204" pitchFamily="34" charset="0"/>
                <a:cs typeface="Calibri" panose="020F0502020204030204" pitchFamily="34" charset="0"/>
                <a:sym typeface="Symbol" panose="05050102010706020507" pitchFamily="18" charset="2"/>
              </a:rPr>
              <a:t></a:t>
            </a:r>
            <a:r>
              <a:rPr lang="en-US" sz="2000" dirty="0">
                <a:latin typeface="Calibri" panose="020F0502020204030204" pitchFamily="34" charset="0"/>
                <a:cs typeface="Calibri" panose="020F0502020204030204" pitchFamily="34" charset="0"/>
              </a:rPr>
              <a:t> Type of organisations: Public local or regional authorities or non-profit organisations, including civil society organisations, survivors' associations, and youth, educational, cultural, and research organisations; preference is given to projects that will clearly reach out to the younger generation </a:t>
            </a:r>
          </a:p>
          <a:p>
            <a:r>
              <a:rPr lang="en-US" sz="2000" dirty="0">
                <a:latin typeface="Calibri" panose="020F0502020204030204" pitchFamily="34" charset="0"/>
                <a:cs typeface="Calibri" panose="020F0502020204030204" pitchFamily="34" charset="0"/>
                <a:sym typeface="Symbol" panose="05050102010706020507" pitchFamily="18" charset="2"/>
              </a:rPr>
              <a:t></a:t>
            </a:r>
            <a:r>
              <a:rPr lang="en-US" sz="2000" dirty="0">
                <a:latin typeface="Calibri" panose="020F0502020204030204" pitchFamily="34" charset="0"/>
                <a:cs typeface="Calibri" panose="020F0502020204030204" pitchFamily="34" charset="0"/>
              </a:rPr>
              <a:t> Number of involved organisations: A project must involve organisations from at least one Member State, but preference is given to transnational projects </a:t>
            </a:r>
          </a:p>
          <a:p>
            <a:r>
              <a:rPr lang="en-US" sz="2000" dirty="0">
                <a:latin typeface="Calibri" panose="020F0502020204030204" pitchFamily="34" charset="0"/>
                <a:cs typeface="Calibri" panose="020F0502020204030204" pitchFamily="34" charset="0"/>
                <a:sym typeface="Symbol" panose="05050102010706020507" pitchFamily="18" charset="2"/>
              </a:rPr>
              <a:t></a:t>
            </a:r>
            <a:r>
              <a:rPr lang="en-US" sz="2000" dirty="0">
                <a:latin typeface="Calibri" panose="020F0502020204030204" pitchFamily="34" charset="0"/>
                <a:cs typeface="Calibri" panose="020F0502020204030204" pitchFamily="34" charset="0"/>
              </a:rPr>
              <a:t> Maximum grant amount: € 100 000 </a:t>
            </a:r>
          </a:p>
          <a:p>
            <a:r>
              <a:rPr lang="en-US" sz="2000" dirty="0">
                <a:latin typeface="Calibri" panose="020F0502020204030204" pitchFamily="34" charset="0"/>
                <a:cs typeface="Calibri" panose="020F0502020204030204" pitchFamily="34" charset="0"/>
                <a:sym typeface="Symbol" panose="05050102010706020507" pitchFamily="18" charset="2"/>
              </a:rPr>
              <a:t></a:t>
            </a:r>
            <a:r>
              <a:rPr lang="en-US" sz="2000" dirty="0">
                <a:latin typeface="Calibri" panose="020F0502020204030204" pitchFamily="34" charset="0"/>
                <a:cs typeface="Calibri" panose="020F0502020204030204" pitchFamily="34" charset="0"/>
              </a:rPr>
              <a:t> Maximum percentage of co-funding: 70% </a:t>
            </a:r>
          </a:p>
          <a:p>
            <a:pPr marL="285750" indent="-285750">
              <a:buFont typeface="Symbol" panose="05050102010706020507" pitchFamily="18" charset="2"/>
              <a:buChar char="·"/>
            </a:pPr>
            <a:r>
              <a:rPr lang="en-US" sz="2000" dirty="0">
                <a:latin typeface="Calibri" panose="020F0502020204030204" pitchFamily="34" charset="0"/>
                <a:cs typeface="Calibri" panose="020F0502020204030204" pitchFamily="34" charset="0"/>
              </a:rPr>
              <a:t>Maximum duration: 18 months per project </a:t>
            </a:r>
          </a:p>
          <a:p>
            <a:pPr marL="285750" indent="-285750">
              <a:buFont typeface="Symbol" panose="05050102010706020507" pitchFamily="18" charset="2"/>
              <a:buChar char="·"/>
            </a:pPr>
            <a:r>
              <a:rPr lang="en-US" sz="2000" dirty="0">
                <a:latin typeface="Calibri" panose="020F0502020204030204" pitchFamily="34" charset="0"/>
                <a:cs typeface="Calibri" panose="020F0502020204030204" pitchFamily="34" charset="0"/>
              </a:rPr>
              <a:t>Deadline: every 1 March</a:t>
            </a:r>
          </a:p>
          <a:p>
            <a:endParaRPr lang="en-US" sz="14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 </a:t>
            </a:r>
            <a:r>
              <a:rPr lang="en-US" sz="2400" b="1" dirty="0">
                <a:solidFill>
                  <a:srgbClr val="002060"/>
                </a:solidFill>
                <a:latin typeface="Calibri" panose="020F0502020204030204" pitchFamily="34" charset="0"/>
                <a:ea typeface="Calibri" panose="020F0502020204030204" pitchFamily="34" charset="0"/>
                <a:cs typeface="Calibri" panose="020F0502020204030204" pitchFamily="34" charset="0"/>
              </a:rPr>
              <a:t>Strand 2: Democratic engagement and civic participation</a:t>
            </a:r>
          </a:p>
          <a:p>
            <a:endParaRPr lang="en-US" sz="1000" b="1"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2.1. Town-Twinning: </a:t>
            </a:r>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sym typeface="Symbol" panose="05050102010706020507" pitchFamily="18" charset="2"/>
              </a:rPr>
              <a:t></a:t>
            </a:r>
            <a:r>
              <a:rPr lang="en-US" sz="2000" dirty="0">
                <a:latin typeface="Calibri" panose="020F0502020204030204" pitchFamily="34" charset="0"/>
                <a:cs typeface="Calibri" panose="020F0502020204030204" pitchFamily="34" charset="0"/>
              </a:rPr>
              <a:t> Type of organisations: towns/municipalities or their twinning committees or other non-profit organisations representing local authorities</a:t>
            </a:r>
          </a:p>
          <a:p>
            <a:r>
              <a:rPr lang="en-US" sz="2000" dirty="0">
                <a:latin typeface="Calibri" panose="020F0502020204030204" pitchFamily="34" charset="0"/>
                <a:cs typeface="Calibri" panose="020F0502020204030204" pitchFamily="34" charset="0"/>
                <a:sym typeface="Symbol" panose="05050102010706020507" pitchFamily="18" charset="2"/>
              </a:rPr>
              <a:t></a:t>
            </a:r>
            <a:r>
              <a:rPr lang="en-US" sz="2000" dirty="0">
                <a:latin typeface="Calibri" panose="020F0502020204030204" pitchFamily="34" charset="0"/>
                <a:cs typeface="Calibri" panose="020F0502020204030204" pitchFamily="34" charset="0"/>
              </a:rPr>
              <a:t> Number of organisations involved: municipalities from </a:t>
            </a:r>
            <a:r>
              <a:rPr lang="en-US" sz="2000" b="1" dirty="0">
                <a:latin typeface="Calibri" panose="020F0502020204030204" pitchFamily="34" charset="0"/>
                <a:cs typeface="Calibri" panose="020F0502020204030204" pitchFamily="34" charset="0"/>
              </a:rPr>
              <a:t>at least 2 eligible countries </a:t>
            </a:r>
            <a:r>
              <a:rPr lang="en-US" sz="2000" dirty="0">
                <a:latin typeface="Calibri" panose="020F0502020204030204" pitchFamily="34" charset="0"/>
                <a:cs typeface="Calibri" panose="020F0502020204030204" pitchFamily="34" charset="0"/>
              </a:rPr>
              <a:t>of which at least one is an EU Member State</a:t>
            </a:r>
          </a:p>
          <a:p>
            <a:r>
              <a:rPr lang="en-US" sz="2000" dirty="0">
                <a:latin typeface="Calibri" panose="020F0502020204030204" pitchFamily="34" charset="0"/>
                <a:cs typeface="Calibri" panose="020F0502020204030204" pitchFamily="34" charset="0"/>
                <a:sym typeface="Symbol" panose="05050102010706020507" pitchFamily="18" charset="2"/>
              </a:rPr>
              <a:t></a:t>
            </a:r>
            <a:r>
              <a:rPr lang="en-US" sz="2000" dirty="0">
                <a:latin typeface="Calibri" panose="020F0502020204030204" pitchFamily="34" charset="0"/>
                <a:cs typeface="Calibri" panose="020F0502020204030204" pitchFamily="34" charset="0"/>
              </a:rPr>
              <a:t> Maximum grant amount: € 25 000 per project</a:t>
            </a:r>
          </a:p>
          <a:p>
            <a:r>
              <a:rPr lang="en-US" sz="2000" dirty="0">
                <a:latin typeface="Calibri" panose="020F0502020204030204" pitchFamily="34" charset="0"/>
                <a:cs typeface="Calibri" panose="020F0502020204030204" pitchFamily="34" charset="0"/>
                <a:sym typeface="Symbol" panose="05050102010706020507" pitchFamily="18" charset="2"/>
              </a:rPr>
              <a:t></a:t>
            </a:r>
            <a:r>
              <a:rPr lang="en-US" sz="2000" dirty="0">
                <a:latin typeface="Calibri" panose="020F0502020204030204" pitchFamily="34" charset="0"/>
                <a:cs typeface="Calibri" panose="020F0502020204030204" pitchFamily="34" charset="0"/>
              </a:rPr>
              <a:t> Maximum percentage of co-funding: 50% </a:t>
            </a:r>
          </a:p>
          <a:p>
            <a:pPr marL="285750" indent="-285750">
              <a:buFont typeface="Symbol" panose="05050102010706020507" pitchFamily="18" charset="2"/>
              <a:buChar char="·"/>
            </a:pPr>
            <a:r>
              <a:rPr lang="en-US" sz="2000" dirty="0">
                <a:latin typeface="Calibri" panose="020F0502020204030204" pitchFamily="34" charset="0"/>
                <a:cs typeface="Calibri" panose="020F0502020204030204" pitchFamily="34" charset="0"/>
              </a:rPr>
              <a:t>Maximum duration: 21 days per project</a:t>
            </a:r>
          </a:p>
          <a:p>
            <a:pPr marL="285750" indent="-285750">
              <a:buFont typeface="Symbol" panose="05050102010706020507" pitchFamily="18" charset="2"/>
              <a:buChar char="·"/>
            </a:pPr>
            <a:r>
              <a:rPr lang="en-US" sz="2000" dirty="0">
                <a:latin typeface="Calibri" panose="020F0502020204030204" pitchFamily="34" charset="0"/>
                <a:cs typeface="Calibri" panose="020F0502020204030204" pitchFamily="34" charset="0"/>
              </a:rPr>
              <a:t>Deadline: every 1 March &amp; 1 September </a:t>
            </a:r>
          </a:p>
          <a:p>
            <a:pPr algn="just">
              <a:spcAft>
                <a:spcPts val="800"/>
              </a:spcAft>
            </a:pPr>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27296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Image result for Europe for Citizen ec eu">
            <a:extLst>
              <a:ext uri="{FF2B5EF4-FFF2-40B4-BE49-F238E27FC236}">
                <a16:creationId xmlns:a16="http://schemas.microsoft.com/office/drawing/2014/main" id="{D1F5E022-8866-480F-84F2-D25F6B44B2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86092" y="5450704"/>
            <a:ext cx="1398195" cy="1289328"/>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5F45A5DA-5A63-481B-88D9-42A21333230E}"/>
              </a:ext>
            </a:extLst>
          </p:cNvPr>
          <p:cNvSpPr/>
          <p:nvPr/>
        </p:nvSpPr>
        <p:spPr>
          <a:xfrm>
            <a:off x="1325731" y="1835929"/>
            <a:ext cx="8368683" cy="438582"/>
          </a:xfrm>
          <a:prstGeom prst="rect">
            <a:avLst/>
          </a:prstGeom>
        </p:spPr>
        <p:txBody>
          <a:bodyPr wrap="square">
            <a:spAutoFit/>
          </a:bodyPr>
          <a:lstStyle/>
          <a:p>
            <a:pPr algn="just">
              <a:lnSpc>
                <a:spcPct val="107000"/>
              </a:lnSpc>
              <a:spcAft>
                <a:spcPts val="800"/>
              </a:spcAft>
            </a:pPr>
            <a:endParaRPr lang="en-US" sz="2200" dirty="0">
              <a:latin typeface="Calibri" panose="020F0502020204030204" pitchFamily="34" charset="0"/>
              <a:ea typeface="Calibri" panose="020F0502020204030204" pitchFamily="34" charset="0"/>
              <a:cs typeface="Calibri" panose="020F0502020204030204" pitchFamily="34" charset="0"/>
            </a:endParaRPr>
          </a:p>
        </p:txBody>
      </p:sp>
      <p:sp>
        <p:nvSpPr>
          <p:cNvPr id="6" name="Dikdörtgen 2">
            <a:extLst>
              <a:ext uri="{FF2B5EF4-FFF2-40B4-BE49-F238E27FC236}">
                <a16:creationId xmlns:a16="http://schemas.microsoft.com/office/drawing/2014/main" id="{A2FFAABF-310A-4D77-AC60-FD8CEBB81C8D}"/>
              </a:ext>
            </a:extLst>
          </p:cNvPr>
          <p:cNvSpPr/>
          <p:nvPr/>
        </p:nvSpPr>
        <p:spPr>
          <a:xfrm>
            <a:off x="140676" y="179815"/>
            <a:ext cx="12051323" cy="7171194"/>
          </a:xfrm>
          <a:prstGeom prst="rect">
            <a:avLst/>
          </a:prstGeom>
        </p:spPr>
        <p:txBody>
          <a:bodyPr wrap="square">
            <a:spAutoFit/>
          </a:bodyPr>
          <a:lstStyle/>
          <a:p>
            <a:r>
              <a:rPr lang="en-US" sz="2000" b="1" dirty="0">
                <a:latin typeface="Calibri" panose="020F0502020204030204" pitchFamily="34" charset="0"/>
                <a:cs typeface="Calibri" panose="020F0502020204030204" pitchFamily="34" charset="0"/>
              </a:rPr>
              <a:t>2.2. Networks of Towns:</a:t>
            </a:r>
            <a:r>
              <a:rPr lang="en-US" sz="2000" dirty="0">
                <a:latin typeface="Calibri" panose="020F0502020204030204" pitchFamily="34" charset="0"/>
                <a:cs typeface="Calibri" panose="020F0502020204030204" pitchFamily="34" charset="0"/>
              </a:rPr>
              <a:t> </a:t>
            </a:r>
          </a:p>
          <a:p>
            <a:r>
              <a:rPr lang="en-US" sz="2000" dirty="0">
                <a:latin typeface="Calibri" panose="020F0502020204030204" pitchFamily="34" charset="0"/>
                <a:cs typeface="Calibri" panose="020F0502020204030204" pitchFamily="34" charset="0"/>
                <a:sym typeface="Symbol" panose="05050102010706020507" pitchFamily="18" charset="2"/>
              </a:rPr>
              <a:t></a:t>
            </a:r>
            <a:r>
              <a:rPr lang="en-US" sz="2000" dirty="0">
                <a:latin typeface="Calibri" panose="020F0502020204030204" pitchFamily="34" charset="0"/>
                <a:cs typeface="Calibri" panose="020F0502020204030204" pitchFamily="34" charset="0"/>
              </a:rPr>
              <a:t> Type of organisations: Towns/municipalities or their twinning committees or networks, other levels of local/regional authorities, federations/associations of local authorities and non-profit organisations representing local authorities; the other organisations involved in the project can also be non-profit Civil Society </a:t>
            </a:r>
            <a:r>
              <a:rPr lang="en-US" sz="2000" dirty="0" err="1">
                <a:latin typeface="Calibri" panose="020F0502020204030204" pitchFamily="34" charset="0"/>
                <a:cs typeface="Calibri" panose="020F0502020204030204" pitchFamily="34" charset="0"/>
              </a:rPr>
              <a:t>Organisations</a:t>
            </a:r>
            <a:r>
              <a:rPr lang="en-US" sz="2000" dirty="0">
                <a:latin typeface="Calibri" panose="020F0502020204030204" pitchFamily="34" charset="0"/>
                <a:cs typeface="Calibri" panose="020F0502020204030204" pitchFamily="34" charset="0"/>
              </a:rPr>
              <a:t> </a:t>
            </a:r>
          </a:p>
          <a:p>
            <a:r>
              <a:rPr lang="en-US" sz="2000" dirty="0">
                <a:latin typeface="Calibri" panose="020F0502020204030204" pitchFamily="34" charset="0"/>
                <a:cs typeface="Calibri" panose="020F0502020204030204" pitchFamily="34" charset="0"/>
                <a:sym typeface="Symbol" panose="05050102010706020507" pitchFamily="18" charset="2"/>
              </a:rPr>
              <a:t></a:t>
            </a:r>
            <a:r>
              <a:rPr lang="en-US" sz="2000" dirty="0">
                <a:latin typeface="Calibri" panose="020F0502020204030204" pitchFamily="34" charset="0"/>
                <a:cs typeface="Calibri" panose="020F0502020204030204" pitchFamily="34" charset="0"/>
              </a:rPr>
              <a:t> Number of organisations involved: municipalities from </a:t>
            </a:r>
            <a:r>
              <a:rPr lang="en-US" sz="2000" b="1" dirty="0">
                <a:latin typeface="Calibri" panose="020F0502020204030204" pitchFamily="34" charset="0"/>
                <a:cs typeface="Calibri" panose="020F0502020204030204" pitchFamily="34" charset="0"/>
              </a:rPr>
              <a:t>at</a:t>
            </a:r>
            <a:r>
              <a:rPr lang="en-US" sz="2000"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least 4 eligible countries </a:t>
            </a:r>
            <a:r>
              <a:rPr lang="en-US" sz="2000" dirty="0">
                <a:latin typeface="Calibri" panose="020F0502020204030204" pitchFamily="34" charset="0"/>
                <a:cs typeface="Calibri" panose="020F0502020204030204" pitchFamily="34" charset="0"/>
              </a:rPr>
              <a:t>of which at least two are an EU Member State</a:t>
            </a:r>
          </a:p>
          <a:p>
            <a:r>
              <a:rPr lang="en-US" sz="2000" dirty="0">
                <a:latin typeface="Calibri" panose="020F0502020204030204" pitchFamily="34" charset="0"/>
                <a:cs typeface="Calibri" panose="020F0502020204030204" pitchFamily="34" charset="0"/>
                <a:sym typeface="Symbol" panose="05050102010706020507" pitchFamily="18" charset="2"/>
              </a:rPr>
              <a:t></a:t>
            </a:r>
            <a:r>
              <a:rPr lang="en-US" sz="2000" dirty="0">
                <a:latin typeface="Calibri" panose="020F0502020204030204" pitchFamily="34" charset="0"/>
                <a:cs typeface="Calibri" panose="020F0502020204030204" pitchFamily="34" charset="0"/>
              </a:rPr>
              <a:t> Venue and number of activities: The activities must take place in different eligible partner countries. At least 4 events per project have to be foreseen. Maximum grant amount: € 150 000</a:t>
            </a:r>
          </a:p>
          <a:p>
            <a:r>
              <a:rPr lang="en-US" sz="2000" dirty="0">
                <a:latin typeface="Calibri" panose="020F0502020204030204" pitchFamily="34" charset="0"/>
                <a:cs typeface="Calibri" panose="020F0502020204030204" pitchFamily="34" charset="0"/>
                <a:sym typeface="Symbol" panose="05050102010706020507" pitchFamily="18" charset="2"/>
              </a:rPr>
              <a:t></a:t>
            </a:r>
            <a:r>
              <a:rPr lang="en-US" sz="2000" dirty="0">
                <a:latin typeface="Calibri" panose="020F0502020204030204" pitchFamily="34" charset="0"/>
                <a:cs typeface="Calibri" panose="020F0502020204030204" pitchFamily="34" charset="0"/>
              </a:rPr>
              <a:t> Maximum percentage of co-funding: 70% </a:t>
            </a:r>
          </a:p>
          <a:p>
            <a:pPr marL="285750" indent="-285750">
              <a:buFont typeface="Symbol" panose="05050102010706020507" pitchFamily="18" charset="2"/>
              <a:buChar char="·"/>
            </a:pPr>
            <a:r>
              <a:rPr lang="en-US" sz="2000" dirty="0">
                <a:latin typeface="Calibri" panose="020F0502020204030204" pitchFamily="34" charset="0"/>
                <a:cs typeface="Calibri" panose="020F0502020204030204" pitchFamily="34" charset="0"/>
              </a:rPr>
              <a:t>Maximum duration: 24 months per project </a:t>
            </a:r>
          </a:p>
          <a:p>
            <a:pPr marL="285750" indent="-285750">
              <a:buFont typeface="Symbol" panose="05050102010706020507" pitchFamily="18" charset="2"/>
              <a:buChar char="·"/>
            </a:pPr>
            <a:r>
              <a:rPr lang="en-US" sz="2000" dirty="0">
                <a:latin typeface="Calibri" panose="020F0502020204030204" pitchFamily="34" charset="0"/>
                <a:cs typeface="Calibri" panose="020F0502020204030204" pitchFamily="34" charset="0"/>
              </a:rPr>
              <a:t>Deadline: every 1 March &amp; 1 September </a:t>
            </a:r>
          </a:p>
          <a:p>
            <a:endParaRPr lang="en-US" sz="2000"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2.3. Civil Society Projects: </a:t>
            </a:r>
          </a:p>
          <a:p>
            <a:r>
              <a:rPr lang="en-US" sz="2000" dirty="0">
                <a:latin typeface="Calibri" panose="020F0502020204030204" pitchFamily="34" charset="0"/>
                <a:cs typeface="Calibri" panose="020F0502020204030204" pitchFamily="34" charset="0"/>
                <a:sym typeface="Symbol" panose="05050102010706020507" pitchFamily="18" charset="2"/>
              </a:rPr>
              <a:t></a:t>
            </a:r>
            <a:r>
              <a:rPr lang="en-US" sz="2000" dirty="0">
                <a:latin typeface="Calibri" panose="020F0502020204030204" pitchFamily="34" charset="0"/>
                <a:cs typeface="Calibri" panose="020F0502020204030204" pitchFamily="34" charset="0"/>
              </a:rPr>
              <a:t> Type of organisations: non-profit organisations, including civil society organisations, educational, cultural or research institutions; the other organisations involved in the project can also be public local/regional authorities </a:t>
            </a:r>
          </a:p>
          <a:p>
            <a:r>
              <a:rPr lang="en-US" sz="2000" dirty="0">
                <a:latin typeface="Calibri" panose="020F0502020204030204" pitchFamily="34" charset="0"/>
                <a:cs typeface="Calibri" panose="020F0502020204030204" pitchFamily="34" charset="0"/>
                <a:sym typeface="Symbol" panose="05050102010706020507" pitchFamily="18" charset="2"/>
              </a:rPr>
              <a:t></a:t>
            </a:r>
            <a:r>
              <a:rPr lang="en-US" sz="2000" dirty="0">
                <a:latin typeface="Calibri" panose="020F0502020204030204" pitchFamily="34" charset="0"/>
                <a:cs typeface="Calibri" panose="020F0502020204030204" pitchFamily="34" charset="0"/>
              </a:rPr>
              <a:t> Number of organisations involved: organisations from </a:t>
            </a:r>
            <a:r>
              <a:rPr lang="en-US" sz="2000" b="1" dirty="0">
                <a:latin typeface="Calibri" panose="020F0502020204030204" pitchFamily="34" charset="0"/>
                <a:cs typeface="Calibri" panose="020F0502020204030204" pitchFamily="34" charset="0"/>
              </a:rPr>
              <a:t>at least 3 eligible countries </a:t>
            </a:r>
            <a:r>
              <a:rPr lang="en-US" sz="2000" dirty="0">
                <a:latin typeface="Calibri" panose="020F0502020204030204" pitchFamily="34" charset="0"/>
                <a:cs typeface="Calibri" panose="020F0502020204030204" pitchFamily="34" charset="0"/>
              </a:rPr>
              <a:t>of which at least two are an EU Member State </a:t>
            </a:r>
          </a:p>
          <a:p>
            <a:r>
              <a:rPr lang="en-US" sz="2000" dirty="0">
                <a:latin typeface="Calibri" panose="020F0502020204030204" pitchFamily="34" charset="0"/>
                <a:cs typeface="Calibri" panose="020F0502020204030204" pitchFamily="34" charset="0"/>
                <a:sym typeface="Symbol" panose="05050102010706020507" pitchFamily="18" charset="2"/>
              </a:rPr>
              <a:t></a:t>
            </a:r>
            <a:r>
              <a:rPr lang="en-US" sz="2000" dirty="0">
                <a:latin typeface="Calibri" panose="020F0502020204030204" pitchFamily="34" charset="0"/>
                <a:cs typeface="Calibri" panose="020F0502020204030204" pitchFamily="34" charset="0"/>
              </a:rPr>
              <a:t> Maximum grant amount: € 150 000 </a:t>
            </a:r>
          </a:p>
          <a:p>
            <a:r>
              <a:rPr lang="en-US" sz="2000" dirty="0">
                <a:latin typeface="Calibri" panose="020F0502020204030204" pitchFamily="34" charset="0"/>
                <a:cs typeface="Calibri" panose="020F0502020204030204" pitchFamily="34" charset="0"/>
                <a:sym typeface="Symbol" panose="05050102010706020507" pitchFamily="18" charset="2"/>
              </a:rPr>
              <a:t></a:t>
            </a:r>
            <a:r>
              <a:rPr lang="en-US" sz="2000" dirty="0">
                <a:latin typeface="Calibri" panose="020F0502020204030204" pitchFamily="34" charset="0"/>
                <a:cs typeface="Calibri" panose="020F0502020204030204" pitchFamily="34" charset="0"/>
              </a:rPr>
              <a:t> Maximum percentage of co-funding: 70% </a:t>
            </a:r>
          </a:p>
          <a:p>
            <a:pPr marL="285750" indent="-285750">
              <a:buFont typeface="Symbol" panose="05050102010706020507" pitchFamily="18" charset="2"/>
              <a:buChar char="·"/>
            </a:pPr>
            <a:r>
              <a:rPr lang="en-US" sz="2000" dirty="0">
                <a:latin typeface="Calibri" panose="020F0502020204030204" pitchFamily="34" charset="0"/>
                <a:cs typeface="Calibri" panose="020F0502020204030204" pitchFamily="34" charset="0"/>
              </a:rPr>
              <a:t>Maximum duration: 18 months per project</a:t>
            </a:r>
          </a:p>
          <a:p>
            <a:pPr marL="285750" indent="-285750">
              <a:buFont typeface="Symbol" panose="05050102010706020507" pitchFamily="18" charset="2"/>
              <a:buChar char="·"/>
            </a:pPr>
            <a:r>
              <a:rPr lang="en-US" sz="2000" dirty="0">
                <a:latin typeface="Calibri" panose="020F0502020204030204" pitchFamily="34" charset="0"/>
                <a:cs typeface="Calibri" panose="020F0502020204030204" pitchFamily="34" charset="0"/>
              </a:rPr>
              <a:t>Deadline: every 1 March</a:t>
            </a:r>
          </a:p>
          <a:p>
            <a:pPr marL="285750" indent="-285750">
              <a:buFont typeface="Symbol" panose="05050102010706020507" pitchFamily="18" charset="2"/>
              <a:buChar char="·"/>
            </a:pPr>
            <a:endParaRPr lang="en-US" sz="2000" dirty="0">
              <a:latin typeface="Calibri" panose="020F0502020204030204" pitchFamily="34" charset="0"/>
              <a:cs typeface="Calibri" panose="020F0502020204030204" pitchFamily="34" charset="0"/>
            </a:endParaRPr>
          </a:p>
          <a:p>
            <a:pPr algn="just">
              <a:spcAft>
                <a:spcPts val="800"/>
              </a:spcAft>
            </a:pP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06858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Image result for Europe for Citizen ec eu">
            <a:extLst>
              <a:ext uri="{FF2B5EF4-FFF2-40B4-BE49-F238E27FC236}">
                <a16:creationId xmlns:a16="http://schemas.microsoft.com/office/drawing/2014/main" id="{D1F5E022-8866-480F-84F2-D25F6B44B2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3038" y="5363909"/>
            <a:ext cx="1398195" cy="1289328"/>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5F45A5DA-5A63-481B-88D9-42A21333230E}"/>
              </a:ext>
            </a:extLst>
          </p:cNvPr>
          <p:cNvSpPr/>
          <p:nvPr/>
        </p:nvSpPr>
        <p:spPr>
          <a:xfrm>
            <a:off x="1325731" y="1835929"/>
            <a:ext cx="8368683" cy="438582"/>
          </a:xfrm>
          <a:prstGeom prst="rect">
            <a:avLst/>
          </a:prstGeom>
        </p:spPr>
        <p:txBody>
          <a:bodyPr wrap="square">
            <a:spAutoFit/>
          </a:bodyPr>
          <a:lstStyle/>
          <a:p>
            <a:pPr algn="just">
              <a:lnSpc>
                <a:spcPct val="107000"/>
              </a:lnSpc>
              <a:spcAft>
                <a:spcPts val="800"/>
              </a:spcAft>
            </a:pPr>
            <a:endParaRPr lang="en-US" sz="2200" dirty="0">
              <a:latin typeface="Calibri" panose="020F0502020204030204" pitchFamily="34" charset="0"/>
              <a:ea typeface="Calibri" panose="020F0502020204030204" pitchFamily="34" charset="0"/>
              <a:cs typeface="Calibri" panose="020F0502020204030204" pitchFamily="34" charset="0"/>
            </a:endParaRPr>
          </a:p>
        </p:txBody>
      </p:sp>
      <p:sp>
        <p:nvSpPr>
          <p:cNvPr id="3" name="Dikdörtgen 2">
            <a:extLst>
              <a:ext uri="{FF2B5EF4-FFF2-40B4-BE49-F238E27FC236}">
                <a16:creationId xmlns:a16="http://schemas.microsoft.com/office/drawing/2014/main" id="{A2FFAABF-310A-4D77-AC60-FD8CEBB81C8D}"/>
              </a:ext>
            </a:extLst>
          </p:cNvPr>
          <p:cNvSpPr/>
          <p:nvPr/>
        </p:nvSpPr>
        <p:spPr>
          <a:xfrm>
            <a:off x="140677" y="179815"/>
            <a:ext cx="11762762" cy="5909310"/>
          </a:xfrm>
          <a:prstGeom prst="rect">
            <a:avLst/>
          </a:prstGeom>
        </p:spPr>
        <p:txBody>
          <a:bodyPr wrap="square">
            <a:spAutoFit/>
          </a:bodyPr>
          <a:lstStyle/>
          <a:p>
            <a:pPr algn="just">
              <a:spcAft>
                <a:spcPts val="800"/>
              </a:spcAft>
            </a:pPr>
            <a:r>
              <a:rPr lang="en-US" sz="2600" b="1" dirty="0">
                <a:latin typeface="Calibri" panose="020F0502020204030204" pitchFamily="34" charset="0"/>
                <a:ea typeface="Calibri" panose="020F0502020204030204" pitchFamily="34" charset="0"/>
                <a:cs typeface="Calibri" panose="020F0502020204030204" pitchFamily="34" charset="0"/>
              </a:rPr>
              <a:t>Supported Actions</a:t>
            </a:r>
          </a:p>
          <a:p>
            <a:pPr lvl="1" algn="just">
              <a:spcAft>
                <a:spcPts val="800"/>
              </a:spcAft>
            </a:pPr>
            <a:r>
              <a:rPr lang="en-US" sz="2100" dirty="0">
                <a:latin typeface="Calibri" panose="020F0502020204030204" pitchFamily="34" charset="0"/>
                <a:ea typeface="Calibri" panose="020F0502020204030204" pitchFamily="34" charset="0"/>
                <a:cs typeface="Calibri" panose="020F0502020204030204" pitchFamily="34" charset="0"/>
              </a:rPr>
              <a:t>•	Citizens’ meetings, town-twinning</a:t>
            </a:r>
          </a:p>
          <a:p>
            <a:pPr lvl="1" algn="just">
              <a:spcAft>
                <a:spcPts val="800"/>
              </a:spcAft>
            </a:pPr>
            <a:r>
              <a:rPr lang="en-US" sz="2100" dirty="0">
                <a:latin typeface="Calibri" panose="020F0502020204030204" pitchFamily="34" charset="0"/>
                <a:ea typeface="Calibri" panose="020F0502020204030204" pitchFamily="34" charset="0"/>
                <a:cs typeface="Calibri" panose="020F0502020204030204" pitchFamily="34" charset="0"/>
              </a:rPr>
              <a:t>•	Creation and operations of transnational partnerships and networks</a:t>
            </a:r>
          </a:p>
          <a:p>
            <a:pPr lvl="1" algn="just">
              <a:spcAft>
                <a:spcPts val="800"/>
              </a:spcAft>
            </a:pPr>
            <a:r>
              <a:rPr lang="en-US" sz="2100" dirty="0">
                <a:latin typeface="Calibri" panose="020F0502020204030204" pitchFamily="34" charset="0"/>
                <a:ea typeface="Calibri" panose="020F0502020204030204" pitchFamily="34" charset="0"/>
                <a:cs typeface="Calibri" panose="020F0502020204030204" pitchFamily="34" charset="0"/>
              </a:rPr>
              <a:t>•	Support for organisations of a general European interest</a:t>
            </a:r>
          </a:p>
          <a:p>
            <a:pPr lvl="1" algn="just">
              <a:spcAft>
                <a:spcPts val="800"/>
              </a:spcAft>
            </a:pPr>
            <a:r>
              <a:rPr lang="en-US" sz="2100" dirty="0">
                <a:latin typeface="Calibri" panose="020F0502020204030204" pitchFamily="34" charset="0"/>
                <a:ea typeface="Calibri" panose="020F0502020204030204" pitchFamily="34" charset="0"/>
                <a:cs typeface="Calibri" panose="020F0502020204030204" pitchFamily="34" charset="0"/>
              </a:rPr>
              <a:t>•	Community building and debates on citizenship issues based on the use of ICT and/or social media</a:t>
            </a:r>
          </a:p>
          <a:p>
            <a:pPr lvl="1" algn="just">
              <a:spcAft>
                <a:spcPts val="800"/>
              </a:spcAft>
            </a:pPr>
            <a:r>
              <a:rPr lang="en-US" sz="2100" dirty="0">
                <a:latin typeface="Calibri" panose="020F0502020204030204" pitchFamily="34" charset="0"/>
                <a:ea typeface="Calibri" panose="020F0502020204030204" pitchFamily="34" charset="0"/>
                <a:cs typeface="Calibri" panose="020F0502020204030204" pitchFamily="34" charset="0"/>
              </a:rPr>
              <a:t>•	Union level events</a:t>
            </a:r>
          </a:p>
          <a:p>
            <a:pPr lvl="1" algn="just">
              <a:spcAft>
                <a:spcPts val="800"/>
              </a:spcAft>
            </a:pPr>
            <a:r>
              <a:rPr lang="en-US" sz="2100" dirty="0">
                <a:latin typeface="Calibri" panose="020F0502020204030204" pitchFamily="34" charset="0"/>
                <a:ea typeface="Calibri" panose="020F0502020204030204" pitchFamily="34" charset="0"/>
                <a:cs typeface="Calibri" panose="020F0502020204030204" pitchFamily="34" charset="0"/>
              </a:rPr>
              <a:t>•	Reflection/debates on common values</a:t>
            </a:r>
          </a:p>
          <a:p>
            <a:pPr lvl="1" algn="just">
              <a:spcAft>
                <a:spcPts val="800"/>
              </a:spcAft>
            </a:pPr>
            <a:r>
              <a:rPr lang="en-US" sz="2100" dirty="0">
                <a:latin typeface="Calibri" panose="020F0502020204030204" pitchFamily="34" charset="0"/>
                <a:ea typeface="Calibri" panose="020F0502020204030204" pitchFamily="34" charset="0"/>
                <a:cs typeface="Calibri" panose="020F0502020204030204" pitchFamily="34" charset="0"/>
              </a:rPr>
              <a:t>•	Initiatives to raise awareness on the EU institutions and their functioning</a:t>
            </a:r>
          </a:p>
          <a:p>
            <a:pPr lvl="1" algn="just">
              <a:spcAft>
                <a:spcPts val="800"/>
              </a:spcAft>
            </a:pPr>
            <a:r>
              <a:rPr lang="en-US" sz="2100" dirty="0">
                <a:latin typeface="Calibri" panose="020F0502020204030204" pitchFamily="34" charset="0"/>
                <a:ea typeface="Calibri" panose="020F0502020204030204" pitchFamily="34" charset="0"/>
                <a:cs typeface="Calibri" panose="020F0502020204030204" pitchFamily="34" charset="0"/>
              </a:rPr>
              <a:t>•	Actions that exploit and further valorize the results of the supported initiatives</a:t>
            </a:r>
          </a:p>
          <a:p>
            <a:pPr lvl="1" algn="just">
              <a:spcAft>
                <a:spcPts val="800"/>
              </a:spcAft>
            </a:pPr>
            <a:r>
              <a:rPr lang="en-US" sz="2100" dirty="0">
                <a:latin typeface="Calibri" panose="020F0502020204030204" pitchFamily="34" charset="0"/>
                <a:ea typeface="Calibri" panose="020F0502020204030204" pitchFamily="34" charset="0"/>
                <a:cs typeface="Calibri" panose="020F0502020204030204" pitchFamily="34" charset="0"/>
              </a:rPr>
              <a:t>•	Studies on issues related to citizenship and civic participation</a:t>
            </a:r>
          </a:p>
          <a:p>
            <a:pPr lvl="1" algn="just">
              <a:spcAft>
                <a:spcPts val="800"/>
              </a:spcAft>
            </a:pPr>
            <a:r>
              <a:rPr lang="en-US" sz="2100" dirty="0">
                <a:latin typeface="Calibri" panose="020F0502020204030204" pitchFamily="34" charset="0"/>
                <a:ea typeface="Calibri" panose="020F0502020204030204" pitchFamily="34" charset="0"/>
                <a:cs typeface="Calibri" panose="020F0502020204030204" pitchFamily="34" charset="0"/>
              </a:rPr>
              <a:t>•	Support of programme information/advice structures in the Member States</a:t>
            </a:r>
          </a:p>
          <a:p>
            <a:pPr lvl="1" algn="just">
              <a:spcAft>
                <a:spcPts val="800"/>
              </a:spcAft>
            </a:pPr>
            <a:r>
              <a:rPr lang="en-US" sz="2100" dirty="0">
                <a:latin typeface="Calibri" panose="020F0502020204030204" pitchFamily="34" charset="0"/>
                <a:ea typeface="Calibri" panose="020F0502020204030204" pitchFamily="34" charset="0"/>
                <a:cs typeface="Calibri" panose="020F0502020204030204" pitchFamily="34" charset="0"/>
              </a:rPr>
              <a:t>•	Debates/studies and interventions on defining moments in European history, in particular to keep the memory alive of the crimes committed under Nazism and Stalinism</a:t>
            </a:r>
          </a:p>
          <a:p>
            <a:pPr lvl="1" algn="just">
              <a:spcAft>
                <a:spcPts val="800"/>
              </a:spcAft>
            </a:pP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90914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Image result for Europe for Citizen ec eu">
            <a:extLst>
              <a:ext uri="{FF2B5EF4-FFF2-40B4-BE49-F238E27FC236}">
                <a16:creationId xmlns:a16="http://schemas.microsoft.com/office/drawing/2014/main" id="{D1F5E022-8866-480F-84F2-D25F6B44B2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11235" y="5125966"/>
            <a:ext cx="1316642" cy="1214125"/>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CADDAF58-AEEB-4132-AC02-4525A784BA67}"/>
              </a:ext>
            </a:extLst>
          </p:cNvPr>
          <p:cNvSpPr/>
          <p:nvPr/>
        </p:nvSpPr>
        <p:spPr>
          <a:xfrm>
            <a:off x="253218" y="272661"/>
            <a:ext cx="11774659" cy="4515467"/>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just">
              <a:lnSpc>
                <a:spcPct val="107000"/>
              </a:lnSpc>
              <a:spcAft>
                <a:spcPts val="800"/>
              </a:spcAft>
            </a:pPr>
            <a:r>
              <a:rPr lang="en-US" sz="2200" b="1" dirty="0">
                <a:latin typeface="Calibri" panose="020F0502020204030204" pitchFamily="34" charset="0"/>
                <a:ea typeface="Calibri" panose="020F0502020204030204" pitchFamily="34" charset="0"/>
                <a:cs typeface="Calibri" panose="020F0502020204030204" pitchFamily="34" charset="0"/>
              </a:rPr>
              <a:t>Link: </a:t>
            </a:r>
            <a:r>
              <a:rPr lang="tr-TR" sz="22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https</a:t>
            </a:r>
            <a:r>
              <a:rPr lang="tr-TR" sz="2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a:t>
            </a:r>
            <a:r>
              <a:rPr lang="tr-TR" sz="22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eacea.ec.europa.eu</a:t>
            </a:r>
            <a:r>
              <a:rPr lang="tr-TR" sz="2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a:t>
            </a:r>
            <a:r>
              <a:rPr lang="tr-TR" sz="22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europe-for-citizens_en</a:t>
            </a:r>
            <a:endParaRPr lang="en-US" sz="2200"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tr-TR" sz="22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https</a:t>
            </a:r>
            <a:r>
              <a:rPr lang="tr-TR" sz="2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a:t>
            </a:r>
            <a:r>
              <a:rPr lang="tr-TR" sz="22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ec.europa.eu</a:t>
            </a:r>
            <a:r>
              <a:rPr lang="tr-TR" sz="2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a:t>
            </a:r>
            <a:r>
              <a:rPr lang="tr-TR" sz="22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citizenship</a:t>
            </a:r>
            <a:r>
              <a:rPr lang="tr-TR" sz="2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a:t>
            </a:r>
            <a:r>
              <a:rPr lang="tr-TR" sz="22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about</a:t>
            </a:r>
            <a:r>
              <a:rPr lang="tr-TR" sz="2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a:t>
            </a:r>
            <a:r>
              <a:rPr lang="tr-TR" sz="22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the</a:t>
            </a:r>
            <a:r>
              <a:rPr lang="tr-TR" sz="2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a:t>
            </a:r>
            <a:r>
              <a:rPr lang="tr-TR" sz="22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europe</a:t>
            </a:r>
            <a:r>
              <a:rPr lang="tr-TR" sz="2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a:t>
            </a:r>
            <a:r>
              <a:rPr lang="tr-TR" sz="22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for</a:t>
            </a:r>
            <a:r>
              <a:rPr lang="tr-TR" sz="2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a:t>
            </a:r>
            <a:r>
              <a:rPr lang="tr-TR" sz="22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citizens</a:t>
            </a:r>
            <a:r>
              <a:rPr lang="tr-TR" sz="2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-programme/</a:t>
            </a:r>
            <a:r>
              <a:rPr lang="tr-TR" sz="22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future</a:t>
            </a:r>
            <a:r>
              <a:rPr lang="tr-TR" sz="2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-programme-2014-2020/</a:t>
            </a:r>
            <a:r>
              <a:rPr lang="tr-TR" sz="22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index_en.htm</a:t>
            </a:r>
            <a:endParaRPr lang="tr-TR" sz="2200" u="sng"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pPr lvl="0"/>
            <a:endParaRPr lang="tr-TR" sz="2200" b="1" dirty="0">
              <a:latin typeface="Calibri" panose="020F0502020204030204" pitchFamily="34" charset="0"/>
              <a:cs typeface="Calibri" panose="020F0502020204030204" pitchFamily="34" charset="0"/>
            </a:endParaRPr>
          </a:p>
          <a:p>
            <a:pPr lvl="0"/>
            <a:r>
              <a:rPr lang="en-GB" sz="2200" b="1" dirty="0">
                <a:latin typeface="Calibri" panose="020F0502020204030204" pitchFamily="34" charset="0"/>
                <a:cs typeface="Calibri" panose="020F0502020204030204" pitchFamily="34" charset="0"/>
              </a:rPr>
              <a:t>Priorities of the Programme for 2019-2020:</a:t>
            </a:r>
            <a:endParaRPr lang="en-US" sz="2200" b="1" dirty="0">
              <a:latin typeface="Calibri" panose="020F0502020204030204" pitchFamily="34" charset="0"/>
              <a:cs typeface="Calibri" panose="020F0502020204030204" pitchFamily="34" charset="0"/>
            </a:endParaRPr>
          </a:p>
          <a:p>
            <a:r>
              <a:rPr lang="en-GB" sz="2200" u="sng" dirty="0">
                <a:latin typeface="Calibri" panose="020F0502020204030204" pitchFamily="34" charset="0"/>
                <a:cs typeface="Calibri" panose="020F0502020204030204" pitchFamily="34" charset="0"/>
                <a:hlinkClick r:id="rId5"/>
              </a:rPr>
              <a:t>https://</a:t>
            </a:r>
            <a:r>
              <a:rPr lang="en-GB" sz="2200" u="sng" dirty="0" err="1">
                <a:latin typeface="Calibri" panose="020F0502020204030204" pitchFamily="34" charset="0"/>
                <a:cs typeface="Calibri" panose="020F0502020204030204" pitchFamily="34" charset="0"/>
                <a:hlinkClick r:id="rId5"/>
              </a:rPr>
              <a:t>eacea.ec.europa.eu</a:t>
            </a:r>
            <a:r>
              <a:rPr lang="en-GB" sz="2200" u="sng" dirty="0">
                <a:latin typeface="Calibri" panose="020F0502020204030204" pitchFamily="34" charset="0"/>
                <a:cs typeface="Calibri" panose="020F0502020204030204" pitchFamily="34" charset="0"/>
                <a:hlinkClick r:id="rId5"/>
              </a:rPr>
              <a:t>/sites/</a:t>
            </a:r>
            <a:r>
              <a:rPr lang="en-GB" sz="2200" u="sng" dirty="0" err="1">
                <a:latin typeface="Calibri" panose="020F0502020204030204" pitchFamily="34" charset="0"/>
                <a:cs typeface="Calibri" panose="020F0502020204030204" pitchFamily="34" charset="0"/>
                <a:hlinkClick r:id="rId5"/>
              </a:rPr>
              <a:t>eacea</a:t>
            </a:r>
            <a:r>
              <a:rPr lang="en-GB" sz="2200" u="sng" dirty="0">
                <a:latin typeface="Calibri" panose="020F0502020204030204" pitchFamily="34" charset="0"/>
                <a:cs typeface="Calibri" panose="020F0502020204030204" pitchFamily="34" charset="0"/>
                <a:hlinkClick r:id="rId5"/>
              </a:rPr>
              <a:t>-site/files/</a:t>
            </a:r>
            <a:r>
              <a:rPr lang="en-GB" sz="2200" u="sng" dirty="0" err="1">
                <a:latin typeface="Calibri" panose="020F0502020204030204" pitchFamily="34" charset="0"/>
                <a:cs typeface="Calibri" panose="020F0502020204030204" pitchFamily="34" charset="0"/>
                <a:hlinkClick r:id="rId5"/>
              </a:rPr>
              <a:t>priorities_2019-2020_en_0.pdf</a:t>
            </a:r>
            <a:endParaRPr lang="en-US" sz="2200" dirty="0">
              <a:latin typeface="Calibri" panose="020F0502020204030204" pitchFamily="34" charset="0"/>
              <a:cs typeface="Calibri" panose="020F0502020204030204" pitchFamily="34" charset="0"/>
            </a:endParaRPr>
          </a:p>
          <a:p>
            <a:pPr algn="just">
              <a:lnSpc>
                <a:spcPct val="107000"/>
              </a:lnSpc>
              <a:spcAft>
                <a:spcPts val="800"/>
              </a:spcAft>
            </a:pPr>
            <a:endParaRPr lang="tr-TR" sz="2200" u="sng"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r>
              <a:rPr lang="en-US" sz="2200" b="1" dirty="0" err="1">
                <a:latin typeface="Calibri" panose="020F0502020204030204" pitchFamily="34" charset="0"/>
                <a:cs typeface="Calibri" panose="020F0502020204030204" pitchFamily="34" charset="0"/>
              </a:rPr>
              <a:t>WorkProgramme</a:t>
            </a:r>
            <a:r>
              <a:rPr lang="en-US" sz="2200" b="1" dirty="0">
                <a:latin typeface="Calibri" panose="020F0502020204030204" pitchFamily="34" charset="0"/>
                <a:cs typeface="Calibri" panose="020F0502020204030204" pitchFamily="34" charset="0"/>
              </a:rPr>
              <a:t>: </a:t>
            </a:r>
            <a:r>
              <a:rPr lang="en-US" sz="2200" u="sng" dirty="0">
                <a:latin typeface="Calibri" panose="020F0502020204030204" pitchFamily="34" charset="0"/>
                <a:cs typeface="Calibri" panose="020F0502020204030204" pitchFamily="34" charset="0"/>
                <a:hlinkClick r:id="rId6"/>
              </a:rPr>
              <a:t>https://ec.europa.eu/citizenship/pdf/2019_annex-annual-work-programme_en.pdf</a:t>
            </a:r>
            <a:endParaRPr lang="tr-TR" sz="2200" u="sng" dirty="0">
              <a:latin typeface="Calibri" panose="020F0502020204030204" pitchFamily="34" charset="0"/>
              <a:cs typeface="Calibri" panose="020F0502020204030204" pitchFamily="34" charset="0"/>
            </a:endParaRPr>
          </a:p>
          <a:p>
            <a:endParaRPr lang="en-US" sz="2200" dirty="0">
              <a:latin typeface="Calibri" panose="020F0502020204030204" pitchFamily="34" charset="0"/>
              <a:cs typeface="Calibri" panose="020F0502020204030204" pitchFamily="34" charset="0"/>
            </a:endParaRPr>
          </a:p>
          <a:p>
            <a:r>
              <a:rPr lang="en-US" sz="2200" b="1" dirty="0">
                <a:latin typeface="Calibri" panose="020F0502020204030204" pitchFamily="34" charset="0"/>
                <a:cs typeface="Calibri" panose="020F0502020204030204" pitchFamily="34" charset="0"/>
              </a:rPr>
              <a:t>Regulation:</a:t>
            </a:r>
            <a:r>
              <a:rPr lang="en-US" sz="2200" dirty="0">
                <a:latin typeface="Calibri" panose="020F0502020204030204" pitchFamily="34" charset="0"/>
                <a:cs typeface="Calibri" panose="020F0502020204030204" pitchFamily="34" charset="0"/>
              </a:rPr>
              <a:t>	</a:t>
            </a:r>
            <a:r>
              <a:rPr lang="en-US" sz="2200" u="sng" dirty="0">
                <a:latin typeface="Calibri" panose="020F0502020204030204" pitchFamily="34" charset="0"/>
                <a:cs typeface="Calibri" panose="020F0502020204030204" pitchFamily="34" charset="0"/>
                <a:hlinkClick r:id="rId7"/>
              </a:rPr>
              <a:t>https://eur-lex.europa.eu/legal-content/EN/TXT/PDF/?uri=CELEX:32019R0788&amp;qid=1565276863695&amp;from=EN</a:t>
            </a:r>
            <a:endParaRPr lang="en-US" sz="2200" dirty="0">
              <a:latin typeface="Calibri" panose="020F0502020204030204" pitchFamily="34" charset="0"/>
              <a:cs typeface="Calibri" panose="020F0502020204030204" pitchFamily="34" charset="0"/>
            </a:endParaRPr>
          </a:p>
          <a:p>
            <a:pPr algn="just">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6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866416" y="207369"/>
            <a:ext cx="8229600" cy="649288"/>
          </a:xfrm>
        </p:spPr>
        <p:txBody>
          <a:bodyPr>
            <a:normAutofit/>
          </a:bodyPr>
          <a:lstStyle/>
          <a:p>
            <a:r>
              <a:rPr lang="en-GB" altLang="en-US" sz="3200" b="1" dirty="0">
                <a:solidFill>
                  <a:schemeClr val="accent5">
                    <a:lumMod val="50000"/>
                  </a:schemeClr>
                </a:solidFill>
                <a:latin typeface="+mn-lt"/>
              </a:rPr>
              <a:t>Type of actions – funding rates</a:t>
            </a:r>
          </a:p>
        </p:txBody>
      </p:sp>
      <p:sp>
        <p:nvSpPr>
          <p:cNvPr id="10" name="Rectangle 6"/>
          <p:cNvSpPr>
            <a:spLocks noChangeArrowheads="1"/>
          </p:cNvSpPr>
          <p:nvPr/>
        </p:nvSpPr>
        <p:spPr bwMode="auto">
          <a:xfrm>
            <a:off x="7188201" y="5013326"/>
            <a:ext cx="1704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40000"/>
              </a:spcBef>
              <a:spcAft>
                <a:spcPct val="40000"/>
              </a:spcAft>
              <a:buClr>
                <a:schemeClr val="tx1"/>
              </a:buClr>
              <a:buFont typeface="Wingdings" pitchFamily="2" charset="2"/>
              <a:buChar char="§"/>
              <a:defRPr sz="2800">
                <a:solidFill>
                  <a:srgbClr val="000000"/>
                </a:solidFill>
                <a:latin typeface="Verdana" pitchFamily="34" charset="0"/>
                <a:cs typeface="Times New Roman" pitchFamily="18" charset="0"/>
              </a:defRPr>
            </a:lvl1pPr>
            <a:lvl2pPr marL="742950" indent="-285750" eaLnBrk="0" hangingPunct="0">
              <a:spcBef>
                <a:spcPct val="20000"/>
              </a:spcBef>
              <a:buClr>
                <a:srgbClr val="009FBA"/>
              </a:buClr>
              <a:buChar char="•"/>
              <a:defRPr sz="2000" b="1">
                <a:solidFill>
                  <a:srgbClr val="0F5494"/>
                </a:solidFill>
                <a:latin typeface="Verdana" pitchFamily="34" charset="0"/>
                <a:cs typeface="Times New Roman" pitchFamily="18" charset="0"/>
              </a:defRPr>
            </a:lvl2pPr>
            <a:lvl3pPr marL="1143000" indent="-228600" eaLnBrk="0" hangingPunct="0">
              <a:spcBef>
                <a:spcPct val="20000"/>
              </a:spcBef>
              <a:defRPr sz="1400">
                <a:solidFill>
                  <a:srgbClr val="0F5494"/>
                </a:solidFill>
                <a:latin typeface="Verdana" pitchFamily="34" charset="0"/>
                <a:cs typeface="Times New Roman" pitchFamily="18" charset="0"/>
              </a:defRPr>
            </a:lvl3pPr>
            <a:lvl4pPr marL="1600200" indent="-228600" eaLnBrk="0" hangingPunct="0">
              <a:spcBef>
                <a:spcPct val="20000"/>
              </a:spcBef>
              <a:buChar char="–"/>
              <a:defRPr sz="2000">
                <a:solidFill>
                  <a:schemeClr val="tx1"/>
                </a:solidFill>
                <a:latin typeface="Arial" pitchFamily="34" charset="0"/>
                <a:cs typeface="Times New Roman" pitchFamily="18" charset="0"/>
              </a:defRPr>
            </a:lvl4pPr>
            <a:lvl5pPr marL="2057400" indent="-228600" eaLnBrk="0" hangingPunct="0">
              <a:spcBef>
                <a:spcPct val="20000"/>
              </a:spcBef>
              <a:buChar char="»"/>
              <a:defRPr sz="2000">
                <a:solidFill>
                  <a:schemeClr val="tx1"/>
                </a:solidFill>
                <a:latin typeface="Arial" pitchFamily="34"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9pPr>
          </a:lstStyle>
          <a:p>
            <a:pPr eaLnBrk="1" hangingPunct="1">
              <a:spcBef>
                <a:spcPct val="0"/>
              </a:spcBef>
              <a:spcAft>
                <a:spcPct val="0"/>
              </a:spcAft>
              <a:buClrTx/>
              <a:buFontTx/>
              <a:buNone/>
            </a:pPr>
            <a:r>
              <a:rPr lang="pt-PT" altLang="en-US" sz="1400" b="1">
                <a:solidFill>
                  <a:srgbClr val="FFFFFF"/>
                </a:solidFill>
                <a:latin typeface="Arial" pitchFamily="34" charset="0"/>
                <a:cs typeface="Arial" pitchFamily="34" charset="0"/>
              </a:rPr>
              <a:t>Open to the world</a:t>
            </a:r>
            <a:endParaRPr lang="en-GB" altLang="en-US" sz="1400" b="1">
              <a:solidFill>
                <a:srgbClr val="FFFFFF"/>
              </a:solidFill>
              <a:latin typeface="Arial" pitchFamily="34" charset="0"/>
              <a:cs typeface="Arial" pitchFamily="34" charset="0"/>
            </a:endParaRPr>
          </a:p>
        </p:txBody>
      </p:sp>
      <p:pic>
        <p:nvPicPr>
          <p:cNvPr id="7"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35" t="4033" r="235" b="17697"/>
          <a:stretch/>
        </p:blipFill>
        <p:spPr bwMode="auto">
          <a:xfrm>
            <a:off x="973876" y="856657"/>
            <a:ext cx="10025427" cy="484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2">
            <a:extLst>
              <a:ext uri="{FF2B5EF4-FFF2-40B4-BE49-F238E27FC236}">
                <a16:creationId xmlns:a16="http://schemas.microsoft.com/office/drawing/2014/main" id="{5921280B-E3C8-4C55-977A-22B8F8F7C84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898" y="5470295"/>
            <a:ext cx="2232116" cy="10821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5907796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5A767E8-99D2-4168-B815-F7F2A2799FB0}"/>
              </a:ext>
            </a:extLst>
          </p:cNvPr>
          <p:cNvSpPr>
            <a:spLocks noGrp="1" noChangeArrowheads="1"/>
          </p:cNvSpPr>
          <p:nvPr>
            <p:ph type="title"/>
          </p:nvPr>
        </p:nvSpPr>
        <p:spPr>
          <a:xfrm>
            <a:off x="3044249" y="1280047"/>
            <a:ext cx="6103501" cy="1935889"/>
          </a:xfrm>
        </p:spPr>
        <p:txBody>
          <a:bodyPr>
            <a:noAutofit/>
          </a:bodyPr>
          <a:lstStyle/>
          <a:p>
            <a:pPr algn="ctr"/>
            <a:r>
              <a:rPr lang="en-US" altLang="en-US" sz="5000" b="1" dirty="0">
                <a:solidFill>
                  <a:schemeClr val="accent5">
                    <a:lumMod val="50000"/>
                  </a:schemeClr>
                </a:solidFill>
                <a:latin typeface="+mn-lt"/>
              </a:rPr>
              <a:t>Rights, Equality and Citizenship Programme (REC)</a:t>
            </a:r>
            <a:endParaRPr lang="en-GB" altLang="en-US" sz="5000" b="1" dirty="0">
              <a:solidFill>
                <a:schemeClr val="accent5">
                  <a:lumMod val="50000"/>
                </a:schemeClr>
              </a:solidFill>
              <a:latin typeface="+mn-lt"/>
            </a:endParaRPr>
          </a:p>
        </p:txBody>
      </p:sp>
      <p:pic>
        <p:nvPicPr>
          <p:cNvPr id="5" name="Resim 4" descr="Image result for Rights, Equality and Citizenship Programme (REC) ec eu">
            <a:extLst>
              <a:ext uri="{FF2B5EF4-FFF2-40B4-BE49-F238E27FC236}">
                <a16:creationId xmlns:a16="http://schemas.microsoft.com/office/drawing/2014/main" id="{CC0DD87A-6F77-48ED-AFCD-771C51AF53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4580" y="3429000"/>
            <a:ext cx="2362838" cy="2000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6828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C1C47A3-36DA-4E2A-9775-C4D1D1D1BE5C}"/>
              </a:ext>
            </a:extLst>
          </p:cNvPr>
          <p:cNvSpPr>
            <a:spLocks noGrp="1"/>
          </p:cNvSpPr>
          <p:nvPr>
            <p:ph idx="1"/>
          </p:nvPr>
        </p:nvSpPr>
        <p:spPr>
          <a:xfrm>
            <a:off x="960930" y="1479805"/>
            <a:ext cx="10515600" cy="4351338"/>
          </a:xfrm>
        </p:spPr>
        <p:txBody>
          <a:bodyPr>
            <a:normAutofit/>
          </a:bodyPr>
          <a:lstStyle/>
          <a:p>
            <a:pPr marL="0" indent="0" algn="just">
              <a:buNone/>
            </a:pPr>
            <a:r>
              <a:rPr lang="en-GB" sz="2600" b="1" dirty="0">
                <a:latin typeface="Calibri" panose="020F0502020204030204" pitchFamily="34" charset="0"/>
                <a:cs typeface="Calibri" panose="020F0502020204030204" pitchFamily="34" charset="0"/>
              </a:rPr>
              <a:t>Total Budget</a:t>
            </a:r>
            <a:r>
              <a:rPr lang="en-GB" sz="2600" dirty="0">
                <a:latin typeface="Calibri" panose="020F0502020204030204" pitchFamily="34" charset="0"/>
                <a:cs typeface="Calibri" panose="020F0502020204030204" pitchFamily="34" charset="0"/>
              </a:rPr>
              <a:t>: €439,47 million</a:t>
            </a:r>
            <a:endParaRPr lang="en-US" sz="2600" dirty="0">
              <a:latin typeface="Calibri" panose="020F0502020204030204" pitchFamily="34" charset="0"/>
              <a:cs typeface="Calibri" panose="020F0502020204030204" pitchFamily="34" charset="0"/>
            </a:endParaRPr>
          </a:p>
          <a:p>
            <a:pPr marL="0" indent="0" algn="just">
              <a:buNone/>
            </a:pPr>
            <a:r>
              <a:rPr lang="en-GB" sz="2600" b="1" dirty="0">
                <a:latin typeface="Calibri" panose="020F0502020204030204" pitchFamily="34" charset="0"/>
                <a:cs typeface="Calibri" panose="020F0502020204030204" pitchFamily="34" charset="0"/>
              </a:rPr>
              <a:t>Thematic Categories</a:t>
            </a:r>
            <a:r>
              <a:rPr lang="en-GB" sz="2600" dirty="0">
                <a:latin typeface="Calibri" panose="020F0502020204030204" pitchFamily="34" charset="0"/>
                <a:cs typeface="Calibri" panose="020F0502020204030204" pitchFamily="34" charset="0"/>
              </a:rPr>
              <a:t>: Education, European Citizenship, Equal Rights, Justice, Capacity Building, Youth, Human Rights, Security, Social affairs, Labour Market </a:t>
            </a:r>
            <a:endParaRPr lang="en-US" sz="2600" dirty="0">
              <a:latin typeface="Calibri" panose="020F0502020204030204" pitchFamily="34" charset="0"/>
              <a:cs typeface="Calibri" panose="020F0502020204030204" pitchFamily="34" charset="0"/>
            </a:endParaRPr>
          </a:p>
          <a:p>
            <a:pPr marL="0" indent="0" algn="just">
              <a:buNone/>
            </a:pPr>
            <a:r>
              <a:rPr lang="en-GB" sz="2600" b="1" dirty="0">
                <a:latin typeface="Calibri" panose="020F0502020204030204" pitchFamily="34" charset="0"/>
                <a:cs typeface="Calibri" panose="020F0502020204030204" pitchFamily="34" charset="0"/>
              </a:rPr>
              <a:t>Beneficiaries:</a:t>
            </a:r>
            <a:r>
              <a:rPr lang="en-GB" sz="2600" dirty="0">
                <a:latin typeface="Calibri" panose="020F0502020204030204" pitchFamily="34" charset="0"/>
                <a:cs typeface="Calibri" panose="020F0502020204030204" pitchFamily="34" charset="0"/>
              </a:rPr>
              <a:t> International Organization, SMEs (10-249 employees), Microenterprises (less than 10 employees), NGO / NPO, Enterprise (more than 250 employees or not defined), Public Services</a:t>
            </a:r>
          </a:p>
          <a:p>
            <a:pPr marL="457200" lvl="1" indent="0" algn="just">
              <a:buNone/>
            </a:pPr>
            <a:r>
              <a:rPr lang="en-US" dirty="0">
                <a:latin typeface="Calibri" panose="020F0502020204030204" pitchFamily="34" charset="0"/>
                <a:cs typeface="Calibri" panose="020F0502020204030204" pitchFamily="34" charset="0"/>
              </a:rPr>
              <a:t>Profit </a:t>
            </a:r>
            <a:r>
              <a:rPr lang="en-US" dirty="0" err="1">
                <a:latin typeface="Calibri" panose="020F0502020204030204" pitchFamily="34" charset="0"/>
                <a:cs typeface="Calibri" panose="020F0502020204030204" pitchFamily="34" charset="0"/>
              </a:rPr>
              <a:t>organisations</a:t>
            </a:r>
            <a:r>
              <a:rPr lang="en-US" dirty="0">
                <a:latin typeface="Calibri" panose="020F0502020204030204" pitchFamily="34" charset="0"/>
                <a:cs typeface="Calibri" panose="020F0502020204030204" pitchFamily="34" charset="0"/>
              </a:rPr>
              <a:t> must submit applications in partnership with public entities or private non-profit </a:t>
            </a:r>
            <a:r>
              <a:rPr lang="en-US" dirty="0" err="1">
                <a:latin typeface="Calibri" panose="020F0502020204030204" pitchFamily="34" charset="0"/>
                <a:cs typeface="Calibri" panose="020F0502020204030204" pitchFamily="34" charset="0"/>
              </a:rPr>
              <a:t>organisations</a:t>
            </a:r>
            <a:endParaRPr lang="tr-TR" dirty="0">
              <a:latin typeface="Calibri" panose="020F0502020204030204" pitchFamily="34" charset="0"/>
              <a:cs typeface="Calibri" panose="020F0502020204030204" pitchFamily="34" charset="0"/>
            </a:endParaRPr>
          </a:p>
          <a:p>
            <a:pPr marL="0" indent="0" algn="just">
              <a:buNone/>
            </a:pPr>
            <a:r>
              <a:rPr lang="en-GB" b="1" dirty="0">
                <a:latin typeface="Calibri" panose="020F0502020204030204" pitchFamily="34" charset="0"/>
                <a:cs typeface="Calibri" panose="020F0502020204030204" pitchFamily="34" charset="0"/>
              </a:rPr>
              <a:t>Level of financing (EU Co-financing rate):</a:t>
            </a:r>
            <a:r>
              <a:rPr lang="en-GB" dirty="0">
                <a:latin typeface="Calibri" panose="020F0502020204030204" pitchFamily="34" charset="0"/>
                <a:cs typeface="Calibri" panose="020F0502020204030204" pitchFamily="34" charset="0"/>
              </a:rPr>
              <a:t> 80-90%</a:t>
            </a:r>
            <a:endParaRPr lang="en-US" sz="2600" dirty="0">
              <a:latin typeface="Calibri" panose="020F0502020204030204" pitchFamily="34" charset="0"/>
              <a:cs typeface="Calibri" panose="020F0502020204030204" pitchFamily="34" charset="0"/>
            </a:endParaRPr>
          </a:p>
          <a:p>
            <a:endParaRPr lang="en-US" dirty="0"/>
          </a:p>
        </p:txBody>
      </p:sp>
      <p:pic>
        <p:nvPicPr>
          <p:cNvPr id="7" name="Resim 6" descr="Image result for Rights, Equality and Citizenship Programme (REC) ec eu">
            <a:extLst>
              <a:ext uri="{FF2B5EF4-FFF2-40B4-BE49-F238E27FC236}">
                <a16:creationId xmlns:a16="http://schemas.microsoft.com/office/drawing/2014/main" id="{C53E1773-CDEA-490D-BF68-6BC4682630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1126" y="234202"/>
            <a:ext cx="1315404" cy="111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914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C1C47A3-36DA-4E2A-9775-C4D1D1D1BE5C}"/>
              </a:ext>
            </a:extLst>
          </p:cNvPr>
          <p:cNvSpPr>
            <a:spLocks noGrp="1"/>
          </p:cNvSpPr>
          <p:nvPr>
            <p:ph idx="1"/>
          </p:nvPr>
        </p:nvSpPr>
        <p:spPr>
          <a:xfrm>
            <a:off x="201343" y="1111348"/>
            <a:ext cx="11926977" cy="5873262"/>
          </a:xfrm>
        </p:spPr>
        <p:txBody>
          <a:bodyPr>
            <a:normAutofit fontScale="77500" lnSpcReduction="20000"/>
          </a:bodyPr>
          <a:lstStyle/>
          <a:p>
            <a:pPr marL="0" indent="0">
              <a:buNone/>
            </a:pPr>
            <a:r>
              <a:rPr lang="en-GB" sz="3100" dirty="0">
                <a:solidFill>
                  <a:schemeClr val="accent1">
                    <a:lumMod val="75000"/>
                  </a:schemeClr>
                </a:solidFill>
                <a:latin typeface="Calibri" panose="020F0502020204030204" pitchFamily="34" charset="0"/>
                <a:cs typeface="Calibri" panose="020F0502020204030204" pitchFamily="34" charset="0"/>
              </a:rPr>
              <a:t>Objective:</a:t>
            </a:r>
          </a:p>
          <a:p>
            <a:pPr marL="0" indent="0">
              <a:buNone/>
            </a:pPr>
            <a:r>
              <a:rPr lang="en-GB" sz="3100" dirty="0">
                <a:latin typeface="Calibri" panose="020F0502020204030204" pitchFamily="34" charset="0"/>
                <a:cs typeface="Calibri" panose="020F0502020204030204" pitchFamily="34" charset="0"/>
              </a:rPr>
              <a:t>To contribute to the creation of an area, where the rights of persons, as enshrined in the Treaty on the Functioning of the EU and in the Charter of Fundamental Rights of the EU, are promoted and protected.</a:t>
            </a:r>
          </a:p>
          <a:p>
            <a:pPr marL="0" indent="0">
              <a:buNone/>
            </a:pPr>
            <a:endParaRPr lang="tr-TR" sz="1900" dirty="0">
              <a:latin typeface="Calibri" panose="020F0502020204030204" pitchFamily="34" charset="0"/>
              <a:cs typeface="Calibri" panose="020F0502020204030204" pitchFamily="34" charset="0"/>
            </a:endParaRPr>
          </a:p>
          <a:p>
            <a:pPr marL="0" indent="0">
              <a:buNone/>
            </a:pPr>
            <a:r>
              <a:rPr lang="en-US" sz="3100" dirty="0">
                <a:solidFill>
                  <a:schemeClr val="accent1">
                    <a:lumMod val="75000"/>
                  </a:schemeClr>
                </a:solidFill>
                <a:latin typeface="Calibri" panose="020F0502020204030204" pitchFamily="34" charset="0"/>
                <a:cs typeface="Calibri" panose="020F0502020204030204" pitchFamily="34" charset="0"/>
              </a:rPr>
              <a:t>Specific objectives:</a:t>
            </a:r>
          </a:p>
          <a:p>
            <a:pPr marL="514350" lvl="0" indent="-514350">
              <a:buFont typeface="+mj-lt"/>
              <a:buAutoNum type="arabicPeriod"/>
            </a:pPr>
            <a:r>
              <a:rPr lang="en-US" sz="3100" dirty="0">
                <a:latin typeface="Calibri" panose="020F0502020204030204" pitchFamily="34" charset="0"/>
                <a:cs typeface="Calibri" panose="020F0502020204030204" pitchFamily="34" charset="0"/>
              </a:rPr>
              <a:t>Promote non–discrimination</a:t>
            </a:r>
          </a:p>
          <a:p>
            <a:pPr marL="514350" lvl="0" indent="-514350">
              <a:buFont typeface="+mj-lt"/>
              <a:buAutoNum type="arabicPeriod"/>
            </a:pPr>
            <a:r>
              <a:rPr lang="en-US" sz="3100" dirty="0">
                <a:latin typeface="Calibri" panose="020F0502020204030204" pitchFamily="34" charset="0"/>
                <a:cs typeface="Calibri" panose="020F0502020204030204" pitchFamily="34" charset="0"/>
              </a:rPr>
              <a:t>Combat racism, xenophobia, homophobia and other forms of intolerance</a:t>
            </a:r>
          </a:p>
          <a:p>
            <a:pPr marL="514350" lvl="0" indent="-514350">
              <a:buFont typeface="+mj-lt"/>
              <a:buAutoNum type="arabicPeriod"/>
            </a:pPr>
            <a:r>
              <a:rPr lang="en-US" sz="3100" dirty="0">
                <a:latin typeface="Calibri" panose="020F0502020204030204" pitchFamily="34" charset="0"/>
                <a:cs typeface="Calibri" panose="020F0502020204030204" pitchFamily="34" charset="0"/>
              </a:rPr>
              <a:t>Promote rights of persons with disabilities</a:t>
            </a:r>
          </a:p>
          <a:p>
            <a:pPr marL="514350" lvl="0" indent="-514350">
              <a:buFont typeface="+mj-lt"/>
              <a:buAutoNum type="arabicPeriod"/>
            </a:pPr>
            <a:r>
              <a:rPr lang="en-US" sz="3100" dirty="0">
                <a:latin typeface="Calibri" panose="020F0502020204030204" pitchFamily="34" charset="0"/>
                <a:cs typeface="Calibri" panose="020F0502020204030204" pitchFamily="34" charset="0"/>
              </a:rPr>
              <a:t>Promote equality between women and men and gender mainstreaming</a:t>
            </a:r>
          </a:p>
          <a:p>
            <a:pPr marL="514350" lvl="0" indent="-514350">
              <a:buFont typeface="+mj-lt"/>
              <a:buAutoNum type="arabicPeriod"/>
            </a:pPr>
            <a:r>
              <a:rPr lang="en-US" sz="3100" dirty="0">
                <a:latin typeface="Calibri" panose="020F0502020204030204" pitchFamily="34" charset="0"/>
                <a:cs typeface="Calibri" panose="020F0502020204030204" pitchFamily="34" charset="0"/>
              </a:rPr>
              <a:t>Prevent violence against children, young people, women and other groups at risk (Daphne)</a:t>
            </a:r>
          </a:p>
          <a:p>
            <a:pPr marL="514350" lvl="0" indent="-514350">
              <a:buFont typeface="+mj-lt"/>
              <a:buAutoNum type="arabicPeriod"/>
            </a:pPr>
            <a:r>
              <a:rPr lang="en-US" sz="3100" dirty="0">
                <a:latin typeface="Calibri" panose="020F0502020204030204" pitchFamily="34" charset="0"/>
                <a:cs typeface="Calibri" panose="020F0502020204030204" pitchFamily="34" charset="0"/>
              </a:rPr>
              <a:t>Promote the rights of the child</a:t>
            </a:r>
          </a:p>
          <a:p>
            <a:pPr marL="514350" lvl="0" indent="-514350">
              <a:buFont typeface="+mj-lt"/>
              <a:buAutoNum type="arabicPeriod"/>
            </a:pPr>
            <a:r>
              <a:rPr lang="en-US" sz="3100" dirty="0">
                <a:latin typeface="Calibri" panose="020F0502020204030204" pitchFamily="34" charset="0"/>
                <a:cs typeface="Calibri" panose="020F0502020204030204" pitchFamily="34" charset="0"/>
              </a:rPr>
              <a:t>Ensure the highest level of data protection</a:t>
            </a:r>
          </a:p>
          <a:p>
            <a:pPr marL="514350" lvl="0" indent="-514350">
              <a:buFont typeface="+mj-lt"/>
              <a:buAutoNum type="arabicPeriod"/>
            </a:pPr>
            <a:r>
              <a:rPr lang="en-US" sz="3100" dirty="0">
                <a:latin typeface="Calibri" panose="020F0502020204030204" pitchFamily="34" charset="0"/>
                <a:cs typeface="Calibri" panose="020F0502020204030204" pitchFamily="34" charset="0"/>
              </a:rPr>
              <a:t>Promote the rights deriving from Union citizenship</a:t>
            </a:r>
          </a:p>
          <a:p>
            <a:pPr marL="514350" lvl="0" indent="-514350">
              <a:buFont typeface="+mj-lt"/>
              <a:buAutoNum type="arabicPeriod"/>
            </a:pPr>
            <a:r>
              <a:rPr lang="en-US" sz="3100" dirty="0">
                <a:latin typeface="Calibri" panose="020F0502020204030204" pitchFamily="34" charset="0"/>
                <a:cs typeface="Calibri" panose="020F0502020204030204" pitchFamily="34" charset="0"/>
              </a:rPr>
              <a:t>Enforce consumer rights</a:t>
            </a:r>
            <a:r>
              <a:rPr lang="tr-TR" sz="3100" dirty="0">
                <a:latin typeface="Calibri" panose="020F0502020204030204" pitchFamily="34" charset="0"/>
                <a:cs typeface="Calibri" panose="020F0502020204030204" pitchFamily="34" charset="0"/>
              </a:rPr>
              <a:t> </a:t>
            </a:r>
            <a:r>
              <a:rPr lang="en-US" sz="3100" dirty="0">
                <a:latin typeface="Calibri" panose="020F0502020204030204" pitchFamily="34" charset="0"/>
                <a:cs typeface="Calibri" panose="020F0502020204030204" pitchFamily="34" charset="0"/>
              </a:rPr>
              <a:t>of common methodologies, indicators, surveys, preparation of guides…)</a:t>
            </a:r>
          </a:p>
          <a:p>
            <a:endParaRPr lang="en-US" dirty="0"/>
          </a:p>
        </p:txBody>
      </p:sp>
      <p:sp>
        <p:nvSpPr>
          <p:cNvPr id="5" name="Rectangle 2">
            <a:extLst>
              <a:ext uri="{FF2B5EF4-FFF2-40B4-BE49-F238E27FC236}">
                <a16:creationId xmlns:a16="http://schemas.microsoft.com/office/drawing/2014/main" id="{FA11D192-4F77-4ACA-8932-93B4B97DB9CC}"/>
              </a:ext>
            </a:extLst>
          </p:cNvPr>
          <p:cNvSpPr>
            <a:spLocks noGrp="1" noChangeArrowheads="1"/>
          </p:cNvSpPr>
          <p:nvPr>
            <p:ph type="title"/>
          </p:nvPr>
        </p:nvSpPr>
        <p:spPr>
          <a:xfrm>
            <a:off x="642892" y="146747"/>
            <a:ext cx="8113776" cy="602019"/>
          </a:xfrm>
        </p:spPr>
        <p:txBody>
          <a:bodyPr>
            <a:noAutofit/>
          </a:bodyPr>
          <a:lstStyle/>
          <a:p>
            <a:pPr algn="ctr"/>
            <a:r>
              <a:rPr lang="tr-TR" altLang="en-US" sz="2800" b="1" dirty="0">
                <a:solidFill>
                  <a:schemeClr val="accent5">
                    <a:lumMod val="50000"/>
                  </a:schemeClr>
                </a:solidFill>
                <a:latin typeface="+mn-lt"/>
              </a:rPr>
              <a:t>Programme; </a:t>
            </a:r>
            <a:r>
              <a:rPr lang="en-US" altLang="en-US" sz="2800" b="1" dirty="0">
                <a:solidFill>
                  <a:schemeClr val="accent5">
                    <a:lumMod val="50000"/>
                  </a:schemeClr>
                </a:solidFill>
              </a:rPr>
              <a:t>Rights, Equality and Citizenship (REC)</a:t>
            </a:r>
            <a:endParaRPr lang="en-GB" altLang="en-US" sz="2800" b="1" dirty="0">
              <a:solidFill>
                <a:schemeClr val="accent5">
                  <a:lumMod val="50000"/>
                </a:schemeClr>
              </a:solidFill>
              <a:latin typeface="+mn-lt"/>
            </a:endParaRPr>
          </a:p>
        </p:txBody>
      </p:sp>
      <p:pic>
        <p:nvPicPr>
          <p:cNvPr id="7" name="Resim 6" descr="Image result for Rights, Equality and Citizenship Programme (REC) ec eu">
            <a:extLst>
              <a:ext uri="{FF2B5EF4-FFF2-40B4-BE49-F238E27FC236}">
                <a16:creationId xmlns:a16="http://schemas.microsoft.com/office/drawing/2014/main" id="{C53E1773-CDEA-490D-BF68-6BC4682630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12917" y="191823"/>
            <a:ext cx="1315404" cy="111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978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C1C47A3-36DA-4E2A-9775-C4D1D1D1BE5C}"/>
              </a:ext>
            </a:extLst>
          </p:cNvPr>
          <p:cNvSpPr>
            <a:spLocks noGrp="1"/>
          </p:cNvSpPr>
          <p:nvPr>
            <p:ph idx="1"/>
          </p:nvPr>
        </p:nvSpPr>
        <p:spPr>
          <a:xfrm>
            <a:off x="192252" y="100252"/>
            <a:ext cx="11120021" cy="6140950"/>
          </a:xfrm>
        </p:spPr>
        <p:txBody>
          <a:bodyPr>
            <a:normAutofit fontScale="92500" lnSpcReduction="10000"/>
          </a:bodyPr>
          <a:lstStyle/>
          <a:p>
            <a:pPr marL="0" lvl="0" indent="0" algn="just">
              <a:buNone/>
            </a:pPr>
            <a:r>
              <a:rPr lang="en-US" dirty="0">
                <a:latin typeface="Calibri" panose="020F0502020204030204" pitchFamily="34" charset="0"/>
                <a:cs typeface="Calibri" panose="020F0502020204030204" pitchFamily="34" charset="0"/>
              </a:rPr>
              <a:t>To be eligible, grant applications must comply with all of the following criteria:</a:t>
            </a:r>
            <a:endParaRPr lang="tr-TR" dirty="0">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project can be either </a:t>
            </a:r>
            <a:r>
              <a:rPr lang="en-US" b="1" dirty="0">
                <a:latin typeface="Calibri" panose="020F0502020204030204" pitchFamily="34" charset="0"/>
                <a:cs typeface="Calibri" panose="020F0502020204030204" pitchFamily="34" charset="0"/>
              </a:rPr>
              <a:t>national or transnational</a:t>
            </a:r>
            <a:endParaRPr lang="en-US" dirty="0">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application must </a:t>
            </a:r>
            <a:r>
              <a:rPr lang="en-US" b="1" dirty="0">
                <a:latin typeface="Calibri" panose="020F0502020204030204" pitchFamily="34" charset="0"/>
                <a:cs typeface="Calibri" panose="020F0502020204030204" pitchFamily="34" charset="0"/>
              </a:rPr>
              <a:t>involve at least 2 organisations </a:t>
            </a:r>
            <a:r>
              <a:rPr lang="en-US" dirty="0">
                <a:latin typeface="Calibri" panose="020F0502020204030204" pitchFamily="34" charset="0"/>
                <a:cs typeface="Calibri" panose="020F0502020204030204" pitchFamily="34" charset="0"/>
              </a:rPr>
              <a:t>(applicant and partner)</a:t>
            </a:r>
          </a:p>
          <a:p>
            <a:pPr algn="just"/>
            <a:r>
              <a:rPr lang="en-US" dirty="0">
                <a:latin typeface="Calibri" panose="020F0502020204030204" pitchFamily="34" charset="0"/>
                <a:cs typeface="Calibri" panose="020F0502020204030204" pitchFamily="34" charset="0"/>
              </a:rPr>
              <a:t>In 2019, the EU grant </a:t>
            </a:r>
            <a:r>
              <a:rPr lang="en-US" b="1" dirty="0">
                <a:latin typeface="Calibri" panose="020F0502020204030204" pitchFamily="34" charset="0"/>
                <a:cs typeface="Calibri" panose="020F0502020204030204" pitchFamily="34" charset="0"/>
              </a:rPr>
              <a:t>€ 100 000 - € 250 000 </a:t>
            </a:r>
            <a:r>
              <a:rPr lang="en-US" dirty="0">
                <a:latin typeface="Calibri" panose="020F0502020204030204" pitchFamily="34" charset="0"/>
                <a:cs typeface="Calibri" panose="020F0502020204030204" pitchFamily="34" charset="0"/>
              </a:rPr>
              <a:t>(for first 5 priorities indicated above), max duration 12 months, 80% co-financing</a:t>
            </a:r>
          </a:p>
          <a:p>
            <a:pPr algn="just"/>
            <a:r>
              <a:rPr lang="en-US" dirty="0">
                <a:latin typeface="Calibri" panose="020F0502020204030204" pitchFamily="34" charset="0"/>
                <a:cs typeface="Calibri" panose="020F0502020204030204" pitchFamily="34" charset="0"/>
              </a:rPr>
              <a:t>EU grant applied cannot be higher than </a:t>
            </a:r>
            <a:r>
              <a:rPr lang="en-US" b="1" dirty="0">
                <a:latin typeface="Calibri" panose="020F0502020204030204" pitchFamily="34" charset="0"/>
                <a:cs typeface="Calibri" panose="020F0502020204030204" pitchFamily="34" charset="0"/>
              </a:rPr>
              <a:t>€ 65 000 </a:t>
            </a:r>
            <a:r>
              <a:rPr lang="en-US" dirty="0">
                <a:latin typeface="Calibri" panose="020F0502020204030204" pitchFamily="34" charset="0"/>
                <a:cs typeface="Calibri" panose="020F0502020204030204" pitchFamily="34" charset="0"/>
              </a:rPr>
              <a:t>for the priority 6 indicated above. Co –financing 90%</a:t>
            </a:r>
          </a:p>
          <a:p>
            <a:pPr marL="0" indent="0" algn="just">
              <a:buNone/>
            </a:pPr>
            <a:endParaRPr lang="en-US" dirty="0">
              <a:latin typeface="Calibri" panose="020F0502020204030204" pitchFamily="34" charset="0"/>
              <a:cs typeface="Calibri" panose="020F0502020204030204" pitchFamily="34" charset="0"/>
            </a:endParaRPr>
          </a:p>
          <a:p>
            <a:pPr marL="0" lvl="0" indent="0" algn="just">
              <a:buNone/>
            </a:pPr>
            <a:r>
              <a:rPr lang="en-US" b="1" dirty="0">
                <a:latin typeface="Calibri" panose="020F0502020204030204" pitchFamily="34" charset="0"/>
                <a:cs typeface="Calibri" panose="020F0502020204030204" pitchFamily="34" charset="0"/>
              </a:rPr>
              <a:t>Operating grants: </a:t>
            </a:r>
            <a:r>
              <a:rPr lang="en-US" dirty="0">
                <a:latin typeface="Calibri" panose="020F0502020204030204" pitchFamily="34" charset="0"/>
                <a:cs typeface="Calibri" panose="020F0502020204030204" pitchFamily="34" charset="0"/>
              </a:rPr>
              <a:t>The Commission will invite Framework Partners in writing to submit their proposal announcing the annual priorities.  These grants will fund operating costs and those activities of the network which have EU added value and contribute to the implementation of the objectives of the Programme among others: analytical activities, training activities, mutual learning, cooperation, awareness-raising and dissemination activities.  Maximum possible pate of co-financing of the eligible costs is 80%</a:t>
            </a:r>
          </a:p>
          <a:p>
            <a:endParaRPr lang="en-US" dirty="0"/>
          </a:p>
        </p:txBody>
      </p:sp>
      <p:pic>
        <p:nvPicPr>
          <p:cNvPr id="7" name="Resim 6" descr="Image result for Rights, Equality and Citizenship Programme (REC) ec eu">
            <a:extLst>
              <a:ext uri="{FF2B5EF4-FFF2-40B4-BE49-F238E27FC236}">
                <a16:creationId xmlns:a16="http://schemas.microsoft.com/office/drawing/2014/main" id="{C53E1773-CDEA-490D-BF68-6BC4682630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3556" y="5515447"/>
            <a:ext cx="1315404" cy="111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8575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FA11D192-4F77-4ACA-8932-93B4B97DB9CC}"/>
              </a:ext>
            </a:extLst>
          </p:cNvPr>
          <p:cNvSpPr>
            <a:spLocks noGrp="1" noChangeArrowheads="1"/>
          </p:cNvSpPr>
          <p:nvPr>
            <p:ph type="title"/>
          </p:nvPr>
        </p:nvSpPr>
        <p:spPr>
          <a:xfrm>
            <a:off x="535988" y="146747"/>
            <a:ext cx="10596831" cy="602019"/>
          </a:xfrm>
        </p:spPr>
        <p:txBody>
          <a:bodyPr>
            <a:noAutofit/>
          </a:bodyPr>
          <a:lstStyle/>
          <a:p>
            <a:pPr algn="ctr"/>
            <a:r>
              <a:rPr lang="en-US" altLang="en-US" sz="2800" b="1" dirty="0">
                <a:solidFill>
                  <a:schemeClr val="accent5">
                    <a:lumMod val="50000"/>
                  </a:schemeClr>
                </a:solidFill>
              </a:rPr>
              <a:t>Rights, Equality and Citizenship (REC) – Supported actions</a:t>
            </a:r>
            <a:endParaRPr lang="en-GB" altLang="en-US" sz="2800" b="1" dirty="0">
              <a:solidFill>
                <a:schemeClr val="accent5">
                  <a:lumMod val="50000"/>
                </a:schemeClr>
              </a:solidFill>
              <a:latin typeface="+mn-lt"/>
            </a:endParaRPr>
          </a:p>
        </p:txBody>
      </p:sp>
      <p:pic>
        <p:nvPicPr>
          <p:cNvPr id="7" name="Resim 6" descr="Image result for Rights, Equality and Citizenship Programme (REC) ec eu">
            <a:extLst>
              <a:ext uri="{FF2B5EF4-FFF2-40B4-BE49-F238E27FC236}">
                <a16:creationId xmlns:a16="http://schemas.microsoft.com/office/drawing/2014/main" id="{C53E1773-CDEA-490D-BF68-6BC4682630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32819" y="102450"/>
            <a:ext cx="915036" cy="7748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1460" y="1005840"/>
            <a:ext cx="5749290" cy="306324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900" b="1" dirty="0">
                <a:solidFill>
                  <a:srgbClr val="002060"/>
                </a:solidFill>
                <a:latin typeface="Calibri" panose="020F0502020204030204" pitchFamily="34" charset="0"/>
                <a:cs typeface="Calibri" panose="020F0502020204030204" pitchFamily="34" charset="0"/>
              </a:rPr>
              <a:t>Analytical activities</a:t>
            </a:r>
            <a:r>
              <a:rPr lang="en-GB" sz="1900" dirty="0">
                <a:solidFill>
                  <a:srgbClr val="002060"/>
                </a:solidFill>
                <a:latin typeface="Calibri" panose="020F0502020204030204" pitchFamily="34" charset="0"/>
                <a:cs typeface="Calibri" panose="020F0502020204030204" pitchFamily="34" charset="0"/>
              </a:rPr>
              <a:t>: collection of data and statistics; development of common methodologies and, where appropriate, indicators or benchmarks; studies, researches, analyses and surveys; evaluations and impact assessments; elaboration and publication</a:t>
            </a:r>
            <a:r>
              <a:rPr lang="tr-TR" sz="1900" dirty="0">
                <a:solidFill>
                  <a:srgbClr val="002060"/>
                </a:solidFill>
                <a:latin typeface="Calibri" panose="020F0502020204030204" pitchFamily="34" charset="0"/>
                <a:cs typeface="Calibri" panose="020F0502020204030204" pitchFamily="34" charset="0"/>
              </a:rPr>
              <a:t> </a:t>
            </a:r>
            <a:r>
              <a:rPr lang="en-GB" sz="1900" dirty="0">
                <a:solidFill>
                  <a:srgbClr val="002060"/>
                </a:solidFill>
                <a:latin typeface="Calibri" panose="020F0502020204030204" pitchFamily="34" charset="0"/>
                <a:cs typeface="Calibri" panose="020F0502020204030204" pitchFamily="34" charset="0"/>
              </a:rPr>
              <a:t>of guides, reports and educational material; monitoring and assessment of the transposition and application of Union legislation and of the implementation of Union policies; workshops, seminars, experts meetings, conferences.</a:t>
            </a:r>
          </a:p>
        </p:txBody>
      </p:sp>
      <p:sp>
        <p:nvSpPr>
          <p:cNvPr id="6" name="Rectangle 5"/>
          <p:cNvSpPr/>
          <p:nvPr/>
        </p:nvSpPr>
        <p:spPr>
          <a:xfrm>
            <a:off x="6160135" y="1005840"/>
            <a:ext cx="5887720" cy="3945565"/>
          </a:xfrm>
          <a:prstGeom prst="rect">
            <a:avLst/>
          </a:prstGeom>
          <a:solidFill>
            <a:srgbClr val="C1DF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900" b="1" dirty="0">
                <a:solidFill>
                  <a:srgbClr val="002060"/>
                </a:solidFill>
                <a:latin typeface="Calibri" panose="020F0502020204030204" pitchFamily="34" charset="0"/>
                <a:cs typeface="Calibri" panose="020F0502020204030204" pitchFamily="34" charset="0"/>
              </a:rPr>
              <a:t>Mutual learning, cooperation, awareness raising and dissemination activities:</a:t>
            </a:r>
            <a:r>
              <a:rPr lang="en-GB" sz="1900" dirty="0">
                <a:solidFill>
                  <a:srgbClr val="002060"/>
                </a:solidFill>
                <a:latin typeface="Calibri" panose="020F0502020204030204" pitchFamily="34" charset="0"/>
                <a:cs typeface="Calibri" panose="020F0502020204030204" pitchFamily="34" charset="0"/>
              </a:rPr>
              <a:t> identification of, and exchanges on, good practices, innovative approaches and experiences, organisation of peer review and mutual learning; organisation of conferences and seminars; organisation of awareness-raising and information campaigns, media campaigns and events, including corporate communication of the political priorities of the European Union; compilation and publication of materials to disseminate information as well as results of the Programme; development, operation and maintenance of systems and tools using information and communication technologies.</a:t>
            </a:r>
            <a:endParaRPr lang="en-US" sz="1900" dirty="0">
              <a:solidFill>
                <a:srgbClr val="002060"/>
              </a:solidFill>
              <a:latin typeface="Calibri" panose="020F0502020204030204" pitchFamily="34" charset="0"/>
              <a:cs typeface="Calibri" panose="020F0502020204030204" pitchFamily="34" charset="0"/>
            </a:endParaRPr>
          </a:p>
        </p:txBody>
      </p:sp>
      <p:sp>
        <p:nvSpPr>
          <p:cNvPr id="8" name="Rectangle 7"/>
          <p:cNvSpPr/>
          <p:nvPr/>
        </p:nvSpPr>
        <p:spPr>
          <a:xfrm>
            <a:off x="251460" y="4240530"/>
            <a:ext cx="5749290" cy="2407418"/>
          </a:xfrm>
          <a:prstGeom prst="rect">
            <a:avLst/>
          </a:prstGeom>
          <a:solidFill>
            <a:srgbClr val="C1DF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900" b="1" dirty="0">
              <a:solidFill>
                <a:srgbClr val="002060"/>
              </a:solidFill>
              <a:latin typeface="Calibri" panose="020F0502020204030204" pitchFamily="34" charset="0"/>
              <a:cs typeface="Calibri" panose="020F0502020204030204" pitchFamily="34" charset="0"/>
            </a:endParaRPr>
          </a:p>
          <a:p>
            <a:r>
              <a:rPr lang="en-GB" sz="1900" b="1" dirty="0">
                <a:solidFill>
                  <a:srgbClr val="002060"/>
                </a:solidFill>
                <a:latin typeface="Calibri" panose="020F0502020204030204" pitchFamily="34" charset="0"/>
                <a:cs typeface="Calibri" panose="020F0502020204030204" pitchFamily="34" charset="0"/>
              </a:rPr>
              <a:t>Support for main actors</a:t>
            </a:r>
            <a:r>
              <a:rPr lang="en-GB" sz="1900" dirty="0">
                <a:solidFill>
                  <a:srgbClr val="002060"/>
                </a:solidFill>
                <a:latin typeface="Calibri" panose="020F0502020204030204" pitchFamily="34" charset="0"/>
                <a:cs typeface="Calibri" panose="020F0502020204030204" pitchFamily="34" charset="0"/>
              </a:rPr>
              <a:t>: support for Member States when implementing Union law and policies; support for key European level networks whose activities are linked to the implementation of the objectives of the Programme; networking among specialised bodies and organisations, national, regional and local authorities at European level; funding of experts’ networks; funding of European level observatories.</a:t>
            </a:r>
            <a:endParaRPr lang="en-US" sz="1900" dirty="0">
              <a:solidFill>
                <a:srgbClr val="002060"/>
              </a:solidFill>
              <a:latin typeface="Calibri" panose="020F0502020204030204" pitchFamily="34" charset="0"/>
              <a:cs typeface="Calibri" panose="020F0502020204030204" pitchFamily="34" charset="0"/>
            </a:endParaRPr>
          </a:p>
          <a:p>
            <a:endParaRPr lang="en-GB" sz="1900" dirty="0">
              <a:solidFill>
                <a:srgbClr val="002060"/>
              </a:solidFill>
            </a:endParaRPr>
          </a:p>
        </p:txBody>
      </p:sp>
      <p:sp>
        <p:nvSpPr>
          <p:cNvPr id="9" name="Rectangle 8"/>
          <p:cNvSpPr/>
          <p:nvPr/>
        </p:nvSpPr>
        <p:spPr>
          <a:xfrm>
            <a:off x="6149340" y="5120640"/>
            <a:ext cx="5909310" cy="152730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900" b="1" dirty="0">
                <a:solidFill>
                  <a:srgbClr val="002060"/>
                </a:solidFill>
                <a:latin typeface="Calibri" panose="020F0502020204030204" pitchFamily="34" charset="0"/>
                <a:cs typeface="Calibri" panose="020F0502020204030204" pitchFamily="34" charset="0"/>
              </a:rPr>
              <a:t>Training activities:</a:t>
            </a:r>
            <a:r>
              <a:rPr lang="en-GB" sz="1900" dirty="0">
                <a:solidFill>
                  <a:srgbClr val="002060"/>
                </a:solidFill>
                <a:latin typeface="Calibri" panose="020F0502020204030204" pitchFamily="34" charset="0"/>
                <a:cs typeface="Calibri" panose="020F0502020204030204" pitchFamily="34" charset="0"/>
              </a:rPr>
              <a:t> staff exchanges, workshops, seminars, train-the-trainers events, development of online/other training modules.</a:t>
            </a:r>
            <a:endParaRPr lang="en-US" sz="1900" dirty="0">
              <a:solidFill>
                <a:srgbClr val="002060"/>
              </a:solidFill>
              <a:latin typeface="Calibri" panose="020F0502020204030204" pitchFamily="34" charset="0"/>
              <a:cs typeface="Calibri" panose="020F0502020204030204" pitchFamily="34" charset="0"/>
            </a:endParaRPr>
          </a:p>
          <a:p>
            <a:endParaRPr lang="en-GB" sz="1900" dirty="0">
              <a:solidFill>
                <a:srgbClr val="002060"/>
              </a:solidFill>
            </a:endParaRPr>
          </a:p>
        </p:txBody>
      </p:sp>
    </p:spTree>
    <p:extLst>
      <p:ext uri="{BB962C8B-B14F-4D97-AF65-F5344CB8AC3E}">
        <p14:creationId xmlns:p14="http://schemas.microsoft.com/office/powerpoint/2010/main" val="5498682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C1C47A3-36DA-4E2A-9775-C4D1D1D1BE5C}"/>
              </a:ext>
            </a:extLst>
          </p:cNvPr>
          <p:cNvSpPr>
            <a:spLocks noGrp="1"/>
          </p:cNvSpPr>
          <p:nvPr>
            <p:ph idx="1"/>
          </p:nvPr>
        </p:nvSpPr>
        <p:spPr>
          <a:xfrm>
            <a:off x="838200" y="573873"/>
            <a:ext cx="10515600" cy="4823750"/>
          </a:xfrm>
          <a:ln>
            <a:noFill/>
          </a:ln>
          <a:effectLst/>
          <a:scene3d>
            <a:camera prst="orthographicFront">
              <a:rot lat="0" lon="0" rev="0"/>
            </a:camera>
            <a:lightRig rig="chilly" dir="t">
              <a:rot lat="0" lon="0" rev="18480000"/>
            </a:lightRig>
          </a:scene3d>
          <a:sp3d prstMaterial="clear">
            <a:bevelT h="63500"/>
          </a:sp3d>
        </p:spPr>
        <p:txBody>
          <a:bodyPr>
            <a:noAutofit/>
          </a:bodyPr>
          <a:lstStyle/>
          <a:p>
            <a:pPr marL="0" indent="0">
              <a:buNone/>
            </a:pPr>
            <a:r>
              <a:rPr lang="en-GB" sz="2400" b="1" dirty="0">
                <a:latin typeface="Calibri" panose="020F0502020204030204" pitchFamily="34" charset="0"/>
                <a:cs typeface="Calibri" panose="020F0502020204030204" pitchFamily="34" charset="0"/>
              </a:rPr>
              <a:t>Link:</a:t>
            </a:r>
            <a:endParaRPr lang="tr-TR" sz="2400" b="1" dirty="0">
              <a:latin typeface="Calibri" panose="020F0502020204030204" pitchFamily="34" charset="0"/>
              <a:cs typeface="Calibri" panose="020F0502020204030204" pitchFamily="34" charset="0"/>
            </a:endParaRPr>
          </a:p>
          <a:p>
            <a:pPr marL="0" indent="0">
              <a:buNone/>
            </a:pPr>
            <a:r>
              <a:rPr lang="tr-TR" sz="2400" u="sng" dirty="0" err="1">
                <a:latin typeface="Calibri" panose="020F0502020204030204" pitchFamily="34" charset="0"/>
                <a:cs typeface="Calibri" panose="020F0502020204030204" pitchFamily="34" charset="0"/>
                <a:hlinkClick r:id="rId2"/>
              </a:rPr>
              <a:t>https</a:t>
            </a:r>
            <a:r>
              <a:rPr lang="tr-TR" sz="2400" u="sng" dirty="0">
                <a:latin typeface="Calibri" panose="020F0502020204030204" pitchFamily="34" charset="0"/>
                <a:cs typeface="Calibri" panose="020F0502020204030204" pitchFamily="34" charset="0"/>
                <a:hlinkClick r:id="rId2"/>
              </a:rPr>
              <a:t>://</a:t>
            </a:r>
            <a:r>
              <a:rPr lang="tr-TR" sz="2400" u="sng" dirty="0" err="1">
                <a:latin typeface="Calibri" panose="020F0502020204030204" pitchFamily="34" charset="0"/>
                <a:cs typeface="Calibri" panose="020F0502020204030204" pitchFamily="34" charset="0"/>
                <a:hlinkClick r:id="rId2"/>
              </a:rPr>
              <a:t>ec.europa.eu</a:t>
            </a:r>
            <a:r>
              <a:rPr lang="tr-TR" sz="2400" u="sng" dirty="0">
                <a:latin typeface="Calibri" panose="020F0502020204030204" pitchFamily="34" charset="0"/>
                <a:cs typeface="Calibri" panose="020F0502020204030204" pitchFamily="34" charset="0"/>
                <a:hlinkClick r:id="rId2"/>
              </a:rPr>
              <a:t>/</a:t>
            </a:r>
            <a:r>
              <a:rPr lang="tr-TR" sz="2400" u="sng" dirty="0" err="1">
                <a:latin typeface="Calibri" panose="020F0502020204030204" pitchFamily="34" charset="0"/>
                <a:cs typeface="Calibri" panose="020F0502020204030204" pitchFamily="34" charset="0"/>
                <a:hlinkClick r:id="rId2"/>
              </a:rPr>
              <a:t>justice</a:t>
            </a:r>
            <a:r>
              <a:rPr lang="tr-TR" sz="2400" u="sng" dirty="0">
                <a:latin typeface="Calibri" panose="020F0502020204030204" pitchFamily="34" charset="0"/>
                <a:cs typeface="Calibri" panose="020F0502020204030204" pitchFamily="34" charset="0"/>
                <a:hlinkClick r:id="rId2"/>
              </a:rPr>
              <a:t>/</a:t>
            </a:r>
            <a:r>
              <a:rPr lang="tr-TR" sz="2400" u="sng" dirty="0" err="1">
                <a:latin typeface="Calibri" panose="020F0502020204030204" pitchFamily="34" charset="0"/>
                <a:cs typeface="Calibri" panose="020F0502020204030204" pitchFamily="34" charset="0"/>
                <a:hlinkClick r:id="rId2"/>
              </a:rPr>
              <a:t>grants1</a:t>
            </a:r>
            <a:r>
              <a:rPr lang="tr-TR" sz="2400" u="sng" dirty="0">
                <a:latin typeface="Calibri" panose="020F0502020204030204" pitchFamily="34" charset="0"/>
                <a:cs typeface="Calibri" panose="020F0502020204030204" pitchFamily="34" charset="0"/>
                <a:hlinkClick r:id="rId2"/>
              </a:rPr>
              <a:t>/programmes-2014-2020/</a:t>
            </a:r>
            <a:r>
              <a:rPr lang="tr-TR" sz="2400" u="sng" dirty="0" err="1">
                <a:latin typeface="Calibri" panose="020F0502020204030204" pitchFamily="34" charset="0"/>
                <a:cs typeface="Calibri" panose="020F0502020204030204" pitchFamily="34" charset="0"/>
                <a:hlinkClick r:id="rId2"/>
              </a:rPr>
              <a:t>rec</a:t>
            </a:r>
            <a:r>
              <a:rPr lang="tr-TR" sz="2400" u="sng" dirty="0">
                <a:latin typeface="Calibri" panose="020F0502020204030204" pitchFamily="34" charset="0"/>
                <a:cs typeface="Calibri" panose="020F0502020204030204" pitchFamily="34" charset="0"/>
                <a:hlinkClick r:id="rId2"/>
              </a:rPr>
              <a:t>/</a:t>
            </a:r>
            <a:r>
              <a:rPr lang="tr-TR" sz="2400" u="sng" dirty="0" err="1">
                <a:latin typeface="Calibri" panose="020F0502020204030204" pitchFamily="34" charset="0"/>
                <a:cs typeface="Calibri" panose="020F0502020204030204" pitchFamily="34" charset="0"/>
                <a:hlinkClick r:id="rId2"/>
              </a:rPr>
              <a:t>index_en.htm</a:t>
            </a:r>
            <a:endParaRPr lang="en-US" sz="2400" dirty="0">
              <a:latin typeface="Calibri" panose="020F0502020204030204" pitchFamily="34" charset="0"/>
              <a:cs typeface="Calibri" panose="020F0502020204030204" pitchFamily="34" charset="0"/>
            </a:endParaRPr>
          </a:p>
          <a:p>
            <a:pPr marL="0" indent="0">
              <a:buNone/>
            </a:pPr>
            <a:r>
              <a:rPr lang="en-GB" sz="2400" b="1" dirty="0">
                <a:latin typeface="Calibri" panose="020F0502020204030204" pitchFamily="34" charset="0"/>
                <a:cs typeface="Calibri" panose="020F0502020204030204" pitchFamily="34" charset="0"/>
              </a:rPr>
              <a:t>Find a Call: </a:t>
            </a:r>
            <a:endParaRPr lang="en-US" sz="2400" b="1" dirty="0">
              <a:latin typeface="Calibri" panose="020F0502020204030204" pitchFamily="34" charset="0"/>
              <a:cs typeface="Calibri" panose="020F0502020204030204" pitchFamily="34" charset="0"/>
            </a:endParaRPr>
          </a:p>
          <a:p>
            <a:pPr marL="0" indent="0">
              <a:buNone/>
            </a:pPr>
            <a:r>
              <a:rPr lang="en-GB" sz="2400" u="sng" dirty="0">
                <a:latin typeface="Calibri" panose="020F0502020204030204" pitchFamily="34" charset="0"/>
                <a:cs typeface="Calibri" panose="020F0502020204030204" pitchFamily="34" charset="0"/>
                <a:hlinkClick r:id="rId3"/>
              </a:rPr>
              <a:t>https://</a:t>
            </a:r>
            <a:r>
              <a:rPr lang="en-GB" sz="2400" u="sng" dirty="0" err="1">
                <a:latin typeface="Calibri" panose="020F0502020204030204" pitchFamily="34" charset="0"/>
                <a:cs typeface="Calibri" panose="020F0502020204030204" pitchFamily="34" charset="0"/>
                <a:hlinkClick r:id="rId3"/>
              </a:rPr>
              <a:t>ec.europa.eu</a:t>
            </a:r>
            <a:r>
              <a:rPr lang="en-GB" sz="2400" u="sng" dirty="0">
                <a:latin typeface="Calibri" panose="020F0502020204030204" pitchFamily="34" charset="0"/>
                <a:cs typeface="Calibri" panose="020F0502020204030204" pitchFamily="34" charset="0"/>
                <a:hlinkClick r:id="rId3"/>
              </a:rPr>
              <a:t>/info/funding-tenders/opportunities/portal/screen/programmes/rec</a:t>
            </a:r>
            <a:endParaRPr lang="en-US" sz="2400" dirty="0">
              <a:latin typeface="Calibri" panose="020F0502020204030204" pitchFamily="34" charset="0"/>
              <a:cs typeface="Calibri" panose="020F0502020204030204" pitchFamily="34" charset="0"/>
            </a:endParaRPr>
          </a:p>
          <a:p>
            <a:pPr marL="0" indent="0">
              <a:buNone/>
            </a:pPr>
            <a:r>
              <a:rPr lang="en-GB" sz="2400" b="1" dirty="0">
                <a:latin typeface="Calibri" panose="020F0502020204030204" pitchFamily="34" charset="0"/>
                <a:cs typeface="Calibri" panose="020F0502020204030204" pitchFamily="34" charset="0"/>
              </a:rPr>
              <a:t>Work Programme:</a:t>
            </a:r>
            <a:endParaRPr lang="en-US" sz="2400" b="1" dirty="0">
              <a:latin typeface="Calibri" panose="020F0502020204030204" pitchFamily="34" charset="0"/>
              <a:cs typeface="Calibri" panose="020F0502020204030204" pitchFamily="34" charset="0"/>
            </a:endParaRPr>
          </a:p>
          <a:p>
            <a:pPr marL="0" indent="0">
              <a:buNone/>
            </a:pPr>
            <a:r>
              <a:rPr lang="tr-TR" sz="2400" u="sng" dirty="0" err="1">
                <a:latin typeface="Calibri" panose="020F0502020204030204" pitchFamily="34" charset="0"/>
                <a:cs typeface="Calibri" panose="020F0502020204030204" pitchFamily="34" charset="0"/>
                <a:hlinkClick r:id="rId4"/>
              </a:rPr>
              <a:t>https</a:t>
            </a:r>
            <a:r>
              <a:rPr lang="tr-TR" sz="2400" u="sng" dirty="0">
                <a:latin typeface="Calibri" panose="020F0502020204030204" pitchFamily="34" charset="0"/>
                <a:cs typeface="Calibri" panose="020F0502020204030204" pitchFamily="34" charset="0"/>
                <a:hlinkClick r:id="rId4"/>
              </a:rPr>
              <a:t>://</a:t>
            </a:r>
            <a:r>
              <a:rPr lang="tr-TR" sz="2400" u="sng" dirty="0" err="1">
                <a:latin typeface="Calibri" panose="020F0502020204030204" pitchFamily="34" charset="0"/>
                <a:cs typeface="Calibri" panose="020F0502020204030204" pitchFamily="34" charset="0"/>
                <a:hlinkClick r:id="rId4"/>
              </a:rPr>
              <a:t>ec.europa.eu</a:t>
            </a:r>
            <a:r>
              <a:rPr lang="tr-TR" sz="2400" u="sng" dirty="0">
                <a:latin typeface="Calibri" panose="020F0502020204030204" pitchFamily="34" charset="0"/>
                <a:cs typeface="Calibri" panose="020F0502020204030204" pitchFamily="34" charset="0"/>
                <a:hlinkClick r:id="rId4"/>
              </a:rPr>
              <a:t>/</a:t>
            </a:r>
            <a:r>
              <a:rPr lang="tr-TR" sz="2400" u="sng" dirty="0" err="1">
                <a:latin typeface="Calibri" panose="020F0502020204030204" pitchFamily="34" charset="0"/>
                <a:cs typeface="Calibri" panose="020F0502020204030204" pitchFamily="34" charset="0"/>
                <a:hlinkClick r:id="rId4"/>
              </a:rPr>
              <a:t>research</a:t>
            </a:r>
            <a:r>
              <a:rPr lang="tr-TR" sz="2400" u="sng" dirty="0">
                <a:latin typeface="Calibri" panose="020F0502020204030204" pitchFamily="34" charset="0"/>
                <a:cs typeface="Calibri" panose="020F0502020204030204" pitchFamily="34" charset="0"/>
                <a:hlinkClick r:id="rId4"/>
              </a:rPr>
              <a:t>/</a:t>
            </a:r>
            <a:r>
              <a:rPr lang="tr-TR" sz="2400" u="sng" dirty="0" err="1">
                <a:latin typeface="Calibri" panose="020F0502020204030204" pitchFamily="34" charset="0"/>
                <a:cs typeface="Calibri" panose="020F0502020204030204" pitchFamily="34" charset="0"/>
                <a:hlinkClick r:id="rId4"/>
              </a:rPr>
              <a:t>participants</a:t>
            </a:r>
            <a:r>
              <a:rPr lang="tr-TR" sz="2400" u="sng" dirty="0">
                <a:latin typeface="Calibri" panose="020F0502020204030204" pitchFamily="34" charset="0"/>
                <a:cs typeface="Calibri" panose="020F0502020204030204" pitchFamily="34" charset="0"/>
                <a:hlinkClick r:id="rId4"/>
              </a:rPr>
              <a:t>/data/</a:t>
            </a:r>
            <a:r>
              <a:rPr lang="tr-TR" sz="2400" u="sng" dirty="0" err="1">
                <a:latin typeface="Calibri" panose="020F0502020204030204" pitchFamily="34" charset="0"/>
                <a:cs typeface="Calibri" panose="020F0502020204030204" pitchFamily="34" charset="0"/>
                <a:hlinkClick r:id="rId4"/>
              </a:rPr>
              <a:t>ref</a:t>
            </a:r>
            <a:r>
              <a:rPr lang="tr-TR" sz="2400" u="sng" dirty="0">
                <a:latin typeface="Calibri" panose="020F0502020204030204" pitchFamily="34" charset="0"/>
                <a:cs typeface="Calibri" panose="020F0502020204030204" pitchFamily="34" charset="0"/>
                <a:hlinkClick r:id="rId4"/>
              </a:rPr>
              <a:t>/</a:t>
            </a:r>
            <a:r>
              <a:rPr lang="tr-TR" sz="2400" u="sng" dirty="0" err="1">
                <a:latin typeface="Calibri" panose="020F0502020204030204" pitchFamily="34" charset="0"/>
                <a:cs typeface="Calibri" panose="020F0502020204030204" pitchFamily="34" charset="0"/>
                <a:hlinkClick r:id="rId4"/>
              </a:rPr>
              <a:t>other_eu_prog</a:t>
            </a:r>
            <a:r>
              <a:rPr lang="tr-TR" sz="2400" u="sng" dirty="0">
                <a:latin typeface="Calibri" panose="020F0502020204030204" pitchFamily="34" charset="0"/>
                <a:cs typeface="Calibri" panose="020F0502020204030204" pitchFamily="34" charset="0"/>
                <a:hlinkClick r:id="rId4"/>
              </a:rPr>
              <a:t>/</a:t>
            </a:r>
            <a:r>
              <a:rPr lang="tr-TR" sz="2400" u="sng" dirty="0" err="1">
                <a:latin typeface="Calibri" panose="020F0502020204030204" pitchFamily="34" charset="0"/>
                <a:cs typeface="Calibri" panose="020F0502020204030204" pitchFamily="34" charset="0"/>
                <a:hlinkClick r:id="rId4"/>
              </a:rPr>
              <a:t>rec</a:t>
            </a:r>
            <a:r>
              <a:rPr lang="tr-TR" sz="2400" u="sng" dirty="0">
                <a:latin typeface="Calibri" panose="020F0502020204030204" pitchFamily="34" charset="0"/>
                <a:cs typeface="Calibri" panose="020F0502020204030204" pitchFamily="34" charset="0"/>
                <a:hlinkClick r:id="rId4"/>
              </a:rPr>
              <a:t>/</a:t>
            </a:r>
            <a:r>
              <a:rPr lang="tr-TR" sz="2400" u="sng" dirty="0" err="1">
                <a:latin typeface="Calibri" panose="020F0502020204030204" pitchFamily="34" charset="0"/>
                <a:cs typeface="Calibri" panose="020F0502020204030204" pitchFamily="34" charset="0"/>
                <a:hlinkClick r:id="rId4"/>
              </a:rPr>
              <a:t>wp</a:t>
            </a:r>
            <a:r>
              <a:rPr lang="tr-TR" sz="2400" u="sng" dirty="0">
                <a:latin typeface="Calibri" panose="020F0502020204030204" pitchFamily="34" charset="0"/>
                <a:cs typeface="Calibri" panose="020F0502020204030204" pitchFamily="34" charset="0"/>
                <a:hlinkClick r:id="rId4"/>
              </a:rPr>
              <a:t>/</a:t>
            </a:r>
            <a:r>
              <a:rPr lang="tr-TR" sz="2400" u="sng" dirty="0" err="1">
                <a:latin typeface="Calibri" panose="020F0502020204030204" pitchFamily="34" charset="0"/>
                <a:cs typeface="Calibri" panose="020F0502020204030204" pitchFamily="34" charset="0"/>
                <a:hlinkClick r:id="rId4"/>
              </a:rPr>
              <a:t>rec-awp-2019_en.pdf</a:t>
            </a:r>
            <a:endParaRPr lang="en-US" sz="2400" dirty="0">
              <a:latin typeface="Calibri" panose="020F0502020204030204" pitchFamily="34" charset="0"/>
              <a:cs typeface="Calibri" panose="020F0502020204030204" pitchFamily="34" charset="0"/>
            </a:endParaRPr>
          </a:p>
          <a:p>
            <a:pPr marL="0" indent="0">
              <a:buNone/>
            </a:pPr>
            <a:r>
              <a:rPr lang="en-GB" sz="2400" b="1" dirty="0">
                <a:latin typeface="Calibri" panose="020F0502020204030204" pitchFamily="34" charset="0"/>
                <a:cs typeface="Calibri" panose="020F0502020204030204" pitchFamily="34" charset="0"/>
              </a:rPr>
              <a:t>Regulation:</a:t>
            </a:r>
            <a:endParaRPr lang="en-US" sz="2400" b="1" dirty="0">
              <a:latin typeface="Calibri" panose="020F0502020204030204" pitchFamily="34" charset="0"/>
              <a:cs typeface="Calibri" panose="020F0502020204030204" pitchFamily="34" charset="0"/>
            </a:endParaRPr>
          </a:p>
          <a:p>
            <a:pPr marL="0" indent="0">
              <a:buNone/>
            </a:pPr>
            <a:r>
              <a:rPr lang="en-GB" sz="2400" u="sng" dirty="0">
                <a:latin typeface="Calibri" panose="020F0502020204030204" pitchFamily="34" charset="0"/>
                <a:cs typeface="Calibri" panose="020F0502020204030204" pitchFamily="34" charset="0"/>
                <a:hlinkClick r:id="rId5"/>
              </a:rPr>
              <a:t>https://eur-lex.europa.eu/legal-content/EN/TXT/PDF/?uri=CELEX:32013R1381&amp;from=EN</a:t>
            </a:r>
            <a:endParaRPr lang="en-US" sz="2400" dirty="0">
              <a:latin typeface="Calibri" panose="020F0502020204030204" pitchFamily="34" charset="0"/>
              <a:cs typeface="Calibri" panose="020F0502020204030204" pitchFamily="34" charset="0"/>
            </a:endParaRPr>
          </a:p>
          <a:p>
            <a:pPr marL="0" indent="0" algn="just">
              <a:buNone/>
            </a:pPr>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p:txBody>
      </p:sp>
      <p:pic>
        <p:nvPicPr>
          <p:cNvPr id="7" name="Resim 6" descr="Image result for Rights, Equality and Citizenship Programme (REC) ec eu">
            <a:extLst>
              <a:ext uri="{FF2B5EF4-FFF2-40B4-BE49-F238E27FC236}">
                <a16:creationId xmlns:a16="http://schemas.microsoft.com/office/drawing/2014/main" id="{C53E1773-CDEA-490D-BF68-6BC46826301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38396" y="5486727"/>
            <a:ext cx="1315404" cy="111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14287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altLang="en-US" sz="4400" b="1" dirty="0">
                <a:solidFill>
                  <a:schemeClr val="accent5">
                    <a:lumMod val="50000"/>
                  </a:schemeClr>
                </a:solidFill>
              </a:rPr>
              <a:t>European Instrument for Democracy and Human Rights (EIDHR)</a:t>
            </a:r>
            <a:endParaRPr lang="en-GB" sz="4400" dirty="0"/>
          </a:p>
        </p:txBody>
      </p:sp>
    </p:spTree>
    <p:extLst>
      <p:ext uri="{BB962C8B-B14F-4D97-AF65-F5344CB8AC3E}">
        <p14:creationId xmlns:p14="http://schemas.microsoft.com/office/powerpoint/2010/main" val="35492901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Image result for European Instrument for Democracy and Human Rights (EIDHR)  eu ec image">
            <a:extLst>
              <a:ext uri="{FF2B5EF4-FFF2-40B4-BE49-F238E27FC236}">
                <a16:creationId xmlns:a16="http://schemas.microsoft.com/office/drawing/2014/main" id="{38E68BE1-0347-4B3F-896E-D842E7427C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76133" y="407245"/>
            <a:ext cx="1714735" cy="829524"/>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8CEDD295-81A2-4A9C-9BC6-A062E7FF2241}"/>
              </a:ext>
            </a:extLst>
          </p:cNvPr>
          <p:cNvSpPr/>
          <p:nvPr/>
        </p:nvSpPr>
        <p:spPr>
          <a:xfrm>
            <a:off x="710213" y="1561534"/>
            <a:ext cx="10670959" cy="3372077"/>
          </a:xfrm>
          <a:prstGeom prst="rect">
            <a:avLst/>
          </a:prstGeom>
        </p:spPr>
        <p:txBody>
          <a:bodyPr wrap="square">
            <a:spAutoFit/>
          </a:bodyPr>
          <a:lstStyle/>
          <a:p>
            <a:pPr algn="just">
              <a:lnSpc>
                <a:spcPct val="107000"/>
              </a:lnSpc>
              <a:spcAft>
                <a:spcPts val="800"/>
              </a:spcAft>
            </a:pPr>
            <a:r>
              <a:rPr lang="en-US" sz="2200" b="1" dirty="0">
                <a:latin typeface="Calibri" panose="020F0502020204030204" pitchFamily="34" charset="0"/>
                <a:ea typeface="Calibri" panose="020F0502020204030204" pitchFamily="34" charset="0"/>
                <a:cs typeface="Calibri" panose="020F0502020204030204" pitchFamily="34" charset="0"/>
              </a:rPr>
              <a:t>Total budget</a:t>
            </a:r>
            <a:r>
              <a:rPr lang="en-US" sz="2200" dirty="0">
                <a:latin typeface="Calibri" panose="020F0502020204030204" pitchFamily="34" charset="0"/>
                <a:ea typeface="Calibri" panose="020F0502020204030204" pitchFamily="34" charset="0"/>
                <a:cs typeface="Calibri" panose="020F0502020204030204" pitchFamily="34" charset="0"/>
              </a:rPr>
              <a:t>: €1,332.75 M </a:t>
            </a:r>
          </a:p>
          <a:p>
            <a:pPr algn="just">
              <a:lnSpc>
                <a:spcPct val="107000"/>
              </a:lnSpc>
              <a:spcAft>
                <a:spcPts val="800"/>
              </a:spcAft>
            </a:pPr>
            <a:r>
              <a:rPr lang="en-US" sz="2200" b="1" dirty="0">
                <a:latin typeface="Calibri" panose="020F0502020204030204" pitchFamily="34" charset="0"/>
                <a:ea typeface="Calibri" panose="020F0502020204030204" pitchFamily="34" charset="0"/>
                <a:cs typeface="Calibri" panose="020F0502020204030204" pitchFamily="34" charset="0"/>
              </a:rPr>
              <a:t>Thematic categories:</a:t>
            </a:r>
            <a:r>
              <a:rPr lang="en-US" sz="2200" dirty="0">
                <a:latin typeface="Calibri" panose="020F0502020204030204" pitchFamily="34" charset="0"/>
                <a:ea typeface="Calibri" panose="020F0502020204030204" pitchFamily="34" charset="0"/>
                <a:cs typeface="Calibri" panose="020F0502020204030204" pitchFamily="34" charset="0"/>
              </a:rPr>
              <a:t> Human Rights, Development Cooperation, Equal Rights, Justice, People with Disabilities, Social affairs</a:t>
            </a:r>
          </a:p>
          <a:p>
            <a:pPr algn="just">
              <a:lnSpc>
                <a:spcPct val="107000"/>
              </a:lnSpc>
              <a:spcAft>
                <a:spcPts val="1500"/>
              </a:spcAft>
            </a:pPr>
            <a:r>
              <a:rPr lang="en-US" sz="2200" b="1" dirty="0">
                <a:latin typeface="Calibri" panose="020F0502020204030204" pitchFamily="34" charset="0"/>
                <a:ea typeface="Calibri" panose="020F0502020204030204" pitchFamily="34" charset="0"/>
                <a:cs typeface="Calibri" panose="020F0502020204030204" pitchFamily="34" charset="0"/>
              </a:rPr>
              <a:t>Beneficiaries:</a:t>
            </a:r>
            <a:r>
              <a:rPr lang="en-US" sz="2200" dirty="0">
                <a:latin typeface="Calibri" panose="020F0502020204030204" pitchFamily="34" charset="0"/>
                <a:ea typeface="Calibri" panose="020F0502020204030204" pitchFamily="34" charset="0"/>
                <a:cs typeface="Calibri" panose="020F0502020204030204" pitchFamily="34" charset="0"/>
              </a:rPr>
              <a:t> State / Region / City / Municipality / Local Authority, Association / Trade Union, International Organization, NGO / </a:t>
            </a:r>
            <a:r>
              <a:rPr lang="en-US" sz="2200" dirty="0" err="1">
                <a:latin typeface="Calibri" panose="020F0502020204030204" pitchFamily="34" charset="0"/>
                <a:ea typeface="Calibri" panose="020F0502020204030204" pitchFamily="34" charset="0"/>
                <a:cs typeface="Calibri" panose="020F0502020204030204" pitchFamily="34" charset="0"/>
              </a:rPr>
              <a:t>NPO</a:t>
            </a:r>
            <a:r>
              <a:rPr lang="en-US" sz="2200" dirty="0">
                <a:latin typeface="Calibri" panose="020F0502020204030204" pitchFamily="34" charset="0"/>
                <a:ea typeface="Calibri" panose="020F0502020204030204" pitchFamily="34" charset="0"/>
                <a:cs typeface="Calibri" panose="020F0502020204030204" pitchFamily="34" charset="0"/>
              </a:rPr>
              <a:t>, National Government, University, Association, Public Services, Natural persons, when their help is necessary for achieving the aims of the </a:t>
            </a:r>
            <a:r>
              <a:rPr lang="en-US" sz="2200" dirty="0" err="1">
                <a:latin typeface="Calibri" panose="020F0502020204030204" pitchFamily="34" charset="0"/>
                <a:ea typeface="Calibri" panose="020F0502020204030204" pitchFamily="34" charset="0"/>
                <a:cs typeface="Calibri" panose="020F0502020204030204" pitchFamily="34" charset="0"/>
              </a:rPr>
              <a:t>EIDHR</a:t>
            </a:r>
            <a:endParaRPr lang="en-US" sz="2200"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US" sz="2200" b="1" dirty="0">
                <a:latin typeface="Calibri" panose="020F0502020204030204" pitchFamily="34" charset="0"/>
                <a:ea typeface="Calibri" panose="020F0502020204030204" pitchFamily="34" charset="0"/>
                <a:cs typeface="Calibri" panose="020F0502020204030204" pitchFamily="34" charset="0"/>
              </a:rPr>
              <a:t>Level of financing (EU co-financing rate):</a:t>
            </a:r>
            <a:r>
              <a:rPr lang="en-US" sz="2200" dirty="0">
                <a:latin typeface="Calibri" panose="020F0502020204030204" pitchFamily="34" charset="0"/>
                <a:ea typeface="Calibri" panose="020F0502020204030204" pitchFamily="34" charset="0"/>
                <a:cs typeface="Calibri" panose="020F0502020204030204" pitchFamily="34" charset="0"/>
              </a:rPr>
              <a:t> 50% - 95%</a:t>
            </a:r>
          </a:p>
        </p:txBody>
      </p:sp>
    </p:spTree>
    <p:extLst>
      <p:ext uri="{BB962C8B-B14F-4D97-AF65-F5344CB8AC3E}">
        <p14:creationId xmlns:p14="http://schemas.microsoft.com/office/powerpoint/2010/main" val="37380901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5A767E8-99D2-4168-B815-F7F2A2799FB0}"/>
              </a:ext>
            </a:extLst>
          </p:cNvPr>
          <p:cNvSpPr>
            <a:spLocks noGrp="1" noChangeArrowheads="1"/>
          </p:cNvSpPr>
          <p:nvPr>
            <p:ph type="title"/>
          </p:nvPr>
        </p:nvSpPr>
        <p:spPr>
          <a:xfrm>
            <a:off x="-142835" y="239697"/>
            <a:ext cx="11565801" cy="1070685"/>
          </a:xfrm>
        </p:spPr>
        <p:txBody>
          <a:bodyPr>
            <a:noAutofit/>
          </a:bodyPr>
          <a:lstStyle/>
          <a:p>
            <a:pPr algn="ctr"/>
            <a:r>
              <a:rPr lang="en-US" altLang="en-US" sz="3200" b="1" dirty="0">
                <a:solidFill>
                  <a:schemeClr val="accent5">
                    <a:lumMod val="50000"/>
                  </a:schemeClr>
                </a:solidFill>
                <a:latin typeface="+mn-lt"/>
              </a:rPr>
              <a:t>European Instrument for Democracy and Human Rights (EIDHR)</a:t>
            </a:r>
            <a:endParaRPr lang="en-GB" altLang="en-US" sz="3200" b="1" dirty="0">
              <a:solidFill>
                <a:schemeClr val="accent5">
                  <a:lumMod val="50000"/>
                </a:schemeClr>
              </a:solidFill>
              <a:latin typeface="+mn-lt"/>
            </a:endParaRPr>
          </a:p>
        </p:txBody>
      </p:sp>
      <p:pic>
        <p:nvPicPr>
          <p:cNvPr id="5" name="Resim 4" descr="Image result for European Instrument for Democracy and Human Rights (EIDHR)  eu ec image">
            <a:extLst>
              <a:ext uri="{FF2B5EF4-FFF2-40B4-BE49-F238E27FC236}">
                <a16:creationId xmlns:a16="http://schemas.microsoft.com/office/drawing/2014/main" id="{38E68BE1-0347-4B3F-896E-D842E7427C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5960" y="5935559"/>
            <a:ext cx="1714735" cy="829524"/>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a:extLst>
              <a:ext uri="{FF2B5EF4-FFF2-40B4-BE49-F238E27FC236}">
                <a16:creationId xmlns:a16="http://schemas.microsoft.com/office/drawing/2014/main" id="{2EA7D194-F64D-49EF-9C72-8CFFAB00BBA5}"/>
              </a:ext>
            </a:extLst>
          </p:cNvPr>
          <p:cNvSpPr/>
          <p:nvPr/>
        </p:nvSpPr>
        <p:spPr>
          <a:xfrm>
            <a:off x="0" y="1383528"/>
            <a:ext cx="12323297" cy="4893647"/>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The European Instrument for Democracy and Human Rights (</a:t>
            </a:r>
            <a:r>
              <a:rPr lang="en-US" sz="2400" dirty="0" err="1">
                <a:latin typeface="Calibri" panose="020F0502020204030204" pitchFamily="34" charset="0"/>
                <a:cs typeface="Calibri" panose="020F0502020204030204" pitchFamily="34" charset="0"/>
              </a:rPr>
              <a:t>EIDHR</a:t>
            </a:r>
            <a:r>
              <a:rPr lang="en-US" sz="2400" dirty="0">
                <a:latin typeface="Calibri" panose="020F0502020204030204" pitchFamily="34" charset="0"/>
                <a:cs typeface="Calibri" panose="020F0502020204030204" pitchFamily="34" charset="0"/>
              </a:rPr>
              <a:t>) is a thematic funding instrument for EU external action aiming to support projects in the area of human rights, fundamental freedoms and democracy </a:t>
            </a:r>
            <a:r>
              <a:rPr lang="en-US" sz="2400" b="1" dirty="0">
                <a:latin typeface="Calibri" panose="020F0502020204030204" pitchFamily="34" charset="0"/>
                <a:cs typeface="Calibri" panose="020F0502020204030204" pitchFamily="34" charset="0"/>
              </a:rPr>
              <a:t>in non-EU countries</a:t>
            </a:r>
            <a:r>
              <a:rPr lang="en-US" sz="2400" dirty="0">
                <a:latin typeface="Calibri" panose="020F0502020204030204" pitchFamily="34" charset="0"/>
                <a:cs typeface="Calibri" panose="020F0502020204030204" pitchFamily="34" charset="0"/>
              </a:rPr>
              <a:t>. This instrument is designed to support civil society to become an effective force for political reform and defense of human rights.</a:t>
            </a:r>
            <a:endParaRPr lang="tr-TR" sz="2400" dirty="0">
              <a:latin typeface="Calibri" panose="020F0502020204030204" pitchFamily="34" charset="0"/>
              <a:cs typeface="Calibri" panose="020F0502020204030204" pitchFamily="34" charset="0"/>
            </a:endParaRPr>
          </a:p>
          <a:p>
            <a:endParaRPr lang="tr-TR"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The specific objectives and priorities of the EIDHR for the period 2014-2020 are the following:</a:t>
            </a:r>
          </a:p>
          <a:p>
            <a:endParaRPr lang="en-US" sz="2400" dirty="0">
              <a:latin typeface="Calibri" panose="020F0502020204030204" pitchFamily="34" charset="0"/>
              <a:cs typeface="Calibri" panose="020F0502020204030204" pitchFamily="34" charset="0"/>
            </a:endParaRPr>
          </a:p>
          <a:p>
            <a:pPr marL="457200" indent="-457200">
              <a:buFont typeface="+mj-lt"/>
              <a:buAutoNum type="arabicPeriod"/>
            </a:pPr>
            <a:r>
              <a:rPr lang="en-US" sz="2400" dirty="0">
                <a:latin typeface="Calibri" panose="020F0502020204030204" pitchFamily="34" charset="0"/>
                <a:cs typeface="Calibri" panose="020F0502020204030204" pitchFamily="34" charset="0"/>
              </a:rPr>
              <a:t>Support to human rights &amp; human rights defenders in situations where they are most at risk</a:t>
            </a:r>
          </a:p>
          <a:p>
            <a:pPr marL="457200" indent="-457200">
              <a:buFont typeface="+mj-lt"/>
              <a:buAutoNum type="arabicPeriod"/>
            </a:pPr>
            <a:r>
              <a:rPr lang="en-US" sz="2400" dirty="0">
                <a:latin typeface="Calibri" panose="020F0502020204030204" pitchFamily="34" charset="0"/>
                <a:cs typeface="Calibri" panose="020F0502020204030204" pitchFamily="34" charset="0"/>
              </a:rPr>
              <a:t>Support to other priorities of the Union in the field of human rights</a:t>
            </a:r>
          </a:p>
          <a:p>
            <a:pPr marL="457200" indent="-457200">
              <a:buFont typeface="+mj-lt"/>
              <a:buAutoNum type="arabicPeriod"/>
            </a:pPr>
            <a:r>
              <a:rPr lang="en-US" sz="2400" dirty="0">
                <a:latin typeface="Calibri" panose="020F0502020204030204" pitchFamily="34" charset="0"/>
                <a:cs typeface="Calibri" panose="020F0502020204030204" pitchFamily="34" charset="0"/>
              </a:rPr>
              <a:t>Support to democracy</a:t>
            </a:r>
          </a:p>
          <a:p>
            <a:pPr marL="457200" indent="-457200">
              <a:buFont typeface="+mj-lt"/>
              <a:buAutoNum type="arabicPeriod"/>
            </a:pPr>
            <a:r>
              <a:rPr lang="en-US" sz="2400" dirty="0">
                <a:latin typeface="Calibri" panose="020F0502020204030204" pitchFamily="34" charset="0"/>
                <a:cs typeface="Calibri" panose="020F0502020204030204" pitchFamily="34" charset="0"/>
              </a:rPr>
              <a:t>EU election observation missions</a:t>
            </a:r>
          </a:p>
          <a:p>
            <a:pPr marL="457200" indent="-457200">
              <a:buFont typeface="+mj-lt"/>
              <a:buAutoNum type="arabicPeriod"/>
            </a:pPr>
            <a:r>
              <a:rPr lang="en-US" sz="2400" dirty="0">
                <a:latin typeface="Calibri" panose="020F0502020204030204" pitchFamily="34" charset="0"/>
                <a:cs typeface="Calibri" panose="020F0502020204030204" pitchFamily="34" charset="0"/>
              </a:rPr>
              <a:t>Support to targeted key actors and processes, including international and regional human rights instruments and mechanisms</a:t>
            </a:r>
          </a:p>
        </p:txBody>
      </p:sp>
    </p:spTree>
    <p:extLst>
      <p:ext uri="{BB962C8B-B14F-4D97-AF65-F5344CB8AC3E}">
        <p14:creationId xmlns:p14="http://schemas.microsoft.com/office/powerpoint/2010/main" val="305606486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Image result for European Instrument for Democracy and Human Rights (EIDHR)  eu ec image">
            <a:extLst>
              <a:ext uri="{FF2B5EF4-FFF2-40B4-BE49-F238E27FC236}">
                <a16:creationId xmlns:a16="http://schemas.microsoft.com/office/drawing/2014/main" id="{38E68BE1-0347-4B3F-896E-D842E7427C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88674" y="141107"/>
            <a:ext cx="1714735" cy="829524"/>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8CEDD295-81A2-4A9C-9BC6-A062E7FF2241}"/>
              </a:ext>
            </a:extLst>
          </p:cNvPr>
          <p:cNvSpPr/>
          <p:nvPr/>
        </p:nvSpPr>
        <p:spPr>
          <a:xfrm>
            <a:off x="171451" y="830424"/>
            <a:ext cx="11217826" cy="5055230"/>
          </a:xfrm>
          <a:prstGeom prst="rect">
            <a:avLst/>
          </a:prstGeom>
        </p:spPr>
        <p:txBody>
          <a:bodyPr wrap="square">
            <a:spAutoFit/>
          </a:bodyPr>
          <a:lstStyle/>
          <a:p>
            <a:pPr algn="just">
              <a:lnSpc>
                <a:spcPct val="107000"/>
              </a:lnSpc>
              <a:spcAft>
                <a:spcPts val="800"/>
              </a:spcAft>
            </a:pPr>
            <a:r>
              <a:rPr lang="en-US" sz="2200" b="1" dirty="0">
                <a:latin typeface="Calibri" panose="020F0502020204030204" pitchFamily="34" charset="0"/>
                <a:ea typeface="Calibri" panose="020F0502020204030204" pitchFamily="34" charset="0"/>
                <a:cs typeface="Calibri" panose="020F0502020204030204" pitchFamily="34" charset="0"/>
              </a:rPr>
              <a:t>In order to be eligible for a grant, the lead applicant must:</a:t>
            </a:r>
          </a:p>
          <a:p>
            <a:pPr algn="just">
              <a:lnSpc>
                <a:spcPct val="107000"/>
              </a:lnSpc>
              <a:spcAft>
                <a:spcPts val="800"/>
              </a:spcAft>
            </a:pPr>
            <a:r>
              <a:rPr lang="en-US" sz="2200" dirty="0">
                <a:latin typeface="Calibri" panose="020F0502020204030204" pitchFamily="34" charset="0"/>
                <a:ea typeface="Calibri" panose="020F0502020204030204" pitchFamily="34" charset="0"/>
                <a:cs typeface="Calibri" panose="020F0502020204030204" pitchFamily="34" charset="0"/>
              </a:rPr>
              <a:t>• be a legal person</a:t>
            </a:r>
          </a:p>
          <a:p>
            <a:pPr algn="just">
              <a:lnSpc>
                <a:spcPct val="107000"/>
              </a:lnSpc>
              <a:spcAft>
                <a:spcPts val="800"/>
              </a:spcAft>
            </a:pPr>
            <a:r>
              <a:rPr lang="en-US" sz="2200" dirty="0">
                <a:latin typeface="Calibri" panose="020F0502020204030204" pitchFamily="34" charset="0"/>
                <a:ea typeface="Calibri" panose="020F0502020204030204" pitchFamily="34" charset="0"/>
                <a:cs typeface="Calibri" panose="020F0502020204030204" pitchFamily="34" charset="0"/>
              </a:rPr>
              <a:t>• be non-profit-making</a:t>
            </a:r>
          </a:p>
          <a:p>
            <a:pPr algn="just">
              <a:lnSpc>
                <a:spcPct val="107000"/>
              </a:lnSpc>
              <a:spcAft>
                <a:spcPts val="800"/>
              </a:spcAft>
            </a:pPr>
            <a:r>
              <a:rPr lang="en-US" sz="2200" dirty="0">
                <a:latin typeface="Calibri" panose="020F0502020204030204" pitchFamily="34" charset="0"/>
                <a:ea typeface="Calibri" panose="020F0502020204030204" pitchFamily="34" charset="0"/>
                <a:cs typeface="Calibri" panose="020F0502020204030204" pitchFamily="34" charset="0"/>
              </a:rPr>
              <a:t>• be a specific type of organisations such as: civil society organisations, including non-governmental </a:t>
            </a:r>
            <a:r>
              <a:rPr lang="en-US" sz="2200" dirty="0" err="1">
                <a:latin typeface="Calibri" panose="020F0502020204030204" pitchFamily="34" charset="0"/>
                <a:ea typeface="Calibri" panose="020F0502020204030204" pitchFamily="34" charset="0"/>
                <a:cs typeface="Calibri" panose="020F0502020204030204" pitchFamily="34" charset="0"/>
              </a:rPr>
              <a:t>organisations</a:t>
            </a:r>
            <a:endParaRPr lang="en-US" sz="2200"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US" sz="2200" dirty="0">
                <a:latin typeface="Calibri" panose="020F0502020204030204" pitchFamily="34" charset="0"/>
                <a:ea typeface="Calibri" panose="020F0502020204030204" pitchFamily="34" charset="0"/>
                <a:cs typeface="Calibri" panose="020F0502020204030204" pitchFamily="34" charset="0"/>
              </a:rPr>
              <a:t>• be established in a Member State of the EU or any country, as all are eligible for participation in contracts financed under this Instrument, without prejudice to the limitations inherent in the nature and objectives of the action </a:t>
            </a:r>
          </a:p>
          <a:p>
            <a:pPr algn="just">
              <a:lnSpc>
                <a:spcPct val="107000"/>
              </a:lnSpc>
              <a:spcAft>
                <a:spcPts val="800"/>
              </a:spcAft>
            </a:pPr>
            <a:r>
              <a:rPr lang="en-US" sz="2200" dirty="0">
                <a:latin typeface="Calibri" panose="020F0502020204030204" pitchFamily="34" charset="0"/>
                <a:ea typeface="Calibri" panose="020F0502020204030204" pitchFamily="34" charset="0"/>
                <a:cs typeface="Calibri" panose="020F0502020204030204" pitchFamily="34" charset="0"/>
              </a:rPr>
              <a:t>• be directly responsible for the preparation and management of the action with the co-applicant(s) and affiliated entity(</a:t>
            </a:r>
            <a:r>
              <a:rPr lang="en-US" sz="2200" dirty="0" err="1">
                <a:latin typeface="Calibri" panose="020F0502020204030204" pitchFamily="34" charset="0"/>
                <a:ea typeface="Calibri" panose="020F0502020204030204" pitchFamily="34" charset="0"/>
                <a:cs typeface="Calibri" panose="020F0502020204030204" pitchFamily="34" charset="0"/>
              </a:rPr>
              <a:t>ies</a:t>
            </a:r>
            <a:r>
              <a:rPr lang="en-US" sz="2200" dirty="0">
                <a:latin typeface="Calibri" panose="020F0502020204030204" pitchFamily="34" charset="0"/>
                <a:ea typeface="Calibri" panose="020F0502020204030204" pitchFamily="34" charset="0"/>
                <a:cs typeface="Calibri" panose="020F0502020204030204" pitchFamily="34" charset="0"/>
              </a:rPr>
              <a:t>), not acting as an intermediary </a:t>
            </a:r>
          </a:p>
          <a:p>
            <a:pPr algn="just">
              <a:lnSpc>
                <a:spcPct val="107000"/>
              </a:lnSpc>
              <a:spcAft>
                <a:spcPts val="800"/>
              </a:spcAft>
            </a:pPr>
            <a:r>
              <a:rPr lang="en-US" sz="2200" dirty="0">
                <a:latin typeface="Calibri" panose="020F0502020204030204" pitchFamily="34" charset="0"/>
                <a:ea typeface="Calibri" panose="020F0502020204030204" pitchFamily="34" charset="0"/>
                <a:cs typeface="Calibri" panose="020F0502020204030204" pitchFamily="34" charset="0"/>
              </a:rPr>
              <a:t>• In case the lead applicant is not established in Serbia, at least one co-applicant that is established in Serbia is mandatory</a:t>
            </a:r>
          </a:p>
        </p:txBody>
      </p:sp>
    </p:spTree>
    <p:extLst>
      <p:ext uri="{BB962C8B-B14F-4D97-AF65-F5344CB8AC3E}">
        <p14:creationId xmlns:p14="http://schemas.microsoft.com/office/powerpoint/2010/main" val="2322055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p:cNvSpPr>
            <a:spLocks noChangeArrowheads="1"/>
          </p:cNvSpPr>
          <p:nvPr/>
        </p:nvSpPr>
        <p:spPr bwMode="auto">
          <a:xfrm>
            <a:off x="7188201" y="5013326"/>
            <a:ext cx="1704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40000"/>
              </a:spcBef>
              <a:spcAft>
                <a:spcPct val="40000"/>
              </a:spcAft>
              <a:buClr>
                <a:schemeClr val="tx1"/>
              </a:buClr>
              <a:buFont typeface="Wingdings" pitchFamily="2" charset="2"/>
              <a:buChar char="§"/>
              <a:defRPr sz="2800">
                <a:solidFill>
                  <a:srgbClr val="000000"/>
                </a:solidFill>
                <a:latin typeface="Verdana" pitchFamily="34" charset="0"/>
                <a:cs typeface="Times New Roman" pitchFamily="18" charset="0"/>
              </a:defRPr>
            </a:lvl1pPr>
            <a:lvl2pPr marL="742950" indent="-285750" eaLnBrk="0" hangingPunct="0">
              <a:spcBef>
                <a:spcPct val="20000"/>
              </a:spcBef>
              <a:buClr>
                <a:srgbClr val="009FBA"/>
              </a:buClr>
              <a:buChar char="•"/>
              <a:defRPr sz="2000" b="1">
                <a:solidFill>
                  <a:srgbClr val="0F5494"/>
                </a:solidFill>
                <a:latin typeface="Verdana" pitchFamily="34" charset="0"/>
                <a:cs typeface="Times New Roman" pitchFamily="18" charset="0"/>
              </a:defRPr>
            </a:lvl2pPr>
            <a:lvl3pPr marL="1143000" indent="-228600" eaLnBrk="0" hangingPunct="0">
              <a:spcBef>
                <a:spcPct val="20000"/>
              </a:spcBef>
              <a:defRPr sz="1400">
                <a:solidFill>
                  <a:srgbClr val="0F5494"/>
                </a:solidFill>
                <a:latin typeface="Verdana" pitchFamily="34" charset="0"/>
                <a:cs typeface="Times New Roman" pitchFamily="18" charset="0"/>
              </a:defRPr>
            </a:lvl3pPr>
            <a:lvl4pPr marL="1600200" indent="-228600" eaLnBrk="0" hangingPunct="0">
              <a:spcBef>
                <a:spcPct val="20000"/>
              </a:spcBef>
              <a:buChar char="–"/>
              <a:defRPr sz="2000">
                <a:solidFill>
                  <a:schemeClr val="tx1"/>
                </a:solidFill>
                <a:latin typeface="Arial" pitchFamily="34" charset="0"/>
                <a:cs typeface="Times New Roman" pitchFamily="18" charset="0"/>
              </a:defRPr>
            </a:lvl4pPr>
            <a:lvl5pPr marL="2057400" indent="-228600" eaLnBrk="0" hangingPunct="0">
              <a:spcBef>
                <a:spcPct val="20000"/>
              </a:spcBef>
              <a:buChar char="»"/>
              <a:defRPr sz="2000">
                <a:solidFill>
                  <a:schemeClr val="tx1"/>
                </a:solidFill>
                <a:latin typeface="Arial" pitchFamily="34"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9pPr>
          </a:lstStyle>
          <a:p>
            <a:pPr eaLnBrk="1" hangingPunct="1">
              <a:spcBef>
                <a:spcPct val="0"/>
              </a:spcBef>
              <a:spcAft>
                <a:spcPct val="0"/>
              </a:spcAft>
              <a:buClrTx/>
              <a:buFontTx/>
              <a:buNone/>
            </a:pPr>
            <a:r>
              <a:rPr lang="pt-PT" altLang="en-US" sz="1400" b="1">
                <a:solidFill>
                  <a:srgbClr val="FFFFFF"/>
                </a:solidFill>
                <a:latin typeface="Arial" pitchFamily="34" charset="0"/>
                <a:cs typeface="Arial" pitchFamily="34" charset="0"/>
              </a:rPr>
              <a:t>Open to the world</a:t>
            </a:r>
            <a:endParaRPr lang="en-GB" altLang="en-US" sz="1400" b="1">
              <a:solidFill>
                <a:srgbClr val="FFFFFF"/>
              </a:solidFill>
              <a:latin typeface="Arial" pitchFamily="34" charset="0"/>
              <a:cs typeface="Arial" pitchFamily="34" charset="0"/>
            </a:endParaRPr>
          </a:p>
        </p:txBody>
      </p:sp>
      <p:pic>
        <p:nvPicPr>
          <p:cNvPr id="2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16313" y="1854920"/>
            <a:ext cx="4926012"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3"/>
          <p:cNvSpPr txBox="1">
            <a:spLocks/>
          </p:cNvSpPr>
          <p:nvPr/>
        </p:nvSpPr>
        <p:spPr bwMode="auto">
          <a:xfrm>
            <a:off x="-439066" y="470500"/>
            <a:ext cx="573653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358775" indent="-358775" algn="l" rtl="0" eaLnBrk="0" fontAlgn="base" hangingPunct="0">
              <a:spcBef>
                <a:spcPct val="0"/>
              </a:spcBef>
              <a:spcAft>
                <a:spcPct val="0"/>
              </a:spcAft>
              <a:defRPr sz="3000" b="1">
                <a:solidFill>
                  <a:srgbClr val="0F5494"/>
                </a:solidFill>
                <a:latin typeface="+mj-lt"/>
                <a:ea typeface="MS PGothic" pitchFamily="34" charset="-128"/>
                <a:cs typeface="+mj-cs"/>
              </a:defRPr>
            </a:lvl1pPr>
            <a:lvl2pPr marL="358775" indent="-358775" algn="l" rtl="0" eaLnBrk="0" fontAlgn="base" hangingPunct="0">
              <a:spcBef>
                <a:spcPct val="0"/>
              </a:spcBef>
              <a:spcAft>
                <a:spcPct val="0"/>
              </a:spcAft>
              <a:defRPr sz="3000" b="1">
                <a:solidFill>
                  <a:srgbClr val="0F5494"/>
                </a:solidFill>
                <a:latin typeface="Verdana" pitchFamily="34" charset="0"/>
                <a:ea typeface="MS PGothic" pitchFamily="34" charset="-128"/>
              </a:defRPr>
            </a:lvl2pPr>
            <a:lvl3pPr marL="358775" indent="-358775" algn="l" rtl="0" eaLnBrk="0" fontAlgn="base" hangingPunct="0">
              <a:spcBef>
                <a:spcPct val="0"/>
              </a:spcBef>
              <a:spcAft>
                <a:spcPct val="0"/>
              </a:spcAft>
              <a:defRPr sz="3000" b="1">
                <a:solidFill>
                  <a:srgbClr val="0F5494"/>
                </a:solidFill>
                <a:latin typeface="Verdana" pitchFamily="34" charset="0"/>
                <a:ea typeface="MS PGothic" pitchFamily="34" charset="-128"/>
              </a:defRPr>
            </a:lvl3pPr>
            <a:lvl4pPr marL="358775" indent="-358775" algn="l" rtl="0" eaLnBrk="0" fontAlgn="base" hangingPunct="0">
              <a:spcBef>
                <a:spcPct val="0"/>
              </a:spcBef>
              <a:spcAft>
                <a:spcPct val="0"/>
              </a:spcAft>
              <a:defRPr sz="3000" b="1">
                <a:solidFill>
                  <a:srgbClr val="0F5494"/>
                </a:solidFill>
                <a:latin typeface="Verdana" pitchFamily="34" charset="0"/>
                <a:ea typeface="MS PGothic" pitchFamily="34" charset="-128"/>
              </a:defRPr>
            </a:lvl4pPr>
            <a:lvl5pPr marL="358775" indent="-358775" algn="l" rtl="0" eaLnBrk="0" fontAlgn="base" hangingPunct="0">
              <a:spcBef>
                <a:spcPct val="0"/>
              </a:spcBef>
              <a:spcAft>
                <a:spcPct val="0"/>
              </a:spcAft>
              <a:defRPr sz="3000" b="1">
                <a:solidFill>
                  <a:srgbClr val="0F5494"/>
                </a:solidFill>
                <a:latin typeface="Verdana" pitchFamily="34" charset="0"/>
                <a:ea typeface="MS PGothic" pitchFamily="34" charset="-128"/>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marL="0" indent="0" algn="ctr">
              <a:spcBef>
                <a:spcPct val="40000"/>
              </a:spcBef>
              <a:spcAft>
                <a:spcPct val="40000"/>
              </a:spcAft>
              <a:buClr>
                <a:srgbClr val="000000"/>
              </a:buClr>
              <a:defRPr/>
            </a:pPr>
            <a:r>
              <a:rPr lang="en-US" altLang="en-US" sz="3400" kern="0" dirty="0">
                <a:solidFill>
                  <a:srgbClr val="5B9BD5">
                    <a:lumMod val="50000"/>
                  </a:srgbClr>
                </a:solidFill>
                <a:latin typeface="Calibri" panose="020F0502020204030204" pitchFamily="34" charset="0"/>
                <a:cs typeface="Calibri" panose="020F0502020204030204" pitchFamily="34" charset="0"/>
              </a:rPr>
              <a:t>Priorities</a:t>
            </a:r>
            <a:endParaRPr lang="en-US" altLang="zh-CN" sz="3400" kern="0" dirty="0">
              <a:solidFill>
                <a:srgbClr val="5B9BD5">
                  <a:lumMod val="50000"/>
                </a:srgbClr>
              </a:solidFill>
              <a:latin typeface="Calibri" panose="020F0502020204030204" pitchFamily="34" charset="0"/>
              <a:cs typeface="Calibri" panose="020F0502020204030204" pitchFamily="34" charset="0"/>
            </a:endParaRPr>
          </a:p>
        </p:txBody>
      </p:sp>
      <p:sp>
        <p:nvSpPr>
          <p:cNvPr id="23" name="Text Placeholder 1"/>
          <p:cNvSpPr txBox="1">
            <a:spLocks/>
          </p:cNvSpPr>
          <p:nvPr/>
        </p:nvSpPr>
        <p:spPr>
          <a:xfrm>
            <a:off x="5029201" y="2573339"/>
            <a:ext cx="2016125" cy="1584325"/>
          </a:xfrm>
          <a:prstGeom prst="rect">
            <a:avLst/>
          </a:prstGeom>
        </p:spPr>
        <p:txBody>
          <a:bodyPr>
            <a:normAutofit/>
          </a:bodyPr>
          <a:lstStyle>
            <a:lvl1pPr eaLnBrk="0" hangingPunct="0">
              <a:spcBef>
                <a:spcPct val="40000"/>
              </a:spcBef>
              <a:spcAft>
                <a:spcPct val="40000"/>
              </a:spcAft>
              <a:buClr>
                <a:schemeClr val="tx1"/>
              </a:buClr>
              <a:buFont typeface="Wingdings" pitchFamily="2" charset="2"/>
              <a:buChar char="§"/>
              <a:defRPr sz="2800">
                <a:solidFill>
                  <a:srgbClr val="000000"/>
                </a:solidFill>
                <a:latin typeface="Verdana" pitchFamily="34" charset="0"/>
                <a:cs typeface="Times New Roman" pitchFamily="18" charset="0"/>
              </a:defRPr>
            </a:lvl1pPr>
            <a:lvl2pPr marL="742950" indent="-285750" eaLnBrk="0" hangingPunct="0">
              <a:spcBef>
                <a:spcPct val="20000"/>
              </a:spcBef>
              <a:buClr>
                <a:srgbClr val="009FBA"/>
              </a:buClr>
              <a:buChar char="•"/>
              <a:defRPr sz="2000" b="1">
                <a:solidFill>
                  <a:srgbClr val="0F5494"/>
                </a:solidFill>
                <a:latin typeface="Verdana" pitchFamily="34" charset="0"/>
                <a:cs typeface="Times New Roman" pitchFamily="18" charset="0"/>
              </a:defRPr>
            </a:lvl2pPr>
            <a:lvl3pPr marL="1143000" indent="-228600" eaLnBrk="0" hangingPunct="0">
              <a:spcBef>
                <a:spcPct val="20000"/>
              </a:spcBef>
              <a:defRPr sz="1400">
                <a:solidFill>
                  <a:srgbClr val="0F5494"/>
                </a:solidFill>
                <a:latin typeface="Verdana" pitchFamily="34" charset="0"/>
                <a:cs typeface="Times New Roman" pitchFamily="18" charset="0"/>
              </a:defRPr>
            </a:lvl3pPr>
            <a:lvl4pPr marL="1600200" indent="-228600" eaLnBrk="0" hangingPunct="0">
              <a:spcBef>
                <a:spcPct val="20000"/>
              </a:spcBef>
              <a:buChar char="–"/>
              <a:defRPr sz="2000">
                <a:solidFill>
                  <a:schemeClr val="tx1"/>
                </a:solidFill>
                <a:latin typeface="Arial" pitchFamily="34" charset="0"/>
                <a:cs typeface="Times New Roman" pitchFamily="18" charset="0"/>
              </a:defRPr>
            </a:lvl4pPr>
            <a:lvl5pPr marL="2057400" indent="-228600" eaLnBrk="0" hangingPunct="0">
              <a:spcBef>
                <a:spcPct val="20000"/>
              </a:spcBef>
              <a:buChar char="»"/>
              <a:defRPr sz="2000">
                <a:solidFill>
                  <a:schemeClr val="tx1"/>
                </a:solidFill>
                <a:latin typeface="Arial" pitchFamily="34"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9pPr>
          </a:lstStyle>
          <a:p>
            <a:pPr algn="ctr" eaLnBrk="1" hangingPunct="1">
              <a:buClr>
                <a:srgbClr val="000000"/>
              </a:buClr>
              <a:buFont typeface="Wingdings" pitchFamily="2" charset="2"/>
              <a:buNone/>
              <a:defRPr/>
            </a:pPr>
            <a:r>
              <a:rPr lang="en-GB" altLang="en-US" sz="2200" kern="0" dirty="0">
                <a:solidFill>
                  <a:srgbClr val="FFFFFF"/>
                </a:solidFill>
                <a:effectLst>
                  <a:outerShdw blurRad="38100" dist="38100" dir="2700000" algn="tl">
                    <a:srgbClr val="C0C0C0"/>
                  </a:outerShdw>
                </a:effectLst>
              </a:rPr>
              <a:t>1- Excellent science</a:t>
            </a:r>
          </a:p>
          <a:p>
            <a:pPr algn="ctr" eaLnBrk="1" hangingPunct="1">
              <a:spcBef>
                <a:spcPts val="0"/>
              </a:spcBef>
              <a:spcAft>
                <a:spcPts val="0"/>
              </a:spcAft>
              <a:buClr>
                <a:srgbClr val="000000"/>
              </a:buClr>
              <a:buFont typeface="Wingdings" pitchFamily="2" charset="2"/>
              <a:buNone/>
              <a:defRPr/>
            </a:pPr>
            <a:r>
              <a:rPr lang="en-GB" altLang="zh-CN" sz="1800" kern="0" dirty="0">
                <a:solidFill>
                  <a:srgbClr val="FFC000"/>
                </a:solidFill>
                <a:effectLst>
                  <a:outerShdw blurRad="38100" dist="38100" dir="2700000" algn="tl">
                    <a:srgbClr val="C0C0C0"/>
                  </a:outerShdw>
                </a:effectLst>
                <a:ea typeface="宋体" pitchFamily="2" charset="-122"/>
              </a:rPr>
              <a:t>€24.4 billion</a:t>
            </a:r>
          </a:p>
          <a:p>
            <a:pPr algn="ctr" eaLnBrk="1" hangingPunct="1">
              <a:buClr>
                <a:srgbClr val="000000"/>
              </a:buClr>
              <a:buFont typeface="Wingdings" pitchFamily="2" charset="2"/>
              <a:buNone/>
              <a:defRPr/>
            </a:pPr>
            <a:endParaRPr lang="zh-CN" altLang="en-US" sz="2200" kern="0" dirty="0">
              <a:solidFill>
                <a:srgbClr val="FFFFFF"/>
              </a:solidFill>
              <a:effectLst>
                <a:outerShdw blurRad="38100" dist="38100" dir="2700000" algn="tl">
                  <a:srgbClr val="C0C0C0"/>
                </a:outerShdw>
              </a:effectLst>
              <a:ea typeface="宋体" pitchFamily="2" charset="-122"/>
            </a:endParaRPr>
          </a:p>
        </p:txBody>
      </p:sp>
      <p:sp>
        <p:nvSpPr>
          <p:cNvPr id="24" name="Text Placeholder 2"/>
          <p:cNvSpPr txBox="1">
            <a:spLocks/>
          </p:cNvSpPr>
          <p:nvPr/>
        </p:nvSpPr>
        <p:spPr>
          <a:xfrm>
            <a:off x="3805238" y="4733926"/>
            <a:ext cx="2000250" cy="1584325"/>
          </a:xfrm>
          <a:prstGeom prst="rect">
            <a:avLst/>
          </a:prstGeom>
        </p:spPr>
        <p:txBody>
          <a:bodyPr>
            <a:normAutofit/>
          </a:bodyPr>
          <a:lstStyle>
            <a:lvl1pPr eaLnBrk="0" hangingPunct="0">
              <a:spcBef>
                <a:spcPct val="40000"/>
              </a:spcBef>
              <a:spcAft>
                <a:spcPct val="40000"/>
              </a:spcAft>
              <a:buClr>
                <a:schemeClr val="tx1"/>
              </a:buClr>
              <a:buFont typeface="Wingdings" pitchFamily="2" charset="2"/>
              <a:buChar char="§"/>
              <a:defRPr sz="2800">
                <a:solidFill>
                  <a:srgbClr val="000000"/>
                </a:solidFill>
                <a:latin typeface="Verdana" pitchFamily="34" charset="0"/>
                <a:cs typeface="Times New Roman" pitchFamily="18" charset="0"/>
              </a:defRPr>
            </a:lvl1pPr>
            <a:lvl2pPr marL="742950" indent="-285750" eaLnBrk="0" hangingPunct="0">
              <a:spcBef>
                <a:spcPct val="20000"/>
              </a:spcBef>
              <a:buClr>
                <a:srgbClr val="009FBA"/>
              </a:buClr>
              <a:buChar char="•"/>
              <a:defRPr sz="2000" b="1">
                <a:solidFill>
                  <a:srgbClr val="0F5494"/>
                </a:solidFill>
                <a:latin typeface="Verdana" pitchFamily="34" charset="0"/>
                <a:cs typeface="Times New Roman" pitchFamily="18" charset="0"/>
              </a:defRPr>
            </a:lvl2pPr>
            <a:lvl3pPr marL="1143000" indent="-228600" eaLnBrk="0" hangingPunct="0">
              <a:spcBef>
                <a:spcPct val="20000"/>
              </a:spcBef>
              <a:defRPr sz="1400">
                <a:solidFill>
                  <a:srgbClr val="0F5494"/>
                </a:solidFill>
                <a:latin typeface="Verdana" pitchFamily="34" charset="0"/>
                <a:cs typeface="Times New Roman" pitchFamily="18" charset="0"/>
              </a:defRPr>
            </a:lvl3pPr>
            <a:lvl4pPr marL="1600200" indent="-228600" eaLnBrk="0" hangingPunct="0">
              <a:spcBef>
                <a:spcPct val="20000"/>
              </a:spcBef>
              <a:buChar char="–"/>
              <a:defRPr sz="2000">
                <a:solidFill>
                  <a:schemeClr val="tx1"/>
                </a:solidFill>
                <a:latin typeface="Arial" pitchFamily="34" charset="0"/>
                <a:cs typeface="Times New Roman" pitchFamily="18" charset="0"/>
              </a:defRPr>
            </a:lvl4pPr>
            <a:lvl5pPr marL="2057400" indent="-228600" eaLnBrk="0" hangingPunct="0">
              <a:spcBef>
                <a:spcPct val="20000"/>
              </a:spcBef>
              <a:buChar char="»"/>
              <a:defRPr sz="2000">
                <a:solidFill>
                  <a:schemeClr val="tx1"/>
                </a:solidFill>
                <a:latin typeface="Arial" pitchFamily="34"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9pPr>
          </a:lstStyle>
          <a:p>
            <a:pPr algn="ctr" eaLnBrk="1" hangingPunct="1">
              <a:buClr>
                <a:srgbClr val="000000"/>
              </a:buClr>
              <a:buFont typeface="Wingdings" pitchFamily="2" charset="2"/>
              <a:buNone/>
              <a:defRPr/>
            </a:pPr>
            <a:r>
              <a:rPr lang="en-GB" altLang="en-US" sz="2200" kern="0" dirty="0">
                <a:solidFill>
                  <a:srgbClr val="FFFFFF"/>
                </a:solidFill>
                <a:effectLst>
                  <a:outerShdw blurRad="38100" dist="38100" dir="2700000" algn="tl">
                    <a:srgbClr val="C0C0C0"/>
                  </a:outerShdw>
                </a:effectLst>
              </a:rPr>
              <a:t>2- Industrial leadership</a:t>
            </a:r>
          </a:p>
          <a:p>
            <a:pPr algn="ctr" eaLnBrk="1" hangingPunct="1">
              <a:spcBef>
                <a:spcPts val="0"/>
              </a:spcBef>
              <a:spcAft>
                <a:spcPts val="0"/>
              </a:spcAft>
              <a:buClr>
                <a:srgbClr val="000000"/>
              </a:buClr>
              <a:buFont typeface="Wingdings" pitchFamily="2" charset="2"/>
              <a:buNone/>
              <a:defRPr/>
            </a:pPr>
            <a:r>
              <a:rPr lang="en-GB" altLang="zh-CN" sz="2000" kern="0" dirty="0">
                <a:solidFill>
                  <a:srgbClr val="FFC000"/>
                </a:solidFill>
                <a:effectLst>
                  <a:outerShdw blurRad="38100" dist="38100" dir="2700000" algn="tl">
                    <a:srgbClr val="C0C0C0"/>
                  </a:outerShdw>
                </a:effectLst>
                <a:latin typeface="Calibri" pitchFamily="34" charset="0"/>
                <a:ea typeface="宋体" pitchFamily="2" charset="-122"/>
                <a:cs typeface="Arial" pitchFamily="34" charset="0"/>
              </a:rPr>
              <a:t>€17 billion</a:t>
            </a:r>
          </a:p>
        </p:txBody>
      </p:sp>
      <p:sp>
        <p:nvSpPr>
          <p:cNvPr id="25" name="Text Placeholder 3"/>
          <p:cNvSpPr txBox="1">
            <a:spLocks/>
          </p:cNvSpPr>
          <p:nvPr/>
        </p:nvSpPr>
        <p:spPr>
          <a:xfrm>
            <a:off x="6108700" y="4733926"/>
            <a:ext cx="2089150" cy="1584325"/>
          </a:xfrm>
          <a:prstGeom prst="rect">
            <a:avLst/>
          </a:prstGeom>
        </p:spPr>
        <p:txBody>
          <a:bodyPr/>
          <a:lstStyle>
            <a:lvl1pPr eaLnBrk="0" hangingPunct="0">
              <a:spcBef>
                <a:spcPct val="40000"/>
              </a:spcBef>
              <a:spcAft>
                <a:spcPct val="40000"/>
              </a:spcAft>
              <a:buClr>
                <a:schemeClr val="tx1"/>
              </a:buClr>
              <a:buFont typeface="Wingdings" pitchFamily="2" charset="2"/>
              <a:buChar char="§"/>
              <a:defRPr sz="2800">
                <a:solidFill>
                  <a:srgbClr val="000000"/>
                </a:solidFill>
                <a:latin typeface="Verdana" pitchFamily="34" charset="0"/>
                <a:cs typeface="Times New Roman" pitchFamily="18" charset="0"/>
              </a:defRPr>
            </a:lvl1pPr>
            <a:lvl2pPr marL="742950" indent="-285750" eaLnBrk="0" hangingPunct="0">
              <a:spcBef>
                <a:spcPct val="20000"/>
              </a:spcBef>
              <a:buClr>
                <a:srgbClr val="009FBA"/>
              </a:buClr>
              <a:buChar char="•"/>
              <a:defRPr sz="2000" b="1">
                <a:solidFill>
                  <a:srgbClr val="0F5494"/>
                </a:solidFill>
                <a:latin typeface="Verdana" pitchFamily="34" charset="0"/>
                <a:cs typeface="Times New Roman" pitchFamily="18" charset="0"/>
              </a:defRPr>
            </a:lvl2pPr>
            <a:lvl3pPr marL="1143000" indent="-228600" eaLnBrk="0" hangingPunct="0">
              <a:spcBef>
                <a:spcPct val="20000"/>
              </a:spcBef>
              <a:defRPr sz="1400">
                <a:solidFill>
                  <a:srgbClr val="0F5494"/>
                </a:solidFill>
                <a:latin typeface="Verdana" pitchFamily="34" charset="0"/>
                <a:cs typeface="Times New Roman" pitchFamily="18" charset="0"/>
              </a:defRPr>
            </a:lvl3pPr>
            <a:lvl4pPr marL="1600200" indent="-228600" eaLnBrk="0" hangingPunct="0">
              <a:spcBef>
                <a:spcPct val="20000"/>
              </a:spcBef>
              <a:buChar char="–"/>
              <a:defRPr sz="2000">
                <a:solidFill>
                  <a:schemeClr val="tx1"/>
                </a:solidFill>
                <a:latin typeface="Arial" pitchFamily="34" charset="0"/>
                <a:cs typeface="Times New Roman" pitchFamily="18" charset="0"/>
              </a:defRPr>
            </a:lvl4pPr>
            <a:lvl5pPr marL="2057400" indent="-228600" eaLnBrk="0" hangingPunct="0">
              <a:spcBef>
                <a:spcPct val="20000"/>
              </a:spcBef>
              <a:buChar char="»"/>
              <a:defRPr sz="2000">
                <a:solidFill>
                  <a:schemeClr val="tx1"/>
                </a:solidFill>
                <a:latin typeface="Arial" pitchFamily="34"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9pPr>
          </a:lstStyle>
          <a:p>
            <a:pPr algn="ctr" eaLnBrk="1" hangingPunct="1">
              <a:buClr>
                <a:srgbClr val="000000"/>
              </a:buClr>
              <a:buFont typeface="Wingdings" pitchFamily="2" charset="2"/>
              <a:buNone/>
              <a:defRPr/>
            </a:pPr>
            <a:r>
              <a:rPr lang="en-GB" altLang="en-US" sz="2200" kern="0" dirty="0">
                <a:solidFill>
                  <a:srgbClr val="FFFFFF"/>
                </a:solidFill>
                <a:effectLst>
                  <a:outerShdw blurRad="38100" dist="38100" dir="2700000" algn="tl">
                    <a:srgbClr val="C0C0C0"/>
                  </a:outerShdw>
                </a:effectLst>
              </a:rPr>
              <a:t>3- Societal challenges</a:t>
            </a:r>
          </a:p>
          <a:p>
            <a:pPr algn="ctr" eaLnBrk="1" hangingPunct="1">
              <a:spcBef>
                <a:spcPts val="0"/>
              </a:spcBef>
              <a:spcAft>
                <a:spcPts val="0"/>
              </a:spcAft>
              <a:buClr>
                <a:srgbClr val="000000"/>
              </a:buClr>
              <a:buFont typeface="Wingdings" pitchFamily="2" charset="2"/>
              <a:buNone/>
              <a:defRPr/>
            </a:pPr>
            <a:r>
              <a:rPr lang="en-GB" altLang="zh-CN" sz="2000" kern="0" dirty="0">
                <a:solidFill>
                  <a:srgbClr val="FFC000"/>
                </a:solidFill>
                <a:effectLst>
                  <a:outerShdw blurRad="38100" dist="38100" dir="2700000" algn="tl">
                    <a:srgbClr val="C0C0C0"/>
                  </a:outerShdw>
                </a:effectLst>
                <a:latin typeface="Calibri" pitchFamily="34" charset="0"/>
                <a:ea typeface="宋体" pitchFamily="2" charset="-122"/>
                <a:cs typeface="Arial" pitchFamily="34" charset="0"/>
              </a:rPr>
              <a:t>€29.7 billion</a:t>
            </a:r>
          </a:p>
        </p:txBody>
      </p:sp>
      <p:sp>
        <p:nvSpPr>
          <p:cNvPr id="26" name="Cloud Callout 16"/>
          <p:cNvSpPr/>
          <p:nvPr/>
        </p:nvSpPr>
        <p:spPr bwMode="auto">
          <a:xfrm>
            <a:off x="8328511" y="3298628"/>
            <a:ext cx="2650332" cy="1718072"/>
          </a:xfrm>
          <a:prstGeom prst="cloudCallout">
            <a:avLst>
              <a:gd name="adj1" fmla="val -46618"/>
              <a:gd name="adj2" fmla="val 83661"/>
            </a:avLst>
          </a:prstGeom>
          <a:solidFill>
            <a:schemeClr val="tx2">
              <a:lumMod val="20000"/>
              <a:lumOff val="80000"/>
            </a:schemeClr>
          </a:solidFill>
          <a:ln>
            <a:noFill/>
          </a:ln>
          <a:effectLst/>
        </p:spPr>
        <p:txBody>
          <a:bodyPr anchor="ctr"/>
          <a:lstStyle/>
          <a:p>
            <a:pPr algn="ctr">
              <a:defRPr/>
            </a:pPr>
            <a:r>
              <a:rPr lang="en-GB" sz="1600" b="1" u="sng" kern="0" dirty="0">
                <a:solidFill>
                  <a:srgbClr val="FF0000"/>
                </a:solidFill>
              </a:rPr>
              <a:t>Society driven:</a:t>
            </a:r>
          </a:p>
          <a:p>
            <a:pPr algn="ctr">
              <a:defRPr/>
            </a:pPr>
            <a:r>
              <a:rPr lang="en-GB" sz="1600" b="1" kern="0" dirty="0">
                <a:solidFill>
                  <a:srgbClr val="0070C0"/>
                </a:solidFill>
              </a:rPr>
              <a:t>Address concerns of citizens and society/EU policy objectives</a:t>
            </a:r>
          </a:p>
          <a:p>
            <a:pPr algn="ctr">
              <a:defRPr/>
            </a:pPr>
            <a:r>
              <a:rPr lang="en-GB" sz="1600" b="1" kern="0" dirty="0">
                <a:solidFill>
                  <a:srgbClr val="0070C0"/>
                </a:solidFill>
              </a:rPr>
              <a:t>Multidisciplinary collaborations</a:t>
            </a:r>
          </a:p>
        </p:txBody>
      </p:sp>
      <p:sp>
        <p:nvSpPr>
          <p:cNvPr id="27" name="Cloud Callout 17"/>
          <p:cNvSpPr/>
          <p:nvPr/>
        </p:nvSpPr>
        <p:spPr bwMode="auto">
          <a:xfrm>
            <a:off x="1703513" y="2301082"/>
            <a:ext cx="2774178" cy="2128837"/>
          </a:xfrm>
          <a:prstGeom prst="cloudCallout">
            <a:avLst>
              <a:gd name="adj1" fmla="val 16493"/>
              <a:gd name="adj2" fmla="val 91134"/>
            </a:avLst>
          </a:prstGeom>
          <a:solidFill>
            <a:schemeClr val="tx2">
              <a:lumMod val="20000"/>
              <a:lumOff val="80000"/>
            </a:schemeClr>
          </a:solidFill>
          <a:ln>
            <a:noFill/>
          </a:ln>
          <a:effectLst/>
        </p:spPr>
        <p:txBody>
          <a:bodyPr anchor="ctr"/>
          <a:lstStyle/>
          <a:p>
            <a:pPr algn="ctr">
              <a:defRPr/>
            </a:pPr>
            <a:r>
              <a:rPr lang="en-GB" sz="1600" b="1" u="sng" kern="0" dirty="0">
                <a:solidFill>
                  <a:srgbClr val="FF0000"/>
                </a:solidFill>
              </a:rPr>
              <a:t>Industry driven:</a:t>
            </a:r>
          </a:p>
          <a:p>
            <a:pPr algn="ctr">
              <a:defRPr/>
            </a:pPr>
            <a:r>
              <a:rPr lang="en-GB" sz="1600" b="1" kern="0" dirty="0">
                <a:solidFill>
                  <a:srgbClr val="0070C0"/>
                </a:solidFill>
              </a:rPr>
              <a:t>Strategic investments in key technologies</a:t>
            </a:r>
          </a:p>
          <a:p>
            <a:pPr algn="ctr">
              <a:defRPr/>
            </a:pPr>
            <a:r>
              <a:rPr lang="en-GB" sz="1600" b="1" kern="0" dirty="0">
                <a:solidFill>
                  <a:srgbClr val="0070C0"/>
                </a:solidFill>
              </a:rPr>
              <a:t>Support to innovative companies</a:t>
            </a:r>
          </a:p>
        </p:txBody>
      </p:sp>
      <p:sp>
        <p:nvSpPr>
          <p:cNvPr id="28" name="Cloud Callout 18"/>
          <p:cNvSpPr/>
          <p:nvPr/>
        </p:nvSpPr>
        <p:spPr bwMode="auto">
          <a:xfrm>
            <a:off x="7056972" y="1395038"/>
            <a:ext cx="3672408" cy="1812087"/>
          </a:xfrm>
          <a:prstGeom prst="cloudCallout">
            <a:avLst>
              <a:gd name="adj1" fmla="val -46951"/>
              <a:gd name="adj2" fmla="val 75070"/>
            </a:avLst>
          </a:prstGeom>
          <a:solidFill>
            <a:schemeClr val="tx2">
              <a:lumMod val="20000"/>
              <a:lumOff val="80000"/>
            </a:schemeClr>
          </a:solidFill>
          <a:ln>
            <a:noFill/>
          </a:ln>
          <a:effectLst/>
        </p:spPr>
        <p:txBody>
          <a:bodyPr anchor="ctr"/>
          <a:lstStyle/>
          <a:p>
            <a:pPr algn="ctr">
              <a:defRPr/>
            </a:pPr>
            <a:endParaRPr lang="tr-TR" sz="1600" b="1" u="sng" kern="0" dirty="0">
              <a:solidFill>
                <a:srgbClr val="FF0000"/>
              </a:solidFill>
            </a:endParaRPr>
          </a:p>
          <a:p>
            <a:pPr algn="ctr">
              <a:defRPr/>
            </a:pPr>
            <a:r>
              <a:rPr lang="en-GB" sz="1600" b="1" u="sng" kern="0" dirty="0">
                <a:solidFill>
                  <a:srgbClr val="FF0000"/>
                </a:solidFill>
              </a:rPr>
              <a:t>Researchers driven: </a:t>
            </a:r>
          </a:p>
          <a:p>
            <a:pPr algn="ctr">
              <a:defRPr/>
            </a:pPr>
            <a:r>
              <a:rPr lang="en-GB" sz="1600" b="1" kern="0" dirty="0">
                <a:solidFill>
                  <a:srgbClr val="0070C0"/>
                </a:solidFill>
              </a:rPr>
              <a:t>Excellent science is the foundation of tomorrow’s technologies, jobs and wellbeing</a:t>
            </a:r>
          </a:p>
        </p:txBody>
      </p:sp>
      <p:pic>
        <p:nvPicPr>
          <p:cNvPr id="11" name="Image 2">
            <a:extLst>
              <a:ext uri="{FF2B5EF4-FFF2-40B4-BE49-F238E27FC236}">
                <a16:creationId xmlns:a16="http://schemas.microsoft.com/office/drawing/2014/main" id="{6717A83A-9BF1-4BF4-AB92-7A593FD298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898" y="5470295"/>
            <a:ext cx="2232116" cy="10821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1286843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Image result for European Instrument for Democracy and Human Rights (EIDHR)  eu ec image">
            <a:extLst>
              <a:ext uri="{FF2B5EF4-FFF2-40B4-BE49-F238E27FC236}">
                <a16:creationId xmlns:a16="http://schemas.microsoft.com/office/drawing/2014/main" id="{38E68BE1-0347-4B3F-896E-D842E7427C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744" y="5860305"/>
            <a:ext cx="1714735" cy="829524"/>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8CEDD295-81A2-4A9C-9BC6-A062E7FF2241}"/>
              </a:ext>
            </a:extLst>
          </p:cNvPr>
          <p:cNvSpPr/>
          <p:nvPr/>
        </p:nvSpPr>
        <p:spPr>
          <a:xfrm>
            <a:off x="253218" y="141107"/>
            <a:ext cx="11178261" cy="5600636"/>
          </a:xfrm>
          <a:prstGeom prst="rect">
            <a:avLst/>
          </a:prstGeom>
        </p:spPr>
        <p:txBody>
          <a:bodyPr wrap="square">
            <a:spAutoFit/>
          </a:bodyPr>
          <a:lstStyle/>
          <a:p>
            <a:pPr algn="just">
              <a:lnSpc>
                <a:spcPct val="107000"/>
              </a:lnSpc>
              <a:spcAft>
                <a:spcPts val="800"/>
              </a:spcAft>
            </a:pPr>
            <a:r>
              <a:rPr lang="en-US" sz="1900" dirty="0">
                <a:latin typeface="Calibri" panose="020F0502020204030204" pitchFamily="34" charset="0"/>
                <a:ea typeface="Calibri" panose="020F0502020204030204" pitchFamily="34" charset="0"/>
                <a:cs typeface="Calibri" panose="020F0502020204030204" pitchFamily="34" charset="0"/>
              </a:rPr>
              <a:t>Serbian Call for Proposal: The overall amount made available is up to  </a:t>
            </a:r>
            <a:r>
              <a:rPr lang="en-US" sz="1900" dirty="0">
                <a:solidFill>
                  <a:srgbClr val="FF0000"/>
                </a:solidFill>
                <a:latin typeface="Calibri" panose="020F0502020204030204" pitchFamily="34" charset="0"/>
                <a:ea typeface="Calibri" panose="020F0502020204030204" pitchFamily="34" charset="0"/>
                <a:cs typeface="Calibri" panose="020F0502020204030204" pitchFamily="34" charset="0"/>
              </a:rPr>
              <a:t>EUR 1,800,000. </a:t>
            </a:r>
          </a:p>
          <a:p>
            <a:pPr algn="just">
              <a:lnSpc>
                <a:spcPct val="107000"/>
              </a:lnSpc>
              <a:spcAft>
                <a:spcPts val="800"/>
              </a:spcAft>
            </a:pPr>
            <a:r>
              <a:rPr lang="en-US" sz="1900" dirty="0">
                <a:latin typeface="Calibri" panose="020F0502020204030204" pitchFamily="34" charset="0"/>
                <a:ea typeface="Calibri" panose="020F0502020204030204" pitchFamily="34" charset="0"/>
                <a:cs typeface="Calibri" panose="020F0502020204030204" pitchFamily="34" charset="0"/>
              </a:rPr>
              <a:t>The </a:t>
            </a:r>
            <a:r>
              <a:rPr lang="en-US" sz="1900" b="1" dirty="0">
                <a:latin typeface="Calibri" panose="020F0502020204030204" pitchFamily="34" charset="0"/>
                <a:ea typeface="Calibri" panose="020F0502020204030204" pitchFamily="34" charset="0"/>
                <a:cs typeface="Calibri" panose="020F0502020204030204" pitchFamily="34" charset="0"/>
              </a:rPr>
              <a:t>specific objectives</a:t>
            </a:r>
            <a:r>
              <a:rPr lang="en-US" sz="1900" dirty="0">
                <a:latin typeface="Calibri" panose="020F0502020204030204" pitchFamily="34" charset="0"/>
                <a:ea typeface="Calibri" panose="020F0502020204030204" pitchFamily="34" charset="0"/>
                <a:cs typeface="Calibri" panose="020F0502020204030204" pitchFamily="34" charset="0"/>
              </a:rPr>
              <a:t>: </a:t>
            </a:r>
          </a:p>
          <a:p>
            <a:pPr lvl="1" algn="just">
              <a:lnSpc>
                <a:spcPct val="107000"/>
              </a:lnSpc>
              <a:spcAft>
                <a:spcPts val="800"/>
              </a:spcAft>
            </a:pPr>
            <a:r>
              <a:rPr lang="en-US" sz="1900" dirty="0">
                <a:latin typeface="Calibri" panose="020F0502020204030204" pitchFamily="34" charset="0"/>
                <a:ea typeface="Calibri" panose="020F0502020204030204" pitchFamily="34" charset="0"/>
                <a:cs typeface="Calibri" panose="020F0502020204030204" pitchFamily="34" charset="0"/>
              </a:rPr>
              <a:t>1.	Support to human rights and human rights defenders most at risk </a:t>
            </a:r>
          </a:p>
          <a:p>
            <a:pPr lvl="1" algn="just">
              <a:lnSpc>
                <a:spcPct val="107000"/>
              </a:lnSpc>
              <a:spcAft>
                <a:spcPts val="800"/>
              </a:spcAft>
            </a:pPr>
            <a:r>
              <a:rPr lang="en-US" sz="1900" dirty="0">
                <a:latin typeface="Calibri" panose="020F0502020204030204" pitchFamily="34" charset="0"/>
                <a:ea typeface="Calibri" panose="020F0502020204030204" pitchFamily="34" charset="0"/>
                <a:cs typeface="Calibri" panose="020F0502020204030204" pitchFamily="34" charset="0"/>
              </a:rPr>
              <a:t>2.	Support to other EU human rights priorities in line with the set of EU human rights guidelines adopted by the Council of the EU</a:t>
            </a:r>
          </a:p>
          <a:p>
            <a:pPr algn="just">
              <a:lnSpc>
                <a:spcPct val="107000"/>
              </a:lnSpc>
              <a:spcAft>
                <a:spcPts val="800"/>
              </a:spcAft>
            </a:pPr>
            <a:endParaRPr lang="en-US" sz="1900"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US" sz="1900" dirty="0">
                <a:latin typeface="Calibri" panose="020F0502020204030204" pitchFamily="34" charset="0"/>
                <a:ea typeface="Calibri" panose="020F0502020204030204" pitchFamily="34" charset="0"/>
                <a:cs typeface="Calibri" panose="020F0502020204030204" pitchFamily="34" charset="0"/>
              </a:rPr>
              <a:t>Indicative allocation of funds by lot: </a:t>
            </a:r>
          </a:p>
          <a:p>
            <a:pPr algn="just">
              <a:lnSpc>
                <a:spcPct val="107000"/>
              </a:lnSpc>
              <a:spcAft>
                <a:spcPts val="800"/>
              </a:spcAft>
            </a:pPr>
            <a:r>
              <a:rPr lang="en-US" sz="1900" b="1" dirty="0">
                <a:latin typeface="Calibri" panose="020F0502020204030204" pitchFamily="34" charset="0"/>
                <a:ea typeface="Calibri" panose="020F0502020204030204" pitchFamily="34" charset="0"/>
                <a:cs typeface="Calibri" panose="020F0502020204030204" pitchFamily="34" charset="0"/>
              </a:rPr>
              <a:t> LOT 1 - EUR 800,000 </a:t>
            </a:r>
          </a:p>
          <a:p>
            <a:pPr algn="just">
              <a:lnSpc>
                <a:spcPct val="107000"/>
              </a:lnSpc>
              <a:spcAft>
                <a:spcPts val="800"/>
              </a:spcAft>
            </a:pPr>
            <a:r>
              <a:rPr lang="en-US" sz="1900" dirty="0">
                <a:latin typeface="Calibri" panose="020F0502020204030204" pitchFamily="34" charset="0"/>
                <a:ea typeface="Calibri" panose="020F0502020204030204" pitchFamily="34" charset="0"/>
                <a:cs typeface="Calibri" panose="020F0502020204030204" pitchFamily="34" charset="0"/>
              </a:rPr>
              <a:t>Project amount: EUR 60,000  -  EUR 200,000</a:t>
            </a:r>
          </a:p>
          <a:p>
            <a:pPr algn="just">
              <a:lnSpc>
                <a:spcPct val="107000"/>
              </a:lnSpc>
              <a:spcAft>
                <a:spcPts val="800"/>
              </a:spcAft>
            </a:pPr>
            <a:r>
              <a:rPr lang="en-US" sz="1900" b="1" dirty="0">
                <a:latin typeface="Calibri" panose="020F0502020204030204" pitchFamily="34" charset="0"/>
                <a:ea typeface="Calibri" panose="020F0502020204030204" pitchFamily="34" charset="0"/>
                <a:cs typeface="Calibri" panose="020F0502020204030204" pitchFamily="34" charset="0"/>
              </a:rPr>
              <a:t>LOT 2 - EUR 1,000,000 </a:t>
            </a:r>
            <a:endParaRPr lang="en-US" sz="1900"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US" sz="1900" dirty="0">
                <a:latin typeface="Calibri" panose="020F0502020204030204" pitchFamily="34" charset="0"/>
                <a:ea typeface="Calibri" panose="020F0502020204030204" pitchFamily="34" charset="0"/>
                <a:cs typeface="Calibri" panose="020F0502020204030204" pitchFamily="34" charset="0"/>
              </a:rPr>
              <a:t>Project amount: EUR 400,000 - EUR 600,000</a:t>
            </a:r>
          </a:p>
          <a:p>
            <a:pPr algn="just">
              <a:lnSpc>
                <a:spcPct val="107000"/>
              </a:lnSpc>
              <a:spcAft>
                <a:spcPts val="800"/>
              </a:spcAft>
            </a:pPr>
            <a:endParaRPr lang="en-US" sz="1900"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US" sz="1900" dirty="0">
                <a:latin typeface="Calibri" panose="020F0502020204030204" pitchFamily="34" charset="0"/>
                <a:ea typeface="Calibri" panose="020F0502020204030204" pitchFamily="34" charset="0"/>
                <a:cs typeface="Calibri" panose="020F0502020204030204" pitchFamily="34" charset="0"/>
              </a:rPr>
              <a:t>Any grant requested under this Call for Proposals must fall between the following minimum and maximum </a:t>
            </a:r>
            <a:r>
              <a:rPr lang="en-US" sz="1900" b="1" dirty="0">
                <a:latin typeface="Calibri" panose="020F0502020204030204" pitchFamily="34" charset="0"/>
                <a:ea typeface="Calibri" panose="020F0502020204030204" pitchFamily="34" charset="0"/>
                <a:cs typeface="Calibri" panose="020F0502020204030204" pitchFamily="34" charset="0"/>
              </a:rPr>
              <a:t>percentages of total eligible costs of the action</a:t>
            </a:r>
            <a:r>
              <a:rPr lang="en-US" sz="1900" dirty="0">
                <a:latin typeface="Calibri" panose="020F0502020204030204" pitchFamily="34" charset="0"/>
                <a:ea typeface="Calibri" panose="020F0502020204030204" pitchFamily="34" charset="0"/>
                <a:cs typeface="Calibri" panose="020F0502020204030204" pitchFamily="34" charset="0"/>
              </a:rPr>
              <a:t>:</a:t>
            </a:r>
            <a:r>
              <a:rPr lang="tr-TR" sz="1900" dirty="0">
                <a:latin typeface="Calibri" panose="020F0502020204030204" pitchFamily="34" charset="0"/>
                <a:ea typeface="Calibri" panose="020F0502020204030204" pitchFamily="34" charset="0"/>
                <a:cs typeface="Calibri" panose="020F0502020204030204" pitchFamily="34" charset="0"/>
              </a:rPr>
              <a:t> </a:t>
            </a:r>
            <a:r>
              <a:rPr lang="en-GB" sz="1900" dirty="0">
                <a:latin typeface="Calibri" panose="020F0502020204030204" pitchFamily="34" charset="0"/>
                <a:ea typeface="Calibri" panose="020F0502020204030204" pitchFamily="34" charset="0"/>
                <a:cs typeface="Calibri" panose="020F0502020204030204" pitchFamily="34" charset="0"/>
              </a:rPr>
              <a:t> </a:t>
            </a:r>
            <a:r>
              <a:rPr lang="en-US" sz="1900" dirty="0">
                <a:latin typeface="Calibri" panose="020F0502020204030204" pitchFamily="34" charset="0"/>
                <a:ea typeface="Calibri" panose="020F0502020204030204" pitchFamily="34" charset="0"/>
                <a:cs typeface="Calibri" panose="020F0502020204030204" pitchFamily="34" charset="0"/>
              </a:rPr>
              <a:t>50 % - 95%</a:t>
            </a:r>
          </a:p>
        </p:txBody>
      </p:sp>
    </p:spTree>
    <p:extLst>
      <p:ext uri="{BB962C8B-B14F-4D97-AF65-F5344CB8AC3E}">
        <p14:creationId xmlns:p14="http://schemas.microsoft.com/office/powerpoint/2010/main" val="33312733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Image result for European Instrument for Democracy and Human Rights (EIDHR)  eu ec image">
            <a:extLst>
              <a:ext uri="{FF2B5EF4-FFF2-40B4-BE49-F238E27FC236}">
                <a16:creationId xmlns:a16="http://schemas.microsoft.com/office/drawing/2014/main" id="{38E68BE1-0347-4B3F-896E-D842E7427C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4668" y="5956062"/>
            <a:ext cx="1714735" cy="829524"/>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ED4EA946-B500-47F6-B26A-0480629D5658}"/>
              </a:ext>
            </a:extLst>
          </p:cNvPr>
          <p:cNvSpPr/>
          <p:nvPr/>
        </p:nvSpPr>
        <p:spPr>
          <a:xfrm>
            <a:off x="324170" y="164951"/>
            <a:ext cx="11605233" cy="5656998"/>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just">
              <a:lnSpc>
                <a:spcPct val="107000"/>
              </a:lnSpc>
              <a:spcAft>
                <a:spcPts val="800"/>
              </a:spcAft>
            </a:pPr>
            <a:r>
              <a:rPr lang="en-US" sz="2200" b="1" dirty="0">
                <a:latin typeface="Calibri" panose="020F0502020204030204" pitchFamily="34" charset="0"/>
                <a:ea typeface="Calibri" panose="020F0502020204030204" pitchFamily="34" charset="0"/>
                <a:cs typeface="Calibri" panose="020F0502020204030204" pitchFamily="34" charset="0"/>
              </a:rPr>
              <a:t>Link: </a:t>
            </a:r>
            <a:r>
              <a:rPr lang="en-US" sz="2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https://ec.europa.eu/justice/grants1/programmes-2014-2020/justice/index_en.htm</a:t>
            </a:r>
            <a:endParaRPr lang="en-US" sz="2200"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en-US" sz="1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US" sz="2200" b="1" dirty="0">
                <a:solidFill>
                  <a:srgbClr val="000000"/>
                </a:solidFill>
                <a:latin typeface="Calibri" panose="020F0502020204030204" pitchFamily="34" charset="0"/>
                <a:ea typeface="Calibri" panose="020F0502020204030204" pitchFamily="34" charset="0"/>
                <a:cs typeface="Calibri" panose="020F0502020204030204" pitchFamily="34" charset="0"/>
              </a:rPr>
              <a:t>Enquiries to</a:t>
            </a:r>
            <a:r>
              <a:rPr lang="en-US" sz="2200" u="sng"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tr-TR" sz="22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europeaid-eidhr@ec.europa.eu</a:t>
            </a:r>
            <a:endParaRPr lang="tr-TR" sz="2200" u="sng"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endParaRPr lang="en-US" sz="1400" b="1" dirty="0">
              <a:latin typeface="Calibri" panose="020F0502020204030204" pitchFamily="34" charset="0"/>
              <a:cs typeface="Calibri" panose="020F0502020204030204" pitchFamily="34" charset="0"/>
            </a:endParaRPr>
          </a:p>
          <a:p>
            <a:r>
              <a:rPr lang="en-US" sz="2200" b="1" dirty="0">
                <a:latin typeface="Calibri" panose="020F0502020204030204" pitchFamily="34" charset="0"/>
                <a:cs typeface="Calibri" panose="020F0502020204030204" pitchFamily="34" charset="0"/>
              </a:rPr>
              <a:t>Find a Call:</a:t>
            </a:r>
            <a:endParaRPr lang="en-US" sz="2200" dirty="0">
              <a:latin typeface="Calibri" panose="020F0502020204030204" pitchFamily="34" charset="0"/>
              <a:cs typeface="Calibri" panose="020F0502020204030204" pitchFamily="34" charset="0"/>
            </a:endParaRPr>
          </a:p>
          <a:p>
            <a:r>
              <a:rPr lang="tr-TR" sz="2200" u="sng" dirty="0" err="1">
                <a:latin typeface="Calibri" panose="020F0502020204030204" pitchFamily="34" charset="0"/>
                <a:cs typeface="Calibri" panose="020F0502020204030204" pitchFamily="34" charset="0"/>
                <a:hlinkClick r:id="rId5"/>
              </a:rPr>
              <a:t>https</a:t>
            </a:r>
            <a:r>
              <a:rPr lang="tr-TR" sz="2200" u="sng" dirty="0">
                <a:latin typeface="Calibri" panose="020F0502020204030204" pitchFamily="34" charset="0"/>
                <a:cs typeface="Calibri" panose="020F0502020204030204" pitchFamily="34" charset="0"/>
                <a:hlinkClick r:id="rId5"/>
              </a:rPr>
              <a:t>://</a:t>
            </a:r>
            <a:r>
              <a:rPr lang="tr-TR" sz="2200" u="sng" dirty="0" err="1">
                <a:latin typeface="Calibri" panose="020F0502020204030204" pitchFamily="34" charset="0"/>
                <a:cs typeface="Calibri" panose="020F0502020204030204" pitchFamily="34" charset="0"/>
                <a:hlinkClick r:id="rId5"/>
              </a:rPr>
              <a:t>webgate.ec.europa.eu</a:t>
            </a:r>
            <a:r>
              <a:rPr lang="tr-TR" sz="2200" u="sng" dirty="0">
                <a:latin typeface="Calibri" panose="020F0502020204030204" pitchFamily="34" charset="0"/>
                <a:cs typeface="Calibri" panose="020F0502020204030204" pitchFamily="34" charset="0"/>
                <a:hlinkClick r:id="rId5"/>
              </a:rPr>
              <a:t>/</a:t>
            </a:r>
            <a:r>
              <a:rPr lang="tr-TR" sz="2200" u="sng" dirty="0" err="1">
                <a:latin typeface="Calibri" panose="020F0502020204030204" pitchFamily="34" charset="0"/>
                <a:cs typeface="Calibri" panose="020F0502020204030204" pitchFamily="34" charset="0"/>
                <a:hlinkClick r:id="rId5"/>
              </a:rPr>
              <a:t>europeaid</a:t>
            </a:r>
            <a:r>
              <a:rPr lang="tr-TR" sz="2200" u="sng" dirty="0">
                <a:latin typeface="Calibri" panose="020F0502020204030204" pitchFamily="34" charset="0"/>
                <a:cs typeface="Calibri" panose="020F0502020204030204" pitchFamily="34" charset="0"/>
                <a:hlinkClick r:id="rId5"/>
              </a:rPr>
              <a:t>/online-</a:t>
            </a:r>
            <a:r>
              <a:rPr lang="tr-TR" sz="2200" u="sng" dirty="0" err="1">
                <a:latin typeface="Calibri" panose="020F0502020204030204" pitchFamily="34" charset="0"/>
                <a:cs typeface="Calibri" panose="020F0502020204030204" pitchFamily="34" charset="0"/>
                <a:hlinkClick r:id="rId5"/>
              </a:rPr>
              <a:t>services</a:t>
            </a:r>
            <a:r>
              <a:rPr lang="tr-TR" sz="2200" u="sng" dirty="0">
                <a:latin typeface="Calibri" panose="020F0502020204030204" pitchFamily="34" charset="0"/>
                <a:cs typeface="Calibri" panose="020F0502020204030204" pitchFamily="34" charset="0"/>
                <a:hlinkClick r:id="rId5"/>
              </a:rPr>
              <a:t>/</a:t>
            </a:r>
            <a:r>
              <a:rPr lang="tr-TR" sz="2200" u="sng" dirty="0" err="1">
                <a:latin typeface="Calibri" panose="020F0502020204030204" pitchFamily="34" charset="0"/>
                <a:cs typeface="Calibri" panose="020F0502020204030204" pitchFamily="34" charset="0"/>
                <a:hlinkClick r:id="rId5"/>
              </a:rPr>
              <a:t>index.cfm?do</a:t>
            </a:r>
            <a:r>
              <a:rPr lang="tr-TR" sz="2200" u="sng" dirty="0">
                <a:latin typeface="Calibri" panose="020F0502020204030204" pitchFamily="34" charset="0"/>
                <a:cs typeface="Calibri" panose="020F0502020204030204" pitchFamily="34" charset="0"/>
                <a:hlinkClick r:id="rId5"/>
              </a:rPr>
              <a:t>=</a:t>
            </a:r>
            <a:r>
              <a:rPr lang="tr-TR" sz="2200" u="sng" dirty="0" err="1">
                <a:latin typeface="Calibri" panose="020F0502020204030204" pitchFamily="34" charset="0"/>
                <a:cs typeface="Calibri" panose="020F0502020204030204" pitchFamily="34" charset="0"/>
                <a:hlinkClick r:id="rId5"/>
              </a:rPr>
              <a:t>publi.welcome&amp;nbPubliList</a:t>
            </a:r>
            <a:r>
              <a:rPr lang="tr-TR" sz="2200" u="sng" dirty="0">
                <a:latin typeface="Calibri" panose="020F0502020204030204" pitchFamily="34" charset="0"/>
                <a:cs typeface="Calibri" panose="020F0502020204030204" pitchFamily="34" charset="0"/>
                <a:hlinkClick r:id="rId5"/>
              </a:rPr>
              <a:t>=</a:t>
            </a:r>
            <a:r>
              <a:rPr lang="tr-TR" sz="2200" u="sng" dirty="0" err="1">
                <a:latin typeface="Calibri" panose="020F0502020204030204" pitchFamily="34" charset="0"/>
                <a:cs typeface="Calibri" panose="020F0502020204030204" pitchFamily="34" charset="0"/>
                <a:hlinkClick r:id="rId5"/>
              </a:rPr>
              <a:t>15&amp;orderby</a:t>
            </a:r>
            <a:r>
              <a:rPr lang="tr-TR" sz="2200" u="sng" dirty="0">
                <a:latin typeface="Calibri" panose="020F0502020204030204" pitchFamily="34" charset="0"/>
                <a:cs typeface="Calibri" panose="020F0502020204030204" pitchFamily="34" charset="0"/>
                <a:hlinkClick r:id="rId5"/>
              </a:rPr>
              <a:t>=</a:t>
            </a:r>
            <a:r>
              <a:rPr lang="tr-TR" sz="2200" u="sng" dirty="0" err="1">
                <a:latin typeface="Calibri" panose="020F0502020204030204" pitchFamily="34" charset="0"/>
                <a:cs typeface="Calibri" panose="020F0502020204030204" pitchFamily="34" charset="0"/>
                <a:hlinkClick r:id="rId5"/>
              </a:rPr>
              <a:t>upd&amp;orderbyad</a:t>
            </a:r>
            <a:r>
              <a:rPr lang="tr-TR" sz="2200" u="sng" dirty="0">
                <a:latin typeface="Calibri" panose="020F0502020204030204" pitchFamily="34" charset="0"/>
                <a:cs typeface="Calibri" panose="020F0502020204030204" pitchFamily="34" charset="0"/>
                <a:hlinkClick r:id="rId5"/>
              </a:rPr>
              <a:t>=</a:t>
            </a:r>
            <a:r>
              <a:rPr lang="tr-TR" sz="2200" u="sng" dirty="0" err="1">
                <a:latin typeface="Calibri" panose="020F0502020204030204" pitchFamily="34" charset="0"/>
                <a:cs typeface="Calibri" panose="020F0502020204030204" pitchFamily="34" charset="0"/>
                <a:hlinkClick r:id="rId5"/>
              </a:rPr>
              <a:t>Desc&amp;searchtype</a:t>
            </a:r>
            <a:r>
              <a:rPr lang="tr-TR" sz="2200" u="sng" dirty="0">
                <a:latin typeface="Calibri" panose="020F0502020204030204" pitchFamily="34" charset="0"/>
                <a:cs typeface="Calibri" panose="020F0502020204030204" pitchFamily="34" charset="0"/>
                <a:hlinkClick r:id="rId5"/>
              </a:rPr>
              <a:t>=</a:t>
            </a:r>
            <a:r>
              <a:rPr lang="tr-TR" sz="2200" u="sng" dirty="0" err="1">
                <a:latin typeface="Calibri" panose="020F0502020204030204" pitchFamily="34" charset="0"/>
                <a:cs typeface="Calibri" panose="020F0502020204030204" pitchFamily="34" charset="0"/>
                <a:hlinkClick r:id="rId5"/>
              </a:rPr>
              <a:t>AS&amp;pgm</a:t>
            </a:r>
            <a:r>
              <a:rPr lang="tr-TR" sz="2200" u="sng" dirty="0">
                <a:latin typeface="Calibri" panose="020F0502020204030204" pitchFamily="34" charset="0"/>
                <a:cs typeface="Calibri" panose="020F0502020204030204" pitchFamily="34" charset="0"/>
                <a:hlinkClick r:id="rId5"/>
              </a:rPr>
              <a:t>=</a:t>
            </a:r>
            <a:r>
              <a:rPr lang="tr-TR" sz="2200" u="sng" dirty="0" err="1">
                <a:latin typeface="Calibri" panose="020F0502020204030204" pitchFamily="34" charset="0"/>
                <a:cs typeface="Calibri" panose="020F0502020204030204" pitchFamily="34" charset="0"/>
                <a:hlinkClick r:id="rId5"/>
              </a:rPr>
              <a:t>7573843&amp;finpub</a:t>
            </a:r>
            <a:r>
              <a:rPr lang="tr-TR" sz="2200" u="sng" dirty="0">
                <a:latin typeface="Calibri" panose="020F0502020204030204" pitchFamily="34" charset="0"/>
                <a:cs typeface="Calibri" panose="020F0502020204030204" pitchFamily="34" charset="0"/>
                <a:hlinkClick r:id="rId5"/>
              </a:rPr>
              <a:t>=&amp;</a:t>
            </a:r>
            <a:r>
              <a:rPr lang="tr-TR" sz="2200" u="sng" dirty="0" err="1">
                <a:latin typeface="Calibri" panose="020F0502020204030204" pitchFamily="34" charset="0"/>
                <a:cs typeface="Calibri" panose="020F0502020204030204" pitchFamily="34" charset="0"/>
                <a:hlinkClick r:id="rId5"/>
              </a:rPr>
              <a:t>ZGEO</a:t>
            </a:r>
            <a:r>
              <a:rPr lang="tr-TR" sz="2200" u="sng" dirty="0">
                <a:latin typeface="Calibri" panose="020F0502020204030204" pitchFamily="34" charset="0"/>
                <a:cs typeface="Calibri" panose="020F0502020204030204" pitchFamily="34" charset="0"/>
                <a:hlinkClick r:id="rId5"/>
              </a:rPr>
              <a:t>=&amp;</a:t>
            </a:r>
            <a:r>
              <a:rPr lang="tr-TR" sz="2200" u="sng" dirty="0" err="1">
                <a:latin typeface="Calibri" panose="020F0502020204030204" pitchFamily="34" charset="0"/>
                <a:cs typeface="Calibri" panose="020F0502020204030204" pitchFamily="34" charset="0"/>
                <a:hlinkClick r:id="rId5"/>
              </a:rPr>
              <a:t>debpub</a:t>
            </a:r>
            <a:r>
              <a:rPr lang="tr-TR" sz="2200" u="sng" dirty="0">
                <a:latin typeface="Calibri" panose="020F0502020204030204" pitchFamily="34" charset="0"/>
                <a:cs typeface="Calibri" panose="020F0502020204030204" pitchFamily="34" charset="0"/>
                <a:hlinkClick r:id="rId5"/>
              </a:rPr>
              <a:t>=</a:t>
            </a:r>
            <a:endParaRPr lang="en-US" sz="2200" dirty="0">
              <a:latin typeface="Calibri" panose="020F0502020204030204" pitchFamily="34" charset="0"/>
              <a:cs typeface="Calibri" panose="020F0502020204030204" pitchFamily="34" charset="0"/>
            </a:endParaRPr>
          </a:p>
          <a:p>
            <a:endParaRPr lang="en-US" sz="2200" b="1" dirty="0">
              <a:latin typeface="Calibri" panose="020F0502020204030204" pitchFamily="34" charset="0"/>
              <a:cs typeface="Calibri" panose="020F0502020204030204" pitchFamily="34" charset="0"/>
            </a:endParaRPr>
          </a:p>
          <a:p>
            <a:r>
              <a:rPr lang="en-US" sz="2200" b="1" dirty="0">
                <a:latin typeface="Calibri" panose="020F0502020204030204" pitchFamily="34" charset="0"/>
                <a:cs typeface="Calibri" panose="020F0502020204030204" pitchFamily="34" charset="0"/>
              </a:rPr>
              <a:t>Regulations establishing a financing instrument for development cooperation: </a:t>
            </a:r>
            <a:endParaRPr lang="en-US" sz="2200" dirty="0">
              <a:latin typeface="Calibri" panose="020F0502020204030204" pitchFamily="34" charset="0"/>
              <a:cs typeface="Calibri" panose="020F0502020204030204" pitchFamily="34" charset="0"/>
            </a:endParaRPr>
          </a:p>
          <a:p>
            <a:r>
              <a:rPr lang="en-US" sz="2200" u="sng" dirty="0">
                <a:latin typeface="Calibri" panose="020F0502020204030204" pitchFamily="34" charset="0"/>
                <a:cs typeface="Calibri" panose="020F0502020204030204" pitchFamily="34" charset="0"/>
                <a:hlinkClick r:id="rId6"/>
              </a:rPr>
              <a:t>https://</a:t>
            </a:r>
            <a:r>
              <a:rPr lang="en-US" sz="2200" u="sng" dirty="0" err="1">
                <a:latin typeface="Calibri" panose="020F0502020204030204" pitchFamily="34" charset="0"/>
                <a:cs typeface="Calibri" panose="020F0502020204030204" pitchFamily="34" charset="0"/>
                <a:hlinkClick r:id="rId6"/>
              </a:rPr>
              <a:t>eur-lex.europa.eu</a:t>
            </a:r>
            <a:r>
              <a:rPr lang="en-US" sz="2200" u="sng" dirty="0">
                <a:latin typeface="Calibri" panose="020F0502020204030204" pitchFamily="34" charset="0"/>
                <a:cs typeface="Calibri" panose="020F0502020204030204" pitchFamily="34" charset="0"/>
                <a:hlinkClick r:id="rId6"/>
              </a:rPr>
              <a:t>/</a:t>
            </a:r>
            <a:r>
              <a:rPr lang="en-US" sz="2200" u="sng" dirty="0" err="1">
                <a:latin typeface="Calibri" panose="020F0502020204030204" pitchFamily="34" charset="0"/>
                <a:cs typeface="Calibri" panose="020F0502020204030204" pitchFamily="34" charset="0"/>
                <a:hlinkClick r:id="rId6"/>
              </a:rPr>
              <a:t>LexUriServ</a:t>
            </a:r>
            <a:r>
              <a:rPr lang="en-US" sz="2200" u="sng" dirty="0">
                <a:latin typeface="Calibri" panose="020F0502020204030204" pitchFamily="34" charset="0"/>
                <a:cs typeface="Calibri" panose="020F0502020204030204" pitchFamily="34" charset="0"/>
                <a:hlinkClick r:id="rId6"/>
              </a:rPr>
              <a:t>/</a:t>
            </a:r>
            <a:r>
              <a:rPr lang="en-US" sz="2200" u="sng" dirty="0" err="1">
                <a:latin typeface="Calibri" panose="020F0502020204030204" pitchFamily="34" charset="0"/>
                <a:cs typeface="Calibri" panose="020F0502020204030204" pitchFamily="34" charset="0"/>
                <a:hlinkClick r:id="rId6"/>
              </a:rPr>
              <a:t>LexUriServ.do?uri</a:t>
            </a:r>
            <a:r>
              <a:rPr lang="en-US" sz="2200" u="sng" dirty="0">
                <a:latin typeface="Calibri" panose="020F0502020204030204" pitchFamily="34" charset="0"/>
                <a:cs typeface="Calibri" panose="020F0502020204030204" pitchFamily="34" charset="0"/>
                <a:hlinkClick r:id="rId6"/>
              </a:rPr>
              <a:t>=</a:t>
            </a:r>
            <a:r>
              <a:rPr lang="en-US" sz="2200" u="sng" dirty="0" err="1">
                <a:latin typeface="Calibri" panose="020F0502020204030204" pitchFamily="34" charset="0"/>
                <a:cs typeface="Calibri" panose="020F0502020204030204" pitchFamily="34" charset="0"/>
                <a:hlinkClick r:id="rId6"/>
              </a:rPr>
              <a:t>OJ:L:2014:077:0085:0094:EN:PDF</a:t>
            </a:r>
            <a:endParaRPr lang="en-US" sz="2200" dirty="0">
              <a:latin typeface="Calibri" panose="020F0502020204030204" pitchFamily="34" charset="0"/>
              <a:cs typeface="Calibri" panose="020F0502020204030204" pitchFamily="34" charset="0"/>
            </a:endParaRPr>
          </a:p>
          <a:p>
            <a:endParaRPr lang="en-US" sz="2200" b="1" dirty="0">
              <a:latin typeface="Calibri" panose="020F0502020204030204" pitchFamily="34" charset="0"/>
              <a:cs typeface="Calibri" panose="020F0502020204030204" pitchFamily="34" charset="0"/>
            </a:endParaRPr>
          </a:p>
          <a:p>
            <a:r>
              <a:rPr lang="en-US" sz="2200" b="1" dirty="0">
                <a:latin typeface="Calibri" panose="020F0502020204030204" pitchFamily="34" charset="0"/>
                <a:cs typeface="Calibri" panose="020F0502020204030204" pitchFamily="34" charset="0"/>
              </a:rPr>
              <a:t>Work Programme: </a:t>
            </a:r>
            <a:endParaRPr lang="en-US" sz="2200" dirty="0">
              <a:latin typeface="Calibri" panose="020F0502020204030204" pitchFamily="34" charset="0"/>
              <a:cs typeface="Calibri" panose="020F0502020204030204" pitchFamily="34" charset="0"/>
            </a:endParaRPr>
          </a:p>
          <a:p>
            <a:r>
              <a:rPr lang="en-US" sz="2200" u="sng" dirty="0">
                <a:latin typeface="Calibri" panose="020F0502020204030204" pitchFamily="34" charset="0"/>
                <a:cs typeface="Calibri" panose="020F0502020204030204" pitchFamily="34" charset="0"/>
                <a:hlinkClick r:id="rId7"/>
              </a:rPr>
              <a:t>https://</a:t>
            </a:r>
            <a:r>
              <a:rPr lang="en-US" sz="2200" u="sng" dirty="0" err="1">
                <a:latin typeface="Calibri" panose="020F0502020204030204" pitchFamily="34" charset="0"/>
                <a:cs typeface="Calibri" panose="020F0502020204030204" pitchFamily="34" charset="0"/>
                <a:hlinkClick r:id="rId7"/>
              </a:rPr>
              <a:t>ec.europa.eu</a:t>
            </a:r>
            <a:r>
              <a:rPr lang="en-US" sz="2200" u="sng" dirty="0">
                <a:latin typeface="Calibri" panose="020F0502020204030204" pitchFamily="34" charset="0"/>
                <a:cs typeface="Calibri" panose="020F0502020204030204" pitchFamily="34" charset="0"/>
                <a:hlinkClick r:id="rId7"/>
              </a:rPr>
              <a:t>/</a:t>
            </a:r>
            <a:r>
              <a:rPr lang="en-US" sz="2200" u="sng" dirty="0" err="1">
                <a:latin typeface="Calibri" panose="020F0502020204030204" pitchFamily="34" charset="0"/>
                <a:cs typeface="Calibri" panose="020F0502020204030204" pitchFamily="34" charset="0"/>
                <a:hlinkClick r:id="rId7"/>
              </a:rPr>
              <a:t>europeaid</a:t>
            </a:r>
            <a:r>
              <a:rPr lang="en-US" sz="2200" u="sng" dirty="0">
                <a:latin typeface="Calibri" panose="020F0502020204030204" pitchFamily="34" charset="0"/>
                <a:cs typeface="Calibri" panose="020F0502020204030204" pitchFamily="34" charset="0"/>
                <a:hlinkClick r:id="rId7"/>
              </a:rPr>
              <a:t>/commission-implementing-decision-multi-annual-action-programme-2018-2020-european-instrument_en</a:t>
            </a:r>
            <a:endParaRPr lang="en-US" sz="2200" dirty="0">
              <a:latin typeface="Calibri" panose="020F0502020204030204" pitchFamily="34" charset="0"/>
              <a:cs typeface="Calibri" panose="020F0502020204030204" pitchFamily="34" charset="0"/>
            </a:endParaRPr>
          </a:p>
          <a:p>
            <a:pPr algn="just">
              <a:lnSpc>
                <a:spcPct val="107000"/>
              </a:lnSpc>
              <a:spcAft>
                <a:spcPts val="800"/>
              </a:spcAft>
            </a:pPr>
            <a:endParaRPr lang="en-US" sz="2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190080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5A767E8-99D2-4168-B815-F7F2A2799FB0}"/>
              </a:ext>
            </a:extLst>
          </p:cNvPr>
          <p:cNvSpPr>
            <a:spLocks noGrp="1" noChangeArrowheads="1"/>
          </p:cNvSpPr>
          <p:nvPr>
            <p:ph type="title"/>
          </p:nvPr>
        </p:nvSpPr>
        <p:spPr>
          <a:xfrm>
            <a:off x="4053935" y="1493111"/>
            <a:ext cx="4084127" cy="1935889"/>
          </a:xfrm>
        </p:spPr>
        <p:txBody>
          <a:bodyPr>
            <a:noAutofit/>
          </a:bodyPr>
          <a:lstStyle/>
          <a:p>
            <a:pPr algn="ctr"/>
            <a:r>
              <a:rPr lang="en-GB" altLang="en-US" sz="5000" b="1" dirty="0">
                <a:solidFill>
                  <a:schemeClr val="accent5">
                    <a:lumMod val="50000"/>
                  </a:schemeClr>
                </a:solidFill>
                <a:latin typeface="+mn-lt"/>
              </a:rPr>
              <a:t>Programme "</a:t>
            </a:r>
            <a:r>
              <a:rPr lang="tr-TR" altLang="en-US" sz="5000" b="1" dirty="0" err="1">
                <a:solidFill>
                  <a:schemeClr val="accent5">
                    <a:lumMod val="50000"/>
                  </a:schemeClr>
                </a:solidFill>
                <a:latin typeface="+mn-lt"/>
              </a:rPr>
              <a:t>ERASMUS</a:t>
            </a:r>
            <a:r>
              <a:rPr lang="tr-TR" altLang="en-US" sz="5000" b="1" dirty="0">
                <a:solidFill>
                  <a:schemeClr val="accent5">
                    <a:lumMod val="50000"/>
                  </a:schemeClr>
                </a:solidFill>
                <a:latin typeface="+mn-lt"/>
              </a:rPr>
              <a:t> +</a:t>
            </a:r>
            <a:r>
              <a:rPr lang="en-GB" altLang="en-US" sz="5000" b="1" dirty="0">
                <a:solidFill>
                  <a:schemeClr val="accent5">
                    <a:lumMod val="50000"/>
                  </a:schemeClr>
                </a:solidFill>
                <a:latin typeface="+mn-lt"/>
              </a:rPr>
              <a:t>"</a:t>
            </a:r>
          </a:p>
        </p:txBody>
      </p:sp>
      <p:pic>
        <p:nvPicPr>
          <p:cNvPr id="5122" name="Picture 2" descr="Image result for erasmus +">
            <a:extLst>
              <a:ext uri="{FF2B5EF4-FFF2-40B4-BE49-F238E27FC236}">
                <a16:creationId xmlns:a16="http://schemas.microsoft.com/office/drawing/2014/main" id="{ECF7F7ED-DC7E-4D7B-AFD2-2AE9994836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3936" y="2954603"/>
            <a:ext cx="4084127" cy="2902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34686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838200" y="1020932"/>
            <a:ext cx="10515600" cy="5156031"/>
          </a:xfrm>
        </p:spPr>
        <p:txBody>
          <a:bodyPr>
            <a:normAutofit/>
          </a:bodyPr>
          <a:lstStyle/>
          <a:p>
            <a:pPr algn="just">
              <a:lnSpc>
                <a:spcPct val="100000"/>
              </a:lnSpc>
            </a:pPr>
            <a:r>
              <a:rPr lang="en-US" sz="2000" dirty="0">
                <a:latin typeface="Calibri" panose="020F0502020204030204" pitchFamily="34" charset="0"/>
                <a:cs typeface="Calibri" panose="020F0502020204030204" pitchFamily="34" charset="0"/>
              </a:rPr>
              <a:t>Erasmus+ is EU Programme for </a:t>
            </a:r>
            <a:r>
              <a:rPr lang="en-US" sz="2000" b="1" dirty="0">
                <a:latin typeface="Calibri" panose="020F0502020204030204" pitchFamily="34" charset="0"/>
                <a:cs typeface="Calibri" panose="020F0502020204030204" pitchFamily="34" charset="0"/>
              </a:rPr>
              <a:t>Education, Training, Youth and Sport </a:t>
            </a:r>
            <a:r>
              <a:rPr lang="en-US" sz="2000" dirty="0">
                <a:latin typeface="Calibri" panose="020F0502020204030204" pitchFamily="34" charset="0"/>
                <a:cs typeface="Calibri" panose="020F0502020204030204" pitchFamily="34" charset="0"/>
              </a:rPr>
              <a:t>for 2014-2020. </a:t>
            </a:r>
          </a:p>
          <a:p>
            <a:pPr algn="just">
              <a:lnSpc>
                <a:spcPct val="100000"/>
              </a:lnSpc>
            </a:pPr>
            <a:r>
              <a:rPr lang="en-US" sz="2000" dirty="0">
                <a:latin typeface="Calibri" panose="020F0502020204030204" pitchFamily="34" charset="0"/>
                <a:cs typeface="Calibri" panose="020F0502020204030204" pitchFamily="34" charset="0"/>
              </a:rPr>
              <a:t>It brings together the previous Lifelong Learning Programme, Youth in Action and five international cooperation </a:t>
            </a:r>
            <a:r>
              <a:rPr lang="en-US" sz="2000" dirty="0" err="1">
                <a:latin typeface="Calibri" panose="020F0502020204030204" pitchFamily="34" charset="0"/>
                <a:cs typeface="Calibri" panose="020F0502020204030204" pitchFamily="34" charset="0"/>
              </a:rPr>
              <a:t>programmes</a:t>
            </a:r>
            <a:r>
              <a:rPr lang="en-US" sz="2000" dirty="0">
                <a:latin typeface="Calibri" panose="020F0502020204030204" pitchFamily="34" charset="0"/>
                <a:cs typeface="Calibri" panose="020F0502020204030204" pitchFamily="34" charset="0"/>
              </a:rPr>
              <a:t>, including also sport.</a:t>
            </a:r>
          </a:p>
          <a:p>
            <a:pPr algn="just">
              <a:lnSpc>
                <a:spcPct val="100000"/>
              </a:lnSpc>
            </a:pPr>
            <a:r>
              <a:rPr lang="en-US" sz="2000" dirty="0">
                <a:latin typeface="Calibri" panose="020F0502020204030204" pitchFamily="34" charset="0"/>
                <a:cs typeface="Calibri" panose="020F0502020204030204" pitchFamily="34" charset="0"/>
              </a:rPr>
              <a:t>Overall the programme is aimed at supporting the development of actions, cooperation and tools linked to the objectives of </a:t>
            </a:r>
            <a:r>
              <a:rPr lang="en-US" sz="2000" u="sng" dirty="0">
                <a:latin typeface="Calibri" panose="020F0502020204030204" pitchFamily="34" charset="0"/>
                <a:cs typeface="Calibri" panose="020F0502020204030204" pitchFamily="34" charset="0"/>
              </a:rPr>
              <a:t>the Europe 2020 strategy </a:t>
            </a:r>
            <a:r>
              <a:rPr lang="en-US" sz="2000" dirty="0">
                <a:latin typeface="Calibri" panose="020F0502020204030204" pitchFamily="34" charset="0"/>
                <a:cs typeface="Calibri" panose="020F0502020204030204" pitchFamily="34" charset="0"/>
              </a:rPr>
              <a:t>and its flagship initiatives. </a:t>
            </a:r>
          </a:p>
          <a:p>
            <a:pPr algn="just">
              <a:lnSpc>
                <a:spcPct val="100000"/>
              </a:lnSpc>
            </a:pPr>
            <a:endParaRPr lang="en-US" sz="2000" dirty="0">
              <a:latin typeface="Calibri" panose="020F0502020204030204" pitchFamily="34" charset="0"/>
              <a:cs typeface="Calibri" panose="020F0502020204030204" pitchFamily="34" charset="0"/>
            </a:endParaRPr>
          </a:p>
          <a:p>
            <a:pPr algn="just">
              <a:lnSpc>
                <a:spcPct val="100000"/>
              </a:lnSpc>
            </a:pPr>
            <a:r>
              <a:rPr lang="en-US" sz="2000" dirty="0">
                <a:latin typeface="Calibri" panose="020F0502020204030204" pitchFamily="34" charset="0"/>
                <a:cs typeface="Calibri" panose="020F0502020204030204" pitchFamily="34" charset="0"/>
              </a:rPr>
              <a:t>Erasmus+ is designed to support Member States’ efforts </a:t>
            </a:r>
          </a:p>
          <a:p>
            <a:pPr lvl="1" algn="just">
              <a:lnSpc>
                <a:spcPct val="100000"/>
              </a:lnSpc>
              <a:buFont typeface="Wingdings" panose="05000000000000000000" pitchFamily="2" charset="2"/>
              <a:buChar char="Ø"/>
            </a:pPr>
            <a:r>
              <a:rPr lang="en-US" sz="2000" dirty="0">
                <a:latin typeface="Calibri" panose="020F0502020204030204" pitchFamily="34" charset="0"/>
                <a:cs typeface="Calibri" panose="020F0502020204030204" pitchFamily="34" charset="0"/>
              </a:rPr>
              <a:t>to use efficiently the potential of Europe’s </a:t>
            </a:r>
            <a:r>
              <a:rPr lang="en-US" sz="2000" b="1" dirty="0">
                <a:latin typeface="Calibri" panose="020F0502020204030204" pitchFamily="34" charset="0"/>
                <a:cs typeface="Calibri" panose="020F0502020204030204" pitchFamily="34" charset="0"/>
              </a:rPr>
              <a:t>human capital </a:t>
            </a:r>
            <a:r>
              <a:rPr lang="en-US" sz="2000" dirty="0">
                <a:latin typeface="Calibri" panose="020F0502020204030204" pitchFamily="34" charset="0"/>
                <a:cs typeface="Calibri" panose="020F0502020204030204" pitchFamily="34" charset="0"/>
              </a:rPr>
              <a:t>that remains underexploited, </a:t>
            </a:r>
          </a:p>
          <a:p>
            <a:pPr lvl="2" algn="just">
              <a:lnSpc>
                <a:spcPct val="100000"/>
              </a:lnSpc>
              <a:buFont typeface="Wingdings" panose="05000000000000000000" pitchFamily="2" charset="2"/>
              <a:buChar char="Ø"/>
            </a:pPr>
            <a:r>
              <a:rPr lang="en-US" dirty="0">
                <a:latin typeface="Calibri" panose="020F0502020204030204" pitchFamily="34" charset="0"/>
                <a:cs typeface="Calibri" panose="020F0502020204030204" pitchFamily="34" charset="0"/>
              </a:rPr>
              <a:t>while confirming the </a:t>
            </a:r>
            <a:r>
              <a:rPr lang="en-US" b="1" dirty="0">
                <a:latin typeface="Calibri" panose="020F0502020204030204" pitchFamily="34" charset="0"/>
                <a:cs typeface="Calibri" panose="020F0502020204030204" pitchFamily="34" charset="0"/>
              </a:rPr>
              <a:t>principle of lifelong learning </a:t>
            </a:r>
            <a:r>
              <a:rPr lang="en-US" dirty="0">
                <a:latin typeface="Calibri" panose="020F0502020204030204" pitchFamily="34" charset="0"/>
                <a:cs typeface="Calibri" panose="020F0502020204030204" pitchFamily="34" charset="0"/>
              </a:rPr>
              <a:t>by </a:t>
            </a:r>
          </a:p>
          <a:p>
            <a:pPr lvl="3" algn="just">
              <a:lnSpc>
                <a:spcPct val="100000"/>
              </a:lnSpc>
              <a:buFont typeface="Wingdings" panose="05000000000000000000" pitchFamily="2" charset="2"/>
              <a:buChar char="Ø"/>
            </a:pPr>
            <a:r>
              <a:rPr lang="en-US" sz="2000" dirty="0">
                <a:latin typeface="Calibri" panose="020F0502020204030204" pitchFamily="34" charset="0"/>
                <a:cs typeface="Calibri" panose="020F0502020204030204" pitchFamily="34" charset="0"/>
              </a:rPr>
              <a:t>linking support to </a:t>
            </a:r>
            <a:r>
              <a:rPr lang="en-US" sz="2000" b="1" dirty="0">
                <a:latin typeface="Calibri" panose="020F0502020204030204" pitchFamily="34" charset="0"/>
                <a:cs typeface="Calibri" panose="020F0502020204030204" pitchFamily="34" charset="0"/>
              </a:rPr>
              <a:t>formal, non-formal, and informal learning </a:t>
            </a:r>
          </a:p>
          <a:p>
            <a:pPr lvl="4" algn="just">
              <a:lnSpc>
                <a:spcPct val="100000"/>
              </a:lnSpc>
              <a:buFont typeface="Wingdings" panose="05000000000000000000" pitchFamily="2" charset="2"/>
              <a:buChar char="Ø"/>
            </a:pPr>
            <a:r>
              <a:rPr lang="en-US" sz="2000" dirty="0">
                <a:latin typeface="Calibri" panose="020F0502020204030204" pitchFamily="34" charset="0"/>
                <a:cs typeface="Calibri" panose="020F0502020204030204" pitchFamily="34" charset="0"/>
              </a:rPr>
              <a:t>throughout the </a:t>
            </a:r>
            <a:r>
              <a:rPr lang="en-US" sz="2000" b="1" dirty="0">
                <a:latin typeface="Calibri" panose="020F0502020204030204" pitchFamily="34" charset="0"/>
                <a:cs typeface="Calibri" panose="020F0502020204030204" pitchFamily="34" charset="0"/>
              </a:rPr>
              <a:t>education, training and youth fields</a:t>
            </a:r>
            <a:r>
              <a:rPr lang="en-US" sz="2000" dirty="0">
                <a:latin typeface="Calibri" panose="020F0502020204030204" pitchFamily="34" charset="0"/>
                <a:cs typeface="Calibri" panose="020F0502020204030204" pitchFamily="34" charset="0"/>
              </a:rPr>
              <a:t>. </a:t>
            </a:r>
          </a:p>
        </p:txBody>
      </p:sp>
      <p:sp>
        <p:nvSpPr>
          <p:cNvPr id="4" name="Rectangle 2">
            <a:extLst>
              <a:ext uri="{FF2B5EF4-FFF2-40B4-BE49-F238E27FC236}">
                <a16:creationId xmlns:a16="http://schemas.microsoft.com/office/drawing/2014/main" id="{C5A767E8-99D2-4168-B815-F7F2A2799FB0}"/>
              </a:ext>
            </a:extLst>
          </p:cNvPr>
          <p:cNvSpPr>
            <a:spLocks noGrp="1" noChangeArrowheads="1"/>
          </p:cNvSpPr>
          <p:nvPr>
            <p:ph type="title"/>
          </p:nvPr>
        </p:nvSpPr>
        <p:spPr>
          <a:xfrm>
            <a:off x="887368" y="185874"/>
            <a:ext cx="8229600" cy="649288"/>
          </a:xfrm>
        </p:spPr>
        <p:txBody>
          <a:bodyPr>
            <a:normAutofit/>
          </a:bodyPr>
          <a:lstStyle/>
          <a:p>
            <a:r>
              <a:rPr lang="en-GB" altLang="en-US" sz="3200" b="1" dirty="0">
                <a:solidFill>
                  <a:schemeClr val="accent5">
                    <a:lumMod val="50000"/>
                  </a:schemeClr>
                </a:solidFill>
                <a:latin typeface="+mn-lt"/>
              </a:rPr>
              <a:t>Programme "</a:t>
            </a:r>
            <a:r>
              <a:rPr lang="tr-TR" altLang="en-US" sz="3200" b="1" dirty="0" err="1">
                <a:solidFill>
                  <a:schemeClr val="accent5">
                    <a:lumMod val="50000"/>
                  </a:schemeClr>
                </a:solidFill>
                <a:latin typeface="+mn-lt"/>
              </a:rPr>
              <a:t>ERASMUS</a:t>
            </a:r>
            <a:r>
              <a:rPr lang="tr-TR" altLang="en-US" sz="3200" b="1" dirty="0">
                <a:solidFill>
                  <a:schemeClr val="accent5">
                    <a:lumMod val="50000"/>
                  </a:schemeClr>
                </a:solidFill>
                <a:latin typeface="+mn-lt"/>
              </a:rPr>
              <a:t> +</a:t>
            </a:r>
            <a:r>
              <a:rPr lang="en-GB" altLang="en-US" sz="3200" b="1" dirty="0">
                <a:solidFill>
                  <a:schemeClr val="accent5">
                    <a:lumMod val="50000"/>
                  </a:schemeClr>
                </a:solidFill>
                <a:latin typeface="+mn-lt"/>
              </a:rPr>
              <a:t>"</a:t>
            </a:r>
          </a:p>
        </p:txBody>
      </p:sp>
      <p:pic>
        <p:nvPicPr>
          <p:cNvPr id="5122" name="Picture 2" descr="Image result for erasmus +">
            <a:extLst>
              <a:ext uri="{FF2B5EF4-FFF2-40B4-BE49-F238E27FC236}">
                <a16:creationId xmlns:a16="http://schemas.microsoft.com/office/drawing/2014/main" id="{ECF7F7ED-DC7E-4D7B-AFD2-2AE9994836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392" y="5493079"/>
            <a:ext cx="1924372" cy="1367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4926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616257" y="908552"/>
            <a:ext cx="11253187" cy="5589902"/>
          </a:xfrm>
        </p:spPr>
        <p:txBody>
          <a:bodyPr>
            <a:noAutofit/>
          </a:bodyPr>
          <a:lstStyle/>
          <a:p>
            <a:pPr lvl="1"/>
            <a:r>
              <a:rPr lang="it-IT" sz="2000" b="1" dirty="0">
                <a:latin typeface="Calibri" panose="020F0502020204030204" pitchFamily="34" charset="0"/>
                <a:cs typeface="Calibri" panose="020F0502020204030204" pitchFamily="34" charset="0"/>
              </a:rPr>
              <a:t>INDIVUDUALS - </a:t>
            </a:r>
            <a:r>
              <a:rPr lang="it-IT" sz="2000" dirty="0">
                <a:latin typeface="Calibri" panose="020F0502020204030204" pitchFamily="34" charset="0"/>
                <a:cs typeface="Calibri" panose="020F0502020204030204" pitchFamily="34" charset="0"/>
              </a:rPr>
              <a:t>Erasmus+  has opportunities for people of all ages, helping them develop and share knowledge and experience at institutions and organisations in different countries</a:t>
            </a:r>
          </a:p>
          <a:p>
            <a:pPr marL="1657350" lvl="3" indent="-285750"/>
            <a:r>
              <a:rPr lang="it-IT" sz="2000" dirty="0">
                <a:latin typeface="Calibri" panose="020F0502020204030204" pitchFamily="34" charset="0"/>
                <a:cs typeface="Calibri" panose="020F0502020204030204" pitchFamily="34" charset="0"/>
              </a:rPr>
              <a:t>Mobility Projects for Higher Education Students and Staff</a:t>
            </a:r>
          </a:p>
          <a:p>
            <a:pPr marL="1657350" lvl="3" indent="-285750"/>
            <a:r>
              <a:rPr lang="it-IT" sz="2000" dirty="0">
                <a:latin typeface="Calibri" panose="020F0502020204030204" pitchFamily="34" charset="0"/>
                <a:cs typeface="Calibri" panose="020F0502020204030204" pitchFamily="34" charset="0"/>
              </a:rPr>
              <a:t>Mobility Projects fo VET Learners and Staff </a:t>
            </a:r>
            <a:endParaRPr lang="tr-TR" sz="2000" dirty="0">
              <a:latin typeface="Calibri" panose="020F0502020204030204" pitchFamily="34" charset="0"/>
              <a:cs typeface="Calibri" panose="020F0502020204030204" pitchFamily="34" charset="0"/>
            </a:endParaRPr>
          </a:p>
          <a:p>
            <a:pPr marL="742950" lvl="1" indent="-285750"/>
            <a:endParaRPr lang="tr-TR" sz="800" b="1" dirty="0">
              <a:latin typeface="Calibri" panose="020F0502020204030204" pitchFamily="34" charset="0"/>
              <a:cs typeface="Calibri" panose="020F0502020204030204" pitchFamily="34" charset="0"/>
            </a:endParaRPr>
          </a:p>
          <a:p>
            <a:pPr marL="742950" lvl="1" indent="-285750"/>
            <a:r>
              <a:rPr lang="it-IT" sz="2000" b="1" dirty="0">
                <a:latin typeface="Calibri" panose="020F0502020204030204" pitchFamily="34" charset="0"/>
                <a:cs typeface="Calibri" panose="020F0502020204030204" pitchFamily="34" charset="0"/>
              </a:rPr>
              <a:t>ORGANISATIONS -</a:t>
            </a:r>
            <a:r>
              <a:rPr lang="tr-TR" sz="2000" b="1" dirty="0">
                <a:latin typeface="Calibri" panose="020F0502020204030204" pitchFamily="34" charset="0"/>
                <a:cs typeface="Calibri" panose="020F0502020204030204" pitchFamily="34" charset="0"/>
              </a:rPr>
              <a:t> </a:t>
            </a:r>
            <a:r>
              <a:rPr lang="it-IT" sz="2000" dirty="0">
                <a:latin typeface="Calibri" panose="020F0502020204030204" pitchFamily="34" charset="0"/>
                <a:cs typeface="Calibri" panose="020F0502020204030204" pitchFamily="34" charset="0"/>
              </a:rPr>
              <a:t>Erasmus+ has opportunities for a wide range of organisations, including universities, education and training providers, think-tanks, research organisations, and private businesses.</a:t>
            </a:r>
          </a:p>
          <a:p>
            <a:pPr marL="1657350" lvl="3" indent="-285750"/>
            <a:r>
              <a:rPr lang="it-IT" sz="2000" dirty="0">
                <a:latin typeface="Calibri" panose="020F0502020204030204" pitchFamily="34" charset="0"/>
                <a:cs typeface="Calibri" panose="020F0502020204030204" pitchFamily="34" charset="0"/>
              </a:rPr>
              <a:t>Joint Master Degrees </a:t>
            </a:r>
          </a:p>
          <a:p>
            <a:pPr marL="1657350" lvl="3" indent="-285750"/>
            <a:r>
              <a:rPr lang="it-IT" sz="2000" dirty="0">
                <a:latin typeface="Calibri" panose="020F0502020204030204" pitchFamily="34" charset="0"/>
                <a:cs typeface="Calibri" panose="020F0502020204030204" pitchFamily="34" charset="0"/>
              </a:rPr>
              <a:t>Strategic Partnerships</a:t>
            </a:r>
          </a:p>
          <a:p>
            <a:pPr marL="1657350" lvl="3" indent="-285750"/>
            <a:r>
              <a:rPr lang="it-IT" sz="2000" dirty="0">
                <a:latin typeface="Calibri" panose="020F0502020204030204" pitchFamily="34" charset="0"/>
                <a:cs typeface="Calibri" panose="020F0502020204030204" pitchFamily="34" charset="0"/>
              </a:rPr>
              <a:t>Knowledge alliances </a:t>
            </a:r>
          </a:p>
          <a:p>
            <a:pPr marL="1657350" lvl="3" indent="-285750"/>
            <a:r>
              <a:rPr lang="it-IT" sz="2000" dirty="0">
                <a:latin typeface="Calibri" panose="020F0502020204030204" pitchFamily="34" charset="0"/>
                <a:cs typeface="Calibri" panose="020F0502020204030204" pitchFamily="34" charset="0"/>
              </a:rPr>
              <a:t>Sector Skills Alliances</a:t>
            </a:r>
            <a:endParaRPr lang="tr-TR" sz="2000" dirty="0">
              <a:latin typeface="Calibri" panose="020F0502020204030204" pitchFamily="34" charset="0"/>
              <a:cs typeface="Calibri" panose="020F0502020204030204" pitchFamily="34" charset="0"/>
            </a:endParaRPr>
          </a:p>
          <a:p>
            <a:pPr marL="742950" lvl="1" indent="-285750"/>
            <a:endParaRPr lang="tr-TR" sz="800" b="1" dirty="0">
              <a:latin typeface="Calibri" panose="020F0502020204030204" pitchFamily="34" charset="0"/>
              <a:cs typeface="Calibri" panose="020F0502020204030204" pitchFamily="34" charset="0"/>
            </a:endParaRPr>
          </a:p>
          <a:p>
            <a:pPr marL="742950" lvl="1" indent="-285750"/>
            <a:r>
              <a:rPr lang="tr-TR" sz="2000" b="1" dirty="0" err="1">
                <a:latin typeface="Calibri" panose="020F0502020204030204" pitchFamily="34" charset="0"/>
                <a:cs typeface="Calibri" panose="020F0502020204030204" pitchFamily="34" charset="0"/>
              </a:rPr>
              <a:t>SP</a:t>
            </a:r>
            <a:r>
              <a:rPr lang="it-IT" sz="2000" b="1" dirty="0">
                <a:latin typeface="Calibri" panose="020F0502020204030204" pitchFamily="34" charset="0"/>
                <a:cs typeface="Calibri" panose="020F0502020204030204" pitchFamily="34" charset="0"/>
              </a:rPr>
              <a:t>ORT</a:t>
            </a:r>
            <a:r>
              <a:rPr lang="it-IT" sz="2000" dirty="0">
                <a:latin typeface="Calibri" panose="020F0502020204030204" pitchFamily="34" charset="0"/>
                <a:cs typeface="Calibri" panose="020F0502020204030204" pitchFamily="34" charset="0"/>
              </a:rPr>
              <a:t> - Actions in the field of sport are designed to promote participation in sport, physical activity, and voluntary activities</a:t>
            </a:r>
          </a:p>
          <a:p>
            <a:pPr marL="1657350" lvl="3" indent="-285750"/>
            <a:r>
              <a:rPr lang="it-IT" sz="2000" dirty="0">
                <a:latin typeface="Calibri" panose="020F0502020204030204" pitchFamily="34" charset="0"/>
                <a:cs typeface="Calibri" panose="020F0502020204030204" pitchFamily="34" charset="0"/>
              </a:rPr>
              <a:t>Partnerships </a:t>
            </a:r>
          </a:p>
          <a:p>
            <a:pPr marL="1657350" lvl="3" indent="-285750"/>
            <a:r>
              <a:rPr lang="it-IT" sz="2000" dirty="0">
                <a:latin typeface="Calibri" panose="020F0502020204030204" pitchFamily="34" charset="0"/>
                <a:cs typeface="Calibri" panose="020F0502020204030204" pitchFamily="34" charset="0"/>
              </a:rPr>
              <a:t>Not profit sport events</a:t>
            </a:r>
          </a:p>
          <a:p>
            <a:pPr marL="1657350" lvl="3" indent="-285750"/>
            <a:r>
              <a:rPr lang="it-IT" sz="2000" dirty="0">
                <a:latin typeface="Calibri" panose="020F0502020204030204" pitchFamily="34" charset="0"/>
                <a:cs typeface="Calibri" panose="020F0502020204030204" pitchFamily="34" charset="0"/>
              </a:rPr>
              <a:t>Small parterships</a:t>
            </a:r>
          </a:p>
          <a:p>
            <a:pPr marL="742950" lvl="1" indent="-285750"/>
            <a:endParaRPr lang="tr-TR" sz="2000" b="1" i="1" dirty="0">
              <a:latin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C5A767E8-99D2-4168-B815-F7F2A2799FB0}"/>
              </a:ext>
            </a:extLst>
          </p:cNvPr>
          <p:cNvSpPr>
            <a:spLocks noGrp="1" noChangeArrowheads="1"/>
          </p:cNvSpPr>
          <p:nvPr>
            <p:ph type="title"/>
          </p:nvPr>
        </p:nvSpPr>
        <p:spPr>
          <a:xfrm>
            <a:off x="887368" y="185874"/>
            <a:ext cx="8229600" cy="649288"/>
          </a:xfrm>
        </p:spPr>
        <p:txBody>
          <a:bodyPr>
            <a:normAutofit/>
          </a:bodyPr>
          <a:lstStyle/>
          <a:p>
            <a:r>
              <a:rPr lang="en-GB" altLang="en-US" sz="3200" b="1" dirty="0">
                <a:solidFill>
                  <a:schemeClr val="accent5">
                    <a:lumMod val="50000"/>
                  </a:schemeClr>
                </a:solidFill>
                <a:latin typeface="+mn-lt"/>
              </a:rPr>
              <a:t>Programme "</a:t>
            </a:r>
            <a:r>
              <a:rPr lang="tr-TR" altLang="en-US" sz="3200" b="1" dirty="0" err="1">
                <a:solidFill>
                  <a:schemeClr val="accent5">
                    <a:lumMod val="50000"/>
                  </a:schemeClr>
                </a:solidFill>
                <a:latin typeface="+mn-lt"/>
              </a:rPr>
              <a:t>ERASMUS</a:t>
            </a:r>
            <a:r>
              <a:rPr lang="tr-TR" altLang="en-US" sz="3200" b="1" dirty="0">
                <a:solidFill>
                  <a:schemeClr val="accent5">
                    <a:lumMod val="50000"/>
                  </a:schemeClr>
                </a:solidFill>
                <a:latin typeface="+mn-lt"/>
              </a:rPr>
              <a:t> +</a:t>
            </a:r>
            <a:r>
              <a:rPr lang="en-GB" altLang="en-US" sz="3200" b="1" dirty="0">
                <a:solidFill>
                  <a:schemeClr val="accent5">
                    <a:lumMod val="50000"/>
                  </a:schemeClr>
                </a:solidFill>
                <a:latin typeface="+mn-lt"/>
              </a:rPr>
              <a:t>"</a:t>
            </a:r>
          </a:p>
        </p:txBody>
      </p:sp>
      <p:pic>
        <p:nvPicPr>
          <p:cNvPr id="5122" name="Picture 2" descr="Image result for erasmus +">
            <a:extLst>
              <a:ext uri="{FF2B5EF4-FFF2-40B4-BE49-F238E27FC236}">
                <a16:creationId xmlns:a16="http://schemas.microsoft.com/office/drawing/2014/main" id="{ECF7F7ED-DC7E-4D7B-AFD2-2AE9994836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392" y="5493079"/>
            <a:ext cx="1924372" cy="1367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5777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713912" y="988451"/>
            <a:ext cx="11146128" cy="4351338"/>
          </a:xfrm>
        </p:spPr>
        <p:txBody>
          <a:bodyPr>
            <a:normAutofit lnSpcReduction="10000"/>
          </a:bodyPr>
          <a:lstStyle/>
          <a:p>
            <a:r>
              <a:rPr lang="en-GB" sz="2000" b="1" dirty="0">
                <a:latin typeface="Calibri" panose="020F0502020204030204" pitchFamily="34" charset="0"/>
                <a:cs typeface="Calibri" panose="020F0502020204030204" pitchFamily="34" charset="0"/>
              </a:rPr>
              <a:t>Total Budget:</a:t>
            </a:r>
            <a:r>
              <a:rPr lang="en-GB" sz="2000" dirty="0">
                <a:latin typeface="Calibri" panose="020F0502020204030204" pitchFamily="34" charset="0"/>
                <a:cs typeface="Calibri" panose="020F0502020204030204" pitchFamily="34" charset="0"/>
              </a:rPr>
              <a:t> €14,8 billion</a:t>
            </a:r>
            <a:endParaRPr lang="en-US" sz="2000" dirty="0">
              <a:latin typeface="Calibri" panose="020F0502020204030204" pitchFamily="34" charset="0"/>
              <a:cs typeface="Calibri" panose="020F0502020204030204" pitchFamily="34" charset="0"/>
            </a:endParaRPr>
          </a:p>
          <a:p>
            <a:r>
              <a:rPr lang="en-GB" sz="2000" b="1" dirty="0">
                <a:latin typeface="Calibri" panose="020F0502020204030204" pitchFamily="34" charset="0"/>
                <a:cs typeface="Calibri" panose="020F0502020204030204" pitchFamily="34" charset="0"/>
              </a:rPr>
              <a:t>Thematic Categories:</a:t>
            </a:r>
            <a:r>
              <a:rPr lang="en-GB" sz="2000" dirty="0">
                <a:latin typeface="Calibri" panose="020F0502020204030204" pitchFamily="34" charset="0"/>
                <a:cs typeface="Calibri" panose="020F0502020204030204" pitchFamily="34" charset="0"/>
              </a:rPr>
              <a:t> Education and Training, Youth, Sport</a:t>
            </a:r>
            <a:endParaRPr lang="en-US" sz="2000" dirty="0">
              <a:latin typeface="Calibri" panose="020F0502020204030204" pitchFamily="34" charset="0"/>
              <a:cs typeface="Calibri" panose="020F0502020204030204" pitchFamily="34" charset="0"/>
            </a:endParaRPr>
          </a:p>
          <a:p>
            <a:r>
              <a:rPr lang="en-GB" sz="2000" b="1" dirty="0">
                <a:latin typeface="Calibri" panose="020F0502020204030204" pitchFamily="34" charset="0"/>
                <a:cs typeface="Calibri" panose="020F0502020204030204" pitchFamily="34" charset="0"/>
              </a:rPr>
              <a:t>Beneficiaries:</a:t>
            </a:r>
            <a:r>
              <a:rPr lang="en-GB" sz="2000" dirty="0">
                <a:latin typeface="Calibri" panose="020F0502020204030204" pitchFamily="34" charset="0"/>
                <a:cs typeface="Calibri" panose="020F0502020204030204" pitchFamily="34" charset="0"/>
              </a:rPr>
              <a:t> Education and Training Centres, University, Association, State/Region/City/ Municipality/Local Authority, NGO/NPO, National Government, Association/Trade Union, Research Institution, Microenterprises (&lt; 10 employees), Small and Medium Sized Enterprises - SMEs (10 to 249 employees), Start-up Company, Public Services, Enterprise (&gt;250 employees)</a:t>
            </a:r>
          </a:p>
          <a:p>
            <a:r>
              <a:rPr lang="en-US" sz="2000" dirty="0">
                <a:latin typeface="Calibri" panose="020F0502020204030204" pitchFamily="34" charset="0"/>
                <a:cs typeface="Calibri" panose="020F0502020204030204" pitchFamily="34" charset="0"/>
              </a:rPr>
              <a:t>The Erasmus+ </a:t>
            </a:r>
            <a:r>
              <a:rPr lang="en-US" sz="2000" dirty="0" err="1">
                <a:latin typeface="Calibri" panose="020F0502020204030204" pitchFamily="34" charset="0"/>
                <a:cs typeface="Calibri" panose="020F0502020204030204" pitchFamily="34" charset="0"/>
              </a:rPr>
              <a:t>programme</a:t>
            </a:r>
            <a:r>
              <a:rPr lang="en-US" sz="2000" dirty="0">
                <a:latin typeface="Calibri" panose="020F0502020204030204" pitchFamily="34" charset="0"/>
                <a:cs typeface="Calibri" panose="020F0502020204030204" pitchFamily="34" charset="0"/>
              </a:rPr>
              <a:t> differentiates between </a:t>
            </a:r>
            <a:r>
              <a:rPr lang="en-US" sz="2000" dirty="0" err="1">
                <a:latin typeface="Calibri" panose="020F0502020204030204" pitchFamily="34" charset="0"/>
                <a:cs typeface="Calibri" panose="020F0502020204030204" pitchFamily="34" charset="0"/>
              </a:rPr>
              <a:t>programme</a:t>
            </a:r>
            <a:r>
              <a:rPr lang="en-US" sz="2000" dirty="0">
                <a:latin typeface="Calibri" panose="020F0502020204030204" pitchFamily="34" charset="0"/>
                <a:cs typeface="Calibri" panose="020F0502020204030204" pitchFamily="34" charset="0"/>
              </a:rPr>
              <a:t> and partner countries, as regards possible modalities of participation of their institutions. </a:t>
            </a:r>
          </a:p>
          <a:p>
            <a:r>
              <a:rPr lang="en-US" sz="2000" dirty="0" err="1">
                <a:latin typeface="Calibri" panose="020F0502020204030204" pitchFamily="34" charset="0"/>
                <a:cs typeface="Calibri" panose="020F0502020204030204" pitchFamily="34" charset="0"/>
              </a:rPr>
              <a:t>Programme</a:t>
            </a:r>
            <a:r>
              <a:rPr lang="en-US" sz="2000" dirty="0">
                <a:latin typeface="Calibri" panose="020F0502020204030204" pitchFamily="34" charset="0"/>
                <a:cs typeface="Calibri" panose="020F0502020204030204" pitchFamily="34" charset="0"/>
              </a:rPr>
              <a:t> countries are European Union countries, Macedonia, Island, Lichtenstein, Norway and Turkey. </a:t>
            </a:r>
          </a:p>
          <a:p>
            <a:r>
              <a:rPr lang="en-US" sz="2000" b="1" dirty="0">
                <a:latin typeface="Calibri" panose="020F0502020204030204" pitchFamily="34" charset="0"/>
                <a:cs typeface="Calibri" panose="020F0502020204030204" pitchFamily="34" charset="0"/>
              </a:rPr>
              <a:t>Republic of Serbia </a:t>
            </a:r>
            <a:r>
              <a:rPr lang="en-US" sz="2000" dirty="0">
                <a:latin typeface="Calibri" panose="020F0502020204030204" pitchFamily="34" charset="0"/>
                <a:cs typeface="Calibri" panose="020F0502020204030204" pitchFamily="34" charset="0"/>
              </a:rPr>
              <a:t>has become a full member of the Erasmus + </a:t>
            </a:r>
            <a:r>
              <a:rPr lang="en-US" sz="2000" dirty="0" err="1">
                <a:latin typeface="Calibri" panose="020F0502020204030204" pitchFamily="34" charset="0"/>
                <a:cs typeface="Calibri" panose="020F0502020204030204" pitchFamily="34" charset="0"/>
              </a:rPr>
              <a:t>programme</a:t>
            </a:r>
            <a:r>
              <a:rPr lang="en-US" sz="2000" dirty="0">
                <a:latin typeface="Calibri" panose="020F0502020204030204" pitchFamily="34" charset="0"/>
                <a:cs typeface="Calibri" panose="020F0502020204030204" pitchFamily="34" charset="0"/>
              </a:rPr>
              <a:t>, i.e. a </a:t>
            </a:r>
            <a:r>
              <a:rPr lang="en-US" sz="2000" b="1" dirty="0" err="1">
                <a:latin typeface="Calibri" panose="020F0502020204030204" pitchFamily="34" charset="0"/>
                <a:cs typeface="Calibri" panose="020F0502020204030204" pitchFamily="34" charset="0"/>
              </a:rPr>
              <a:t>programme</a:t>
            </a:r>
            <a:r>
              <a:rPr lang="en-US" sz="2000" b="1" dirty="0">
                <a:latin typeface="Calibri" panose="020F0502020204030204" pitchFamily="34" charset="0"/>
                <a:cs typeface="Calibri" panose="020F0502020204030204" pitchFamily="34" charset="0"/>
              </a:rPr>
              <a:t> country from 2019 call</a:t>
            </a:r>
            <a:r>
              <a:rPr lang="en-US" sz="2000" dirty="0">
                <a:latin typeface="Calibri" panose="020F0502020204030204" pitchFamily="34" charset="0"/>
                <a:cs typeface="Calibri" panose="020F0502020204030204" pitchFamily="34" charset="0"/>
              </a:rPr>
              <a:t>.  </a:t>
            </a:r>
          </a:p>
          <a:p>
            <a:r>
              <a:rPr lang="en-US" sz="2000" dirty="0">
                <a:latin typeface="Calibri" panose="020F0502020204030204" pitchFamily="34" charset="0"/>
                <a:cs typeface="Calibri" panose="020F0502020204030204" pitchFamily="34" charset="0"/>
              </a:rPr>
              <a:t>Partner countries can be those countries </a:t>
            </a:r>
            <a:r>
              <a:rPr lang="en-US" sz="2000" dirty="0" err="1">
                <a:latin typeface="Calibri" panose="020F0502020204030204" pitchFamily="34" charset="0"/>
                <a:cs typeface="Calibri" panose="020F0502020204030204" pitchFamily="34" charset="0"/>
              </a:rPr>
              <a:t>neighbouring</a:t>
            </a:r>
            <a:r>
              <a:rPr lang="en-US" sz="2000" dirty="0">
                <a:latin typeface="Calibri" panose="020F0502020204030204" pitchFamily="34" charset="0"/>
                <a:cs typeface="Calibri" panose="020F0502020204030204" pitchFamily="34" charset="0"/>
              </a:rPr>
              <a:t> the EU, as well as all the other countries in the world.</a:t>
            </a:r>
          </a:p>
          <a:p>
            <a:endParaRPr lang="en-US" sz="2000" dirty="0">
              <a:latin typeface="Calibri" panose="020F0502020204030204" pitchFamily="34" charset="0"/>
              <a:cs typeface="Calibri" panose="020F0502020204030204" pitchFamily="34" charset="0"/>
            </a:endParaRPr>
          </a:p>
          <a:p>
            <a:pPr algn="ctr"/>
            <a:endParaRPr lang="it-IT" sz="2000" dirty="0">
              <a:solidFill>
                <a:srgbClr val="262D32"/>
              </a:solidFill>
              <a:latin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C5A767E8-99D2-4168-B815-F7F2A2799FB0}"/>
              </a:ext>
            </a:extLst>
          </p:cNvPr>
          <p:cNvSpPr>
            <a:spLocks noGrp="1" noChangeArrowheads="1"/>
          </p:cNvSpPr>
          <p:nvPr>
            <p:ph type="title"/>
          </p:nvPr>
        </p:nvSpPr>
        <p:spPr>
          <a:xfrm>
            <a:off x="887368" y="185874"/>
            <a:ext cx="8229600" cy="649288"/>
          </a:xfrm>
        </p:spPr>
        <p:txBody>
          <a:bodyPr>
            <a:normAutofit/>
          </a:bodyPr>
          <a:lstStyle/>
          <a:p>
            <a:r>
              <a:rPr lang="en-GB" altLang="en-US" sz="3200" b="1" dirty="0">
                <a:solidFill>
                  <a:schemeClr val="accent5">
                    <a:lumMod val="50000"/>
                  </a:schemeClr>
                </a:solidFill>
                <a:latin typeface="+mn-lt"/>
              </a:rPr>
              <a:t>Programme "</a:t>
            </a:r>
            <a:r>
              <a:rPr lang="tr-TR" altLang="en-US" sz="3200" b="1" dirty="0" err="1">
                <a:solidFill>
                  <a:schemeClr val="accent5">
                    <a:lumMod val="50000"/>
                  </a:schemeClr>
                </a:solidFill>
                <a:latin typeface="+mn-lt"/>
              </a:rPr>
              <a:t>ERASMUS</a:t>
            </a:r>
            <a:r>
              <a:rPr lang="tr-TR" altLang="en-US" sz="3200" b="1" dirty="0">
                <a:solidFill>
                  <a:schemeClr val="accent5">
                    <a:lumMod val="50000"/>
                  </a:schemeClr>
                </a:solidFill>
                <a:latin typeface="+mn-lt"/>
              </a:rPr>
              <a:t> +</a:t>
            </a:r>
            <a:r>
              <a:rPr lang="en-GB" altLang="en-US" sz="3200" b="1" dirty="0">
                <a:solidFill>
                  <a:schemeClr val="accent5">
                    <a:lumMod val="50000"/>
                  </a:schemeClr>
                </a:solidFill>
                <a:latin typeface="+mn-lt"/>
              </a:rPr>
              <a:t>"</a:t>
            </a:r>
          </a:p>
        </p:txBody>
      </p:sp>
      <p:pic>
        <p:nvPicPr>
          <p:cNvPr id="5122" name="Picture 2" descr="Image result for erasmus +">
            <a:extLst>
              <a:ext uri="{FF2B5EF4-FFF2-40B4-BE49-F238E27FC236}">
                <a16:creationId xmlns:a16="http://schemas.microsoft.com/office/drawing/2014/main" id="{ECF7F7ED-DC7E-4D7B-AFD2-2AE9994836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392" y="5493079"/>
            <a:ext cx="1924372" cy="13677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p:nvPr/>
        </p:nvPicPr>
        <p:blipFill>
          <a:blip r:embed="rId3"/>
          <a:stretch>
            <a:fillRect/>
          </a:stretch>
        </p:blipFill>
        <p:spPr>
          <a:xfrm>
            <a:off x="3770768" y="4988460"/>
            <a:ext cx="6754640" cy="1836356"/>
          </a:xfrm>
          <a:prstGeom prst="rect">
            <a:avLst/>
          </a:prstGeom>
        </p:spPr>
      </p:pic>
    </p:spTree>
    <p:extLst>
      <p:ext uri="{BB962C8B-B14F-4D97-AF65-F5344CB8AC3E}">
        <p14:creationId xmlns:p14="http://schemas.microsoft.com/office/powerpoint/2010/main" val="37799437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5A767E8-99D2-4168-B815-F7F2A2799FB0}"/>
              </a:ext>
            </a:extLst>
          </p:cNvPr>
          <p:cNvSpPr>
            <a:spLocks noGrp="1" noChangeArrowheads="1"/>
          </p:cNvSpPr>
          <p:nvPr>
            <p:ph type="title"/>
          </p:nvPr>
        </p:nvSpPr>
        <p:spPr>
          <a:xfrm>
            <a:off x="887368" y="185874"/>
            <a:ext cx="8229600" cy="649288"/>
          </a:xfrm>
        </p:spPr>
        <p:txBody>
          <a:bodyPr>
            <a:normAutofit/>
          </a:bodyPr>
          <a:lstStyle/>
          <a:p>
            <a:r>
              <a:rPr lang="en-GB" altLang="en-US" sz="3200" b="1" dirty="0">
                <a:solidFill>
                  <a:schemeClr val="accent5">
                    <a:lumMod val="50000"/>
                  </a:schemeClr>
                </a:solidFill>
                <a:latin typeface="+mn-lt"/>
              </a:rPr>
              <a:t>Programme "</a:t>
            </a:r>
            <a:r>
              <a:rPr lang="tr-TR" altLang="en-US" sz="3200" b="1" dirty="0" err="1">
                <a:solidFill>
                  <a:schemeClr val="accent5">
                    <a:lumMod val="50000"/>
                  </a:schemeClr>
                </a:solidFill>
                <a:latin typeface="+mn-lt"/>
              </a:rPr>
              <a:t>ERASMUS</a:t>
            </a:r>
            <a:r>
              <a:rPr lang="tr-TR" altLang="en-US" sz="3200" b="1" dirty="0">
                <a:solidFill>
                  <a:schemeClr val="accent5">
                    <a:lumMod val="50000"/>
                  </a:schemeClr>
                </a:solidFill>
                <a:latin typeface="+mn-lt"/>
              </a:rPr>
              <a:t> +</a:t>
            </a:r>
            <a:r>
              <a:rPr lang="en-GB" altLang="en-US" sz="3200" b="1" dirty="0">
                <a:solidFill>
                  <a:schemeClr val="accent5">
                    <a:lumMod val="50000"/>
                  </a:schemeClr>
                </a:solidFill>
                <a:latin typeface="+mn-lt"/>
              </a:rPr>
              <a:t>"</a:t>
            </a:r>
          </a:p>
        </p:txBody>
      </p:sp>
      <p:pic>
        <p:nvPicPr>
          <p:cNvPr id="5122" name="Picture 2" descr="Image result for erasmus +">
            <a:extLst>
              <a:ext uri="{FF2B5EF4-FFF2-40B4-BE49-F238E27FC236}">
                <a16:creationId xmlns:a16="http://schemas.microsoft.com/office/drawing/2014/main" id="{ECF7F7ED-DC7E-4D7B-AFD2-2AE9994836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392" y="5493079"/>
            <a:ext cx="1924372" cy="1367767"/>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Grp="1" noChangeAspect="1"/>
          </p:cNvPicPr>
          <p:nvPr>
            <p:ph idx="1"/>
          </p:nvPr>
        </p:nvPicPr>
        <p:blipFill>
          <a:blip r:embed="rId3"/>
          <a:stretch>
            <a:fillRect/>
          </a:stretch>
        </p:blipFill>
        <p:spPr>
          <a:xfrm>
            <a:off x="4072275" y="3197225"/>
            <a:ext cx="3528249" cy="3316743"/>
          </a:xfrm>
          <a:prstGeom prst="rect">
            <a:avLst/>
          </a:prstGeom>
        </p:spPr>
      </p:pic>
      <p:pic>
        <p:nvPicPr>
          <p:cNvPr id="12" name="Picture 11"/>
          <p:cNvPicPr/>
          <p:nvPr/>
        </p:nvPicPr>
        <p:blipFill>
          <a:blip r:embed="rId4"/>
          <a:stretch>
            <a:fillRect/>
          </a:stretch>
        </p:blipFill>
        <p:spPr>
          <a:xfrm>
            <a:off x="197392" y="885541"/>
            <a:ext cx="3527418" cy="4040109"/>
          </a:xfrm>
          <a:prstGeom prst="rect">
            <a:avLst/>
          </a:prstGeom>
        </p:spPr>
      </p:pic>
      <p:pic>
        <p:nvPicPr>
          <p:cNvPr id="13" name="Picture 12"/>
          <p:cNvPicPr/>
          <p:nvPr/>
        </p:nvPicPr>
        <p:blipFill>
          <a:blip r:embed="rId5"/>
          <a:stretch>
            <a:fillRect/>
          </a:stretch>
        </p:blipFill>
        <p:spPr>
          <a:xfrm>
            <a:off x="8450946" y="1740548"/>
            <a:ext cx="3582810" cy="3044228"/>
          </a:xfrm>
          <a:prstGeom prst="rect">
            <a:avLst/>
          </a:prstGeom>
        </p:spPr>
      </p:pic>
      <p:sp>
        <p:nvSpPr>
          <p:cNvPr id="11" name="Curved Up Arrow 10"/>
          <p:cNvSpPr/>
          <p:nvPr/>
        </p:nvSpPr>
        <p:spPr>
          <a:xfrm>
            <a:off x="1373287" y="4784776"/>
            <a:ext cx="9148526" cy="198268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7767706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DC97DF1-47F1-4D0A-91DE-D2EA7EB951B1}"/>
              </a:ext>
            </a:extLst>
          </p:cNvPr>
          <p:cNvSpPr>
            <a:spLocks noGrp="1" noChangeArrowheads="1"/>
          </p:cNvSpPr>
          <p:nvPr>
            <p:ph type="title"/>
          </p:nvPr>
        </p:nvSpPr>
        <p:spPr>
          <a:xfrm>
            <a:off x="887368" y="185874"/>
            <a:ext cx="8229600" cy="649288"/>
          </a:xfrm>
        </p:spPr>
        <p:txBody>
          <a:bodyPr>
            <a:normAutofit/>
          </a:bodyPr>
          <a:lstStyle/>
          <a:p>
            <a:r>
              <a:rPr lang="en-GB" altLang="en-US" sz="3200" b="1" dirty="0">
                <a:solidFill>
                  <a:srgbClr val="002060"/>
                </a:solidFill>
                <a:latin typeface="+mn-lt"/>
              </a:rPr>
              <a:t>Programme</a:t>
            </a:r>
            <a:r>
              <a:rPr lang="en-GB" altLang="en-US" sz="3200" b="1" dirty="0">
                <a:solidFill>
                  <a:schemeClr val="accent5">
                    <a:lumMod val="50000"/>
                  </a:schemeClr>
                </a:solidFill>
                <a:latin typeface="+mn-lt"/>
              </a:rPr>
              <a:t> "</a:t>
            </a:r>
            <a:r>
              <a:rPr lang="tr-TR" altLang="en-US" sz="3200" b="1" dirty="0" err="1">
                <a:solidFill>
                  <a:schemeClr val="accent5">
                    <a:lumMod val="50000"/>
                  </a:schemeClr>
                </a:solidFill>
                <a:latin typeface="+mn-lt"/>
              </a:rPr>
              <a:t>ERASMUS</a:t>
            </a:r>
            <a:r>
              <a:rPr lang="tr-TR" altLang="en-US" sz="3200" b="1" dirty="0">
                <a:solidFill>
                  <a:schemeClr val="accent5">
                    <a:lumMod val="50000"/>
                  </a:schemeClr>
                </a:solidFill>
                <a:latin typeface="+mn-lt"/>
              </a:rPr>
              <a:t> +</a:t>
            </a:r>
            <a:r>
              <a:rPr lang="en-GB" altLang="en-US" sz="3200" b="1" dirty="0">
                <a:solidFill>
                  <a:schemeClr val="accent5">
                    <a:lumMod val="50000"/>
                  </a:schemeClr>
                </a:solidFill>
                <a:latin typeface="+mn-lt"/>
              </a:rPr>
              <a:t>"</a:t>
            </a:r>
          </a:p>
        </p:txBody>
      </p:sp>
      <p:pic>
        <p:nvPicPr>
          <p:cNvPr id="5" name="Picture 2" descr="Image result for erasmus +">
            <a:extLst>
              <a:ext uri="{FF2B5EF4-FFF2-40B4-BE49-F238E27FC236}">
                <a16:creationId xmlns:a16="http://schemas.microsoft.com/office/drawing/2014/main" id="{D2708D5A-2969-46A1-A090-9780E96C7C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392" y="5493079"/>
            <a:ext cx="1924372" cy="13677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7872A514-5DD8-4D58-8934-0FA5EE64ED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9" t="26620" r="2039" b="6150"/>
          <a:stretch/>
        </p:blipFill>
        <p:spPr bwMode="auto">
          <a:xfrm>
            <a:off x="2213572" y="929007"/>
            <a:ext cx="9786798" cy="51477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5443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erasmus +">
            <a:extLst>
              <a:ext uri="{FF2B5EF4-FFF2-40B4-BE49-F238E27FC236}">
                <a16:creationId xmlns:a16="http://schemas.microsoft.com/office/drawing/2014/main" id="{C0B58488-CC0B-41EA-9716-7D8A7E015A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392" y="5493079"/>
            <a:ext cx="1924372" cy="1367767"/>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B585F6A1-9598-452E-B4FE-155683E26F38}"/>
              </a:ext>
            </a:extLst>
          </p:cNvPr>
          <p:cNvSpPr/>
          <p:nvPr/>
        </p:nvSpPr>
        <p:spPr>
          <a:xfrm>
            <a:off x="678014" y="469681"/>
            <a:ext cx="9957786" cy="5338256"/>
          </a:xfrm>
          <a:prstGeom prst="rect">
            <a:avLst/>
          </a:prstGeom>
        </p:spPr>
        <p:txBody>
          <a:bodyPr wrap="square">
            <a:spAutoFit/>
          </a:bodyPr>
          <a:lstStyle/>
          <a:p>
            <a:pPr algn="just">
              <a:lnSpc>
                <a:spcPct val="107000"/>
              </a:lnSpc>
              <a:spcAft>
                <a:spcPts val="800"/>
              </a:spcAft>
            </a:pPr>
            <a:r>
              <a:rPr lang="en-GB" sz="2300" b="1" u="sng" dirty="0">
                <a:solidFill>
                  <a:srgbClr val="002060"/>
                </a:solidFill>
                <a:latin typeface="Calibri" panose="020F0502020204030204" pitchFamily="34" charset="0"/>
                <a:ea typeface="Calibri" panose="020F0502020204030204" pitchFamily="34" charset="0"/>
                <a:cs typeface="Calibri" panose="020F0502020204030204" pitchFamily="34" charset="0"/>
              </a:rPr>
              <a:t>Sub-Programme: KEY ACTION 1 (</a:t>
            </a:r>
            <a:r>
              <a:rPr lang="en-GB" sz="2300" b="1" u="sng" dirty="0" err="1">
                <a:solidFill>
                  <a:srgbClr val="002060"/>
                </a:solidFill>
                <a:latin typeface="Calibri" panose="020F0502020204030204" pitchFamily="34" charset="0"/>
                <a:ea typeface="Calibri" panose="020F0502020204030204" pitchFamily="34" charset="0"/>
                <a:cs typeface="Calibri" panose="020F0502020204030204" pitchFamily="34" charset="0"/>
              </a:rPr>
              <a:t>KA1</a:t>
            </a:r>
            <a:r>
              <a:rPr lang="en-GB" sz="2300" b="1" u="sng" dirty="0">
                <a:solidFill>
                  <a:srgbClr val="002060"/>
                </a:solidFill>
                <a:latin typeface="Calibri" panose="020F0502020204030204" pitchFamily="34" charset="0"/>
                <a:ea typeface="Calibri" panose="020F0502020204030204" pitchFamily="34" charset="0"/>
                <a:cs typeface="Calibri" panose="020F0502020204030204" pitchFamily="34" charset="0"/>
              </a:rPr>
              <a:t>) – LEARNING MOBILITY OF INDIVIDUALS</a:t>
            </a:r>
            <a:endParaRPr lang="en-US" sz="23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Projects under this Action promote transnational mobility activities targeting learners (students, trainees, apprentices, young people and volunteers), and staff (professors, teachers, trainers, youth workers, and people working in organizations active in the education, training and youth fields).</a:t>
            </a:r>
            <a:endParaRPr lang="en-US"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 </a:t>
            </a:r>
            <a:r>
              <a:rPr lang="en-GB" b="1" dirty="0">
                <a:latin typeface="Calibri" panose="020F0502020204030204" pitchFamily="34" charset="0"/>
                <a:ea typeface="Calibri" panose="020F0502020204030204" pitchFamily="34" charset="0"/>
                <a:cs typeface="Calibri" panose="020F0502020204030204" pitchFamily="34" charset="0"/>
              </a:rPr>
              <a:t>Supported actions</a:t>
            </a:r>
            <a:endParaRPr lang="en-US"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 </a:t>
            </a:r>
            <a:r>
              <a:rPr lang="en-GB" b="1" dirty="0">
                <a:latin typeface="Calibri" panose="020F0502020204030204" pitchFamily="34" charset="0"/>
                <a:ea typeface="Calibri" panose="020F0502020204030204" pitchFamily="34" charset="0"/>
                <a:cs typeface="Calibri" panose="020F0502020204030204" pitchFamily="34" charset="0"/>
              </a:rPr>
              <a:t>Mobility of learners and staff</a:t>
            </a:r>
            <a:r>
              <a:rPr lang="en-GB" dirty="0">
                <a:latin typeface="Calibri" panose="020F0502020204030204" pitchFamily="34" charset="0"/>
                <a:ea typeface="Calibri" panose="020F0502020204030204" pitchFamily="34" charset="0"/>
                <a:cs typeface="Calibri" panose="020F0502020204030204" pitchFamily="34" charset="0"/>
              </a:rPr>
              <a:t>: opportunities for students, trainees, young people and volunteers, as well as for professors, teachers, trainers, youth workers, staff of education institutions and civil society organizations</a:t>
            </a:r>
            <a:endParaRPr lang="en-US"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to undertake a learning and/or professional experience in another country.</a:t>
            </a:r>
            <a:endParaRPr lang="en-US"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 </a:t>
            </a:r>
            <a:r>
              <a:rPr lang="en-GB" b="1" dirty="0">
                <a:latin typeface="Calibri" panose="020F0502020204030204" pitchFamily="34" charset="0"/>
                <a:ea typeface="Calibri" panose="020F0502020204030204" pitchFamily="34" charset="0"/>
                <a:cs typeface="Calibri" panose="020F0502020204030204" pitchFamily="34" charset="0"/>
              </a:rPr>
              <a:t>Joint Master Degrees</a:t>
            </a:r>
            <a:r>
              <a:rPr lang="en-GB" dirty="0">
                <a:latin typeface="Calibri" panose="020F0502020204030204" pitchFamily="34" charset="0"/>
                <a:ea typeface="Calibri" panose="020F0502020204030204" pitchFamily="34" charset="0"/>
                <a:cs typeface="Calibri" panose="020F0502020204030204" pitchFamily="34" charset="0"/>
              </a:rPr>
              <a:t>: high-level integrated international study programmes delivered by consortia of higher education institutions that award full degree scholarships to the best master students worldwide.</a:t>
            </a:r>
            <a:endParaRPr lang="en-US"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 </a:t>
            </a:r>
            <a:r>
              <a:rPr lang="en-GB" b="1" dirty="0">
                <a:latin typeface="Calibri" panose="020F0502020204030204" pitchFamily="34" charset="0"/>
                <a:ea typeface="Calibri" panose="020F0502020204030204" pitchFamily="34" charset="0"/>
                <a:cs typeface="Calibri" panose="020F0502020204030204" pitchFamily="34" charset="0"/>
              </a:rPr>
              <a:t>Master Student Loan Guarantee</a:t>
            </a:r>
            <a:r>
              <a:rPr lang="en-GB" dirty="0">
                <a:latin typeface="Calibri" panose="020F0502020204030204" pitchFamily="34" charset="0"/>
                <a:ea typeface="Calibri" panose="020F0502020204030204" pitchFamily="34" charset="0"/>
                <a:cs typeface="Calibri" panose="020F0502020204030204" pitchFamily="34" charset="0"/>
              </a:rPr>
              <a:t>: higher education students can get a loan backed up by the Programme to go abroad for a full Master Degree. Students should refer to national banks or student loan agencies.</a:t>
            </a:r>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961014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erasmus +">
            <a:extLst>
              <a:ext uri="{FF2B5EF4-FFF2-40B4-BE49-F238E27FC236}">
                <a16:creationId xmlns:a16="http://schemas.microsoft.com/office/drawing/2014/main" id="{C0B58488-CC0B-41EA-9716-7D8A7E015A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392" y="5493079"/>
            <a:ext cx="1924372" cy="1367767"/>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B585F6A1-9598-452E-B4FE-155683E26F38}"/>
              </a:ext>
            </a:extLst>
          </p:cNvPr>
          <p:cNvSpPr/>
          <p:nvPr/>
        </p:nvSpPr>
        <p:spPr>
          <a:xfrm>
            <a:off x="628834" y="435006"/>
            <a:ext cx="10823799" cy="6104492"/>
          </a:xfrm>
          <a:prstGeom prst="rect">
            <a:avLst/>
          </a:prstGeom>
        </p:spPr>
        <p:txBody>
          <a:bodyPr wrap="square">
            <a:spAutoFit/>
          </a:bodyPr>
          <a:lstStyle/>
          <a:p>
            <a:pPr algn="just">
              <a:lnSpc>
                <a:spcPct val="107000"/>
              </a:lnSpc>
              <a:spcAft>
                <a:spcPts val="800"/>
              </a:spcAft>
            </a:pPr>
            <a:r>
              <a:rPr lang="en-GB" sz="2300" b="1" i="1" u="sng" dirty="0">
                <a:solidFill>
                  <a:srgbClr val="002060"/>
                </a:solidFill>
                <a:latin typeface="Calibri" panose="020F0502020204030204" pitchFamily="34" charset="0"/>
                <a:ea typeface="Calibri" panose="020F0502020204030204" pitchFamily="34" charset="0"/>
                <a:cs typeface="Calibri" panose="020F0502020204030204" pitchFamily="34" charset="0"/>
              </a:rPr>
              <a:t>Sub-Programme: KEY ACTION 2 (</a:t>
            </a:r>
            <a:r>
              <a:rPr lang="en-GB" sz="2300" b="1" i="1" u="sng" dirty="0" err="1">
                <a:solidFill>
                  <a:srgbClr val="002060"/>
                </a:solidFill>
                <a:latin typeface="Calibri" panose="020F0502020204030204" pitchFamily="34" charset="0"/>
                <a:ea typeface="Calibri" panose="020F0502020204030204" pitchFamily="34" charset="0"/>
                <a:cs typeface="Calibri" panose="020F0502020204030204" pitchFamily="34" charset="0"/>
              </a:rPr>
              <a:t>KA2</a:t>
            </a:r>
            <a:r>
              <a:rPr lang="en-GB" sz="2300" b="1" i="1" u="sng" dirty="0">
                <a:solidFill>
                  <a:srgbClr val="002060"/>
                </a:solidFill>
                <a:latin typeface="Calibri" panose="020F0502020204030204" pitchFamily="34" charset="0"/>
                <a:ea typeface="Calibri" panose="020F0502020204030204" pitchFamily="34" charset="0"/>
                <a:cs typeface="Calibri" panose="020F0502020204030204" pitchFamily="34" charset="0"/>
              </a:rPr>
              <a:t>) – COOPERATION FOR INNOVATION AND THE EXCHANGE OF GOOD PRACTICES</a:t>
            </a:r>
            <a:endParaRPr lang="en-US" sz="23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The actions under Key Action 2 make it possible for organisations from different participating countries </a:t>
            </a:r>
            <a:r>
              <a:rPr lang="en-GB" u="sng" dirty="0">
                <a:latin typeface="Calibri" panose="020F0502020204030204" pitchFamily="34" charset="0"/>
                <a:ea typeface="Calibri" panose="020F0502020204030204" pitchFamily="34" charset="0"/>
                <a:cs typeface="Calibri" panose="020F0502020204030204" pitchFamily="34" charset="0"/>
              </a:rPr>
              <a:t>to work together, to develop, share and transfer best practices and innovative approaches </a:t>
            </a:r>
            <a:r>
              <a:rPr lang="en-GB" dirty="0">
                <a:latin typeface="Calibri" panose="020F0502020204030204" pitchFamily="34" charset="0"/>
                <a:ea typeface="Calibri" panose="020F0502020204030204" pitchFamily="34" charset="0"/>
                <a:cs typeface="Calibri" panose="020F0502020204030204" pitchFamily="34" charset="0"/>
              </a:rPr>
              <a:t>in the fields of education, training and youth. More specifically, the following types of cooperation are supported:</a:t>
            </a:r>
            <a:endParaRPr lang="en-US" dirty="0">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07000"/>
              </a:lnSpc>
              <a:spcAft>
                <a:spcPts val="800"/>
              </a:spcAft>
              <a:buFont typeface="Arial" panose="020B0604020202020204" pitchFamily="34" charset="0"/>
              <a:buChar char="•"/>
            </a:pPr>
            <a:r>
              <a:rPr lang="en-GB" b="1" dirty="0">
                <a:latin typeface="Calibri" panose="020F0502020204030204" pitchFamily="34" charset="0"/>
                <a:ea typeface="Calibri" panose="020F0502020204030204" pitchFamily="34" charset="0"/>
                <a:cs typeface="Calibri" panose="020F0502020204030204" pitchFamily="34" charset="0"/>
              </a:rPr>
              <a:t>Strategic Partnerships </a:t>
            </a:r>
            <a:r>
              <a:rPr lang="en-GB" dirty="0">
                <a:latin typeface="Calibri" panose="020F0502020204030204" pitchFamily="34" charset="0"/>
                <a:ea typeface="Calibri" panose="020F0502020204030204" pitchFamily="34" charset="0"/>
                <a:cs typeface="Calibri" panose="020F0502020204030204" pitchFamily="34" charset="0"/>
              </a:rPr>
              <a:t>aim to support the development, transfer and/or implementation of innovative practices at organizational, local, regional, national or European levels.</a:t>
            </a:r>
            <a:endParaRPr lang="en-US" dirty="0">
              <a:latin typeface="Calibri" panose="020F0502020204030204" pitchFamily="34" charset="0"/>
              <a:ea typeface="Calibri" panose="020F0502020204030204" pitchFamily="34" charset="0"/>
              <a:cs typeface="Calibri" panose="020F0502020204030204" pitchFamily="34" charset="0"/>
            </a:endParaRPr>
          </a:p>
          <a:p>
            <a:pPr marL="285750" lvl="0" indent="-285750" algn="just">
              <a:lnSpc>
                <a:spcPct val="107000"/>
              </a:lnSpc>
              <a:spcAft>
                <a:spcPts val="0"/>
              </a:spcAft>
              <a:buFont typeface="Arial" panose="020B0604020202020204" pitchFamily="34" charset="0"/>
              <a:buChar char="•"/>
            </a:pPr>
            <a:r>
              <a:rPr lang="en-GB" b="1" dirty="0">
                <a:latin typeface="Calibri" panose="020F0502020204030204" pitchFamily="34" charset="0"/>
                <a:ea typeface="Calibri" panose="020F0502020204030204" pitchFamily="34" charset="0"/>
                <a:cs typeface="Calibri" panose="020F0502020204030204" pitchFamily="34" charset="0"/>
              </a:rPr>
              <a:t>Knowledge Alliances </a:t>
            </a:r>
            <a:r>
              <a:rPr lang="en-GB" dirty="0">
                <a:latin typeface="Calibri" panose="020F0502020204030204" pitchFamily="34" charset="0"/>
                <a:ea typeface="Calibri" panose="020F0502020204030204" pitchFamily="34" charset="0"/>
                <a:cs typeface="Calibri" panose="020F0502020204030204" pitchFamily="34" charset="0"/>
              </a:rPr>
              <a:t>aim at strengthening Europe’s innovation capacity and at fostering innovation in higher education, business and the broader socio-economic environment.</a:t>
            </a:r>
            <a:endParaRPr lang="en-US" dirty="0">
              <a:latin typeface="Calibri" panose="020F0502020204030204" pitchFamily="34" charset="0"/>
              <a:ea typeface="Calibri" panose="020F0502020204030204" pitchFamily="34" charset="0"/>
              <a:cs typeface="Calibri" panose="020F0502020204030204" pitchFamily="34" charset="0"/>
            </a:endParaRPr>
          </a:p>
          <a:p>
            <a:pPr marL="285750" lvl="0" indent="-285750" algn="just">
              <a:lnSpc>
                <a:spcPct val="107000"/>
              </a:lnSpc>
              <a:spcAft>
                <a:spcPts val="0"/>
              </a:spcAft>
              <a:buFont typeface="Arial" panose="020B0604020202020204" pitchFamily="34" charset="0"/>
              <a:buChar char="•"/>
            </a:pPr>
            <a:r>
              <a:rPr lang="en-GB" b="1" dirty="0">
                <a:latin typeface="Calibri" panose="020F0502020204030204" pitchFamily="34" charset="0"/>
                <a:ea typeface="Calibri" panose="020F0502020204030204" pitchFamily="34" charset="0"/>
                <a:cs typeface="Calibri" panose="020F0502020204030204" pitchFamily="34" charset="0"/>
              </a:rPr>
              <a:t>Sector Skills Alliances </a:t>
            </a:r>
            <a:r>
              <a:rPr lang="en-GB" dirty="0">
                <a:latin typeface="Calibri" panose="020F0502020204030204" pitchFamily="34" charset="0"/>
                <a:ea typeface="Calibri" panose="020F0502020204030204" pitchFamily="34" charset="0"/>
                <a:cs typeface="Calibri" panose="020F0502020204030204" pitchFamily="34" charset="0"/>
              </a:rPr>
              <a:t>aim at tackling skills gaps, enhancing the responsiveness of initial and continuing Vocational, Education and Training (VET) systems to sector-specific labour market needs and demand for new skills with regard to one or more occupational profiles. </a:t>
            </a:r>
            <a:endParaRPr lang="en-US" dirty="0">
              <a:latin typeface="Calibri" panose="020F0502020204030204" pitchFamily="34" charset="0"/>
              <a:ea typeface="Calibri" panose="020F0502020204030204" pitchFamily="34" charset="0"/>
              <a:cs typeface="Calibri" panose="020F0502020204030204" pitchFamily="34" charset="0"/>
            </a:endParaRPr>
          </a:p>
          <a:p>
            <a:pPr marL="285750" lvl="0" indent="-285750" algn="just">
              <a:lnSpc>
                <a:spcPct val="107000"/>
              </a:lnSpc>
              <a:spcAft>
                <a:spcPts val="800"/>
              </a:spcAft>
              <a:buFont typeface="Arial" panose="020B0604020202020204" pitchFamily="34" charset="0"/>
              <a:buChar char="•"/>
            </a:pPr>
            <a:r>
              <a:rPr lang="en-GB" b="1" dirty="0">
                <a:latin typeface="Calibri" panose="020F0502020204030204" pitchFamily="34" charset="0"/>
                <a:ea typeface="Calibri" panose="020F0502020204030204" pitchFamily="34" charset="0"/>
                <a:cs typeface="Calibri" panose="020F0502020204030204" pitchFamily="34" charset="0"/>
              </a:rPr>
              <a:t>Capacity Building projects </a:t>
            </a:r>
            <a:r>
              <a:rPr lang="en-GB" dirty="0">
                <a:latin typeface="Calibri" panose="020F0502020204030204" pitchFamily="34" charset="0"/>
                <a:ea typeface="Calibri" panose="020F0502020204030204" pitchFamily="34" charset="0"/>
                <a:cs typeface="Calibri" panose="020F0502020204030204" pitchFamily="34" charset="0"/>
              </a:rPr>
              <a:t>are transnational cooperation projects based on multilateral partnerships between organisations active in the field of youth in Programme and Partner Countries.</a:t>
            </a:r>
          </a:p>
          <a:p>
            <a:pPr marL="285750" lvl="0" indent="-285750" algn="just">
              <a:lnSpc>
                <a:spcPct val="107000"/>
              </a:lnSpc>
              <a:spcAft>
                <a:spcPts val="800"/>
              </a:spcAft>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IT support platforms</a:t>
            </a:r>
            <a:r>
              <a:rPr lang="en-US" dirty="0">
                <a:latin typeface="Calibri" panose="020F0502020204030204" pitchFamily="34" charset="0"/>
                <a:ea typeface="Calibri" panose="020F0502020204030204" pitchFamily="34" charset="0"/>
                <a:cs typeface="Calibri" panose="020F0502020204030204" pitchFamily="34" charset="0"/>
              </a:rPr>
              <a:t>, such as </a:t>
            </a:r>
            <a:r>
              <a:rPr lang="en-US" dirty="0" err="1">
                <a:latin typeface="Calibri" panose="020F0502020204030204" pitchFamily="34" charset="0"/>
                <a:ea typeface="Calibri" panose="020F0502020204030204" pitchFamily="34" charset="0"/>
                <a:cs typeface="Calibri" panose="020F0502020204030204" pitchFamily="34" charset="0"/>
              </a:rPr>
              <a:t>eTwinning</a:t>
            </a:r>
            <a:r>
              <a:rPr lang="en-US" dirty="0">
                <a:latin typeface="Calibri" panose="020F0502020204030204" pitchFamily="34" charset="0"/>
                <a:ea typeface="Calibri" panose="020F0502020204030204" pitchFamily="34" charset="0"/>
                <a:cs typeface="Calibri" panose="020F0502020204030204" pitchFamily="34" charset="0"/>
              </a:rPr>
              <a:t>, the School Education Gateway, the European Platform for Adult Learning (EPALE) and the European Youth Portal, offering virtual collaboration spaces, databases of opportunities, communities of practice and other online services for teachers, trainers and practitioners</a:t>
            </a:r>
            <a:endParaRPr lang="en-GB" dirty="0">
              <a:latin typeface="Calibri" panose="020F0502020204030204" pitchFamily="34" charset="0"/>
              <a:ea typeface="Calibri" panose="020F0502020204030204" pitchFamily="34" charset="0"/>
              <a:cs typeface="Calibri" panose="020F0502020204030204" pitchFamily="34" charset="0"/>
            </a:endParaRPr>
          </a:p>
          <a:p>
            <a:pPr marL="285750" lvl="0" indent="-285750" algn="just">
              <a:lnSpc>
                <a:spcPct val="107000"/>
              </a:lnSpc>
              <a:spcAft>
                <a:spcPts val="800"/>
              </a:spcAft>
              <a:buFont typeface="Arial" panose="020B0604020202020204" pitchFamily="34" charset="0"/>
              <a:buChar char="•"/>
            </a:pPr>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7838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866416" y="207369"/>
            <a:ext cx="8229600" cy="649288"/>
          </a:xfrm>
        </p:spPr>
        <p:txBody>
          <a:bodyPr>
            <a:normAutofit/>
          </a:bodyPr>
          <a:lstStyle/>
          <a:p>
            <a:r>
              <a:rPr lang="en-GB" altLang="en-US" sz="3200" b="1" dirty="0">
                <a:solidFill>
                  <a:schemeClr val="accent5">
                    <a:lumMod val="50000"/>
                  </a:schemeClr>
                </a:solidFill>
                <a:latin typeface="+mn-lt"/>
              </a:rPr>
              <a:t>H2020 budget - breakdown</a:t>
            </a:r>
          </a:p>
        </p:txBody>
      </p:sp>
      <p:sp>
        <p:nvSpPr>
          <p:cNvPr id="10" name="Rectangle 6"/>
          <p:cNvSpPr>
            <a:spLocks noChangeArrowheads="1"/>
          </p:cNvSpPr>
          <p:nvPr/>
        </p:nvSpPr>
        <p:spPr bwMode="auto">
          <a:xfrm>
            <a:off x="7188201" y="5013326"/>
            <a:ext cx="1704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40000"/>
              </a:spcBef>
              <a:spcAft>
                <a:spcPct val="40000"/>
              </a:spcAft>
              <a:buClr>
                <a:schemeClr val="tx1"/>
              </a:buClr>
              <a:buFont typeface="Wingdings" pitchFamily="2" charset="2"/>
              <a:buChar char="§"/>
              <a:defRPr sz="2800">
                <a:solidFill>
                  <a:srgbClr val="000000"/>
                </a:solidFill>
                <a:latin typeface="Verdana" pitchFamily="34" charset="0"/>
                <a:cs typeface="Times New Roman" pitchFamily="18" charset="0"/>
              </a:defRPr>
            </a:lvl1pPr>
            <a:lvl2pPr marL="742950" indent="-285750" eaLnBrk="0" hangingPunct="0">
              <a:spcBef>
                <a:spcPct val="20000"/>
              </a:spcBef>
              <a:buClr>
                <a:srgbClr val="009FBA"/>
              </a:buClr>
              <a:buChar char="•"/>
              <a:defRPr sz="2000" b="1">
                <a:solidFill>
                  <a:srgbClr val="0F5494"/>
                </a:solidFill>
                <a:latin typeface="Verdana" pitchFamily="34" charset="0"/>
                <a:cs typeface="Times New Roman" pitchFamily="18" charset="0"/>
              </a:defRPr>
            </a:lvl2pPr>
            <a:lvl3pPr marL="1143000" indent="-228600" eaLnBrk="0" hangingPunct="0">
              <a:spcBef>
                <a:spcPct val="20000"/>
              </a:spcBef>
              <a:defRPr sz="1400">
                <a:solidFill>
                  <a:srgbClr val="0F5494"/>
                </a:solidFill>
                <a:latin typeface="Verdana" pitchFamily="34" charset="0"/>
                <a:cs typeface="Times New Roman" pitchFamily="18" charset="0"/>
              </a:defRPr>
            </a:lvl3pPr>
            <a:lvl4pPr marL="1600200" indent="-228600" eaLnBrk="0" hangingPunct="0">
              <a:spcBef>
                <a:spcPct val="20000"/>
              </a:spcBef>
              <a:buChar char="–"/>
              <a:defRPr sz="2000">
                <a:solidFill>
                  <a:schemeClr val="tx1"/>
                </a:solidFill>
                <a:latin typeface="Arial" pitchFamily="34" charset="0"/>
                <a:cs typeface="Times New Roman" pitchFamily="18" charset="0"/>
              </a:defRPr>
            </a:lvl4pPr>
            <a:lvl5pPr marL="2057400" indent="-228600" eaLnBrk="0" hangingPunct="0">
              <a:spcBef>
                <a:spcPct val="20000"/>
              </a:spcBef>
              <a:buChar char="»"/>
              <a:defRPr sz="2000">
                <a:solidFill>
                  <a:schemeClr val="tx1"/>
                </a:solidFill>
                <a:latin typeface="Arial" pitchFamily="34"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9pPr>
          </a:lstStyle>
          <a:p>
            <a:pPr eaLnBrk="1" hangingPunct="1">
              <a:spcBef>
                <a:spcPct val="0"/>
              </a:spcBef>
              <a:spcAft>
                <a:spcPct val="0"/>
              </a:spcAft>
              <a:buClrTx/>
              <a:buFontTx/>
              <a:buNone/>
            </a:pPr>
            <a:r>
              <a:rPr lang="pt-PT" altLang="en-US" sz="1400" b="1">
                <a:solidFill>
                  <a:srgbClr val="FFFFFF"/>
                </a:solidFill>
                <a:latin typeface="Arial" pitchFamily="34" charset="0"/>
                <a:cs typeface="Arial" pitchFamily="34" charset="0"/>
              </a:rPr>
              <a:t>Open to the world</a:t>
            </a:r>
            <a:endParaRPr lang="en-GB" altLang="en-US" sz="1400" b="1">
              <a:solidFill>
                <a:srgbClr val="FFFFFF"/>
              </a:solidFill>
              <a:latin typeface="Arial" pitchFamily="34" charset="0"/>
              <a:cs typeface="Arial" pitchFamily="34" charset="0"/>
            </a:endParaRPr>
          </a:p>
        </p:txBody>
      </p:sp>
      <p:pic>
        <p:nvPicPr>
          <p:cNvPr id="9" name="Image 2">
            <a:extLst>
              <a:ext uri="{FF2B5EF4-FFF2-40B4-BE49-F238E27FC236}">
                <a16:creationId xmlns:a16="http://schemas.microsoft.com/office/drawing/2014/main" id="{5921280B-E3C8-4C55-977A-22B8F8F7C8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898" y="5470295"/>
            <a:ext cx="2232116" cy="10821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pic>
        <p:nvPicPr>
          <p:cNvPr id="7"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640063" y="781878"/>
            <a:ext cx="9166276" cy="5770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36132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erasmus +">
            <a:extLst>
              <a:ext uri="{FF2B5EF4-FFF2-40B4-BE49-F238E27FC236}">
                <a16:creationId xmlns:a16="http://schemas.microsoft.com/office/drawing/2014/main" id="{C0B58488-CC0B-41EA-9716-7D8A7E015A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392" y="5493079"/>
            <a:ext cx="1924372" cy="1367767"/>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B585F6A1-9598-452E-B4FE-155683E26F38}"/>
              </a:ext>
            </a:extLst>
          </p:cNvPr>
          <p:cNvSpPr/>
          <p:nvPr/>
        </p:nvSpPr>
        <p:spPr>
          <a:xfrm>
            <a:off x="457346" y="435518"/>
            <a:ext cx="11240610" cy="5258491"/>
          </a:xfrm>
          <a:prstGeom prst="rect">
            <a:avLst/>
          </a:prstGeom>
        </p:spPr>
        <p:txBody>
          <a:bodyPr wrap="square">
            <a:spAutoFit/>
          </a:bodyPr>
          <a:lstStyle/>
          <a:p>
            <a:pPr algn="just">
              <a:lnSpc>
                <a:spcPct val="107000"/>
              </a:lnSpc>
              <a:spcAft>
                <a:spcPts val="800"/>
              </a:spcAft>
            </a:pPr>
            <a:r>
              <a:rPr lang="en-US" sz="2300" b="1" i="1" u="sng" dirty="0">
                <a:solidFill>
                  <a:srgbClr val="002060"/>
                </a:solidFill>
                <a:latin typeface="Calibri" panose="020F0502020204030204" pitchFamily="34" charset="0"/>
                <a:ea typeface="Calibri" panose="020F0502020204030204" pitchFamily="34" charset="0"/>
                <a:cs typeface="Calibri" panose="020F0502020204030204" pitchFamily="34" charset="0"/>
              </a:rPr>
              <a:t>Sub-Programme: KEY ACTION 3 (</a:t>
            </a:r>
            <a:r>
              <a:rPr lang="en-US" sz="2300" b="1" i="1" u="sng" dirty="0" err="1">
                <a:solidFill>
                  <a:srgbClr val="002060"/>
                </a:solidFill>
                <a:latin typeface="Calibri" panose="020F0502020204030204" pitchFamily="34" charset="0"/>
                <a:ea typeface="Calibri" panose="020F0502020204030204" pitchFamily="34" charset="0"/>
                <a:cs typeface="Calibri" panose="020F0502020204030204" pitchFamily="34" charset="0"/>
              </a:rPr>
              <a:t>KA3</a:t>
            </a:r>
            <a:r>
              <a:rPr lang="en-US" sz="2300" b="1" i="1" u="sng" dirty="0">
                <a:solidFill>
                  <a:srgbClr val="002060"/>
                </a:solidFill>
                <a:latin typeface="Calibri" panose="020F0502020204030204" pitchFamily="34" charset="0"/>
                <a:ea typeface="Calibri" panose="020F0502020204030204" pitchFamily="34" charset="0"/>
                <a:cs typeface="Calibri" panose="020F0502020204030204" pitchFamily="34" charset="0"/>
              </a:rPr>
              <a:t>) – SUPPORT FOR POLICY REFORM</a:t>
            </a:r>
          </a:p>
          <a:p>
            <a:pPr algn="just">
              <a:lnSpc>
                <a:spcPct val="107000"/>
              </a:lnSpc>
              <a:spcAft>
                <a:spcPts val="800"/>
              </a:spcAft>
            </a:pPr>
            <a:endParaRPr lang="en-US"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This Key Action supports:</a:t>
            </a:r>
          </a:p>
          <a:p>
            <a:pPr marL="285750" indent="-285750" algn="just">
              <a:lnSpc>
                <a:spcPct val="107000"/>
              </a:lnSpc>
              <a:spcAft>
                <a:spcPts val="800"/>
              </a:spcAft>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Knowledge in the fields of education, training and youth </a:t>
            </a:r>
            <a:r>
              <a:rPr lang="en-US" dirty="0">
                <a:latin typeface="Calibri" panose="020F0502020204030204" pitchFamily="34" charset="0"/>
                <a:ea typeface="Calibri" panose="020F0502020204030204" pitchFamily="34" charset="0"/>
                <a:cs typeface="Calibri" panose="020F0502020204030204" pitchFamily="34" charset="0"/>
              </a:rPr>
              <a:t>for evidence-based policy making and monitoring;</a:t>
            </a:r>
          </a:p>
          <a:p>
            <a:pPr marL="285750" indent="-285750" algn="just">
              <a:lnSpc>
                <a:spcPct val="107000"/>
              </a:lnSpc>
              <a:spcAft>
                <a:spcPts val="800"/>
              </a:spcAft>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Initiatives for policy innovation</a:t>
            </a:r>
            <a:r>
              <a:rPr lang="en-US" dirty="0">
                <a:latin typeface="Calibri" panose="020F0502020204030204" pitchFamily="34" charset="0"/>
                <a:ea typeface="Calibri" panose="020F0502020204030204" pitchFamily="34" charset="0"/>
                <a:cs typeface="Calibri" panose="020F0502020204030204" pitchFamily="34" charset="0"/>
              </a:rPr>
              <a:t> to stimulate innovative policy development among stakeholders and to enable</a:t>
            </a:r>
          </a:p>
          <a:p>
            <a:pPr algn="just">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public authorities to test the effectiveness of innovative policies through field trials based on sound evaluation</a:t>
            </a:r>
          </a:p>
          <a:p>
            <a:pPr algn="just">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methodologies;</a:t>
            </a:r>
          </a:p>
          <a:p>
            <a:pPr marL="285750" indent="-285750" algn="just">
              <a:lnSpc>
                <a:spcPct val="107000"/>
              </a:lnSpc>
              <a:spcAft>
                <a:spcPts val="800"/>
              </a:spcAft>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Support to European policy tools </a:t>
            </a:r>
            <a:r>
              <a:rPr lang="en-US" dirty="0">
                <a:latin typeface="Calibri" panose="020F0502020204030204" pitchFamily="34" charset="0"/>
                <a:ea typeface="Calibri" panose="020F0502020204030204" pitchFamily="34" charset="0"/>
                <a:cs typeface="Calibri" panose="020F0502020204030204" pitchFamily="34" charset="0"/>
              </a:rPr>
              <a:t>to facilitate transparency and recognition of skills and qualifications, as well as</a:t>
            </a:r>
          </a:p>
          <a:p>
            <a:pPr algn="just">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the transfer of credits;</a:t>
            </a:r>
          </a:p>
          <a:p>
            <a:pPr marL="285750" indent="-285750" algn="just">
              <a:lnSpc>
                <a:spcPct val="107000"/>
              </a:lnSpc>
              <a:spcAft>
                <a:spcPts val="800"/>
              </a:spcAft>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Cooperation with international </a:t>
            </a:r>
            <a:r>
              <a:rPr lang="en-US" b="1" dirty="0" err="1">
                <a:latin typeface="Calibri" panose="020F0502020204030204" pitchFamily="34" charset="0"/>
                <a:ea typeface="Calibri" panose="020F0502020204030204" pitchFamily="34" charset="0"/>
                <a:cs typeface="Calibri" panose="020F0502020204030204" pitchFamily="34" charset="0"/>
              </a:rPr>
              <a:t>organisations</a:t>
            </a:r>
            <a:r>
              <a:rPr lang="en-US" b="1"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with highly </a:t>
            </a:r>
            <a:r>
              <a:rPr lang="en-US" dirty="0" err="1">
                <a:latin typeface="Calibri" panose="020F0502020204030204" pitchFamily="34" charset="0"/>
                <a:ea typeface="Calibri" panose="020F0502020204030204" pitchFamily="34" charset="0"/>
                <a:cs typeface="Calibri" panose="020F0502020204030204" pitchFamily="34" charset="0"/>
              </a:rPr>
              <a:t>recognised</a:t>
            </a:r>
            <a:r>
              <a:rPr lang="en-US" dirty="0">
                <a:latin typeface="Calibri" panose="020F0502020204030204" pitchFamily="34" charset="0"/>
                <a:ea typeface="Calibri" panose="020F0502020204030204" pitchFamily="34" charset="0"/>
                <a:cs typeface="Calibri" panose="020F0502020204030204" pitchFamily="34" charset="0"/>
              </a:rPr>
              <a:t> expertise and analytical capacity (such as</a:t>
            </a:r>
          </a:p>
          <a:p>
            <a:pPr algn="just">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the OECD and the Council of Europe), to strengthen the impact and added value of policies;</a:t>
            </a:r>
          </a:p>
          <a:p>
            <a:pPr marL="285750" indent="-285750" algn="just">
              <a:lnSpc>
                <a:spcPct val="107000"/>
              </a:lnSpc>
              <a:spcAft>
                <a:spcPts val="800"/>
              </a:spcAft>
              <a:buFont typeface="Arial" panose="020B0604020202020204" pitchFamily="34" charset="0"/>
              <a:buChar char="•"/>
            </a:pPr>
            <a:r>
              <a:rPr lang="en-US" b="1" dirty="0">
                <a:latin typeface="Calibri" panose="020F0502020204030204" pitchFamily="34" charset="0"/>
                <a:ea typeface="Calibri" panose="020F0502020204030204" pitchFamily="34" charset="0"/>
                <a:cs typeface="Calibri" panose="020F0502020204030204" pitchFamily="34" charset="0"/>
              </a:rPr>
              <a:t>Stakeholder dialogue, policy and </a:t>
            </a:r>
            <a:r>
              <a:rPr lang="en-US" b="1" dirty="0" err="1">
                <a:latin typeface="Calibri" panose="020F0502020204030204" pitchFamily="34" charset="0"/>
                <a:ea typeface="Calibri" panose="020F0502020204030204" pitchFamily="34" charset="0"/>
                <a:cs typeface="Calibri" panose="020F0502020204030204" pitchFamily="34" charset="0"/>
              </a:rPr>
              <a:t>Programme</a:t>
            </a:r>
            <a:r>
              <a:rPr lang="en-US" b="1" dirty="0">
                <a:latin typeface="Calibri" panose="020F0502020204030204" pitchFamily="34" charset="0"/>
                <a:ea typeface="Calibri" panose="020F0502020204030204" pitchFamily="34" charset="0"/>
                <a:cs typeface="Calibri" panose="020F0502020204030204" pitchFamily="34" charset="0"/>
              </a:rPr>
              <a:t> promotion </a:t>
            </a:r>
            <a:r>
              <a:rPr lang="en-US" dirty="0">
                <a:latin typeface="Calibri" panose="020F0502020204030204" pitchFamily="34" charset="0"/>
                <a:ea typeface="Calibri" panose="020F0502020204030204" pitchFamily="34" charset="0"/>
                <a:cs typeface="Calibri" panose="020F0502020204030204" pitchFamily="34" charset="0"/>
              </a:rPr>
              <a:t>involving public authorities, providers and stakeholders</a:t>
            </a:r>
          </a:p>
          <a:p>
            <a:pPr algn="just">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in the fields of education, training and youth for raising awareness about the European policy agendas; </a:t>
            </a:r>
          </a:p>
        </p:txBody>
      </p:sp>
    </p:spTree>
    <p:extLst>
      <p:ext uri="{BB962C8B-B14F-4D97-AF65-F5344CB8AC3E}">
        <p14:creationId xmlns:p14="http://schemas.microsoft.com/office/powerpoint/2010/main" val="102177607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DC97DF1-47F1-4D0A-91DE-D2EA7EB951B1}"/>
              </a:ext>
            </a:extLst>
          </p:cNvPr>
          <p:cNvSpPr>
            <a:spLocks noGrp="1" noChangeArrowheads="1"/>
          </p:cNvSpPr>
          <p:nvPr>
            <p:ph type="title"/>
          </p:nvPr>
        </p:nvSpPr>
        <p:spPr>
          <a:xfrm>
            <a:off x="887368" y="185874"/>
            <a:ext cx="8229600" cy="649288"/>
          </a:xfrm>
        </p:spPr>
        <p:txBody>
          <a:bodyPr>
            <a:normAutofit/>
          </a:bodyPr>
          <a:lstStyle/>
          <a:p>
            <a:r>
              <a:rPr lang="en-GB" altLang="en-US" sz="3200" b="1" dirty="0">
                <a:solidFill>
                  <a:srgbClr val="002060"/>
                </a:solidFill>
                <a:latin typeface="+mn-lt"/>
              </a:rPr>
              <a:t>Programme</a:t>
            </a:r>
            <a:r>
              <a:rPr lang="en-GB" altLang="en-US" sz="3200" b="1" dirty="0">
                <a:solidFill>
                  <a:schemeClr val="accent5">
                    <a:lumMod val="50000"/>
                  </a:schemeClr>
                </a:solidFill>
                <a:latin typeface="+mn-lt"/>
              </a:rPr>
              <a:t> "</a:t>
            </a:r>
            <a:r>
              <a:rPr lang="tr-TR" altLang="en-US" sz="3200" b="1" dirty="0">
                <a:solidFill>
                  <a:schemeClr val="accent5">
                    <a:lumMod val="50000"/>
                  </a:schemeClr>
                </a:solidFill>
                <a:latin typeface="+mn-lt"/>
              </a:rPr>
              <a:t>ERASMUS +</a:t>
            </a:r>
            <a:r>
              <a:rPr lang="en-GB" altLang="en-US" sz="3200" b="1" dirty="0">
                <a:solidFill>
                  <a:schemeClr val="accent5">
                    <a:lumMod val="50000"/>
                  </a:schemeClr>
                </a:solidFill>
                <a:latin typeface="+mn-lt"/>
              </a:rPr>
              <a:t>“ – budget allocation</a:t>
            </a:r>
          </a:p>
        </p:txBody>
      </p:sp>
      <p:pic>
        <p:nvPicPr>
          <p:cNvPr id="5" name="Picture 2" descr="Image result for erasmus +">
            <a:extLst>
              <a:ext uri="{FF2B5EF4-FFF2-40B4-BE49-F238E27FC236}">
                <a16:creationId xmlns:a16="http://schemas.microsoft.com/office/drawing/2014/main" id="{D2708D5A-2969-46A1-A090-9780E96C7C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392" y="5493079"/>
            <a:ext cx="1924372" cy="13677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p:nvPr/>
        </p:nvPicPr>
        <p:blipFill rotWithShape="1">
          <a:blip r:embed="rId3" cstate="print">
            <a:extLst>
              <a:ext uri="{28A0092B-C50C-407E-A947-70E740481C1C}">
                <a14:useLocalDpi xmlns:a14="http://schemas.microsoft.com/office/drawing/2010/main" val="0"/>
              </a:ext>
            </a:extLst>
          </a:blip>
          <a:srcRect t="26638" r="11387" b="10898"/>
          <a:stretch/>
        </p:blipFill>
        <p:spPr bwMode="auto">
          <a:xfrm>
            <a:off x="2530444" y="1276539"/>
            <a:ext cx="9053465" cy="48073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0434298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erasmus +">
            <a:extLst>
              <a:ext uri="{FF2B5EF4-FFF2-40B4-BE49-F238E27FC236}">
                <a16:creationId xmlns:a16="http://schemas.microsoft.com/office/drawing/2014/main" id="{C0B58488-CC0B-41EA-9716-7D8A7E015A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392" y="5493079"/>
            <a:ext cx="1924372" cy="1367767"/>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B585F6A1-9598-452E-B4FE-155683E26F38}"/>
              </a:ext>
            </a:extLst>
          </p:cNvPr>
          <p:cNvSpPr/>
          <p:nvPr/>
        </p:nvSpPr>
        <p:spPr>
          <a:xfrm>
            <a:off x="642796" y="390617"/>
            <a:ext cx="11009014" cy="6211316"/>
          </a:xfrm>
          <a:prstGeom prst="rect">
            <a:avLst/>
          </a:prstGeom>
        </p:spPr>
        <p:txBody>
          <a:bodyPr wrap="square">
            <a:spAutoFit/>
          </a:bodyPr>
          <a:lstStyle/>
          <a:p>
            <a:pPr algn="just">
              <a:lnSpc>
                <a:spcPct val="107000"/>
              </a:lnSpc>
              <a:spcAft>
                <a:spcPts val="800"/>
              </a:spcAft>
            </a:pPr>
            <a:r>
              <a:rPr lang="en-US" sz="2400" b="1" i="1" u="sng" dirty="0">
                <a:solidFill>
                  <a:srgbClr val="002060"/>
                </a:solidFill>
                <a:latin typeface="Calibri" panose="020F0502020204030204" pitchFamily="34" charset="0"/>
                <a:ea typeface="Calibri" panose="020F0502020204030204" pitchFamily="34" charset="0"/>
                <a:cs typeface="Calibri" panose="020F0502020204030204" pitchFamily="34" charset="0"/>
              </a:rPr>
              <a:t>Sub-Programme: Jean Monnet Activities</a:t>
            </a:r>
          </a:p>
          <a:p>
            <a:pPr algn="just">
              <a:lnSpc>
                <a:spcPct val="107000"/>
              </a:lnSpc>
              <a:spcAft>
                <a:spcPts val="800"/>
              </a:spcAft>
            </a:pPr>
            <a:endParaRPr lang="en-US" sz="2400" b="1" i="1" u="sng"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US" sz="2000" dirty="0">
                <a:latin typeface="Calibri" panose="020F0502020204030204" pitchFamily="34" charset="0"/>
                <a:ea typeface="Calibri" panose="020F0502020204030204" pitchFamily="34" charset="0"/>
                <a:cs typeface="Calibri" panose="020F0502020204030204" pitchFamily="34" charset="0"/>
              </a:rPr>
              <a:t>The Jean Monnet Actions aim at promoting excellence in teaching and research in the field of European Union studies worldwide. These Actions also aim at fostering the dialogue between the academic world and policy-makers, in particular with the aim of enhancing governance of EU policies.</a:t>
            </a:r>
          </a:p>
          <a:p>
            <a:pPr algn="just">
              <a:lnSpc>
                <a:spcPct val="107000"/>
              </a:lnSpc>
              <a:spcAft>
                <a:spcPts val="800"/>
              </a:spcAft>
            </a:pPr>
            <a:r>
              <a:rPr lang="en-US" sz="2000" dirty="0">
                <a:latin typeface="Calibri" panose="020F0502020204030204" pitchFamily="34" charset="0"/>
                <a:ea typeface="Calibri" panose="020F0502020204030204" pitchFamily="34" charset="0"/>
                <a:cs typeface="Calibri" panose="020F0502020204030204" pitchFamily="34" charset="0"/>
              </a:rPr>
              <a:t>The Jean Monnet Activities support:</a:t>
            </a:r>
          </a:p>
          <a:p>
            <a:pPr lvl="1" algn="just">
              <a:lnSpc>
                <a:spcPct val="107000"/>
              </a:lnSpc>
              <a:spcAft>
                <a:spcPts val="800"/>
              </a:spcAft>
            </a:pP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b="1" dirty="0">
                <a:latin typeface="Calibri" panose="020F0502020204030204" pitchFamily="34" charset="0"/>
                <a:ea typeface="Calibri" panose="020F0502020204030204" pitchFamily="34" charset="0"/>
                <a:cs typeface="Calibri" panose="020F0502020204030204" pitchFamily="34" charset="0"/>
              </a:rPr>
              <a:t>Academic Modules, Chairs, </a:t>
            </a:r>
            <a:r>
              <a:rPr lang="en-US" sz="2000" b="1" dirty="0" err="1">
                <a:latin typeface="Calibri" panose="020F0502020204030204" pitchFamily="34" charset="0"/>
                <a:ea typeface="Calibri" panose="020F0502020204030204" pitchFamily="34" charset="0"/>
                <a:cs typeface="Calibri" panose="020F0502020204030204" pitchFamily="34" charset="0"/>
              </a:rPr>
              <a:t>Centres</a:t>
            </a:r>
            <a:r>
              <a:rPr lang="en-US" sz="2000" b="1" dirty="0">
                <a:latin typeface="Calibri" panose="020F0502020204030204" pitchFamily="34" charset="0"/>
                <a:ea typeface="Calibri" panose="020F0502020204030204" pitchFamily="34" charset="0"/>
                <a:cs typeface="Calibri" panose="020F0502020204030204" pitchFamily="34" charset="0"/>
              </a:rPr>
              <a:t> of Excellence </a:t>
            </a:r>
            <a:r>
              <a:rPr lang="en-US" sz="2000" dirty="0">
                <a:latin typeface="Calibri" panose="020F0502020204030204" pitchFamily="34" charset="0"/>
                <a:ea typeface="Calibri" panose="020F0502020204030204" pitchFamily="34" charset="0"/>
                <a:cs typeface="Calibri" panose="020F0502020204030204" pitchFamily="34" charset="0"/>
              </a:rPr>
              <a:t>in order to deepen teaching in European integration studies embodied in an official curriculum of a higher education institution, as well as to conduct, monitor and supervise research on EU content, also for other educational levels such as teacher training and compulsory education.</a:t>
            </a:r>
          </a:p>
          <a:p>
            <a:pPr lvl="1" algn="just">
              <a:lnSpc>
                <a:spcPct val="107000"/>
              </a:lnSpc>
              <a:spcAft>
                <a:spcPts val="800"/>
              </a:spcAft>
            </a:pP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b="1" dirty="0">
                <a:latin typeface="Calibri" panose="020F0502020204030204" pitchFamily="34" charset="0"/>
                <a:ea typeface="Calibri" panose="020F0502020204030204" pitchFamily="34" charset="0"/>
                <a:cs typeface="Calibri" panose="020F0502020204030204" pitchFamily="34" charset="0"/>
              </a:rPr>
              <a:t>Policy debate with academic world</a:t>
            </a:r>
            <a:r>
              <a:rPr lang="en-US" sz="2000" dirty="0">
                <a:latin typeface="Calibri" panose="020F0502020204030204" pitchFamily="34" charset="0"/>
                <a:ea typeface="Calibri" panose="020F0502020204030204" pitchFamily="34" charset="0"/>
                <a:cs typeface="Calibri" panose="020F0502020204030204" pitchFamily="34" charset="0"/>
              </a:rPr>
              <a:t>, supported through: a) Networks to enhance cooperation between different universities; b) Projects for innovation and </a:t>
            </a:r>
            <a:r>
              <a:rPr lang="en-US" sz="2000" dirty="0" err="1">
                <a:latin typeface="Calibri" panose="020F0502020204030204" pitchFamily="34" charset="0"/>
                <a:ea typeface="Calibri" panose="020F0502020204030204" pitchFamily="34" charset="0"/>
                <a:cs typeface="Calibri" panose="020F0502020204030204" pitchFamily="34" charset="0"/>
              </a:rPr>
              <a:t>cross-fertilisation</a:t>
            </a:r>
            <a:r>
              <a:rPr lang="en-US" sz="2000" dirty="0">
                <a:latin typeface="Calibri" panose="020F0502020204030204" pitchFamily="34" charset="0"/>
                <a:ea typeface="Calibri" panose="020F0502020204030204" pitchFamily="34" charset="0"/>
                <a:cs typeface="Calibri" panose="020F0502020204030204" pitchFamily="34" charset="0"/>
              </a:rPr>
              <a:t> and spread of EU content</a:t>
            </a:r>
          </a:p>
          <a:p>
            <a:pPr lvl="1" algn="just">
              <a:lnSpc>
                <a:spcPct val="107000"/>
              </a:lnSpc>
              <a:spcAft>
                <a:spcPts val="800"/>
              </a:spcAft>
            </a:pP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b="1" dirty="0">
                <a:latin typeface="Calibri" panose="020F0502020204030204" pitchFamily="34" charset="0"/>
                <a:ea typeface="Calibri" panose="020F0502020204030204" pitchFamily="34" charset="0"/>
                <a:cs typeface="Calibri" panose="020F0502020204030204" pitchFamily="34" charset="0"/>
              </a:rPr>
              <a:t>Support to associations</a:t>
            </a:r>
            <a:r>
              <a:rPr lang="en-US" sz="2000" dirty="0">
                <a:latin typeface="Calibri" panose="020F0502020204030204" pitchFamily="34" charset="0"/>
                <a:ea typeface="Calibri" panose="020F0502020204030204" pitchFamily="34" charset="0"/>
                <a:cs typeface="Calibri" panose="020F0502020204030204" pitchFamily="34" charset="0"/>
              </a:rPr>
              <a:t>, to </a:t>
            </a:r>
            <a:r>
              <a:rPr lang="en-US" sz="2000" dirty="0" err="1">
                <a:latin typeface="Calibri" panose="020F0502020204030204" pitchFamily="34" charset="0"/>
                <a:ea typeface="Calibri" panose="020F0502020204030204" pitchFamily="34" charset="0"/>
                <a:cs typeface="Calibri" panose="020F0502020204030204" pitchFamily="34" charset="0"/>
              </a:rPr>
              <a:t>organise</a:t>
            </a:r>
            <a:r>
              <a:rPr lang="en-US" sz="2000" dirty="0">
                <a:latin typeface="Calibri" panose="020F0502020204030204" pitchFamily="34" charset="0"/>
                <a:ea typeface="Calibri" panose="020F0502020204030204" pitchFamily="34" charset="0"/>
                <a:cs typeface="Calibri" panose="020F0502020204030204" pitchFamily="34" charset="0"/>
              </a:rPr>
              <a:t> and carry out statutory activities of associations dealing with EU studies and EU issues, and to publicize EU facts among a wider public enhancing active European citizenship</a:t>
            </a:r>
          </a:p>
        </p:txBody>
      </p:sp>
    </p:spTree>
    <p:extLst>
      <p:ext uri="{BB962C8B-B14F-4D97-AF65-F5344CB8AC3E}">
        <p14:creationId xmlns:p14="http://schemas.microsoft.com/office/powerpoint/2010/main" val="33769475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erasmus +">
            <a:extLst>
              <a:ext uri="{FF2B5EF4-FFF2-40B4-BE49-F238E27FC236}">
                <a16:creationId xmlns:a16="http://schemas.microsoft.com/office/drawing/2014/main" id="{C0B58488-CC0B-41EA-9716-7D8A7E015A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392" y="5493079"/>
            <a:ext cx="1924372" cy="1367767"/>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B585F6A1-9598-452E-B4FE-155683E26F38}"/>
              </a:ext>
            </a:extLst>
          </p:cNvPr>
          <p:cNvSpPr/>
          <p:nvPr/>
        </p:nvSpPr>
        <p:spPr>
          <a:xfrm>
            <a:off x="484362" y="502862"/>
            <a:ext cx="11013540" cy="6848029"/>
          </a:xfrm>
          <a:prstGeom prst="rect">
            <a:avLst/>
          </a:prstGeom>
        </p:spPr>
        <p:txBody>
          <a:bodyPr wrap="square">
            <a:spAutoFit/>
          </a:bodyPr>
          <a:lstStyle/>
          <a:p>
            <a:r>
              <a:rPr lang="en-GB" sz="2400" b="1" i="1" u="sng" dirty="0">
                <a:solidFill>
                  <a:srgbClr val="002060"/>
                </a:solidFill>
                <a:latin typeface="Calibri" panose="020F0502020204030204" pitchFamily="34" charset="0"/>
                <a:cs typeface="Calibri" panose="020F0502020204030204" pitchFamily="34" charset="0"/>
              </a:rPr>
              <a:t>Sub-Programme: SPORT</a:t>
            </a:r>
          </a:p>
          <a:p>
            <a:endParaRPr lang="en-GB" sz="2400" b="1" i="1" u="sng" dirty="0">
              <a:solidFill>
                <a:srgbClr val="002060"/>
              </a:solidFill>
              <a:latin typeface="Calibri" panose="020F0502020204030204" pitchFamily="34" charset="0"/>
              <a:cs typeface="Calibri" panose="020F0502020204030204" pitchFamily="34" charset="0"/>
            </a:endParaRPr>
          </a:p>
          <a:p>
            <a:pPr>
              <a:spcBef>
                <a:spcPts val="600"/>
              </a:spcBef>
            </a:pPr>
            <a:r>
              <a:rPr lang="en-US" sz="2000" dirty="0">
                <a:latin typeface="Calibri" panose="020F0502020204030204" pitchFamily="34" charset="0"/>
                <a:cs typeface="Calibri" panose="020F0502020204030204" pitchFamily="34" charset="0"/>
              </a:rPr>
              <a:t>Actions in the field of sport support:</a:t>
            </a:r>
          </a:p>
          <a:p>
            <a:pPr marL="342900" indent="-342900">
              <a:spcBef>
                <a:spcPts val="600"/>
              </a:spcBef>
              <a:buFont typeface="Arial" panose="020B0604020202020204" pitchFamily="34" charset="0"/>
              <a:buChar char="•"/>
            </a:pPr>
            <a:r>
              <a:rPr lang="en-US" sz="2000" b="1" dirty="0">
                <a:latin typeface="Calibri" panose="020F0502020204030204" pitchFamily="34" charset="0"/>
                <a:cs typeface="Calibri" panose="020F0502020204030204" pitchFamily="34" charset="0"/>
              </a:rPr>
              <a:t>Collaborative Partnerships, </a:t>
            </a:r>
            <a:r>
              <a:rPr lang="en-US" sz="2000" dirty="0">
                <a:latin typeface="Calibri" panose="020F0502020204030204" pitchFamily="34" charset="0"/>
                <a:cs typeface="Calibri" panose="020F0502020204030204" pitchFamily="34" charset="0"/>
              </a:rPr>
              <a:t>aimed at promoting the integrity of, supporting innovative approaches to implement EU principles on good governance in sport, EU strategies in the area of social inclusion and equal opportunities, encouraging participation in sport and physical activity</a:t>
            </a:r>
          </a:p>
          <a:p>
            <a:pPr marL="342900" indent="-342900">
              <a:spcBef>
                <a:spcPts val="600"/>
              </a:spcBef>
              <a:buFont typeface="Arial" panose="020B0604020202020204" pitchFamily="34" charset="0"/>
              <a:buChar char="•"/>
            </a:pPr>
            <a:r>
              <a:rPr lang="en-US" sz="2000" b="1" dirty="0"/>
              <a:t>Not-for-profit European sport events</a:t>
            </a:r>
            <a:r>
              <a:rPr lang="en-US" sz="2000" dirty="0"/>
              <a:t>, granting individual </a:t>
            </a:r>
            <a:r>
              <a:rPr lang="en-US" sz="2000" dirty="0" err="1"/>
              <a:t>organisations</a:t>
            </a:r>
            <a:r>
              <a:rPr lang="en-US" sz="2000" dirty="0"/>
              <a:t> in charge of the preparation, organization and follow-up to a given event. </a:t>
            </a:r>
          </a:p>
          <a:p>
            <a:pPr marL="342900" indent="-342900">
              <a:spcBef>
                <a:spcPts val="600"/>
              </a:spcBef>
              <a:buFont typeface="Arial" panose="020B0604020202020204" pitchFamily="34" charset="0"/>
              <a:buChar char="•"/>
            </a:pPr>
            <a:r>
              <a:rPr lang="en-US" sz="2000" b="1" dirty="0"/>
              <a:t>Strengthening of the evidence base for policy making </a:t>
            </a:r>
            <a:r>
              <a:rPr lang="en-US" sz="2000" dirty="0"/>
              <a:t>through studies; data gathering, surveys; networks; conferences and seminars</a:t>
            </a:r>
          </a:p>
          <a:p>
            <a:pPr marL="342900" indent="-342900">
              <a:spcBef>
                <a:spcPts val="600"/>
              </a:spcBef>
              <a:buFont typeface="Arial" panose="020B0604020202020204" pitchFamily="34" charset="0"/>
              <a:buChar char="•"/>
            </a:pPr>
            <a:r>
              <a:rPr lang="en-US" sz="2000" b="1" dirty="0"/>
              <a:t>Dialogue with relevant European stakeholders</a:t>
            </a:r>
            <a:r>
              <a:rPr lang="en-US" sz="2000" dirty="0"/>
              <a:t>, being mainly the annual EU Sport Forum and support to Sport Presidency events </a:t>
            </a:r>
            <a:r>
              <a:rPr lang="en-US" sz="2000" dirty="0" err="1"/>
              <a:t>organised</a:t>
            </a:r>
            <a:r>
              <a:rPr lang="en-US" sz="2000" dirty="0"/>
              <a:t> by the EU Member States holding the Presidency of the EU. </a:t>
            </a:r>
            <a:br>
              <a:rPr lang="en-US" sz="2000" dirty="0"/>
            </a:br>
            <a:r>
              <a:rPr lang="en-US" sz="2000" dirty="0"/>
              <a:t> </a:t>
            </a:r>
            <a:br>
              <a:rPr lang="en-US" sz="2000" dirty="0"/>
            </a:br>
            <a:br>
              <a:rPr lang="en-US" sz="2000" dirty="0"/>
            </a:br>
            <a:endParaRPr lang="en-US" sz="2000" dirty="0">
              <a:latin typeface="Calibri" panose="020F0502020204030204" pitchFamily="34" charset="0"/>
              <a:cs typeface="Calibri" panose="020F0502020204030204" pitchFamily="34" charset="0"/>
            </a:endParaRPr>
          </a:p>
          <a:p>
            <a:pPr marL="342900" indent="-342900">
              <a:spcBef>
                <a:spcPts val="600"/>
              </a:spcBef>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a:spcBef>
                <a:spcPts val="600"/>
              </a:spcBef>
            </a:pPr>
            <a:r>
              <a:rPr lang="en-GB" sz="2000" dirty="0">
                <a:latin typeface="Calibri" panose="020F0502020204030204" pitchFamily="34" charset="0"/>
                <a:cs typeface="Calibri" panose="020F0502020204030204" pitchFamily="34" charset="0"/>
              </a:rPr>
              <a:t> </a:t>
            </a:r>
            <a:endParaRPr lang="en-US" sz="2000" dirty="0">
              <a:latin typeface="Calibri" panose="020F0502020204030204" pitchFamily="34" charset="0"/>
              <a:cs typeface="Calibri" panose="020F0502020204030204" pitchFamily="34" charset="0"/>
            </a:endParaRPr>
          </a:p>
          <a:p>
            <a:pPr lvl="1"/>
            <a:endParaRPr lang="tr-TR" dirty="0">
              <a:latin typeface="Calibri" panose="020F0502020204030204" pitchFamily="34" charset="0"/>
              <a:cs typeface="Calibri" panose="020F0502020204030204" pitchFamily="34" charset="0"/>
            </a:endParaRPr>
          </a:p>
          <a:p>
            <a:pPr lvl="1"/>
            <a:endParaRPr lang="tr-T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493590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erasmus +">
            <a:extLst>
              <a:ext uri="{FF2B5EF4-FFF2-40B4-BE49-F238E27FC236}">
                <a16:creationId xmlns:a16="http://schemas.microsoft.com/office/drawing/2014/main" id="{C0B58488-CC0B-41EA-9716-7D8A7E015A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392" y="5493079"/>
            <a:ext cx="1924372" cy="1367767"/>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B585F6A1-9598-452E-B4FE-155683E26F38}"/>
              </a:ext>
            </a:extLst>
          </p:cNvPr>
          <p:cNvSpPr/>
          <p:nvPr/>
        </p:nvSpPr>
        <p:spPr>
          <a:xfrm>
            <a:off x="484362" y="502862"/>
            <a:ext cx="11013540" cy="5683800"/>
          </a:xfrm>
          <a:prstGeom prst="rect">
            <a:avLst/>
          </a:prstGeom>
        </p:spPr>
        <p:txBody>
          <a:bodyPr wrap="square">
            <a:spAutoFit/>
          </a:bodyPr>
          <a:lstStyle/>
          <a:p>
            <a:pPr algn="just">
              <a:lnSpc>
                <a:spcPct val="107000"/>
              </a:lnSpc>
              <a:spcAft>
                <a:spcPts val="800"/>
              </a:spcAft>
            </a:pPr>
            <a:r>
              <a:rPr lang="en-US" sz="2400" b="1" i="1" u="sng" dirty="0">
                <a:solidFill>
                  <a:srgbClr val="002060"/>
                </a:solidFill>
                <a:latin typeface="Calibri" panose="020F0502020204030204" pitchFamily="34" charset="0"/>
                <a:ea typeface="Calibri" panose="020F0502020204030204" pitchFamily="34" charset="0"/>
                <a:cs typeface="Calibri" panose="020F0502020204030204" pitchFamily="34" charset="0"/>
              </a:rPr>
              <a:t>General Call for proposals 2019 – Erasmus+ </a:t>
            </a:r>
            <a:r>
              <a:rPr lang="en-US" sz="2400" b="1" i="1" u="sng" dirty="0" err="1">
                <a:solidFill>
                  <a:srgbClr val="002060"/>
                </a:solidFill>
                <a:latin typeface="Calibri" panose="020F0502020204030204" pitchFamily="34" charset="0"/>
                <a:ea typeface="Calibri" panose="020F0502020204030204" pitchFamily="34" charset="0"/>
                <a:cs typeface="Calibri" panose="020F0502020204030204" pitchFamily="34" charset="0"/>
              </a:rPr>
              <a:t>Programme</a:t>
            </a:r>
            <a:endParaRPr lang="en-US" sz="2400" b="1" i="1" u="sng"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pPr marL="342900" indent="-342900">
              <a:spcAft>
                <a:spcPts val="6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The European Commission has announced the </a:t>
            </a:r>
            <a:r>
              <a:rPr lang="en-US" sz="2000" dirty="0">
                <a:latin typeface="Calibri" panose="020F0502020204030204" pitchFamily="34" charset="0"/>
                <a:cs typeface="Calibri" panose="020F0502020204030204" pitchFamily="34" charset="0"/>
                <a:hlinkClick r:id="rId3"/>
              </a:rPr>
              <a:t>new Erasmus+ General Call for proposals</a:t>
            </a:r>
            <a:r>
              <a:rPr lang="en-US" sz="2000" dirty="0">
                <a:latin typeface="Calibri" panose="020F0502020204030204" pitchFamily="34" charset="0"/>
                <a:cs typeface="Calibri" panose="020F0502020204030204" pitchFamily="34" charset="0"/>
              </a:rPr>
              <a:t> in the field of education, training, youth and sports, for the year 2019.</a:t>
            </a:r>
          </a:p>
          <a:p>
            <a:pPr marL="342900" indent="-342900">
              <a:spcAft>
                <a:spcPts val="6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More details on the rules and opportunities for participation can be found in the </a:t>
            </a:r>
            <a:r>
              <a:rPr lang="en-US" sz="2000" dirty="0">
                <a:latin typeface="Calibri" panose="020F0502020204030204" pitchFamily="34" charset="0"/>
                <a:cs typeface="Calibri" panose="020F0502020204030204" pitchFamily="34" charset="0"/>
                <a:hlinkClick r:id="rId4"/>
              </a:rPr>
              <a:t>Erasmus+ </a:t>
            </a:r>
            <a:r>
              <a:rPr lang="en-US" sz="2000" dirty="0" err="1">
                <a:latin typeface="Calibri" panose="020F0502020204030204" pitchFamily="34" charset="0"/>
                <a:cs typeface="Calibri" panose="020F0502020204030204" pitchFamily="34" charset="0"/>
                <a:hlinkClick r:id="rId4"/>
              </a:rPr>
              <a:t>Programme</a:t>
            </a:r>
            <a:r>
              <a:rPr lang="en-US" sz="2000" dirty="0">
                <a:latin typeface="Calibri" panose="020F0502020204030204" pitchFamily="34" charset="0"/>
                <a:cs typeface="Calibri" panose="020F0502020204030204" pitchFamily="34" charset="0"/>
                <a:hlinkClick r:id="rId4"/>
              </a:rPr>
              <a:t> Guide for 2019</a:t>
            </a:r>
            <a:r>
              <a:rPr lang="en-US" sz="2000" dirty="0">
                <a:latin typeface="Calibri" panose="020F0502020204030204" pitchFamily="34" charset="0"/>
                <a:cs typeface="Calibri" panose="020F0502020204030204" pitchFamily="34" charset="0"/>
              </a:rPr>
              <a:t>.</a:t>
            </a:r>
          </a:p>
          <a:p>
            <a:pPr marL="342900" indent="-342900">
              <a:spcAft>
                <a:spcPts val="600"/>
              </a:spcAft>
              <a:buFont typeface="Arial" panose="020B0604020202020204" pitchFamily="34" charset="0"/>
              <a:buChar char="•"/>
            </a:pPr>
            <a:r>
              <a:rPr lang="en-US" sz="2000" b="1" dirty="0">
                <a:latin typeface="Calibri" panose="020F0502020204030204" pitchFamily="34" charset="0"/>
                <a:cs typeface="Calibri" panose="020F0502020204030204" pitchFamily="34" charset="0"/>
              </a:rPr>
              <a:t>The Republic of Serbia has a status of a </a:t>
            </a:r>
            <a:r>
              <a:rPr lang="en-US" sz="2000" b="1" dirty="0" err="1">
                <a:latin typeface="Calibri" panose="020F0502020204030204" pitchFamily="34" charset="0"/>
                <a:cs typeface="Calibri" panose="020F0502020204030204" pitchFamily="34" charset="0"/>
              </a:rPr>
              <a:t>programme</a:t>
            </a:r>
            <a:r>
              <a:rPr lang="en-US" sz="2000" b="1" dirty="0">
                <a:latin typeface="Calibri" panose="020F0502020204030204" pitchFamily="34" charset="0"/>
                <a:cs typeface="Calibri" panose="020F0502020204030204" pitchFamily="34" charset="0"/>
              </a:rPr>
              <a:t> country</a:t>
            </a:r>
            <a:r>
              <a:rPr lang="en-US" sz="2000" dirty="0">
                <a:latin typeface="Calibri" panose="020F0502020204030204" pitchFamily="34" charset="0"/>
                <a:cs typeface="Calibri" panose="020F0502020204030204" pitchFamily="34" charset="0"/>
              </a:rPr>
              <a:t> in Erasmus+ </a:t>
            </a:r>
            <a:r>
              <a:rPr lang="en-US" sz="2000" dirty="0" err="1">
                <a:latin typeface="Calibri" panose="020F0502020204030204" pitchFamily="34" charset="0"/>
                <a:cs typeface="Calibri" panose="020F0502020204030204" pitchFamily="34" charset="0"/>
              </a:rPr>
              <a:t>programme</a:t>
            </a:r>
            <a:r>
              <a:rPr lang="en-US" sz="2000" dirty="0">
                <a:latin typeface="Calibri" panose="020F0502020204030204" pitchFamily="34" charset="0"/>
                <a:cs typeface="Calibri" panose="020F0502020204030204" pitchFamily="34" charset="0"/>
              </a:rPr>
              <a:t>, which means that institutions and organizations from Serbia </a:t>
            </a:r>
            <a:r>
              <a:rPr lang="en-US" sz="2000" u="sng" dirty="0">
                <a:latin typeface="Calibri" panose="020F0502020204030204" pitchFamily="34" charset="0"/>
                <a:cs typeface="Calibri" panose="020F0502020204030204" pitchFamily="34" charset="0"/>
              </a:rPr>
              <a:t>can participate in all parts of the </a:t>
            </a:r>
            <a:r>
              <a:rPr lang="en-US" sz="2000" u="sng" dirty="0" err="1">
                <a:latin typeface="Calibri" panose="020F0502020204030204" pitchFamily="34" charset="0"/>
                <a:cs typeface="Calibri" panose="020F0502020204030204" pitchFamily="34" charset="0"/>
              </a:rPr>
              <a:t>programme</a:t>
            </a:r>
            <a:r>
              <a:rPr lang="en-US" sz="2000" dirty="0">
                <a:latin typeface="Calibri" panose="020F0502020204030204" pitchFamily="34" charset="0"/>
                <a:cs typeface="Calibri" panose="020F0502020204030204" pitchFamily="34" charset="0"/>
              </a:rPr>
              <a:t>, either as coordinators or partners.</a:t>
            </a:r>
          </a:p>
          <a:p>
            <a:pPr marL="342900" indent="-342900">
              <a:spcAft>
                <a:spcPts val="6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 For more details about the projects please refer to the page </a:t>
            </a:r>
            <a:r>
              <a:rPr lang="en-US" sz="2000" dirty="0">
                <a:latin typeface="Calibri" panose="020F0502020204030204" pitchFamily="34" charset="0"/>
                <a:cs typeface="Calibri" panose="020F0502020204030204" pitchFamily="34" charset="0"/>
                <a:hlinkClick r:id="rId5"/>
              </a:rPr>
              <a:t>Calendar of Calls</a:t>
            </a:r>
            <a:r>
              <a:rPr lang="en-US" sz="2000" dirty="0">
                <a:latin typeface="Calibri" panose="020F0502020204030204" pitchFamily="34" charset="0"/>
                <a:cs typeface="Calibri" panose="020F0502020204030204" pitchFamily="34" charset="0"/>
              </a:rPr>
              <a:t>.</a:t>
            </a:r>
          </a:p>
          <a:p>
            <a:pPr>
              <a:spcBef>
                <a:spcPts val="600"/>
              </a:spcBef>
            </a:pPr>
            <a:br>
              <a:rPr lang="en-US" sz="2000"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a:p>
            <a:pPr marL="342900" indent="-342900">
              <a:spcBef>
                <a:spcPts val="600"/>
              </a:spcBef>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a:spcBef>
                <a:spcPts val="600"/>
              </a:spcBef>
            </a:pPr>
            <a:r>
              <a:rPr lang="en-GB" sz="2000" dirty="0">
                <a:latin typeface="Calibri" panose="020F0502020204030204" pitchFamily="34" charset="0"/>
                <a:cs typeface="Calibri" panose="020F0502020204030204" pitchFamily="34" charset="0"/>
              </a:rPr>
              <a:t> </a:t>
            </a:r>
            <a:endParaRPr lang="en-US" sz="2000" dirty="0">
              <a:latin typeface="Calibri" panose="020F0502020204030204" pitchFamily="34" charset="0"/>
              <a:cs typeface="Calibri" panose="020F0502020204030204" pitchFamily="34" charset="0"/>
            </a:endParaRPr>
          </a:p>
          <a:p>
            <a:pPr lvl="1"/>
            <a:endParaRPr lang="tr-TR" dirty="0">
              <a:latin typeface="Calibri" panose="020F0502020204030204" pitchFamily="34" charset="0"/>
              <a:cs typeface="Calibri" panose="020F0502020204030204" pitchFamily="34" charset="0"/>
            </a:endParaRPr>
          </a:p>
          <a:p>
            <a:pPr lvl="1"/>
            <a:endParaRPr lang="tr-T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805891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erasmus +">
            <a:extLst>
              <a:ext uri="{FF2B5EF4-FFF2-40B4-BE49-F238E27FC236}">
                <a16:creationId xmlns:a16="http://schemas.microsoft.com/office/drawing/2014/main" id="{C0B58488-CC0B-41EA-9716-7D8A7E015A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392" y="5493079"/>
            <a:ext cx="1924372" cy="1367767"/>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B585F6A1-9598-452E-B4FE-155683E26F38}"/>
              </a:ext>
            </a:extLst>
          </p:cNvPr>
          <p:cNvSpPr/>
          <p:nvPr/>
        </p:nvSpPr>
        <p:spPr>
          <a:xfrm>
            <a:off x="197392" y="41135"/>
            <a:ext cx="11013540" cy="2913811"/>
          </a:xfrm>
          <a:prstGeom prst="rect">
            <a:avLst/>
          </a:prstGeom>
        </p:spPr>
        <p:txBody>
          <a:bodyPr wrap="square">
            <a:spAutoFit/>
          </a:bodyPr>
          <a:lstStyle/>
          <a:p>
            <a:pPr algn="just">
              <a:lnSpc>
                <a:spcPct val="107000"/>
              </a:lnSpc>
              <a:spcAft>
                <a:spcPts val="800"/>
              </a:spcAft>
            </a:pPr>
            <a:r>
              <a:rPr lang="en-US" sz="2400" b="1" i="1" u="sng" dirty="0">
                <a:solidFill>
                  <a:srgbClr val="002060"/>
                </a:solidFill>
                <a:latin typeface="Calibri" panose="020F0502020204030204" pitchFamily="34" charset="0"/>
                <a:ea typeface="Calibri" panose="020F0502020204030204" pitchFamily="34" charset="0"/>
                <a:cs typeface="Calibri" panose="020F0502020204030204" pitchFamily="34" charset="0"/>
              </a:rPr>
              <a:t>General Call for proposals 2019 – Erasmus+ </a:t>
            </a:r>
            <a:r>
              <a:rPr lang="en-US" sz="2400" b="1" i="1" u="sng" dirty="0" err="1">
                <a:solidFill>
                  <a:srgbClr val="002060"/>
                </a:solidFill>
                <a:latin typeface="Calibri" panose="020F0502020204030204" pitchFamily="34" charset="0"/>
                <a:ea typeface="Calibri" panose="020F0502020204030204" pitchFamily="34" charset="0"/>
                <a:cs typeface="Calibri" panose="020F0502020204030204" pitchFamily="34" charset="0"/>
              </a:rPr>
              <a:t>Programme</a:t>
            </a:r>
            <a:endParaRPr lang="en-US" sz="2400" b="1" i="1" u="sng"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pPr>
              <a:spcBef>
                <a:spcPts val="600"/>
              </a:spcBef>
            </a:pPr>
            <a:br>
              <a:rPr lang="en-US" sz="2000"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a:p>
            <a:pPr marL="342900" indent="-342900">
              <a:spcBef>
                <a:spcPts val="600"/>
              </a:spcBef>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a:spcBef>
                <a:spcPts val="600"/>
              </a:spcBef>
            </a:pPr>
            <a:r>
              <a:rPr lang="en-GB" sz="2000" dirty="0">
                <a:latin typeface="Calibri" panose="020F0502020204030204" pitchFamily="34" charset="0"/>
                <a:cs typeface="Calibri" panose="020F0502020204030204" pitchFamily="34" charset="0"/>
              </a:rPr>
              <a:t> </a:t>
            </a:r>
            <a:endParaRPr lang="en-US" sz="2000" dirty="0">
              <a:latin typeface="Calibri" panose="020F0502020204030204" pitchFamily="34" charset="0"/>
              <a:cs typeface="Calibri" panose="020F0502020204030204" pitchFamily="34" charset="0"/>
            </a:endParaRPr>
          </a:p>
          <a:p>
            <a:pPr lvl="1"/>
            <a:endParaRPr lang="tr-TR" dirty="0">
              <a:latin typeface="Calibri" panose="020F0502020204030204" pitchFamily="34" charset="0"/>
              <a:cs typeface="Calibri" panose="020F0502020204030204" pitchFamily="34" charset="0"/>
            </a:endParaRPr>
          </a:p>
          <a:p>
            <a:pPr lvl="1"/>
            <a:endParaRPr lang="tr-TR" dirty="0">
              <a:latin typeface="Calibri" panose="020F0502020204030204" pitchFamily="34" charset="0"/>
              <a:cs typeface="Calibri" panose="020F05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853649962"/>
              </p:ext>
            </p:extLst>
          </p:nvPr>
        </p:nvGraphicFramePr>
        <p:xfrm>
          <a:off x="197391" y="787651"/>
          <a:ext cx="11671701" cy="4465367"/>
        </p:xfrm>
        <a:graphic>
          <a:graphicData uri="http://schemas.openxmlformats.org/drawingml/2006/table">
            <a:tbl>
              <a:tblPr firstRow="1" firstCol="1" bandRow="1">
                <a:tableStyleId>{5C22544A-7EE6-4342-B048-85BDC9FD1C3A}</a:tableStyleId>
              </a:tblPr>
              <a:tblGrid>
                <a:gridCol w="4768435">
                  <a:extLst>
                    <a:ext uri="{9D8B030D-6E8A-4147-A177-3AD203B41FA5}">
                      <a16:colId xmlns:a16="http://schemas.microsoft.com/office/drawing/2014/main" val="20000"/>
                    </a:ext>
                  </a:extLst>
                </a:gridCol>
                <a:gridCol w="3028384">
                  <a:extLst>
                    <a:ext uri="{9D8B030D-6E8A-4147-A177-3AD203B41FA5}">
                      <a16:colId xmlns:a16="http://schemas.microsoft.com/office/drawing/2014/main" val="20001"/>
                    </a:ext>
                  </a:extLst>
                </a:gridCol>
                <a:gridCol w="2159251">
                  <a:extLst>
                    <a:ext uri="{9D8B030D-6E8A-4147-A177-3AD203B41FA5}">
                      <a16:colId xmlns:a16="http://schemas.microsoft.com/office/drawing/2014/main" val="20002"/>
                    </a:ext>
                  </a:extLst>
                </a:gridCol>
                <a:gridCol w="1715631">
                  <a:extLst>
                    <a:ext uri="{9D8B030D-6E8A-4147-A177-3AD203B41FA5}">
                      <a16:colId xmlns:a16="http://schemas.microsoft.com/office/drawing/2014/main" val="20003"/>
                    </a:ext>
                  </a:extLst>
                </a:gridCol>
              </a:tblGrid>
              <a:tr h="118002">
                <a:tc gridSpan="4">
                  <a:txBody>
                    <a:bodyPr/>
                    <a:lstStyle/>
                    <a:p>
                      <a:pPr algn="ctr">
                        <a:lnSpc>
                          <a:spcPct val="107000"/>
                        </a:lnSpc>
                        <a:spcBef>
                          <a:spcPts val="600"/>
                        </a:spcBef>
                        <a:spcAft>
                          <a:spcPts val="0"/>
                        </a:spcAft>
                      </a:pPr>
                      <a:r>
                        <a:rPr lang="en-US" sz="1600" dirty="0">
                          <a:effectLst/>
                          <a:latin typeface="Calibri" panose="020F0502020204030204" pitchFamily="34" charset="0"/>
                          <a:cs typeface="Calibri" panose="020F0502020204030204" pitchFamily="34" charset="0"/>
                        </a:rPr>
                        <a:t>Table of all application deadlines for projects in 2020 and all types of projects.</a:t>
                      </a:r>
                    </a:p>
                  </a:txBody>
                  <a:tcPr marL="27577" marR="27577" marT="27577" marB="27577"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55677">
                <a:tc>
                  <a:txBody>
                    <a:bodyPr/>
                    <a:lstStyle/>
                    <a:p>
                      <a:pPr>
                        <a:lnSpc>
                          <a:spcPct val="107000"/>
                        </a:lnSpc>
                        <a:spcBef>
                          <a:spcPts val="600"/>
                        </a:spcBef>
                        <a:spcAft>
                          <a:spcPts val="0"/>
                        </a:spcAft>
                      </a:pPr>
                      <a:r>
                        <a:rPr lang="en-US" sz="1600" dirty="0">
                          <a:effectLst/>
                          <a:latin typeface="Calibri" panose="020F0502020204030204" pitchFamily="34" charset="0"/>
                          <a:cs typeface="Calibri" panose="020F0502020204030204" pitchFamily="34" charset="0"/>
                        </a:rPr>
                        <a:t>Type of project</a:t>
                      </a:r>
                    </a:p>
                  </a:txBody>
                  <a:tcPr marL="27577" marR="27577" marT="27577" marB="27577" anchor="ctr"/>
                </a:tc>
                <a:tc>
                  <a:txBody>
                    <a:bodyPr/>
                    <a:lstStyle/>
                    <a:p>
                      <a:pPr>
                        <a:lnSpc>
                          <a:spcPct val="107000"/>
                        </a:lnSpc>
                        <a:spcBef>
                          <a:spcPts val="600"/>
                        </a:spcBef>
                        <a:spcAft>
                          <a:spcPts val="0"/>
                        </a:spcAft>
                      </a:pPr>
                      <a:r>
                        <a:rPr lang="en-US" sz="1600" b="1" dirty="0">
                          <a:effectLst/>
                          <a:latin typeface="Calibri" panose="020F0502020204030204" pitchFamily="34" charset="0"/>
                          <a:cs typeface="Calibri" panose="020F0502020204030204" pitchFamily="34" charset="0"/>
                        </a:rPr>
                        <a:t>The Role of institutions from Serbia</a:t>
                      </a:r>
                    </a:p>
                  </a:txBody>
                  <a:tcPr marL="27577" marR="27577" marT="27577" marB="27577" anchor="ctr"/>
                </a:tc>
                <a:tc>
                  <a:txBody>
                    <a:bodyPr/>
                    <a:lstStyle/>
                    <a:p>
                      <a:pPr>
                        <a:lnSpc>
                          <a:spcPct val="107000"/>
                        </a:lnSpc>
                        <a:spcBef>
                          <a:spcPts val="600"/>
                        </a:spcBef>
                        <a:spcAft>
                          <a:spcPts val="0"/>
                        </a:spcAft>
                      </a:pPr>
                      <a:r>
                        <a:rPr lang="en-US" sz="1600" b="1" dirty="0">
                          <a:effectLst/>
                          <a:latin typeface="Calibri" panose="020F0502020204030204" pitchFamily="34" charset="0"/>
                          <a:cs typeface="Calibri" panose="020F0502020204030204" pitchFamily="34" charset="0"/>
                        </a:rPr>
                        <a:t>Deadline for the submission of applications </a:t>
                      </a:r>
                    </a:p>
                  </a:txBody>
                  <a:tcPr marL="27577" marR="27577" marT="27577" marB="27577" anchor="ctr"/>
                </a:tc>
                <a:tc>
                  <a:txBody>
                    <a:bodyPr/>
                    <a:lstStyle/>
                    <a:p>
                      <a:pPr>
                        <a:lnSpc>
                          <a:spcPct val="107000"/>
                        </a:lnSpc>
                        <a:spcBef>
                          <a:spcPts val="600"/>
                        </a:spcBef>
                        <a:spcAft>
                          <a:spcPts val="0"/>
                        </a:spcAft>
                      </a:pPr>
                      <a:r>
                        <a:rPr lang="en-US" sz="1600" b="1" dirty="0">
                          <a:effectLst/>
                          <a:latin typeface="Calibri" panose="020F0502020204030204" pitchFamily="34" charset="0"/>
                          <a:cs typeface="Calibri" panose="020F0502020204030204" pitchFamily="34" charset="0"/>
                        </a:rPr>
                        <a:t>Applications are submitted to:</a:t>
                      </a:r>
                    </a:p>
                  </a:txBody>
                  <a:tcPr marL="27577" marR="27577" marT="27577" marB="27577" anchor="ctr"/>
                </a:tc>
                <a:extLst>
                  <a:ext uri="{0D108BD9-81ED-4DB2-BD59-A6C34878D82A}">
                    <a16:rowId xmlns:a16="http://schemas.microsoft.com/office/drawing/2014/main" val="10001"/>
                  </a:ext>
                </a:extLst>
              </a:tr>
              <a:tr h="260325">
                <a:tc>
                  <a:txBody>
                    <a:bodyPr/>
                    <a:lstStyle/>
                    <a:p>
                      <a:pPr>
                        <a:lnSpc>
                          <a:spcPct val="107000"/>
                        </a:lnSpc>
                        <a:spcBef>
                          <a:spcPts val="600"/>
                        </a:spcBef>
                        <a:spcAft>
                          <a:spcPts val="0"/>
                        </a:spcAft>
                      </a:pPr>
                      <a:r>
                        <a:rPr lang="en-US" sz="1600" b="0" dirty="0">
                          <a:effectLst/>
                          <a:latin typeface="Calibri" panose="020F0502020204030204" pitchFamily="34" charset="0"/>
                          <a:cs typeface="Calibri" panose="020F0502020204030204" pitchFamily="34" charset="0"/>
                        </a:rPr>
                        <a:t>Mobility of individuals in school education</a:t>
                      </a:r>
                    </a:p>
                  </a:txBody>
                  <a:tcPr marL="27577" marR="27577" marT="27577" marB="27577" anchor="ctr"/>
                </a:tc>
                <a:tc>
                  <a:txBody>
                    <a:bodyPr/>
                    <a:lstStyle/>
                    <a:p>
                      <a:pPr>
                        <a:lnSpc>
                          <a:spcPct val="107000"/>
                        </a:lnSpc>
                        <a:spcBef>
                          <a:spcPts val="600"/>
                        </a:spcBef>
                        <a:spcAft>
                          <a:spcPts val="0"/>
                        </a:spcAft>
                      </a:pPr>
                      <a:r>
                        <a:rPr lang="en-US" sz="1600">
                          <a:effectLst/>
                          <a:latin typeface="Calibri" panose="020F0502020204030204" pitchFamily="34" charset="0"/>
                          <a:cs typeface="Calibri" panose="020F0502020204030204" pitchFamily="34" charset="0"/>
                        </a:rPr>
                        <a:t>Coordinator, Partner**</a:t>
                      </a:r>
                    </a:p>
                  </a:txBody>
                  <a:tcPr marL="27577" marR="27577" marT="27577" marB="27577" anchor="ctr"/>
                </a:tc>
                <a:tc>
                  <a:txBody>
                    <a:bodyPr/>
                    <a:lstStyle/>
                    <a:p>
                      <a:pPr>
                        <a:lnSpc>
                          <a:spcPct val="107000"/>
                        </a:lnSpc>
                        <a:spcBef>
                          <a:spcPts val="600"/>
                        </a:spcBef>
                        <a:spcAft>
                          <a:spcPts val="0"/>
                        </a:spcAft>
                      </a:pPr>
                      <a:r>
                        <a:rPr lang="en-US" sz="1600">
                          <a:effectLst/>
                          <a:latin typeface="Calibri" panose="020F0502020204030204" pitchFamily="34" charset="0"/>
                          <a:cs typeface="Calibri" panose="020F0502020204030204" pitchFamily="34" charset="0"/>
                        </a:rPr>
                        <a:t>5 February 2020.*</a:t>
                      </a:r>
                    </a:p>
                  </a:txBody>
                  <a:tcPr marL="27577" marR="27577" marT="27577" marB="27577" anchor="ctr"/>
                </a:tc>
                <a:tc>
                  <a:txBody>
                    <a:bodyPr/>
                    <a:lstStyle/>
                    <a:p>
                      <a:pPr>
                        <a:lnSpc>
                          <a:spcPct val="107000"/>
                        </a:lnSpc>
                        <a:spcBef>
                          <a:spcPts val="600"/>
                        </a:spcBef>
                        <a:spcAft>
                          <a:spcPts val="0"/>
                        </a:spcAft>
                      </a:pPr>
                      <a:r>
                        <a:rPr lang="en-US" sz="1600">
                          <a:effectLst/>
                          <a:latin typeface="Calibri" panose="020F0502020204030204" pitchFamily="34" charset="0"/>
                          <a:cs typeface="Calibri" panose="020F0502020204030204" pitchFamily="34" charset="0"/>
                        </a:rPr>
                        <a:t>NEO</a:t>
                      </a:r>
                    </a:p>
                  </a:txBody>
                  <a:tcPr marL="27577" marR="27577" marT="27577" marB="27577" anchor="ctr"/>
                </a:tc>
                <a:extLst>
                  <a:ext uri="{0D108BD9-81ED-4DB2-BD59-A6C34878D82A}">
                    <a16:rowId xmlns:a16="http://schemas.microsoft.com/office/drawing/2014/main" val="10002"/>
                  </a:ext>
                </a:extLst>
              </a:tr>
              <a:tr h="260325">
                <a:tc>
                  <a:txBody>
                    <a:bodyPr/>
                    <a:lstStyle/>
                    <a:p>
                      <a:pPr>
                        <a:lnSpc>
                          <a:spcPct val="107000"/>
                        </a:lnSpc>
                        <a:spcBef>
                          <a:spcPts val="600"/>
                        </a:spcBef>
                        <a:spcAft>
                          <a:spcPts val="0"/>
                        </a:spcAft>
                      </a:pPr>
                      <a:r>
                        <a:rPr lang="en-US" sz="1600" b="0" dirty="0">
                          <a:effectLst/>
                          <a:latin typeface="Calibri" panose="020F0502020204030204" pitchFamily="34" charset="0"/>
                          <a:cs typeface="Calibri" panose="020F0502020204030204" pitchFamily="34" charset="0"/>
                        </a:rPr>
                        <a:t>Mobility of individuals in VET and training</a:t>
                      </a:r>
                    </a:p>
                  </a:txBody>
                  <a:tcPr marL="27577" marR="27577" marT="27577" marB="27577" anchor="ctr"/>
                </a:tc>
                <a:tc>
                  <a:txBody>
                    <a:bodyPr/>
                    <a:lstStyle/>
                    <a:p>
                      <a:pPr>
                        <a:lnSpc>
                          <a:spcPct val="107000"/>
                        </a:lnSpc>
                        <a:spcBef>
                          <a:spcPts val="600"/>
                        </a:spcBef>
                        <a:spcAft>
                          <a:spcPts val="0"/>
                        </a:spcAft>
                      </a:pPr>
                      <a:r>
                        <a:rPr lang="en-US" sz="1600">
                          <a:effectLst/>
                          <a:latin typeface="Calibri" panose="020F0502020204030204" pitchFamily="34" charset="0"/>
                          <a:cs typeface="Calibri" panose="020F0502020204030204" pitchFamily="34" charset="0"/>
                        </a:rPr>
                        <a:t>Coordinator, Partner**</a:t>
                      </a:r>
                    </a:p>
                  </a:txBody>
                  <a:tcPr marL="27577" marR="27577" marT="27577" marB="27577" anchor="ctr"/>
                </a:tc>
                <a:tc>
                  <a:txBody>
                    <a:bodyPr/>
                    <a:lstStyle/>
                    <a:p>
                      <a:pPr>
                        <a:lnSpc>
                          <a:spcPct val="107000"/>
                        </a:lnSpc>
                        <a:spcBef>
                          <a:spcPts val="600"/>
                        </a:spcBef>
                        <a:spcAft>
                          <a:spcPts val="0"/>
                        </a:spcAft>
                      </a:pPr>
                      <a:r>
                        <a:rPr lang="en-US" sz="1600">
                          <a:effectLst/>
                          <a:latin typeface="Calibri" panose="020F0502020204030204" pitchFamily="34" charset="0"/>
                          <a:cs typeface="Calibri" panose="020F0502020204030204" pitchFamily="34" charset="0"/>
                        </a:rPr>
                        <a:t>5 February 2020.*</a:t>
                      </a:r>
                    </a:p>
                  </a:txBody>
                  <a:tcPr marL="27577" marR="27577" marT="27577" marB="27577" anchor="ctr"/>
                </a:tc>
                <a:tc>
                  <a:txBody>
                    <a:bodyPr/>
                    <a:lstStyle/>
                    <a:p>
                      <a:pPr>
                        <a:lnSpc>
                          <a:spcPct val="107000"/>
                        </a:lnSpc>
                        <a:spcBef>
                          <a:spcPts val="600"/>
                        </a:spcBef>
                        <a:spcAft>
                          <a:spcPts val="0"/>
                        </a:spcAft>
                      </a:pPr>
                      <a:r>
                        <a:rPr lang="en-US" sz="1600">
                          <a:effectLst/>
                          <a:latin typeface="Calibri" panose="020F0502020204030204" pitchFamily="34" charset="0"/>
                          <a:cs typeface="Calibri" panose="020F0502020204030204" pitchFamily="34" charset="0"/>
                        </a:rPr>
                        <a:t>NEO</a:t>
                      </a:r>
                    </a:p>
                  </a:txBody>
                  <a:tcPr marL="27577" marR="27577" marT="27577" marB="27577" anchor="ctr"/>
                </a:tc>
                <a:extLst>
                  <a:ext uri="{0D108BD9-81ED-4DB2-BD59-A6C34878D82A}">
                    <a16:rowId xmlns:a16="http://schemas.microsoft.com/office/drawing/2014/main" val="10003"/>
                  </a:ext>
                </a:extLst>
              </a:tr>
              <a:tr h="260325">
                <a:tc>
                  <a:txBody>
                    <a:bodyPr/>
                    <a:lstStyle/>
                    <a:p>
                      <a:pPr>
                        <a:lnSpc>
                          <a:spcPct val="107000"/>
                        </a:lnSpc>
                        <a:spcBef>
                          <a:spcPts val="600"/>
                        </a:spcBef>
                        <a:spcAft>
                          <a:spcPts val="0"/>
                        </a:spcAft>
                      </a:pPr>
                      <a:r>
                        <a:rPr lang="en-US" sz="1600" b="0" dirty="0">
                          <a:effectLst/>
                          <a:latin typeface="Calibri" panose="020F0502020204030204" pitchFamily="34" charset="0"/>
                          <a:cs typeface="Calibri" panose="020F0502020204030204" pitchFamily="34" charset="0"/>
                        </a:rPr>
                        <a:t>Mobility of individuals in  adult education fields</a:t>
                      </a:r>
                    </a:p>
                  </a:txBody>
                  <a:tcPr marL="27577" marR="27577" marT="27577" marB="27577" anchor="ctr"/>
                </a:tc>
                <a:tc>
                  <a:txBody>
                    <a:bodyPr/>
                    <a:lstStyle/>
                    <a:p>
                      <a:pPr>
                        <a:lnSpc>
                          <a:spcPct val="107000"/>
                        </a:lnSpc>
                        <a:spcBef>
                          <a:spcPts val="600"/>
                        </a:spcBef>
                        <a:spcAft>
                          <a:spcPts val="0"/>
                        </a:spcAft>
                      </a:pPr>
                      <a:r>
                        <a:rPr lang="en-US" sz="1600">
                          <a:effectLst/>
                          <a:latin typeface="Calibri" panose="020F0502020204030204" pitchFamily="34" charset="0"/>
                          <a:cs typeface="Calibri" panose="020F0502020204030204" pitchFamily="34" charset="0"/>
                        </a:rPr>
                        <a:t>Coordinator, Partner**</a:t>
                      </a:r>
                    </a:p>
                  </a:txBody>
                  <a:tcPr marL="27577" marR="27577" marT="27577" marB="27577" anchor="ctr"/>
                </a:tc>
                <a:tc>
                  <a:txBody>
                    <a:bodyPr/>
                    <a:lstStyle/>
                    <a:p>
                      <a:pPr>
                        <a:lnSpc>
                          <a:spcPct val="107000"/>
                        </a:lnSpc>
                        <a:spcBef>
                          <a:spcPts val="600"/>
                        </a:spcBef>
                        <a:spcAft>
                          <a:spcPts val="0"/>
                        </a:spcAft>
                      </a:pPr>
                      <a:r>
                        <a:rPr lang="en-US" sz="1600">
                          <a:effectLst/>
                          <a:latin typeface="Calibri" panose="020F0502020204030204" pitchFamily="34" charset="0"/>
                          <a:cs typeface="Calibri" panose="020F0502020204030204" pitchFamily="34" charset="0"/>
                        </a:rPr>
                        <a:t>5 February 2020.*</a:t>
                      </a:r>
                    </a:p>
                  </a:txBody>
                  <a:tcPr marL="27577" marR="27577" marT="27577" marB="27577" anchor="ctr"/>
                </a:tc>
                <a:tc>
                  <a:txBody>
                    <a:bodyPr/>
                    <a:lstStyle/>
                    <a:p>
                      <a:pPr>
                        <a:lnSpc>
                          <a:spcPct val="107000"/>
                        </a:lnSpc>
                        <a:spcBef>
                          <a:spcPts val="600"/>
                        </a:spcBef>
                        <a:spcAft>
                          <a:spcPts val="0"/>
                        </a:spcAft>
                      </a:pPr>
                      <a:r>
                        <a:rPr lang="en-US" sz="1600">
                          <a:effectLst/>
                          <a:latin typeface="Calibri" panose="020F0502020204030204" pitchFamily="34" charset="0"/>
                          <a:cs typeface="Calibri" panose="020F0502020204030204" pitchFamily="34" charset="0"/>
                        </a:rPr>
                        <a:t>NEO</a:t>
                      </a:r>
                    </a:p>
                  </a:txBody>
                  <a:tcPr marL="27577" marR="27577" marT="27577" marB="27577" anchor="ctr"/>
                </a:tc>
                <a:extLst>
                  <a:ext uri="{0D108BD9-81ED-4DB2-BD59-A6C34878D82A}">
                    <a16:rowId xmlns:a16="http://schemas.microsoft.com/office/drawing/2014/main" val="10004"/>
                  </a:ext>
                </a:extLst>
              </a:tr>
              <a:tr h="378372">
                <a:tc>
                  <a:txBody>
                    <a:bodyPr/>
                    <a:lstStyle/>
                    <a:p>
                      <a:pPr>
                        <a:lnSpc>
                          <a:spcPct val="107000"/>
                        </a:lnSpc>
                        <a:spcBef>
                          <a:spcPts val="600"/>
                        </a:spcBef>
                        <a:spcAft>
                          <a:spcPts val="0"/>
                        </a:spcAft>
                      </a:pPr>
                      <a:r>
                        <a:rPr lang="en-US" sz="1600" b="0" dirty="0">
                          <a:effectLst/>
                          <a:latin typeface="Calibri" panose="020F0502020204030204" pitchFamily="34" charset="0"/>
                          <a:cs typeface="Calibri" panose="020F0502020204030204" pitchFamily="34" charset="0"/>
                        </a:rPr>
                        <a:t>Mobility of individuals in the field of youth</a:t>
                      </a:r>
                    </a:p>
                  </a:txBody>
                  <a:tcPr marL="27577" marR="27577" marT="27577" marB="27577" anchor="ctr"/>
                </a:tc>
                <a:tc>
                  <a:txBody>
                    <a:bodyPr/>
                    <a:lstStyle/>
                    <a:p>
                      <a:pPr>
                        <a:lnSpc>
                          <a:spcPct val="107000"/>
                        </a:lnSpc>
                        <a:spcBef>
                          <a:spcPts val="600"/>
                        </a:spcBef>
                        <a:spcAft>
                          <a:spcPts val="0"/>
                        </a:spcAft>
                      </a:pPr>
                      <a:r>
                        <a:rPr lang="en-US" sz="1600">
                          <a:effectLst/>
                          <a:latin typeface="Calibri" panose="020F0502020204030204" pitchFamily="34" charset="0"/>
                          <a:cs typeface="Calibri" panose="020F0502020204030204" pitchFamily="34" charset="0"/>
                        </a:rPr>
                        <a:t>Coordinator, Partner**</a:t>
                      </a:r>
                    </a:p>
                  </a:txBody>
                  <a:tcPr marL="27577" marR="27577" marT="27577" marB="27577" anchor="ctr"/>
                </a:tc>
                <a:tc>
                  <a:txBody>
                    <a:bodyPr/>
                    <a:lstStyle/>
                    <a:p>
                      <a:pPr>
                        <a:lnSpc>
                          <a:spcPct val="107000"/>
                        </a:lnSpc>
                        <a:spcBef>
                          <a:spcPts val="600"/>
                        </a:spcBef>
                        <a:spcAft>
                          <a:spcPts val="0"/>
                        </a:spcAft>
                      </a:pPr>
                      <a:r>
                        <a:rPr lang="en-US" sz="1600">
                          <a:effectLst/>
                          <a:latin typeface="Calibri" panose="020F0502020204030204" pitchFamily="34" charset="0"/>
                          <a:cs typeface="Calibri" panose="020F0502020204030204" pitchFamily="34" charset="0"/>
                        </a:rPr>
                        <a:t>5 February 2020,</a:t>
                      </a:r>
                      <a:br>
                        <a:rPr lang="en-US" sz="1600">
                          <a:effectLst/>
                          <a:latin typeface="Calibri" panose="020F0502020204030204" pitchFamily="34" charset="0"/>
                          <a:cs typeface="Calibri" panose="020F0502020204030204" pitchFamily="34" charset="0"/>
                        </a:rPr>
                      </a:br>
                      <a:r>
                        <a:rPr lang="en-US" sz="1600">
                          <a:effectLst/>
                          <a:latin typeface="Calibri" panose="020F0502020204030204" pitchFamily="34" charset="0"/>
                          <a:cs typeface="Calibri" panose="020F0502020204030204" pitchFamily="34" charset="0"/>
                        </a:rPr>
                        <a:t>30 April 2020</a:t>
                      </a:r>
                      <a:br>
                        <a:rPr lang="en-US" sz="1600">
                          <a:effectLst/>
                          <a:latin typeface="Calibri" panose="020F0502020204030204" pitchFamily="34" charset="0"/>
                          <a:cs typeface="Calibri" panose="020F0502020204030204" pitchFamily="34" charset="0"/>
                        </a:rPr>
                      </a:br>
                      <a:r>
                        <a:rPr lang="en-US" sz="1600">
                          <a:effectLst/>
                          <a:latin typeface="Calibri" panose="020F0502020204030204" pitchFamily="34" charset="0"/>
                          <a:cs typeface="Calibri" panose="020F0502020204030204" pitchFamily="34" charset="0"/>
                        </a:rPr>
                        <a:t>1 October 2020.*</a:t>
                      </a:r>
                    </a:p>
                  </a:txBody>
                  <a:tcPr marL="27577" marR="27577" marT="27577" marB="27577" anchor="ctr"/>
                </a:tc>
                <a:tc>
                  <a:txBody>
                    <a:bodyPr/>
                    <a:lstStyle/>
                    <a:p>
                      <a:pPr>
                        <a:lnSpc>
                          <a:spcPct val="107000"/>
                        </a:lnSpc>
                        <a:spcBef>
                          <a:spcPts val="600"/>
                        </a:spcBef>
                        <a:spcAft>
                          <a:spcPts val="0"/>
                        </a:spcAft>
                      </a:pPr>
                      <a:r>
                        <a:rPr lang="en-US" sz="1600">
                          <a:effectLst/>
                          <a:latin typeface="Calibri" panose="020F0502020204030204" pitchFamily="34" charset="0"/>
                          <a:cs typeface="Calibri" panose="020F0502020204030204" pitchFamily="34" charset="0"/>
                        </a:rPr>
                        <a:t>NEO</a:t>
                      </a:r>
                    </a:p>
                  </a:txBody>
                  <a:tcPr marL="27577" marR="27577" marT="27577" marB="27577" anchor="ctr"/>
                </a:tc>
                <a:extLst>
                  <a:ext uri="{0D108BD9-81ED-4DB2-BD59-A6C34878D82A}">
                    <a16:rowId xmlns:a16="http://schemas.microsoft.com/office/drawing/2014/main" val="10005"/>
                  </a:ext>
                </a:extLst>
              </a:tr>
              <a:tr h="355677">
                <a:tc>
                  <a:txBody>
                    <a:bodyPr/>
                    <a:lstStyle/>
                    <a:p>
                      <a:pPr>
                        <a:lnSpc>
                          <a:spcPct val="107000"/>
                        </a:lnSpc>
                        <a:spcBef>
                          <a:spcPts val="600"/>
                        </a:spcBef>
                        <a:spcAft>
                          <a:spcPts val="0"/>
                        </a:spcAft>
                      </a:pPr>
                      <a:r>
                        <a:rPr lang="en-US" sz="1600" b="0" dirty="0">
                          <a:effectLst/>
                          <a:latin typeface="Calibri" panose="020F0502020204030204" pitchFamily="34" charset="0"/>
                          <a:cs typeface="Calibri" panose="020F0502020204030204" pitchFamily="34" charset="0"/>
                        </a:rPr>
                        <a:t>Mobility of individuals in the field of higher education (KA103 </a:t>
                      </a:r>
                      <a:r>
                        <a:rPr lang="en-US" sz="1600" b="0" dirty="0" err="1">
                          <a:effectLst/>
                          <a:latin typeface="Calibri" panose="020F0502020204030204" pitchFamily="34" charset="0"/>
                          <a:cs typeface="Calibri" panose="020F0502020204030204" pitchFamily="34" charset="0"/>
                        </a:rPr>
                        <a:t>i</a:t>
                      </a:r>
                      <a:r>
                        <a:rPr lang="en-US" sz="1600" b="0" dirty="0">
                          <a:effectLst/>
                          <a:latin typeface="Calibri" panose="020F0502020204030204" pitchFamily="34" charset="0"/>
                          <a:cs typeface="Calibri" panose="020F0502020204030204" pitchFamily="34" charset="0"/>
                        </a:rPr>
                        <a:t> KA107)</a:t>
                      </a:r>
                    </a:p>
                  </a:txBody>
                  <a:tcPr marL="27577" marR="27577" marT="27577" marB="27577" anchor="ctr"/>
                </a:tc>
                <a:tc>
                  <a:txBody>
                    <a:bodyPr/>
                    <a:lstStyle/>
                    <a:p>
                      <a:pPr>
                        <a:lnSpc>
                          <a:spcPct val="107000"/>
                        </a:lnSpc>
                        <a:spcBef>
                          <a:spcPts val="600"/>
                        </a:spcBef>
                        <a:spcAft>
                          <a:spcPts val="0"/>
                        </a:spcAft>
                      </a:pPr>
                      <a:r>
                        <a:rPr lang="en-US" sz="1600">
                          <a:effectLst/>
                          <a:latin typeface="Calibri" panose="020F0502020204030204" pitchFamily="34" charset="0"/>
                          <a:cs typeface="Calibri" panose="020F0502020204030204" pitchFamily="34" charset="0"/>
                        </a:rPr>
                        <a:t>Coordinator, Partner**</a:t>
                      </a:r>
                    </a:p>
                  </a:txBody>
                  <a:tcPr marL="27577" marR="27577" marT="27577" marB="27577" anchor="ctr"/>
                </a:tc>
                <a:tc>
                  <a:txBody>
                    <a:bodyPr/>
                    <a:lstStyle/>
                    <a:p>
                      <a:pPr>
                        <a:lnSpc>
                          <a:spcPct val="107000"/>
                        </a:lnSpc>
                        <a:spcBef>
                          <a:spcPts val="600"/>
                        </a:spcBef>
                        <a:spcAft>
                          <a:spcPts val="0"/>
                        </a:spcAft>
                      </a:pPr>
                      <a:r>
                        <a:rPr lang="en-US" sz="1600">
                          <a:effectLst/>
                          <a:latin typeface="Calibri" panose="020F0502020204030204" pitchFamily="34" charset="0"/>
                          <a:cs typeface="Calibri" panose="020F0502020204030204" pitchFamily="34" charset="0"/>
                        </a:rPr>
                        <a:t>5 February 2020.*</a:t>
                      </a:r>
                    </a:p>
                  </a:txBody>
                  <a:tcPr marL="27577" marR="27577" marT="27577" marB="27577" anchor="ctr"/>
                </a:tc>
                <a:tc>
                  <a:txBody>
                    <a:bodyPr/>
                    <a:lstStyle/>
                    <a:p>
                      <a:pPr>
                        <a:lnSpc>
                          <a:spcPct val="107000"/>
                        </a:lnSpc>
                        <a:spcBef>
                          <a:spcPts val="600"/>
                        </a:spcBef>
                        <a:spcAft>
                          <a:spcPts val="0"/>
                        </a:spcAft>
                      </a:pPr>
                      <a:r>
                        <a:rPr lang="en-US" sz="1600">
                          <a:effectLst/>
                          <a:latin typeface="Calibri" panose="020F0502020204030204" pitchFamily="34" charset="0"/>
                          <a:cs typeface="Calibri" panose="020F0502020204030204" pitchFamily="34" charset="0"/>
                        </a:rPr>
                        <a:t>NEO</a:t>
                      </a:r>
                    </a:p>
                  </a:txBody>
                  <a:tcPr marL="27577" marR="27577" marT="27577" marB="27577" anchor="ctr"/>
                </a:tc>
                <a:extLst>
                  <a:ext uri="{0D108BD9-81ED-4DB2-BD59-A6C34878D82A}">
                    <a16:rowId xmlns:a16="http://schemas.microsoft.com/office/drawing/2014/main" val="10006"/>
                  </a:ext>
                </a:extLst>
              </a:tr>
              <a:tr h="260325">
                <a:tc>
                  <a:txBody>
                    <a:bodyPr/>
                    <a:lstStyle/>
                    <a:p>
                      <a:pPr>
                        <a:lnSpc>
                          <a:spcPct val="107000"/>
                        </a:lnSpc>
                        <a:spcBef>
                          <a:spcPts val="600"/>
                        </a:spcBef>
                        <a:spcAft>
                          <a:spcPts val="0"/>
                        </a:spcAft>
                      </a:pPr>
                      <a:r>
                        <a:rPr lang="en-US" sz="1600" b="0" dirty="0">
                          <a:effectLst/>
                          <a:latin typeface="Calibri" panose="020F0502020204030204" pitchFamily="34" charset="0"/>
                          <a:cs typeface="Calibri" panose="020F0502020204030204" pitchFamily="34" charset="0"/>
                        </a:rPr>
                        <a:t>Erasmus Mundus Joint Master Degrees</a:t>
                      </a:r>
                    </a:p>
                  </a:txBody>
                  <a:tcPr marL="27577" marR="27577" marT="27577" marB="27577" anchor="ctr"/>
                </a:tc>
                <a:tc>
                  <a:txBody>
                    <a:bodyPr/>
                    <a:lstStyle/>
                    <a:p>
                      <a:pPr>
                        <a:lnSpc>
                          <a:spcPct val="107000"/>
                        </a:lnSpc>
                        <a:spcBef>
                          <a:spcPts val="600"/>
                        </a:spcBef>
                        <a:spcAft>
                          <a:spcPts val="0"/>
                        </a:spcAft>
                      </a:pPr>
                      <a:r>
                        <a:rPr lang="en-US" sz="1600">
                          <a:effectLst/>
                          <a:latin typeface="Calibri" panose="020F0502020204030204" pitchFamily="34" charset="0"/>
                          <a:cs typeface="Calibri" panose="020F0502020204030204" pitchFamily="34" charset="0"/>
                        </a:rPr>
                        <a:t>Coordinator, Partner</a:t>
                      </a:r>
                    </a:p>
                  </a:txBody>
                  <a:tcPr marL="27577" marR="27577" marT="27577" marB="27577" anchor="ctr"/>
                </a:tc>
                <a:tc>
                  <a:txBody>
                    <a:bodyPr/>
                    <a:lstStyle/>
                    <a:p>
                      <a:pPr>
                        <a:lnSpc>
                          <a:spcPct val="107000"/>
                        </a:lnSpc>
                        <a:spcBef>
                          <a:spcPts val="600"/>
                        </a:spcBef>
                        <a:spcAft>
                          <a:spcPts val="0"/>
                        </a:spcAft>
                      </a:pPr>
                      <a:r>
                        <a:rPr lang="en-US" sz="1600">
                          <a:effectLst/>
                          <a:latin typeface="Calibri" panose="020F0502020204030204" pitchFamily="34" charset="0"/>
                          <a:cs typeface="Calibri" panose="020F0502020204030204" pitchFamily="34" charset="0"/>
                        </a:rPr>
                        <a:t>13 February 2020***</a:t>
                      </a:r>
                    </a:p>
                  </a:txBody>
                  <a:tcPr marL="27577" marR="27577" marT="27577" marB="27577" anchor="ctr"/>
                </a:tc>
                <a:tc>
                  <a:txBody>
                    <a:bodyPr/>
                    <a:lstStyle/>
                    <a:p>
                      <a:pPr>
                        <a:lnSpc>
                          <a:spcPct val="107000"/>
                        </a:lnSpc>
                        <a:spcBef>
                          <a:spcPts val="600"/>
                        </a:spcBef>
                        <a:spcAft>
                          <a:spcPts val="0"/>
                        </a:spcAft>
                      </a:pPr>
                      <a:r>
                        <a:rPr lang="en-US" sz="1600">
                          <a:effectLst/>
                          <a:latin typeface="Calibri" panose="020F0502020204030204" pitchFamily="34" charset="0"/>
                          <a:cs typeface="Calibri" panose="020F0502020204030204" pitchFamily="34" charset="0"/>
                        </a:rPr>
                        <a:t>EACEA</a:t>
                      </a:r>
                    </a:p>
                  </a:txBody>
                  <a:tcPr marL="27577" marR="27577" marT="27577" marB="27577" anchor="ctr"/>
                </a:tc>
                <a:extLst>
                  <a:ext uri="{0D108BD9-81ED-4DB2-BD59-A6C34878D82A}">
                    <a16:rowId xmlns:a16="http://schemas.microsoft.com/office/drawing/2014/main" val="10007"/>
                  </a:ext>
                </a:extLst>
              </a:tr>
              <a:tr h="260325">
                <a:tc>
                  <a:txBody>
                    <a:bodyPr/>
                    <a:lstStyle/>
                    <a:p>
                      <a:pPr>
                        <a:lnSpc>
                          <a:spcPct val="107000"/>
                        </a:lnSpc>
                        <a:spcBef>
                          <a:spcPts val="600"/>
                        </a:spcBef>
                        <a:spcAft>
                          <a:spcPts val="0"/>
                        </a:spcAft>
                      </a:pPr>
                      <a:r>
                        <a:rPr lang="en-US" sz="1600" b="0" dirty="0">
                          <a:effectLst/>
                          <a:latin typeface="Calibri" panose="020F0502020204030204" pitchFamily="34" charset="0"/>
                          <a:cs typeface="Calibri" panose="020F0502020204030204" pitchFamily="34" charset="0"/>
                        </a:rPr>
                        <a:t>Capacity building in the field of higher education</a:t>
                      </a:r>
                    </a:p>
                  </a:txBody>
                  <a:tcPr marL="27577" marR="27577" marT="27577" marB="27577" anchor="ctr"/>
                </a:tc>
                <a:tc>
                  <a:txBody>
                    <a:bodyPr/>
                    <a:lstStyle/>
                    <a:p>
                      <a:pPr>
                        <a:lnSpc>
                          <a:spcPct val="107000"/>
                        </a:lnSpc>
                        <a:spcBef>
                          <a:spcPts val="600"/>
                        </a:spcBef>
                        <a:spcAft>
                          <a:spcPts val="0"/>
                        </a:spcAft>
                      </a:pPr>
                      <a:r>
                        <a:rPr lang="en-US" sz="1600">
                          <a:effectLst/>
                          <a:latin typeface="Calibri" panose="020F0502020204030204" pitchFamily="34" charset="0"/>
                          <a:cs typeface="Calibri" panose="020F0502020204030204" pitchFamily="34" charset="0"/>
                        </a:rPr>
                        <a:t>Coordinator, Partner</a:t>
                      </a:r>
                    </a:p>
                  </a:txBody>
                  <a:tcPr marL="27577" marR="27577" marT="27577" marB="27577" anchor="ctr"/>
                </a:tc>
                <a:tc>
                  <a:txBody>
                    <a:bodyPr/>
                    <a:lstStyle/>
                    <a:p>
                      <a:pPr>
                        <a:lnSpc>
                          <a:spcPct val="107000"/>
                        </a:lnSpc>
                        <a:spcBef>
                          <a:spcPts val="600"/>
                        </a:spcBef>
                        <a:spcAft>
                          <a:spcPts val="0"/>
                        </a:spcAft>
                      </a:pPr>
                      <a:r>
                        <a:rPr lang="en-US" sz="1600">
                          <a:effectLst/>
                          <a:latin typeface="Calibri" panose="020F0502020204030204" pitchFamily="34" charset="0"/>
                          <a:cs typeface="Calibri" panose="020F0502020204030204" pitchFamily="34" charset="0"/>
                        </a:rPr>
                        <a:t>5 February 2020.***</a:t>
                      </a:r>
                    </a:p>
                  </a:txBody>
                  <a:tcPr marL="27577" marR="27577" marT="27577" marB="27577" anchor="ctr"/>
                </a:tc>
                <a:tc>
                  <a:txBody>
                    <a:bodyPr/>
                    <a:lstStyle/>
                    <a:p>
                      <a:pPr>
                        <a:lnSpc>
                          <a:spcPct val="107000"/>
                        </a:lnSpc>
                        <a:spcBef>
                          <a:spcPts val="600"/>
                        </a:spcBef>
                        <a:spcAft>
                          <a:spcPts val="0"/>
                        </a:spcAft>
                      </a:pPr>
                      <a:r>
                        <a:rPr lang="en-US" sz="1600">
                          <a:effectLst/>
                          <a:latin typeface="Calibri" panose="020F0502020204030204" pitchFamily="34" charset="0"/>
                          <a:cs typeface="Calibri" panose="020F0502020204030204" pitchFamily="34" charset="0"/>
                        </a:rPr>
                        <a:t>EACEA</a:t>
                      </a:r>
                    </a:p>
                  </a:txBody>
                  <a:tcPr marL="27577" marR="27577" marT="27577" marB="27577" anchor="ctr"/>
                </a:tc>
                <a:extLst>
                  <a:ext uri="{0D108BD9-81ED-4DB2-BD59-A6C34878D82A}">
                    <a16:rowId xmlns:a16="http://schemas.microsoft.com/office/drawing/2014/main" val="10008"/>
                  </a:ext>
                </a:extLst>
              </a:tr>
              <a:tr h="260325">
                <a:tc>
                  <a:txBody>
                    <a:bodyPr/>
                    <a:lstStyle/>
                    <a:p>
                      <a:pPr>
                        <a:lnSpc>
                          <a:spcPct val="107000"/>
                        </a:lnSpc>
                        <a:spcBef>
                          <a:spcPts val="600"/>
                        </a:spcBef>
                        <a:spcAft>
                          <a:spcPts val="0"/>
                        </a:spcAft>
                      </a:pPr>
                      <a:r>
                        <a:rPr lang="en-US" sz="1600" b="0" dirty="0">
                          <a:effectLst/>
                          <a:latin typeface="Calibri" panose="020F0502020204030204" pitchFamily="34" charset="0"/>
                          <a:cs typeface="Calibri" panose="020F0502020204030204" pitchFamily="34" charset="0"/>
                        </a:rPr>
                        <a:t>Capacity building in the field of youth</a:t>
                      </a:r>
                    </a:p>
                  </a:txBody>
                  <a:tcPr marL="27577" marR="27577" marT="27577" marB="27577" anchor="ctr"/>
                </a:tc>
                <a:tc>
                  <a:txBody>
                    <a:bodyPr/>
                    <a:lstStyle/>
                    <a:p>
                      <a:pPr>
                        <a:lnSpc>
                          <a:spcPct val="107000"/>
                        </a:lnSpc>
                        <a:spcBef>
                          <a:spcPts val="600"/>
                        </a:spcBef>
                        <a:spcAft>
                          <a:spcPts val="0"/>
                        </a:spcAft>
                      </a:pPr>
                      <a:r>
                        <a:rPr lang="en-US" sz="1600">
                          <a:effectLst/>
                          <a:latin typeface="Calibri" panose="020F0502020204030204" pitchFamily="34" charset="0"/>
                          <a:cs typeface="Calibri" panose="020F0502020204030204" pitchFamily="34" charset="0"/>
                        </a:rPr>
                        <a:t>Coordinator, Partner</a:t>
                      </a:r>
                    </a:p>
                  </a:txBody>
                  <a:tcPr marL="27577" marR="27577" marT="27577" marB="27577" anchor="ctr"/>
                </a:tc>
                <a:tc>
                  <a:txBody>
                    <a:bodyPr/>
                    <a:lstStyle/>
                    <a:p>
                      <a:pPr>
                        <a:lnSpc>
                          <a:spcPct val="107000"/>
                        </a:lnSpc>
                        <a:spcBef>
                          <a:spcPts val="600"/>
                        </a:spcBef>
                        <a:spcAft>
                          <a:spcPts val="0"/>
                        </a:spcAft>
                      </a:pPr>
                      <a:r>
                        <a:rPr lang="en-US" sz="1600">
                          <a:effectLst/>
                          <a:latin typeface="Calibri" panose="020F0502020204030204" pitchFamily="34" charset="0"/>
                          <a:cs typeface="Calibri" panose="020F0502020204030204" pitchFamily="34" charset="0"/>
                        </a:rPr>
                        <a:t>5 February 2020.***</a:t>
                      </a:r>
                    </a:p>
                  </a:txBody>
                  <a:tcPr marL="27577" marR="27577" marT="27577" marB="27577" anchor="ctr"/>
                </a:tc>
                <a:tc>
                  <a:txBody>
                    <a:bodyPr/>
                    <a:lstStyle/>
                    <a:p>
                      <a:pPr>
                        <a:lnSpc>
                          <a:spcPct val="107000"/>
                        </a:lnSpc>
                        <a:spcBef>
                          <a:spcPts val="600"/>
                        </a:spcBef>
                        <a:spcAft>
                          <a:spcPts val="0"/>
                        </a:spcAft>
                      </a:pPr>
                      <a:r>
                        <a:rPr lang="en-US" sz="1600" dirty="0">
                          <a:effectLst/>
                          <a:latin typeface="Calibri" panose="020F0502020204030204" pitchFamily="34" charset="0"/>
                          <a:cs typeface="Calibri" panose="020F0502020204030204" pitchFamily="34" charset="0"/>
                        </a:rPr>
                        <a:t>EACEA</a:t>
                      </a:r>
                    </a:p>
                  </a:txBody>
                  <a:tcPr marL="27577" marR="27577" marT="27577" marB="27577" anchor="ctr"/>
                </a:tc>
                <a:extLst>
                  <a:ext uri="{0D108BD9-81ED-4DB2-BD59-A6C34878D82A}">
                    <a16:rowId xmlns:a16="http://schemas.microsoft.com/office/drawing/2014/main" val="10009"/>
                  </a:ext>
                </a:extLst>
              </a:tr>
            </a:tbl>
          </a:graphicData>
        </a:graphic>
      </p:graphicFrame>
      <p:sp>
        <p:nvSpPr>
          <p:cNvPr id="3" name="TextBox 2"/>
          <p:cNvSpPr txBox="1"/>
          <p:nvPr/>
        </p:nvSpPr>
        <p:spPr>
          <a:xfrm>
            <a:off x="2571183" y="5383518"/>
            <a:ext cx="9569514" cy="1477328"/>
          </a:xfrm>
          <a:prstGeom prst="rect">
            <a:avLst/>
          </a:prstGeom>
          <a:noFill/>
        </p:spPr>
        <p:txBody>
          <a:bodyPr wrap="square" rtlCol="0">
            <a:spAutoFit/>
          </a:bodyPr>
          <a:lstStyle/>
          <a:p>
            <a:r>
              <a:rPr lang="en-US" i="1" dirty="0"/>
              <a:t>**As coordinator – institutions and organizations from Serbia are submitting applications to Foundation Tempus. </a:t>
            </a:r>
            <a:endParaRPr lang="en-US" dirty="0"/>
          </a:p>
          <a:p>
            <a:r>
              <a:rPr lang="en-US" dirty="0"/>
              <a:t>As a partner – institutions and organizations from Serbia can participate in projects that are submitted to the national agency in some other </a:t>
            </a:r>
            <a:r>
              <a:rPr lang="en-US" dirty="0" err="1"/>
              <a:t>programme</a:t>
            </a:r>
            <a:r>
              <a:rPr lang="en-US" dirty="0"/>
              <a:t> country.</a:t>
            </a:r>
          </a:p>
          <a:p>
            <a:endParaRPr lang="en-US" dirty="0"/>
          </a:p>
        </p:txBody>
      </p:sp>
    </p:spTree>
    <p:extLst>
      <p:ext uri="{BB962C8B-B14F-4D97-AF65-F5344CB8AC3E}">
        <p14:creationId xmlns:p14="http://schemas.microsoft.com/office/powerpoint/2010/main" val="420072564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erasmus +">
            <a:extLst>
              <a:ext uri="{FF2B5EF4-FFF2-40B4-BE49-F238E27FC236}">
                <a16:creationId xmlns:a16="http://schemas.microsoft.com/office/drawing/2014/main" id="{C0B58488-CC0B-41EA-9716-7D8A7E015A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392" y="5493079"/>
            <a:ext cx="1924372" cy="1367767"/>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B585F6A1-9598-452E-B4FE-155683E26F38}"/>
              </a:ext>
            </a:extLst>
          </p:cNvPr>
          <p:cNvSpPr/>
          <p:nvPr/>
        </p:nvSpPr>
        <p:spPr>
          <a:xfrm>
            <a:off x="197392" y="41135"/>
            <a:ext cx="11013540" cy="2913811"/>
          </a:xfrm>
          <a:prstGeom prst="rect">
            <a:avLst/>
          </a:prstGeom>
        </p:spPr>
        <p:txBody>
          <a:bodyPr wrap="square">
            <a:spAutoFit/>
          </a:bodyPr>
          <a:lstStyle/>
          <a:p>
            <a:pPr algn="just">
              <a:lnSpc>
                <a:spcPct val="107000"/>
              </a:lnSpc>
              <a:spcAft>
                <a:spcPts val="800"/>
              </a:spcAft>
            </a:pPr>
            <a:r>
              <a:rPr lang="en-US" sz="2400" b="1" i="1" u="sng" dirty="0">
                <a:solidFill>
                  <a:srgbClr val="002060"/>
                </a:solidFill>
                <a:latin typeface="Calibri" panose="020F0502020204030204" pitchFamily="34" charset="0"/>
                <a:ea typeface="Calibri" panose="020F0502020204030204" pitchFamily="34" charset="0"/>
                <a:cs typeface="Calibri" panose="020F0502020204030204" pitchFamily="34" charset="0"/>
              </a:rPr>
              <a:t>General Call for proposals 2019 – Erasmus+ </a:t>
            </a:r>
            <a:r>
              <a:rPr lang="en-US" sz="2400" b="1" i="1" u="sng" dirty="0" err="1">
                <a:solidFill>
                  <a:srgbClr val="002060"/>
                </a:solidFill>
                <a:latin typeface="Calibri" panose="020F0502020204030204" pitchFamily="34" charset="0"/>
                <a:ea typeface="Calibri" panose="020F0502020204030204" pitchFamily="34" charset="0"/>
                <a:cs typeface="Calibri" panose="020F0502020204030204" pitchFamily="34" charset="0"/>
              </a:rPr>
              <a:t>Programme</a:t>
            </a:r>
            <a:endParaRPr lang="en-US" sz="2400" b="1" i="1" u="sng"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pPr>
              <a:spcBef>
                <a:spcPts val="600"/>
              </a:spcBef>
            </a:pPr>
            <a:br>
              <a:rPr lang="en-US" sz="2000"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a:p>
            <a:pPr marL="342900" indent="-342900">
              <a:spcBef>
                <a:spcPts val="600"/>
              </a:spcBef>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a:spcBef>
                <a:spcPts val="600"/>
              </a:spcBef>
            </a:pPr>
            <a:r>
              <a:rPr lang="en-GB" sz="2000" dirty="0">
                <a:latin typeface="Calibri" panose="020F0502020204030204" pitchFamily="34" charset="0"/>
                <a:cs typeface="Calibri" panose="020F0502020204030204" pitchFamily="34" charset="0"/>
              </a:rPr>
              <a:t> </a:t>
            </a:r>
            <a:endParaRPr lang="en-US" sz="2000" dirty="0">
              <a:latin typeface="Calibri" panose="020F0502020204030204" pitchFamily="34" charset="0"/>
              <a:cs typeface="Calibri" panose="020F0502020204030204" pitchFamily="34" charset="0"/>
            </a:endParaRPr>
          </a:p>
          <a:p>
            <a:pPr lvl="1"/>
            <a:endParaRPr lang="tr-TR" dirty="0">
              <a:latin typeface="Calibri" panose="020F0502020204030204" pitchFamily="34" charset="0"/>
              <a:cs typeface="Calibri" panose="020F0502020204030204" pitchFamily="34" charset="0"/>
            </a:endParaRPr>
          </a:p>
          <a:p>
            <a:pPr lvl="1"/>
            <a:endParaRPr lang="tr-TR" dirty="0">
              <a:latin typeface="Calibri" panose="020F0502020204030204" pitchFamily="34" charset="0"/>
              <a:cs typeface="Calibri" panose="020F05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939529942"/>
              </p:ext>
            </p:extLst>
          </p:nvPr>
        </p:nvGraphicFramePr>
        <p:xfrm>
          <a:off x="197391" y="696264"/>
          <a:ext cx="11671701" cy="4755626"/>
        </p:xfrm>
        <a:graphic>
          <a:graphicData uri="http://schemas.openxmlformats.org/drawingml/2006/table">
            <a:tbl>
              <a:tblPr firstRow="1" firstCol="1" bandRow="1">
                <a:tableStyleId>{5C22544A-7EE6-4342-B048-85BDC9FD1C3A}</a:tableStyleId>
              </a:tblPr>
              <a:tblGrid>
                <a:gridCol w="4768435">
                  <a:extLst>
                    <a:ext uri="{9D8B030D-6E8A-4147-A177-3AD203B41FA5}">
                      <a16:colId xmlns:a16="http://schemas.microsoft.com/office/drawing/2014/main" val="20000"/>
                    </a:ext>
                  </a:extLst>
                </a:gridCol>
                <a:gridCol w="3028384">
                  <a:extLst>
                    <a:ext uri="{9D8B030D-6E8A-4147-A177-3AD203B41FA5}">
                      <a16:colId xmlns:a16="http://schemas.microsoft.com/office/drawing/2014/main" val="20001"/>
                    </a:ext>
                  </a:extLst>
                </a:gridCol>
                <a:gridCol w="2159251">
                  <a:extLst>
                    <a:ext uri="{9D8B030D-6E8A-4147-A177-3AD203B41FA5}">
                      <a16:colId xmlns:a16="http://schemas.microsoft.com/office/drawing/2014/main" val="20002"/>
                    </a:ext>
                  </a:extLst>
                </a:gridCol>
                <a:gridCol w="1715631">
                  <a:extLst>
                    <a:ext uri="{9D8B030D-6E8A-4147-A177-3AD203B41FA5}">
                      <a16:colId xmlns:a16="http://schemas.microsoft.com/office/drawing/2014/main" val="20003"/>
                    </a:ext>
                  </a:extLst>
                </a:gridCol>
              </a:tblGrid>
              <a:tr h="172537">
                <a:tc gridSpan="4">
                  <a:txBody>
                    <a:bodyPr/>
                    <a:lstStyle/>
                    <a:p>
                      <a:pPr algn="ctr">
                        <a:lnSpc>
                          <a:spcPct val="107000"/>
                        </a:lnSpc>
                        <a:spcAft>
                          <a:spcPts val="0"/>
                        </a:spcAft>
                      </a:pPr>
                      <a:r>
                        <a:rPr lang="en-US" sz="1600" dirty="0">
                          <a:effectLst/>
                          <a:latin typeface="Calibri" panose="020F0502020204030204" pitchFamily="34" charset="0"/>
                          <a:cs typeface="Calibri" panose="020F0502020204030204" pitchFamily="34" charset="0"/>
                        </a:rPr>
                        <a:t>Table of all application deadlines for projects in 2020 and all types of projects.</a:t>
                      </a:r>
                    </a:p>
                  </a:txBody>
                  <a:tcPr marL="27577" marR="27577" marT="27577" marB="27577"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55677">
                <a:tc>
                  <a:txBody>
                    <a:bodyPr/>
                    <a:lstStyle/>
                    <a:p>
                      <a:pPr algn="l"/>
                      <a:r>
                        <a:rPr lang="en-US" sz="1600" b="0" dirty="0">
                          <a:effectLst/>
                        </a:rPr>
                        <a:t>Strategic partnerships in the field of education and training</a:t>
                      </a:r>
                    </a:p>
                  </a:txBody>
                  <a:tcPr marL="31750" marR="31750" marT="31750" marB="31750" anchor="ctr"/>
                </a:tc>
                <a:tc>
                  <a:txBody>
                    <a:bodyPr/>
                    <a:lstStyle/>
                    <a:p>
                      <a:pPr algn="l"/>
                      <a:r>
                        <a:rPr lang="en-US" sz="1600">
                          <a:effectLst/>
                        </a:rPr>
                        <a:t>Coordinator, Partner**</a:t>
                      </a:r>
                    </a:p>
                  </a:txBody>
                  <a:tcPr marL="31750" marR="31750" marT="31750" marB="31750" anchor="ctr"/>
                </a:tc>
                <a:tc>
                  <a:txBody>
                    <a:bodyPr/>
                    <a:lstStyle/>
                    <a:p>
                      <a:pPr algn="l"/>
                      <a:r>
                        <a:rPr lang="en-US" sz="1600">
                          <a:effectLst/>
                        </a:rPr>
                        <a:t>24 March 2020*</a:t>
                      </a:r>
                    </a:p>
                  </a:txBody>
                  <a:tcPr marL="31750" marR="31750" marT="31750" marB="31750" anchor="ctr"/>
                </a:tc>
                <a:tc>
                  <a:txBody>
                    <a:bodyPr/>
                    <a:lstStyle/>
                    <a:p>
                      <a:pPr algn="l"/>
                      <a:r>
                        <a:rPr lang="en-US" sz="1600" dirty="0">
                          <a:effectLst/>
                        </a:rPr>
                        <a:t>NEO</a:t>
                      </a:r>
                    </a:p>
                  </a:txBody>
                  <a:tcPr marL="31750" marR="31750" marT="31750" marB="31750" anchor="ctr"/>
                </a:tc>
                <a:extLst>
                  <a:ext uri="{0D108BD9-81ED-4DB2-BD59-A6C34878D82A}">
                    <a16:rowId xmlns:a16="http://schemas.microsoft.com/office/drawing/2014/main" val="10001"/>
                  </a:ext>
                </a:extLst>
              </a:tr>
              <a:tr h="378372">
                <a:tc>
                  <a:txBody>
                    <a:bodyPr/>
                    <a:lstStyle/>
                    <a:p>
                      <a:pPr>
                        <a:lnSpc>
                          <a:spcPct val="107000"/>
                        </a:lnSpc>
                        <a:spcAft>
                          <a:spcPts val="0"/>
                        </a:spcAft>
                      </a:pPr>
                      <a:r>
                        <a:rPr lang="en-US" sz="1600" b="0" dirty="0">
                          <a:effectLst/>
                          <a:latin typeface="Calibri" panose="020F0502020204030204" pitchFamily="34" charset="0"/>
                          <a:cs typeface="Calibri" panose="020F0502020204030204" pitchFamily="34" charset="0"/>
                        </a:rPr>
                        <a:t>Strategic partnerships in the field of youth</a:t>
                      </a:r>
                    </a:p>
                  </a:txBody>
                  <a:tcPr marL="27577" marR="27577" marT="27577" marB="27577" anchor="ctr"/>
                </a:tc>
                <a:tc>
                  <a:txBody>
                    <a:bodyPr/>
                    <a:lstStyle/>
                    <a:p>
                      <a:pPr>
                        <a:lnSpc>
                          <a:spcPct val="107000"/>
                        </a:lnSpc>
                        <a:spcAft>
                          <a:spcPts val="0"/>
                        </a:spcAft>
                      </a:pPr>
                      <a:r>
                        <a:rPr lang="en-US" sz="1600" dirty="0">
                          <a:effectLst/>
                          <a:latin typeface="Calibri" panose="020F0502020204030204" pitchFamily="34" charset="0"/>
                          <a:cs typeface="Calibri" panose="020F0502020204030204" pitchFamily="34" charset="0"/>
                        </a:rPr>
                        <a:t>Coordinator, Partner**</a:t>
                      </a:r>
                    </a:p>
                  </a:txBody>
                  <a:tcPr marL="27577" marR="27577" marT="27577" marB="27577" anchor="ctr"/>
                </a:tc>
                <a:tc>
                  <a:txBody>
                    <a:bodyPr/>
                    <a:lstStyle/>
                    <a:p>
                      <a:pPr>
                        <a:lnSpc>
                          <a:spcPct val="107000"/>
                        </a:lnSpc>
                        <a:spcAft>
                          <a:spcPts val="0"/>
                        </a:spcAft>
                      </a:pPr>
                      <a:r>
                        <a:rPr lang="en-US" sz="1600" dirty="0">
                          <a:effectLst/>
                          <a:latin typeface="Calibri" panose="020F0502020204030204" pitchFamily="34" charset="0"/>
                          <a:cs typeface="Calibri" panose="020F0502020204030204" pitchFamily="34" charset="0"/>
                        </a:rPr>
                        <a:t>05 February 2020,</a:t>
                      </a:r>
                      <a:br>
                        <a:rPr lang="en-US" sz="1600" dirty="0">
                          <a:effectLst/>
                          <a:latin typeface="Calibri" panose="020F0502020204030204" pitchFamily="34" charset="0"/>
                          <a:cs typeface="Calibri" panose="020F0502020204030204" pitchFamily="34" charset="0"/>
                        </a:rPr>
                      </a:br>
                      <a:r>
                        <a:rPr lang="en-US" sz="1600" dirty="0">
                          <a:effectLst/>
                          <a:latin typeface="Calibri" panose="020F0502020204030204" pitchFamily="34" charset="0"/>
                          <a:cs typeface="Calibri" panose="020F0502020204030204" pitchFamily="34" charset="0"/>
                        </a:rPr>
                        <a:t>30 April 2020</a:t>
                      </a:r>
                      <a:br>
                        <a:rPr lang="en-US" sz="1600" dirty="0">
                          <a:effectLst/>
                          <a:latin typeface="Calibri" panose="020F0502020204030204" pitchFamily="34" charset="0"/>
                          <a:cs typeface="Calibri" panose="020F0502020204030204" pitchFamily="34" charset="0"/>
                        </a:rPr>
                      </a:br>
                      <a:r>
                        <a:rPr lang="en-US" sz="1600" dirty="0">
                          <a:effectLst/>
                          <a:latin typeface="Calibri" panose="020F0502020204030204" pitchFamily="34" charset="0"/>
                          <a:cs typeface="Calibri" panose="020F0502020204030204" pitchFamily="34" charset="0"/>
                        </a:rPr>
                        <a:t>1 October 2020.</a:t>
                      </a:r>
                    </a:p>
                  </a:txBody>
                  <a:tcPr marL="27577" marR="27577" marT="27577" marB="27577" anchor="ctr"/>
                </a:tc>
                <a:tc>
                  <a:txBody>
                    <a:bodyPr/>
                    <a:lstStyle/>
                    <a:p>
                      <a:pPr>
                        <a:lnSpc>
                          <a:spcPct val="107000"/>
                        </a:lnSpc>
                        <a:spcAft>
                          <a:spcPts val="0"/>
                        </a:spcAft>
                      </a:pPr>
                      <a:r>
                        <a:rPr lang="en-US" sz="1600" dirty="0">
                          <a:effectLst/>
                          <a:latin typeface="Calibri" panose="020F0502020204030204" pitchFamily="34" charset="0"/>
                          <a:cs typeface="Calibri" panose="020F0502020204030204" pitchFamily="34" charset="0"/>
                        </a:rPr>
                        <a:t>NEO</a:t>
                      </a:r>
                    </a:p>
                  </a:txBody>
                  <a:tcPr marL="27577" marR="27577" marT="27577" marB="27577" anchor="ctr"/>
                </a:tc>
                <a:extLst>
                  <a:ext uri="{0D108BD9-81ED-4DB2-BD59-A6C34878D82A}">
                    <a16:rowId xmlns:a16="http://schemas.microsoft.com/office/drawing/2014/main" val="10002"/>
                  </a:ext>
                </a:extLst>
              </a:tr>
              <a:tr h="378372">
                <a:tc>
                  <a:txBody>
                    <a:bodyPr/>
                    <a:lstStyle/>
                    <a:p>
                      <a:pPr>
                        <a:lnSpc>
                          <a:spcPct val="107000"/>
                        </a:lnSpc>
                        <a:spcAft>
                          <a:spcPts val="0"/>
                        </a:spcAft>
                      </a:pPr>
                      <a:r>
                        <a:rPr lang="en-US" sz="1600" b="0" dirty="0">
                          <a:effectLst/>
                          <a:latin typeface="Calibri" panose="020F0502020204030204" pitchFamily="34" charset="0"/>
                          <a:cs typeface="Calibri" panose="020F0502020204030204" pitchFamily="34" charset="0"/>
                        </a:rPr>
                        <a:t>Youth Dialogue projects</a:t>
                      </a:r>
                    </a:p>
                  </a:txBody>
                  <a:tcPr marL="27577" marR="27577" marT="27577" marB="27577" anchor="ctr"/>
                </a:tc>
                <a:tc>
                  <a:txBody>
                    <a:bodyPr/>
                    <a:lstStyle/>
                    <a:p>
                      <a:pPr>
                        <a:lnSpc>
                          <a:spcPct val="107000"/>
                        </a:lnSpc>
                        <a:spcAft>
                          <a:spcPts val="0"/>
                        </a:spcAft>
                      </a:pPr>
                      <a:r>
                        <a:rPr lang="en-US" sz="1600">
                          <a:effectLst/>
                          <a:latin typeface="Calibri" panose="020F0502020204030204" pitchFamily="34" charset="0"/>
                          <a:cs typeface="Calibri" panose="020F0502020204030204" pitchFamily="34" charset="0"/>
                        </a:rPr>
                        <a:t>Coordinator, Partner**</a:t>
                      </a:r>
                    </a:p>
                  </a:txBody>
                  <a:tcPr marL="27577" marR="27577" marT="27577" marB="27577" anchor="ctr"/>
                </a:tc>
                <a:tc>
                  <a:txBody>
                    <a:bodyPr/>
                    <a:lstStyle/>
                    <a:p>
                      <a:pPr>
                        <a:lnSpc>
                          <a:spcPct val="107000"/>
                        </a:lnSpc>
                        <a:spcAft>
                          <a:spcPts val="0"/>
                        </a:spcAft>
                      </a:pPr>
                      <a:r>
                        <a:rPr lang="en-US" sz="1600" dirty="0">
                          <a:effectLst/>
                          <a:latin typeface="Calibri" panose="020F0502020204030204" pitchFamily="34" charset="0"/>
                          <a:cs typeface="Calibri" panose="020F0502020204030204" pitchFamily="34" charset="0"/>
                        </a:rPr>
                        <a:t>05 February 2020,</a:t>
                      </a:r>
                      <a:br>
                        <a:rPr lang="en-US" sz="1600" dirty="0">
                          <a:effectLst/>
                          <a:latin typeface="Calibri" panose="020F0502020204030204" pitchFamily="34" charset="0"/>
                          <a:cs typeface="Calibri" panose="020F0502020204030204" pitchFamily="34" charset="0"/>
                        </a:rPr>
                      </a:br>
                      <a:r>
                        <a:rPr lang="en-US" sz="1600" dirty="0">
                          <a:effectLst/>
                          <a:latin typeface="Calibri" panose="020F0502020204030204" pitchFamily="34" charset="0"/>
                          <a:cs typeface="Calibri" panose="020F0502020204030204" pitchFamily="34" charset="0"/>
                        </a:rPr>
                        <a:t>30 April 2020</a:t>
                      </a:r>
                      <a:br>
                        <a:rPr lang="en-US" sz="1600" dirty="0">
                          <a:effectLst/>
                          <a:latin typeface="Calibri" panose="020F0502020204030204" pitchFamily="34" charset="0"/>
                          <a:cs typeface="Calibri" panose="020F0502020204030204" pitchFamily="34" charset="0"/>
                        </a:rPr>
                      </a:br>
                      <a:r>
                        <a:rPr lang="en-US" sz="1600" dirty="0">
                          <a:effectLst/>
                          <a:latin typeface="Calibri" panose="020F0502020204030204" pitchFamily="34" charset="0"/>
                          <a:cs typeface="Calibri" panose="020F0502020204030204" pitchFamily="34" charset="0"/>
                        </a:rPr>
                        <a:t>1 October 2020.</a:t>
                      </a:r>
                    </a:p>
                  </a:txBody>
                  <a:tcPr marL="27577" marR="27577" marT="27577" marB="27577" anchor="ctr"/>
                </a:tc>
                <a:tc>
                  <a:txBody>
                    <a:bodyPr/>
                    <a:lstStyle/>
                    <a:p>
                      <a:pPr>
                        <a:lnSpc>
                          <a:spcPct val="107000"/>
                        </a:lnSpc>
                        <a:spcAft>
                          <a:spcPts val="0"/>
                        </a:spcAft>
                      </a:pPr>
                      <a:r>
                        <a:rPr lang="en-US" sz="1600">
                          <a:effectLst/>
                          <a:latin typeface="Calibri" panose="020F0502020204030204" pitchFamily="34" charset="0"/>
                          <a:cs typeface="Calibri" panose="020F0502020204030204" pitchFamily="34" charset="0"/>
                        </a:rPr>
                        <a:t>NEO</a:t>
                      </a:r>
                    </a:p>
                  </a:txBody>
                  <a:tcPr marL="27577" marR="27577" marT="27577" marB="27577" anchor="ctr"/>
                </a:tc>
                <a:extLst>
                  <a:ext uri="{0D108BD9-81ED-4DB2-BD59-A6C34878D82A}">
                    <a16:rowId xmlns:a16="http://schemas.microsoft.com/office/drawing/2014/main" val="10003"/>
                  </a:ext>
                </a:extLst>
              </a:tr>
              <a:tr h="260325">
                <a:tc>
                  <a:txBody>
                    <a:bodyPr/>
                    <a:lstStyle/>
                    <a:p>
                      <a:pPr>
                        <a:lnSpc>
                          <a:spcPct val="107000"/>
                        </a:lnSpc>
                        <a:spcAft>
                          <a:spcPts val="0"/>
                        </a:spcAft>
                      </a:pPr>
                      <a:r>
                        <a:rPr lang="en-US" sz="1600" b="0" dirty="0">
                          <a:effectLst/>
                          <a:latin typeface="Calibri" panose="020F0502020204030204" pitchFamily="34" charset="0"/>
                          <a:cs typeface="Calibri" panose="020F0502020204030204" pitchFamily="34" charset="0"/>
                        </a:rPr>
                        <a:t>Knowledge Alliances</a:t>
                      </a:r>
                    </a:p>
                  </a:txBody>
                  <a:tcPr marL="27577" marR="27577" marT="27577" marB="27577" anchor="ctr"/>
                </a:tc>
                <a:tc>
                  <a:txBody>
                    <a:bodyPr/>
                    <a:lstStyle/>
                    <a:p>
                      <a:pPr>
                        <a:lnSpc>
                          <a:spcPct val="107000"/>
                        </a:lnSpc>
                        <a:spcAft>
                          <a:spcPts val="0"/>
                        </a:spcAft>
                      </a:pPr>
                      <a:r>
                        <a:rPr lang="en-US" sz="1600">
                          <a:effectLst/>
                          <a:latin typeface="Calibri" panose="020F0502020204030204" pitchFamily="34" charset="0"/>
                          <a:cs typeface="Calibri" panose="020F0502020204030204" pitchFamily="34" charset="0"/>
                        </a:rPr>
                        <a:t>Coordinator, Partner</a:t>
                      </a:r>
                    </a:p>
                  </a:txBody>
                  <a:tcPr marL="27577" marR="27577" marT="27577" marB="27577" anchor="ctr"/>
                </a:tc>
                <a:tc>
                  <a:txBody>
                    <a:bodyPr/>
                    <a:lstStyle/>
                    <a:p>
                      <a:pPr>
                        <a:lnSpc>
                          <a:spcPct val="107000"/>
                        </a:lnSpc>
                        <a:spcAft>
                          <a:spcPts val="0"/>
                        </a:spcAft>
                      </a:pPr>
                      <a:r>
                        <a:rPr lang="en-US" sz="1600" dirty="0">
                          <a:effectLst/>
                          <a:latin typeface="Calibri" panose="020F0502020204030204" pitchFamily="34" charset="0"/>
                          <a:cs typeface="Calibri" panose="020F0502020204030204" pitchFamily="34" charset="0"/>
                        </a:rPr>
                        <a:t>26 February 2020.</a:t>
                      </a:r>
                    </a:p>
                  </a:txBody>
                  <a:tcPr marL="27577" marR="27577" marT="27577" marB="27577" anchor="ctr"/>
                </a:tc>
                <a:tc>
                  <a:txBody>
                    <a:bodyPr/>
                    <a:lstStyle/>
                    <a:p>
                      <a:pPr>
                        <a:lnSpc>
                          <a:spcPct val="107000"/>
                        </a:lnSpc>
                        <a:spcAft>
                          <a:spcPts val="0"/>
                        </a:spcAft>
                      </a:pPr>
                      <a:r>
                        <a:rPr lang="en-US" sz="1600">
                          <a:effectLst/>
                          <a:latin typeface="Calibri" panose="020F0502020204030204" pitchFamily="34" charset="0"/>
                          <a:cs typeface="Calibri" panose="020F0502020204030204" pitchFamily="34" charset="0"/>
                        </a:rPr>
                        <a:t>EACEA</a:t>
                      </a:r>
                    </a:p>
                  </a:txBody>
                  <a:tcPr marL="27577" marR="27577" marT="27577" marB="27577" anchor="ctr"/>
                </a:tc>
                <a:extLst>
                  <a:ext uri="{0D108BD9-81ED-4DB2-BD59-A6C34878D82A}">
                    <a16:rowId xmlns:a16="http://schemas.microsoft.com/office/drawing/2014/main" val="10004"/>
                  </a:ext>
                </a:extLst>
              </a:tr>
              <a:tr h="260325">
                <a:tc>
                  <a:txBody>
                    <a:bodyPr/>
                    <a:lstStyle/>
                    <a:p>
                      <a:pPr>
                        <a:lnSpc>
                          <a:spcPct val="107000"/>
                        </a:lnSpc>
                        <a:spcAft>
                          <a:spcPts val="0"/>
                        </a:spcAft>
                      </a:pPr>
                      <a:r>
                        <a:rPr lang="en-US" sz="1600" b="0" dirty="0">
                          <a:effectLst/>
                          <a:latin typeface="Calibri" panose="020F0502020204030204" pitchFamily="34" charset="0"/>
                          <a:cs typeface="Calibri" panose="020F0502020204030204" pitchFamily="34" charset="0"/>
                        </a:rPr>
                        <a:t>European Universities</a:t>
                      </a:r>
                    </a:p>
                  </a:txBody>
                  <a:tcPr marL="27577" marR="27577" marT="27577" marB="27577" anchor="ctr"/>
                </a:tc>
                <a:tc>
                  <a:txBody>
                    <a:bodyPr/>
                    <a:lstStyle/>
                    <a:p>
                      <a:pPr>
                        <a:lnSpc>
                          <a:spcPct val="107000"/>
                        </a:lnSpc>
                        <a:spcAft>
                          <a:spcPts val="0"/>
                        </a:spcAft>
                      </a:pPr>
                      <a:r>
                        <a:rPr lang="en-US" sz="1600">
                          <a:effectLst/>
                          <a:latin typeface="Calibri" panose="020F0502020204030204" pitchFamily="34" charset="0"/>
                          <a:cs typeface="Calibri" panose="020F0502020204030204" pitchFamily="34" charset="0"/>
                        </a:rPr>
                        <a:t>Coordinator, Partner</a:t>
                      </a:r>
                    </a:p>
                  </a:txBody>
                  <a:tcPr marL="27577" marR="27577" marT="27577" marB="27577" anchor="ctr"/>
                </a:tc>
                <a:tc>
                  <a:txBody>
                    <a:bodyPr/>
                    <a:lstStyle/>
                    <a:p>
                      <a:pPr>
                        <a:lnSpc>
                          <a:spcPct val="107000"/>
                        </a:lnSpc>
                        <a:spcAft>
                          <a:spcPts val="0"/>
                        </a:spcAft>
                      </a:pPr>
                      <a:r>
                        <a:rPr lang="en-US" sz="1600" dirty="0">
                          <a:effectLst/>
                          <a:latin typeface="Calibri" panose="020F0502020204030204" pitchFamily="34" charset="0"/>
                          <a:cs typeface="Calibri" panose="020F0502020204030204" pitchFamily="34" charset="0"/>
                        </a:rPr>
                        <a:t>26 February 2020.</a:t>
                      </a:r>
                    </a:p>
                  </a:txBody>
                  <a:tcPr marL="27577" marR="27577" marT="27577" marB="27577" anchor="ctr"/>
                </a:tc>
                <a:tc>
                  <a:txBody>
                    <a:bodyPr/>
                    <a:lstStyle/>
                    <a:p>
                      <a:pPr>
                        <a:lnSpc>
                          <a:spcPct val="107000"/>
                        </a:lnSpc>
                        <a:spcAft>
                          <a:spcPts val="0"/>
                        </a:spcAft>
                      </a:pPr>
                      <a:r>
                        <a:rPr lang="en-US" sz="1600">
                          <a:effectLst/>
                          <a:latin typeface="Calibri" panose="020F0502020204030204" pitchFamily="34" charset="0"/>
                          <a:cs typeface="Calibri" panose="020F0502020204030204" pitchFamily="34" charset="0"/>
                        </a:rPr>
                        <a:t>EACEA</a:t>
                      </a:r>
                    </a:p>
                  </a:txBody>
                  <a:tcPr marL="27577" marR="27577" marT="27577" marB="27577" anchor="ctr"/>
                </a:tc>
                <a:extLst>
                  <a:ext uri="{0D108BD9-81ED-4DB2-BD59-A6C34878D82A}">
                    <a16:rowId xmlns:a16="http://schemas.microsoft.com/office/drawing/2014/main" val="10005"/>
                  </a:ext>
                </a:extLst>
              </a:tr>
              <a:tr h="260325">
                <a:tc>
                  <a:txBody>
                    <a:bodyPr/>
                    <a:lstStyle/>
                    <a:p>
                      <a:pPr>
                        <a:lnSpc>
                          <a:spcPct val="107000"/>
                        </a:lnSpc>
                        <a:spcAft>
                          <a:spcPts val="0"/>
                        </a:spcAft>
                      </a:pPr>
                      <a:r>
                        <a:rPr lang="en-US" sz="1600" b="0" dirty="0">
                          <a:effectLst/>
                          <a:latin typeface="Calibri" panose="020F0502020204030204" pitchFamily="34" charset="0"/>
                          <a:cs typeface="Calibri" panose="020F0502020204030204" pitchFamily="34" charset="0"/>
                        </a:rPr>
                        <a:t>Sector Skills Alliances</a:t>
                      </a:r>
                    </a:p>
                  </a:txBody>
                  <a:tcPr marL="27577" marR="27577" marT="27577" marB="27577" anchor="ctr"/>
                </a:tc>
                <a:tc>
                  <a:txBody>
                    <a:bodyPr/>
                    <a:lstStyle/>
                    <a:p>
                      <a:pPr>
                        <a:lnSpc>
                          <a:spcPct val="107000"/>
                        </a:lnSpc>
                        <a:spcAft>
                          <a:spcPts val="0"/>
                        </a:spcAft>
                      </a:pPr>
                      <a:r>
                        <a:rPr lang="en-US" sz="1600">
                          <a:effectLst/>
                          <a:latin typeface="Calibri" panose="020F0502020204030204" pitchFamily="34" charset="0"/>
                          <a:cs typeface="Calibri" panose="020F0502020204030204" pitchFamily="34" charset="0"/>
                        </a:rPr>
                        <a:t>Coordinator, Partner</a:t>
                      </a:r>
                    </a:p>
                  </a:txBody>
                  <a:tcPr marL="27577" marR="27577" marT="27577" marB="27577" anchor="ctr"/>
                </a:tc>
                <a:tc>
                  <a:txBody>
                    <a:bodyPr/>
                    <a:lstStyle/>
                    <a:p>
                      <a:pPr>
                        <a:lnSpc>
                          <a:spcPct val="107000"/>
                        </a:lnSpc>
                        <a:spcAft>
                          <a:spcPts val="0"/>
                        </a:spcAft>
                      </a:pPr>
                      <a:r>
                        <a:rPr lang="en-US" sz="1600" dirty="0">
                          <a:effectLst/>
                          <a:latin typeface="Calibri" panose="020F0502020204030204" pitchFamily="34" charset="0"/>
                          <a:cs typeface="Calibri" panose="020F0502020204030204" pitchFamily="34" charset="0"/>
                        </a:rPr>
                        <a:t>26 February 2020.</a:t>
                      </a:r>
                    </a:p>
                  </a:txBody>
                  <a:tcPr marL="27577" marR="27577" marT="27577" marB="27577" anchor="ctr"/>
                </a:tc>
                <a:tc>
                  <a:txBody>
                    <a:bodyPr/>
                    <a:lstStyle/>
                    <a:p>
                      <a:pPr>
                        <a:lnSpc>
                          <a:spcPct val="107000"/>
                        </a:lnSpc>
                        <a:spcAft>
                          <a:spcPts val="0"/>
                        </a:spcAft>
                      </a:pPr>
                      <a:r>
                        <a:rPr lang="en-US" sz="1600">
                          <a:effectLst/>
                          <a:latin typeface="Calibri" panose="020F0502020204030204" pitchFamily="34" charset="0"/>
                          <a:cs typeface="Calibri" panose="020F0502020204030204" pitchFamily="34" charset="0"/>
                        </a:rPr>
                        <a:t>EACEA</a:t>
                      </a:r>
                    </a:p>
                  </a:txBody>
                  <a:tcPr marL="27577" marR="27577" marT="27577" marB="27577" anchor="ctr"/>
                </a:tc>
                <a:extLst>
                  <a:ext uri="{0D108BD9-81ED-4DB2-BD59-A6C34878D82A}">
                    <a16:rowId xmlns:a16="http://schemas.microsoft.com/office/drawing/2014/main" val="10006"/>
                  </a:ext>
                </a:extLst>
              </a:tr>
              <a:tr h="260325">
                <a:tc>
                  <a:txBody>
                    <a:bodyPr/>
                    <a:lstStyle/>
                    <a:p>
                      <a:pPr>
                        <a:lnSpc>
                          <a:spcPct val="107000"/>
                        </a:lnSpc>
                        <a:spcAft>
                          <a:spcPts val="0"/>
                        </a:spcAft>
                      </a:pPr>
                      <a:r>
                        <a:rPr lang="en-US" sz="1600" b="0" dirty="0">
                          <a:effectLst/>
                          <a:latin typeface="Calibri" panose="020F0502020204030204" pitchFamily="34" charset="0"/>
                          <a:cs typeface="Calibri" panose="020F0502020204030204" pitchFamily="34" charset="0"/>
                        </a:rPr>
                        <a:t>Jean Monnet</a:t>
                      </a:r>
                    </a:p>
                  </a:txBody>
                  <a:tcPr marL="27577" marR="27577" marT="27577" marB="27577" anchor="ctr"/>
                </a:tc>
                <a:tc>
                  <a:txBody>
                    <a:bodyPr/>
                    <a:lstStyle/>
                    <a:p>
                      <a:pPr>
                        <a:lnSpc>
                          <a:spcPct val="107000"/>
                        </a:lnSpc>
                        <a:spcAft>
                          <a:spcPts val="0"/>
                        </a:spcAft>
                      </a:pPr>
                      <a:r>
                        <a:rPr lang="en-US" sz="1600" dirty="0">
                          <a:effectLst/>
                          <a:latin typeface="Calibri" panose="020F0502020204030204" pitchFamily="34" charset="0"/>
                          <a:cs typeface="Calibri" panose="020F0502020204030204" pitchFamily="34" charset="0"/>
                        </a:rPr>
                        <a:t>Coordinator, Partner</a:t>
                      </a:r>
                    </a:p>
                  </a:txBody>
                  <a:tcPr marL="27577" marR="27577" marT="27577" marB="27577" anchor="ctr"/>
                </a:tc>
                <a:tc>
                  <a:txBody>
                    <a:bodyPr/>
                    <a:lstStyle/>
                    <a:p>
                      <a:pPr>
                        <a:lnSpc>
                          <a:spcPct val="107000"/>
                        </a:lnSpc>
                        <a:spcAft>
                          <a:spcPts val="0"/>
                        </a:spcAft>
                      </a:pPr>
                      <a:r>
                        <a:rPr lang="en-US" sz="1600" dirty="0">
                          <a:effectLst/>
                          <a:latin typeface="Calibri" panose="020F0502020204030204" pitchFamily="34" charset="0"/>
                          <a:cs typeface="Calibri" panose="020F0502020204030204" pitchFamily="34" charset="0"/>
                        </a:rPr>
                        <a:t>20 February 2020.</a:t>
                      </a:r>
                    </a:p>
                  </a:txBody>
                  <a:tcPr marL="27577" marR="27577" marT="27577" marB="27577" anchor="ctr"/>
                </a:tc>
                <a:tc>
                  <a:txBody>
                    <a:bodyPr/>
                    <a:lstStyle/>
                    <a:p>
                      <a:pPr>
                        <a:lnSpc>
                          <a:spcPct val="107000"/>
                        </a:lnSpc>
                        <a:spcAft>
                          <a:spcPts val="0"/>
                        </a:spcAft>
                      </a:pPr>
                      <a:r>
                        <a:rPr lang="en-US" sz="1600">
                          <a:effectLst/>
                          <a:latin typeface="Calibri" panose="020F0502020204030204" pitchFamily="34" charset="0"/>
                          <a:cs typeface="Calibri" panose="020F0502020204030204" pitchFamily="34" charset="0"/>
                        </a:rPr>
                        <a:t>EACEA</a:t>
                      </a:r>
                    </a:p>
                  </a:txBody>
                  <a:tcPr marL="27577" marR="27577" marT="27577" marB="27577" anchor="ctr"/>
                </a:tc>
                <a:extLst>
                  <a:ext uri="{0D108BD9-81ED-4DB2-BD59-A6C34878D82A}">
                    <a16:rowId xmlns:a16="http://schemas.microsoft.com/office/drawing/2014/main" val="10007"/>
                  </a:ext>
                </a:extLst>
              </a:tr>
              <a:tr h="260325">
                <a:tc>
                  <a:txBody>
                    <a:bodyPr/>
                    <a:lstStyle/>
                    <a:p>
                      <a:pPr>
                        <a:lnSpc>
                          <a:spcPct val="107000"/>
                        </a:lnSpc>
                        <a:spcAft>
                          <a:spcPts val="0"/>
                        </a:spcAft>
                      </a:pPr>
                      <a:r>
                        <a:rPr lang="en-US" sz="1600" b="0" dirty="0">
                          <a:effectLst/>
                          <a:latin typeface="Calibri" panose="020F0502020204030204" pitchFamily="34" charset="0"/>
                          <a:cs typeface="Calibri" panose="020F0502020204030204" pitchFamily="34" charset="0"/>
                        </a:rPr>
                        <a:t>Collaborative partnerships in the field of sport</a:t>
                      </a:r>
                    </a:p>
                  </a:txBody>
                  <a:tcPr marL="27577" marR="27577" marT="27577" marB="27577" anchor="ctr"/>
                </a:tc>
                <a:tc>
                  <a:txBody>
                    <a:bodyPr/>
                    <a:lstStyle/>
                    <a:p>
                      <a:pPr>
                        <a:lnSpc>
                          <a:spcPct val="107000"/>
                        </a:lnSpc>
                        <a:spcAft>
                          <a:spcPts val="0"/>
                        </a:spcAft>
                      </a:pPr>
                      <a:r>
                        <a:rPr lang="en-US" sz="1600" dirty="0">
                          <a:effectLst/>
                          <a:latin typeface="Calibri" panose="020F0502020204030204" pitchFamily="34" charset="0"/>
                          <a:cs typeface="Calibri" panose="020F0502020204030204" pitchFamily="34" charset="0"/>
                        </a:rPr>
                        <a:t>Coordinator, Partner</a:t>
                      </a:r>
                    </a:p>
                  </a:txBody>
                  <a:tcPr marL="27577" marR="27577" marT="27577" marB="27577" anchor="ctr"/>
                </a:tc>
                <a:tc>
                  <a:txBody>
                    <a:bodyPr/>
                    <a:lstStyle/>
                    <a:p>
                      <a:pPr>
                        <a:lnSpc>
                          <a:spcPct val="107000"/>
                        </a:lnSpc>
                        <a:spcAft>
                          <a:spcPts val="0"/>
                        </a:spcAft>
                      </a:pPr>
                      <a:r>
                        <a:rPr lang="en-US" sz="1600" dirty="0">
                          <a:effectLst/>
                          <a:latin typeface="Calibri" panose="020F0502020204030204" pitchFamily="34" charset="0"/>
                          <a:cs typeface="Calibri" panose="020F0502020204030204" pitchFamily="34" charset="0"/>
                        </a:rPr>
                        <a:t>2 April 2020.</a:t>
                      </a:r>
                    </a:p>
                  </a:txBody>
                  <a:tcPr marL="27577" marR="27577" marT="27577" marB="27577" anchor="ctr"/>
                </a:tc>
                <a:tc>
                  <a:txBody>
                    <a:bodyPr/>
                    <a:lstStyle/>
                    <a:p>
                      <a:pPr>
                        <a:lnSpc>
                          <a:spcPct val="107000"/>
                        </a:lnSpc>
                        <a:spcAft>
                          <a:spcPts val="0"/>
                        </a:spcAft>
                      </a:pPr>
                      <a:r>
                        <a:rPr lang="en-US" sz="1600">
                          <a:effectLst/>
                          <a:latin typeface="Calibri" panose="020F0502020204030204" pitchFamily="34" charset="0"/>
                          <a:cs typeface="Calibri" panose="020F0502020204030204" pitchFamily="34" charset="0"/>
                        </a:rPr>
                        <a:t>EACEA</a:t>
                      </a:r>
                    </a:p>
                  </a:txBody>
                  <a:tcPr marL="27577" marR="27577" marT="27577" marB="27577" anchor="ctr"/>
                </a:tc>
                <a:extLst>
                  <a:ext uri="{0D108BD9-81ED-4DB2-BD59-A6C34878D82A}">
                    <a16:rowId xmlns:a16="http://schemas.microsoft.com/office/drawing/2014/main" val="10008"/>
                  </a:ext>
                </a:extLst>
              </a:tr>
              <a:tr h="172537">
                <a:tc>
                  <a:txBody>
                    <a:bodyPr/>
                    <a:lstStyle/>
                    <a:p>
                      <a:pPr>
                        <a:lnSpc>
                          <a:spcPct val="107000"/>
                        </a:lnSpc>
                        <a:spcAft>
                          <a:spcPts val="0"/>
                        </a:spcAft>
                      </a:pPr>
                      <a:r>
                        <a:rPr lang="en-US" sz="1600" b="0" dirty="0">
                          <a:effectLst/>
                          <a:latin typeface="Calibri" panose="020F0502020204030204" pitchFamily="34" charset="0"/>
                          <a:cs typeface="Calibri" panose="020F0502020204030204" pitchFamily="34" charset="0"/>
                        </a:rPr>
                        <a:t>Small collaborative partnerships</a:t>
                      </a:r>
                    </a:p>
                  </a:txBody>
                  <a:tcPr marL="27577" marR="27577" marT="27577" marB="27577" anchor="ctr"/>
                </a:tc>
                <a:tc>
                  <a:txBody>
                    <a:bodyPr/>
                    <a:lstStyle/>
                    <a:p>
                      <a:pPr>
                        <a:lnSpc>
                          <a:spcPct val="107000"/>
                        </a:lnSpc>
                        <a:spcAft>
                          <a:spcPts val="0"/>
                        </a:spcAft>
                      </a:pPr>
                      <a:r>
                        <a:rPr lang="en-US" sz="1600">
                          <a:effectLst/>
                          <a:latin typeface="Calibri" panose="020F0502020204030204" pitchFamily="34" charset="0"/>
                          <a:cs typeface="Calibri" panose="020F0502020204030204" pitchFamily="34" charset="0"/>
                        </a:rPr>
                        <a:t>Coordinator, Partner</a:t>
                      </a:r>
                    </a:p>
                  </a:txBody>
                  <a:tcPr marL="27577" marR="27577" marT="27577" marB="27577" anchor="ctr"/>
                </a:tc>
                <a:tc>
                  <a:txBody>
                    <a:bodyPr/>
                    <a:lstStyle/>
                    <a:p>
                      <a:pPr>
                        <a:lnSpc>
                          <a:spcPct val="107000"/>
                        </a:lnSpc>
                        <a:spcAft>
                          <a:spcPts val="0"/>
                        </a:spcAft>
                      </a:pPr>
                      <a:r>
                        <a:rPr lang="en-US" sz="1600" dirty="0">
                          <a:effectLst/>
                          <a:latin typeface="Calibri" panose="020F0502020204030204" pitchFamily="34" charset="0"/>
                          <a:cs typeface="Calibri" panose="020F0502020204030204" pitchFamily="34" charset="0"/>
                        </a:rPr>
                        <a:t>2 April 2020.</a:t>
                      </a:r>
                    </a:p>
                  </a:txBody>
                  <a:tcPr marL="27577" marR="27577" marT="27577" marB="27577" anchor="ctr"/>
                </a:tc>
                <a:tc>
                  <a:txBody>
                    <a:bodyPr/>
                    <a:lstStyle/>
                    <a:p>
                      <a:pPr>
                        <a:lnSpc>
                          <a:spcPct val="107000"/>
                        </a:lnSpc>
                        <a:spcAft>
                          <a:spcPts val="0"/>
                        </a:spcAft>
                      </a:pPr>
                      <a:r>
                        <a:rPr lang="en-US" sz="1600" dirty="0">
                          <a:effectLst/>
                          <a:latin typeface="Calibri" panose="020F0502020204030204" pitchFamily="34" charset="0"/>
                          <a:cs typeface="Calibri" panose="020F0502020204030204" pitchFamily="34" charset="0"/>
                        </a:rPr>
                        <a:t>EACEA</a:t>
                      </a:r>
                    </a:p>
                  </a:txBody>
                  <a:tcPr marL="27577" marR="27577" marT="27577" marB="27577" anchor="ctr"/>
                </a:tc>
                <a:extLst>
                  <a:ext uri="{0D108BD9-81ED-4DB2-BD59-A6C34878D82A}">
                    <a16:rowId xmlns:a16="http://schemas.microsoft.com/office/drawing/2014/main" val="10009"/>
                  </a:ext>
                </a:extLst>
              </a:tr>
              <a:tr h="260325">
                <a:tc>
                  <a:txBody>
                    <a:bodyPr/>
                    <a:lstStyle/>
                    <a:p>
                      <a:pPr>
                        <a:lnSpc>
                          <a:spcPct val="107000"/>
                        </a:lnSpc>
                        <a:spcAft>
                          <a:spcPts val="0"/>
                        </a:spcAft>
                      </a:pPr>
                      <a:r>
                        <a:rPr lang="en-US" sz="1600" b="0" dirty="0">
                          <a:effectLst/>
                          <a:latin typeface="Calibri" panose="020F0502020204030204" pitchFamily="34" charset="0"/>
                          <a:cs typeface="Calibri" panose="020F0502020204030204" pitchFamily="34" charset="0"/>
                        </a:rPr>
                        <a:t>Not-for-profit European sport events</a:t>
                      </a:r>
                    </a:p>
                  </a:txBody>
                  <a:tcPr marL="27577" marR="27577" marT="27577" marB="27577" anchor="ctr"/>
                </a:tc>
                <a:tc>
                  <a:txBody>
                    <a:bodyPr/>
                    <a:lstStyle/>
                    <a:p>
                      <a:pPr>
                        <a:lnSpc>
                          <a:spcPct val="107000"/>
                        </a:lnSpc>
                        <a:spcAft>
                          <a:spcPts val="0"/>
                        </a:spcAft>
                      </a:pPr>
                      <a:r>
                        <a:rPr lang="en-US" sz="1600" dirty="0">
                          <a:effectLst/>
                          <a:latin typeface="Calibri" panose="020F0502020204030204" pitchFamily="34" charset="0"/>
                          <a:cs typeface="Calibri" panose="020F0502020204030204" pitchFamily="34" charset="0"/>
                        </a:rPr>
                        <a:t>Coordinator, Partner</a:t>
                      </a:r>
                    </a:p>
                  </a:txBody>
                  <a:tcPr marL="27577" marR="27577" marT="27577" marB="27577" anchor="ctr"/>
                </a:tc>
                <a:tc>
                  <a:txBody>
                    <a:bodyPr/>
                    <a:lstStyle/>
                    <a:p>
                      <a:pPr>
                        <a:lnSpc>
                          <a:spcPct val="107000"/>
                        </a:lnSpc>
                        <a:spcAft>
                          <a:spcPts val="0"/>
                        </a:spcAft>
                      </a:pPr>
                      <a:r>
                        <a:rPr lang="en-US" sz="1600" dirty="0">
                          <a:effectLst/>
                          <a:latin typeface="Calibri" panose="020F0502020204030204" pitchFamily="34" charset="0"/>
                          <a:cs typeface="Calibri" panose="020F0502020204030204" pitchFamily="34" charset="0"/>
                        </a:rPr>
                        <a:t>2 April 2020.</a:t>
                      </a:r>
                    </a:p>
                  </a:txBody>
                  <a:tcPr marL="27577" marR="27577" marT="27577" marB="27577" anchor="ctr"/>
                </a:tc>
                <a:tc>
                  <a:txBody>
                    <a:bodyPr/>
                    <a:lstStyle/>
                    <a:p>
                      <a:pPr>
                        <a:lnSpc>
                          <a:spcPct val="107000"/>
                        </a:lnSpc>
                        <a:spcAft>
                          <a:spcPts val="0"/>
                        </a:spcAft>
                      </a:pPr>
                      <a:r>
                        <a:rPr lang="en-US" sz="1600" dirty="0">
                          <a:effectLst/>
                          <a:latin typeface="Calibri" panose="020F0502020204030204" pitchFamily="34" charset="0"/>
                          <a:cs typeface="Calibri" panose="020F0502020204030204" pitchFamily="34" charset="0"/>
                        </a:rPr>
                        <a:t>EACEA</a:t>
                      </a:r>
                    </a:p>
                  </a:txBody>
                  <a:tcPr marL="27577" marR="27577" marT="27577" marB="27577"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89752014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713912" y="988451"/>
            <a:ext cx="10515600" cy="4351338"/>
          </a:xfrm>
        </p:spPr>
        <p:txBody>
          <a:bodyPr>
            <a:normAutofit/>
          </a:bodyPr>
          <a:lstStyle/>
          <a:p>
            <a:pPr marL="0" indent="0" algn="ctr">
              <a:buNone/>
            </a:pPr>
            <a:r>
              <a:rPr lang="it-IT" dirty="0"/>
              <a:t> </a:t>
            </a:r>
          </a:p>
        </p:txBody>
      </p:sp>
      <p:pic>
        <p:nvPicPr>
          <p:cNvPr id="5122" name="Picture 2" descr="Image result for erasmus +">
            <a:extLst>
              <a:ext uri="{FF2B5EF4-FFF2-40B4-BE49-F238E27FC236}">
                <a16:creationId xmlns:a16="http://schemas.microsoft.com/office/drawing/2014/main" id="{ECF7F7ED-DC7E-4D7B-AFD2-2AE9994836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392" y="5493079"/>
            <a:ext cx="1924372" cy="1367767"/>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70CB3C1C-A4B2-4779-9A36-C54DF16BD2BA}"/>
              </a:ext>
            </a:extLst>
          </p:cNvPr>
          <p:cNvSpPr/>
          <p:nvPr/>
        </p:nvSpPr>
        <p:spPr>
          <a:xfrm>
            <a:off x="800640" y="610892"/>
            <a:ext cx="10342144" cy="4787016"/>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spcAft>
                <a:spcPts val="800"/>
              </a:spcAft>
            </a:pPr>
            <a:r>
              <a:rPr lang="en-GB" sz="2000" b="1" dirty="0">
                <a:latin typeface="Calibri" panose="020F0502020204030204" pitchFamily="34" charset="0"/>
                <a:ea typeface="Calibri" panose="020F0502020204030204" pitchFamily="34" charset="0"/>
                <a:cs typeface="Calibri" panose="020F0502020204030204" pitchFamily="34" charset="0"/>
              </a:rPr>
              <a:t>Links;</a:t>
            </a:r>
            <a:r>
              <a:rPr lang="en-GB" sz="2000" dirty="0">
                <a:latin typeface="Calibri" panose="020F0502020204030204" pitchFamily="34" charset="0"/>
                <a:ea typeface="Calibri" panose="020F0502020204030204" pitchFamily="34" charset="0"/>
                <a:cs typeface="Calibri" panose="020F0502020204030204" pitchFamily="34" charset="0"/>
              </a:rPr>
              <a:t> </a:t>
            </a:r>
            <a:r>
              <a:rPr lang="en-GB" sz="20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https://</a:t>
            </a:r>
            <a:r>
              <a:rPr lang="en-GB" sz="20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ec.europa.eu</a:t>
            </a:r>
            <a:r>
              <a:rPr lang="en-GB" sz="20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/programmes/</a:t>
            </a:r>
            <a:r>
              <a:rPr lang="en-GB" sz="20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erasmus</a:t>
            </a:r>
            <a:r>
              <a:rPr lang="en-GB" sz="20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-plus/</a:t>
            </a:r>
            <a:r>
              <a:rPr lang="en-GB" sz="20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node_en</a:t>
            </a:r>
            <a:endParaRPr lang="en-US" sz="2000" dirty="0">
              <a:latin typeface="Calibri" panose="020F0502020204030204" pitchFamily="34" charset="0"/>
              <a:ea typeface="Calibri" panose="020F0502020204030204" pitchFamily="34" charset="0"/>
              <a:cs typeface="Calibri" panose="020F0502020204030204" pitchFamily="34" charset="0"/>
            </a:endParaRPr>
          </a:p>
          <a:p>
            <a:pPr>
              <a:spcAft>
                <a:spcPts val="800"/>
              </a:spcAft>
            </a:pPr>
            <a:r>
              <a:rPr lang="en-GB" sz="20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https://</a:t>
            </a:r>
            <a:r>
              <a:rPr lang="en-GB" sz="20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eacea.ec.europa.eu</a:t>
            </a:r>
            <a:r>
              <a:rPr lang="en-GB" sz="20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a:t>
            </a:r>
            <a:r>
              <a:rPr lang="en-GB" sz="20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4"/>
              </a:rPr>
              <a:t>erasmus-plus_en</a:t>
            </a:r>
            <a:endParaRPr lang="tr-TR" sz="2000" u="sng"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pPr>
              <a:spcAft>
                <a:spcPts val="800"/>
              </a:spcAft>
            </a:pPr>
            <a:r>
              <a:rPr lang="en-GB" sz="2000" b="1" u="sng" dirty="0">
                <a:solidFill>
                  <a:srgbClr val="000000"/>
                </a:solidFill>
                <a:latin typeface="Calibri" panose="020F0502020204030204" pitchFamily="34" charset="0"/>
                <a:ea typeface="Calibri" panose="020F0502020204030204" pitchFamily="34" charset="0"/>
                <a:cs typeface="Calibri" panose="020F0502020204030204" pitchFamily="34" charset="0"/>
              </a:rPr>
              <a:t>Serbia Unit:</a:t>
            </a:r>
            <a:r>
              <a:rPr lang="en-GB" sz="2000" u="sng"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tr-TR" sz="20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5"/>
              </a:rPr>
              <a:t>https</a:t>
            </a:r>
            <a:r>
              <a:rPr lang="tr-TR" sz="20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5"/>
              </a:rPr>
              <a:t>://</a:t>
            </a:r>
            <a:r>
              <a:rPr lang="tr-TR" sz="20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5"/>
              </a:rPr>
              <a:t>erasmusplus.rs</a:t>
            </a:r>
            <a:r>
              <a:rPr lang="tr-TR" sz="20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5"/>
              </a:rPr>
              <a:t>/</a:t>
            </a:r>
            <a:r>
              <a:rPr lang="tr-TR" sz="20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5"/>
              </a:rPr>
              <a:t>erasmusplus</a:t>
            </a:r>
            <a:r>
              <a:rPr lang="tr-TR" sz="20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5"/>
              </a:rPr>
              <a:t>/</a:t>
            </a:r>
            <a:r>
              <a:rPr lang="tr-TR" sz="20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5"/>
              </a:rPr>
              <a:t>what</a:t>
            </a:r>
            <a:r>
              <a:rPr lang="tr-TR" sz="20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5"/>
              </a:rPr>
              <a:t>-is-</a:t>
            </a:r>
            <a:r>
              <a:rPr lang="tr-TR" sz="20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5"/>
              </a:rPr>
              <a:t>erasmus</a:t>
            </a:r>
            <a:r>
              <a:rPr lang="tr-TR" sz="20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5"/>
              </a:rPr>
              <a:t>/</a:t>
            </a:r>
            <a:endParaRPr lang="en-US" sz="2000" dirty="0">
              <a:latin typeface="Calibri" panose="020F0502020204030204" pitchFamily="34" charset="0"/>
              <a:ea typeface="Calibri" panose="020F0502020204030204" pitchFamily="34" charset="0"/>
              <a:cs typeface="Calibri" panose="020F0502020204030204" pitchFamily="34" charset="0"/>
            </a:endParaRPr>
          </a:p>
          <a:p>
            <a:pPr>
              <a:spcAft>
                <a:spcPts val="800"/>
              </a:spcAft>
            </a:pPr>
            <a:r>
              <a:rPr lang="tr-TR" sz="20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6"/>
              </a:rPr>
              <a:t>https</a:t>
            </a:r>
            <a:r>
              <a:rPr lang="tr-TR" sz="20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6"/>
              </a:rPr>
              <a:t>://</a:t>
            </a:r>
            <a:r>
              <a:rPr lang="tr-TR" sz="20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6"/>
              </a:rPr>
              <a:t>tempus.ac.rs</a:t>
            </a:r>
            <a:r>
              <a:rPr lang="tr-TR" sz="20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6"/>
              </a:rPr>
              <a:t>/</a:t>
            </a:r>
            <a:endParaRPr lang="tr-TR" sz="2000" u="sng"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r>
              <a:rPr lang="en-GB" sz="2000" b="1" dirty="0">
                <a:latin typeface="Calibri" panose="020F0502020204030204" pitchFamily="34" charset="0"/>
                <a:cs typeface="Calibri" panose="020F0502020204030204" pitchFamily="34" charset="0"/>
              </a:rPr>
              <a:t>Find a Call; </a:t>
            </a:r>
            <a:endParaRPr lang="en-US" sz="2000" b="1" dirty="0">
              <a:latin typeface="Calibri" panose="020F0502020204030204" pitchFamily="34" charset="0"/>
              <a:cs typeface="Calibri" panose="020F0502020204030204" pitchFamily="34" charset="0"/>
            </a:endParaRPr>
          </a:p>
          <a:p>
            <a:r>
              <a:rPr lang="en-GB" sz="2000" u="sng" dirty="0">
                <a:latin typeface="Calibri" panose="020F0502020204030204" pitchFamily="34" charset="0"/>
                <a:cs typeface="Calibri" panose="020F0502020204030204" pitchFamily="34" charset="0"/>
                <a:hlinkClick r:id="rId7"/>
              </a:rPr>
              <a:t>https://</a:t>
            </a:r>
            <a:r>
              <a:rPr lang="en-GB" sz="2000" u="sng" dirty="0" err="1">
                <a:latin typeface="Calibri" panose="020F0502020204030204" pitchFamily="34" charset="0"/>
                <a:cs typeface="Calibri" panose="020F0502020204030204" pitchFamily="34" charset="0"/>
                <a:hlinkClick r:id="rId7"/>
              </a:rPr>
              <a:t>eacea.ec.europa.eu</a:t>
            </a:r>
            <a:r>
              <a:rPr lang="en-GB" sz="2000" u="sng" dirty="0">
                <a:latin typeface="Calibri" panose="020F0502020204030204" pitchFamily="34" charset="0"/>
                <a:cs typeface="Calibri" panose="020F0502020204030204" pitchFamily="34" charset="0"/>
                <a:hlinkClick r:id="rId7"/>
              </a:rPr>
              <a:t>/</a:t>
            </a:r>
            <a:r>
              <a:rPr lang="en-GB" sz="2000" u="sng" dirty="0" err="1">
                <a:latin typeface="Calibri" panose="020F0502020204030204" pitchFamily="34" charset="0"/>
                <a:cs typeface="Calibri" panose="020F0502020204030204" pitchFamily="34" charset="0"/>
                <a:hlinkClick r:id="rId7"/>
              </a:rPr>
              <a:t>erasmus</a:t>
            </a:r>
            <a:r>
              <a:rPr lang="en-GB" sz="2000" u="sng" dirty="0">
                <a:latin typeface="Calibri" panose="020F0502020204030204" pitchFamily="34" charset="0"/>
                <a:cs typeface="Calibri" panose="020F0502020204030204" pitchFamily="34" charset="0"/>
                <a:hlinkClick r:id="rId7"/>
              </a:rPr>
              <a:t>-plus/</a:t>
            </a:r>
            <a:r>
              <a:rPr lang="en-GB" sz="2000" u="sng" dirty="0" err="1">
                <a:latin typeface="Calibri" panose="020F0502020204030204" pitchFamily="34" charset="0"/>
                <a:cs typeface="Calibri" panose="020F0502020204030204" pitchFamily="34" charset="0"/>
                <a:hlinkClick r:id="rId7"/>
              </a:rPr>
              <a:t>funding_en</a:t>
            </a:r>
            <a:endParaRPr lang="en-US" sz="2000" dirty="0">
              <a:latin typeface="Calibri" panose="020F0502020204030204" pitchFamily="34" charset="0"/>
              <a:cs typeface="Calibri" panose="020F0502020204030204" pitchFamily="34" charset="0"/>
            </a:endParaRPr>
          </a:p>
          <a:p>
            <a:r>
              <a:rPr lang="en-GB" sz="2000" b="1" dirty="0">
                <a:latin typeface="Calibri" panose="020F0502020204030204" pitchFamily="34" charset="0"/>
                <a:cs typeface="Calibri" panose="020F0502020204030204" pitchFamily="34" charset="0"/>
              </a:rPr>
              <a:t>Work Programme; </a:t>
            </a:r>
            <a:endParaRPr lang="en-US" sz="2000" b="1" dirty="0">
              <a:latin typeface="Calibri" panose="020F0502020204030204" pitchFamily="34" charset="0"/>
              <a:cs typeface="Calibri" panose="020F0502020204030204" pitchFamily="34" charset="0"/>
            </a:endParaRPr>
          </a:p>
          <a:p>
            <a:r>
              <a:rPr lang="en-GB" sz="2000" u="sng" dirty="0">
                <a:latin typeface="Calibri" panose="020F0502020204030204" pitchFamily="34" charset="0"/>
                <a:cs typeface="Calibri" panose="020F0502020204030204" pitchFamily="34" charset="0"/>
                <a:hlinkClick r:id="rId8"/>
              </a:rPr>
              <a:t>https://</a:t>
            </a:r>
            <a:r>
              <a:rPr lang="en-GB" sz="2000" u="sng" dirty="0" err="1">
                <a:latin typeface="Calibri" panose="020F0502020204030204" pitchFamily="34" charset="0"/>
                <a:cs typeface="Calibri" panose="020F0502020204030204" pitchFamily="34" charset="0"/>
                <a:hlinkClick r:id="rId8"/>
              </a:rPr>
              <a:t>ec.europa.eu</a:t>
            </a:r>
            <a:r>
              <a:rPr lang="en-GB" sz="2000" u="sng" dirty="0">
                <a:latin typeface="Calibri" panose="020F0502020204030204" pitchFamily="34" charset="0"/>
                <a:cs typeface="Calibri" panose="020F0502020204030204" pitchFamily="34" charset="0"/>
                <a:hlinkClick r:id="rId8"/>
              </a:rPr>
              <a:t>/programmes/</a:t>
            </a:r>
            <a:r>
              <a:rPr lang="en-GB" sz="2000" u="sng" dirty="0" err="1">
                <a:latin typeface="Calibri" panose="020F0502020204030204" pitchFamily="34" charset="0"/>
                <a:cs typeface="Calibri" panose="020F0502020204030204" pitchFamily="34" charset="0"/>
                <a:hlinkClick r:id="rId8"/>
              </a:rPr>
              <a:t>erasmus</a:t>
            </a:r>
            <a:r>
              <a:rPr lang="en-GB" sz="2000" u="sng" dirty="0">
                <a:latin typeface="Calibri" panose="020F0502020204030204" pitchFamily="34" charset="0"/>
                <a:cs typeface="Calibri" panose="020F0502020204030204" pitchFamily="34" charset="0"/>
                <a:hlinkClick r:id="rId8"/>
              </a:rPr>
              <a:t>-plus/resources/documents/2020-annual-work-programme-implementation-</a:t>
            </a:r>
            <a:r>
              <a:rPr lang="en-GB" sz="2000" u="sng" dirty="0" err="1">
                <a:latin typeface="Calibri" panose="020F0502020204030204" pitchFamily="34" charset="0"/>
                <a:cs typeface="Calibri" panose="020F0502020204030204" pitchFamily="34" charset="0"/>
                <a:hlinkClick r:id="rId8"/>
              </a:rPr>
              <a:t>erasmus</a:t>
            </a:r>
            <a:r>
              <a:rPr lang="en-GB" sz="2000" u="sng" dirty="0">
                <a:latin typeface="Calibri" panose="020F0502020204030204" pitchFamily="34" charset="0"/>
                <a:cs typeface="Calibri" panose="020F0502020204030204" pitchFamily="34" charset="0"/>
                <a:hlinkClick r:id="rId8"/>
              </a:rPr>
              <a:t>-</a:t>
            </a:r>
            <a:r>
              <a:rPr lang="en-GB" sz="2000" u="sng" dirty="0" err="1">
                <a:latin typeface="Calibri" panose="020F0502020204030204" pitchFamily="34" charset="0"/>
                <a:cs typeface="Calibri" panose="020F0502020204030204" pitchFamily="34" charset="0"/>
                <a:hlinkClick r:id="rId8"/>
              </a:rPr>
              <a:t>c2019-5823_en</a:t>
            </a:r>
            <a:endParaRPr lang="en-US" sz="2000" dirty="0">
              <a:latin typeface="Calibri" panose="020F0502020204030204" pitchFamily="34" charset="0"/>
              <a:cs typeface="Calibri" panose="020F0502020204030204" pitchFamily="34" charset="0"/>
            </a:endParaRPr>
          </a:p>
          <a:p>
            <a:r>
              <a:rPr lang="en-GB" sz="2000" b="1" dirty="0">
                <a:latin typeface="Calibri" panose="020F0502020204030204" pitchFamily="34" charset="0"/>
                <a:cs typeface="Calibri" panose="020F0502020204030204" pitchFamily="34" charset="0"/>
              </a:rPr>
              <a:t>Regulation: </a:t>
            </a:r>
            <a:endParaRPr lang="en-US" sz="2000" b="1" dirty="0">
              <a:latin typeface="Calibri" panose="020F0502020204030204" pitchFamily="34" charset="0"/>
              <a:cs typeface="Calibri" panose="020F0502020204030204" pitchFamily="34" charset="0"/>
            </a:endParaRPr>
          </a:p>
          <a:p>
            <a:r>
              <a:rPr lang="en-GB" sz="2000" u="sng" dirty="0">
                <a:latin typeface="Calibri" panose="020F0502020204030204" pitchFamily="34" charset="0"/>
                <a:cs typeface="Calibri" panose="020F0502020204030204" pitchFamily="34" charset="0"/>
                <a:hlinkClick r:id="rId9"/>
              </a:rPr>
              <a:t>https://</a:t>
            </a:r>
            <a:r>
              <a:rPr lang="en-GB" sz="2000" u="sng" dirty="0" err="1">
                <a:latin typeface="Calibri" panose="020F0502020204030204" pitchFamily="34" charset="0"/>
                <a:cs typeface="Calibri" panose="020F0502020204030204" pitchFamily="34" charset="0"/>
                <a:hlinkClick r:id="rId9"/>
              </a:rPr>
              <a:t>eur-lex.europa.eu</a:t>
            </a:r>
            <a:r>
              <a:rPr lang="en-GB" sz="2000" u="sng" dirty="0">
                <a:latin typeface="Calibri" panose="020F0502020204030204" pitchFamily="34" charset="0"/>
                <a:cs typeface="Calibri" panose="020F0502020204030204" pitchFamily="34" charset="0"/>
                <a:hlinkClick r:id="rId9"/>
              </a:rPr>
              <a:t>/legal-content/</a:t>
            </a:r>
            <a:r>
              <a:rPr lang="en-GB" sz="2000" u="sng" dirty="0" err="1">
                <a:latin typeface="Calibri" panose="020F0502020204030204" pitchFamily="34" charset="0"/>
                <a:cs typeface="Calibri" panose="020F0502020204030204" pitchFamily="34" charset="0"/>
                <a:hlinkClick r:id="rId9"/>
              </a:rPr>
              <a:t>EN</a:t>
            </a:r>
            <a:r>
              <a:rPr lang="en-GB" sz="2000" u="sng" dirty="0">
                <a:latin typeface="Calibri" panose="020F0502020204030204" pitchFamily="34" charset="0"/>
                <a:cs typeface="Calibri" panose="020F0502020204030204" pitchFamily="34" charset="0"/>
                <a:hlinkClick r:id="rId9"/>
              </a:rPr>
              <a:t>/TXT/?</a:t>
            </a:r>
            <a:r>
              <a:rPr lang="en-GB" sz="2000" u="sng" dirty="0" err="1">
                <a:latin typeface="Calibri" panose="020F0502020204030204" pitchFamily="34" charset="0"/>
                <a:cs typeface="Calibri" panose="020F0502020204030204" pitchFamily="34" charset="0"/>
                <a:hlinkClick r:id="rId9"/>
              </a:rPr>
              <a:t>uri</a:t>
            </a:r>
            <a:r>
              <a:rPr lang="en-GB" sz="2000" u="sng" dirty="0">
                <a:latin typeface="Calibri" panose="020F0502020204030204" pitchFamily="34" charset="0"/>
                <a:cs typeface="Calibri" panose="020F0502020204030204" pitchFamily="34" charset="0"/>
                <a:hlinkClick r:id="rId9"/>
              </a:rPr>
              <a:t>=</a:t>
            </a:r>
            <a:r>
              <a:rPr lang="en-GB" sz="2000" u="sng" dirty="0" err="1">
                <a:latin typeface="Calibri" panose="020F0502020204030204" pitchFamily="34" charset="0"/>
                <a:cs typeface="Calibri" panose="020F0502020204030204" pitchFamily="34" charset="0"/>
                <a:hlinkClick r:id="rId9"/>
              </a:rPr>
              <a:t>CELEX%3A32013R1288</a:t>
            </a:r>
            <a:endParaRPr lang="en-US" sz="2000" dirty="0">
              <a:latin typeface="Calibri" panose="020F0502020204030204" pitchFamily="34" charset="0"/>
              <a:cs typeface="Calibri" panose="020F0502020204030204" pitchFamily="34" charset="0"/>
            </a:endParaRPr>
          </a:p>
          <a:p>
            <a:r>
              <a:rPr lang="en-GB" sz="2000" b="1" dirty="0">
                <a:latin typeface="Calibri" panose="020F0502020204030204" pitchFamily="34" charset="0"/>
                <a:cs typeface="Calibri" panose="020F0502020204030204" pitchFamily="34" charset="0"/>
              </a:rPr>
              <a:t>Documents for Applicants; </a:t>
            </a:r>
            <a:endParaRPr lang="en-US" sz="2000" b="1" dirty="0">
              <a:latin typeface="Calibri" panose="020F0502020204030204" pitchFamily="34" charset="0"/>
              <a:cs typeface="Calibri" panose="020F0502020204030204" pitchFamily="34" charset="0"/>
            </a:endParaRPr>
          </a:p>
          <a:p>
            <a:r>
              <a:rPr lang="en-GB" sz="2000" u="sng" dirty="0">
                <a:latin typeface="Calibri" panose="020F0502020204030204" pitchFamily="34" charset="0"/>
                <a:cs typeface="Calibri" panose="020F0502020204030204" pitchFamily="34" charset="0"/>
                <a:hlinkClick r:id="rId10"/>
              </a:rPr>
              <a:t>https://</a:t>
            </a:r>
            <a:r>
              <a:rPr lang="en-GB" sz="2000" u="sng" dirty="0" err="1">
                <a:latin typeface="Calibri" panose="020F0502020204030204" pitchFamily="34" charset="0"/>
                <a:cs typeface="Calibri" panose="020F0502020204030204" pitchFamily="34" charset="0"/>
                <a:hlinkClick r:id="rId10"/>
              </a:rPr>
              <a:t>ec.europa.eu</a:t>
            </a:r>
            <a:r>
              <a:rPr lang="en-GB" sz="2000" u="sng" dirty="0">
                <a:latin typeface="Calibri" panose="020F0502020204030204" pitchFamily="34" charset="0"/>
                <a:cs typeface="Calibri" panose="020F0502020204030204" pitchFamily="34" charset="0"/>
                <a:hlinkClick r:id="rId10"/>
              </a:rPr>
              <a:t>/programmes/</a:t>
            </a:r>
            <a:r>
              <a:rPr lang="en-GB" sz="2000" u="sng" dirty="0" err="1">
                <a:latin typeface="Calibri" panose="020F0502020204030204" pitchFamily="34" charset="0"/>
                <a:cs typeface="Calibri" panose="020F0502020204030204" pitchFamily="34" charset="0"/>
                <a:hlinkClick r:id="rId10"/>
              </a:rPr>
              <a:t>erasmus</a:t>
            </a:r>
            <a:r>
              <a:rPr lang="en-GB" sz="2000" u="sng" dirty="0">
                <a:latin typeface="Calibri" panose="020F0502020204030204" pitchFamily="34" charset="0"/>
                <a:cs typeface="Calibri" panose="020F0502020204030204" pitchFamily="34" charset="0"/>
                <a:hlinkClick r:id="rId10"/>
              </a:rPr>
              <a:t>-plus/resources/documents/</a:t>
            </a:r>
            <a:r>
              <a:rPr lang="en-GB" sz="2000" u="sng" dirty="0" err="1">
                <a:latin typeface="Calibri" panose="020F0502020204030204" pitchFamily="34" charset="0"/>
                <a:cs typeface="Calibri" panose="020F0502020204030204" pitchFamily="34" charset="0"/>
                <a:hlinkClick r:id="rId10"/>
              </a:rPr>
              <a:t>applicants_en</a:t>
            </a:r>
            <a:endParaRPr lang="en-US" sz="2000" dirty="0">
              <a:latin typeface="Calibri" panose="020F0502020204030204" pitchFamily="34" charset="0"/>
              <a:cs typeface="Calibri" panose="020F0502020204030204" pitchFamily="34" charset="0"/>
            </a:endParaRPr>
          </a:p>
          <a:p>
            <a:pPr>
              <a:lnSpc>
                <a:spcPct val="107000"/>
              </a:lnSpc>
              <a:spcAft>
                <a:spcPts val="800"/>
              </a:spcAft>
            </a:pPr>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589461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5A767E8-99D2-4168-B815-F7F2A2799FB0}"/>
              </a:ext>
            </a:extLst>
          </p:cNvPr>
          <p:cNvSpPr>
            <a:spLocks noGrp="1" noChangeArrowheads="1"/>
          </p:cNvSpPr>
          <p:nvPr>
            <p:ph type="title"/>
          </p:nvPr>
        </p:nvSpPr>
        <p:spPr>
          <a:xfrm>
            <a:off x="3044249" y="1280047"/>
            <a:ext cx="6103501" cy="1935889"/>
          </a:xfrm>
        </p:spPr>
        <p:txBody>
          <a:bodyPr>
            <a:noAutofit/>
          </a:bodyPr>
          <a:lstStyle/>
          <a:p>
            <a:pPr algn="ctr"/>
            <a:r>
              <a:rPr lang="en-GB" altLang="en-US" sz="5000" b="1" dirty="0" err="1">
                <a:solidFill>
                  <a:schemeClr val="accent5">
                    <a:lumMod val="50000"/>
                  </a:schemeClr>
                </a:solidFill>
                <a:latin typeface="+mn-lt"/>
              </a:rPr>
              <a:t>Fiscalis</a:t>
            </a:r>
            <a:r>
              <a:rPr lang="en-GB" altLang="en-US" sz="5000" b="1" dirty="0">
                <a:solidFill>
                  <a:schemeClr val="accent5">
                    <a:lumMod val="50000"/>
                  </a:schemeClr>
                </a:solidFill>
                <a:latin typeface="+mn-lt"/>
              </a:rPr>
              <a:t> 2020</a:t>
            </a:r>
          </a:p>
        </p:txBody>
      </p:sp>
      <p:pic>
        <p:nvPicPr>
          <p:cNvPr id="5" name="Resim 4" descr="Image result for fiscalis 2020">
            <a:extLst>
              <a:ext uri="{FF2B5EF4-FFF2-40B4-BE49-F238E27FC236}">
                <a16:creationId xmlns:a16="http://schemas.microsoft.com/office/drawing/2014/main" id="{1C66C860-290D-496D-9FE8-DAFF531D5A0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451" r="13589"/>
          <a:stretch/>
        </p:blipFill>
        <p:spPr bwMode="auto">
          <a:xfrm>
            <a:off x="4769434" y="3215936"/>
            <a:ext cx="2653130" cy="1935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92037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5A767E8-99D2-4168-B815-F7F2A2799FB0}"/>
              </a:ext>
            </a:extLst>
          </p:cNvPr>
          <p:cNvSpPr>
            <a:spLocks noGrp="1" noChangeArrowheads="1"/>
          </p:cNvSpPr>
          <p:nvPr>
            <p:ph type="title"/>
          </p:nvPr>
        </p:nvSpPr>
        <p:spPr>
          <a:xfrm>
            <a:off x="0" y="363984"/>
            <a:ext cx="6103501" cy="685800"/>
          </a:xfrm>
        </p:spPr>
        <p:txBody>
          <a:bodyPr>
            <a:noAutofit/>
          </a:bodyPr>
          <a:lstStyle/>
          <a:p>
            <a:pPr algn="ctr"/>
            <a:r>
              <a:rPr lang="tr-TR" altLang="en-US" sz="3400" b="1" dirty="0">
                <a:solidFill>
                  <a:schemeClr val="accent5">
                    <a:lumMod val="50000"/>
                  </a:schemeClr>
                </a:solidFill>
                <a:latin typeface="+mn-lt"/>
              </a:rPr>
              <a:t>Programme; </a:t>
            </a:r>
            <a:r>
              <a:rPr lang="en-GB" altLang="en-US" sz="3400" b="1" dirty="0" err="1">
                <a:solidFill>
                  <a:schemeClr val="accent5">
                    <a:lumMod val="50000"/>
                  </a:schemeClr>
                </a:solidFill>
                <a:latin typeface="+mn-lt"/>
              </a:rPr>
              <a:t>Fiscalis</a:t>
            </a:r>
            <a:r>
              <a:rPr lang="en-GB" altLang="en-US" sz="3400" b="1" dirty="0">
                <a:solidFill>
                  <a:schemeClr val="accent5">
                    <a:lumMod val="50000"/>
                  </a:schemeClr>
                </a:solidFill>
                <a:latin typeface="+mn-lt"/>
              </a:rPr>
              <a:t> 2020</a:t>
            </a:r>
          </a:p>
        </p:txBody>
      </p:sp>
      <p:pic>
        <p:nvPicPr>
          <p:cNvPr id="5" name="Resim 4" descr="Image result for fiscalis 2020">
            <a:extLst>
              <a:ext uri="{FF2B5EF4-FFF2-40B4-BE49-F238E27FC236}">
                <a16:creationId xmlns:a16="http://schemas.microsoft.com/office/drawing/2014/main" id="{1C66C860-290D-496D-9FE8-DAFF531D5A0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451" r="13589"/>
          <a:stretch/>
        </p:blipFill>
        <p:spPr bwMode="auto">
          <a:xfrm>
            <a:off x="301049" y="5300933"/>
            <a:ext cx="1635116" cy="1193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84C70554-FDA5-4F2F-B8F8-D239DD5103A7}"/>
              </a:ext>
            </a:extLst>
          </p:cNvPr>
          <p:cNvSpPr/>
          <p:nvPr/>
        </p:nvSpPr>
        <p:spPr>
          <a:xfrm>
            <a:off x="612560" y="990145"/>
            <a:ext cx="11390050" cy="4370427"/>
          </a:xfrm>
          <a:prstGeom prst="rect">
            <a:avLst/>
          </a:prstGeom>
        </p:spPr>
        <p:txBody>
          <a:bodyPr wrap="square">
            <a:spAutoFit/>
          </a:bodyPr>
          <a:lstStyle/>
          <a:p>
            <a:r>
              <a:rPr lang="en-US" sz="2200" dirty="0">
                <a:solidFill>
                  <a:srgbClr val="000000"/>
                </a:solidFill>
                <a:latin typeface="Calibri" panose="020F0502020204030204" pitchFamily="34" charset="0"/>
                <a:ea typeface="Calibri" panose="020F0502020204030204" pitchFamily="34" charset="0"/>
                <a:cs typeface="Calibri" panose="020F0502020204030204" pitchFamily="34" charset="0"/>
              </a:rPr>
              <a:t>It enables national tax administrations to create and exchange information and expertise. It allows developing and operating major trans-European IT systems together, as well as establishing networks by bringing together national officials from across Europe.</a:t>
            </a:r>
            <a:endParaRPr lang="tr-TR" sz="2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The </a:t>
            </a:r>
            <a:r>
              <a:rPr lang="en-US" sz="2200" dirty="0" err="1">
                <a:latin typeface="Calibri" panose="020F0502020204030204" pitchFamily="34" charset="0"/>
                <a:cs typeface="Calibri" panose="020F0502020204030204" pitchFamily="34" charset="0"/>
              </a:rPr>
              <a:t>Programme’s</a:t>
            </a:r>
            <a:r>
              <a:rPr lang="en-US" sz="2200" dirty="0">
                <a:latin typeface="Calibri" panose="020F0502020204030204" pitchFamily="34" charset="0"/>
                <a:cs typeface="Calibri" panose="020F0502020204030204" pitchFamily="34" charset="0"/>
              </a:rPr>
              <a:t> objectives are:</a:t>
            </a:r>
          </a:p>
          <a:p>
            <a:pPr lvl="1"/>
            <a:r>
              <a:rPr lang="en-US" sz="2200" dirty="0">
                <a:latin typeface="Calibri" panose="020F0502020204030204" pitchFamily="34" charset="0"/>
                <a:cs typeface="Calibri" panose="020F0502020204030204" pitchFamily="34" charset="0"/>
              </a:rPr>
              <a:t>•	to implement, improve, operate and support the European Information Systems for taxation;</a:t>
            </a:r>
          </a:p>
          <a:p>
            <a:pPr lvl="1"/>
            <a:r>
              <a:rPr lang="en-US" sz="2200" dirty="0">
                <a:latin typeface="Calibri" panose="020F0502020204030204" pitchFamily="34" charset="0"/>
                <a:cs typeface="Calibri" panose="020F0502020204030204" pitchFamily="34" charset="0"/>
              </a:rPr>
              <a:t>•	to support administrative cooperation activities;</a:t>
            </a:r>
          </a:p>
          <a:p>
            <a:pPr lvl="1"/>
            <a:r>
              <a:rPr lang="en-US" sz="2200" dirty="0">
                <a:latin typeface="Calibri" panose="020F0502020204030204" pitchFamily="34" charset="0"/>
                <a:cs typeface="Calibri" panose="020F0502020204030204" pitchFamily="34" charset="0"/>
              </a:rPr>
              <a:t>•	to reinforce the skills and competence of tax officials;</a:t>
            </a:r>
          </a:p>
          <a:p>
            <a:pPr lvl="1"/>
            <a:r>
              <a:rPr lang="en-US" sz="2200" dirty="0">
                <a:latin typeface="Calibri" panose="020F0502020204030204" pitchFamily="34" charset="0"/>
                <a:cs typeface="Calibri" panose="020F0502020204030204" pitchFamily="34" charset="0"/>
              </a:rPr>
              <a:t>•	to enhance the understanding and implementation of Union law in the field of taxation;</a:t>
            </a:r>
          </a:p>
          <a:p>
            <a:pPr lvl="1"/>
            <a:r>
              <a:rPr lang="en-US" sz="2200" dirty="0">
                <a:latin typeface="Calibri" panose="020F0502020204030204" pitchFamily="34" charset="0"/>
                <a:cs typeface="Calibri" panose="020F0502020204030204" pitchFamily="34" charset="0"/>
              </a:rPr>
              <a:t>•	to support the improvement of administrative procedures and the sharing of good administrative practices.</a:t>
            </a:r>
          </a:p>
          <a:p>
            <a:r>
              <a:rPr lang="en-US" dirty="0"/>
              <a:t> </a:t>
            </a:r>
          </a:p>
          <a:p>
            <a:endParaRPr lang="en-US" dirty="0"/>
          </a:p>
        </p:txBody>
      </p:sp>
    </p:spTree>
    <p:extLst>
      <p:ext uri="{BB962C8B-B14F-4D97-AF65-F5344CB8AC3E}">
        <p14:creationId xmlns:p14="http://schemas.microsoft.com/office/powerpoint/2010/main" val="1525609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866416" y="207369"/>
            <a:ext cx="8229600" cy="649288"/>
          </a:xfrm>
        </p:spPr>
        <p:txBody>
          <a:bodyPr>
            <a:normAutofit/>
          </a:bodyPr>
          <a:lstStyle/>
          <a:p>
            <a:r>
              <a:rPr lang="en-GB" altLang="en-US" sz="3200" b="1" dirty="0">
                <a:solidFill>
                  <a:schemeClr val="accent5">
                    <a:lumMod val="50000"/>
                  </a:schemeClr>
                </a:solidFill>
                <a:latin typeface="+mn-lt"/>
              </a:rPr>
              <a:t>H2020 budget - breakdown</a:t>
            </a:r>
          </a:p>
        </p:txBody>
      </p:sp>
      <p:sp>
        <p:nvSpPr>
          <p:cNvPr id="10" name="Rectangle 6"/>
          <p:cNvSpPr>
            <a:spLocks noChangeArrowheads="1"/>
          </p:cNvSpPr>
          <p:nvPr/>
        </p:nvSpPr>
        <p:spPr bwMode="auto">
          <a:xfrm>
            <a:off x="7188201" y="5013326"/>
            <a:ext cx="1704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40000"/>
              </a:spcBef>
              <a:spcAft>
                <a:spcPct val="40000"/>
              </a:spcAft>
              <a:buClr>
                <a:schemeClr val="tx1"/>
              </a:buClr>
              <a:buFont typeface="Wingdings" pitchFamily="2" charset="2"/>
              <a:buChar char="§"/>
              <a:defRPr sz="2800">
                <a:solidFill>
                  <a:srgbClr val="000000"/>
                </a:solidFill>
                <a:latin typeface="Verdana" pitchFamily="34" charset="0"/>
                <a:cs typeface="Times New Roman" pitchFamily="18" charset="0"/>
              </a:defRPr>
            </a:lvl1pPr>
            <a:lvl2pPr marL="742950" indent="-285750" eaLnBrk="0" hangingPunct="0">
              <a:spcBef>
                <a:spcPct val="20000"/>
              </a:spcBef>
              <a:buClr>
                <a:srgbClr val="009FBA"/>
              </a:buClr>
              <a:buChar char="•"/>
              <a:defRPr sz="2000" b="1">
                <a:solidFill>
                  <a:srgbClr val="0F5494"/>
                </a:solidFill>
                <a:latin typeface="Verdana" pitchFamily="34" charset="0"/>
                <a:cs typeface="Times New Roman" pitchFamily="18" charset="0"/>
              </a:defRPr>
            </a:lvl2pPr>
            <a:lvl3pPr marL="1143000" indent="-228600" eaLnBrk="0" hangingPunct="0">
              <a:spcBef>
                <a:spcPct val="20000"/>
              </a:spcBef>
              <a:defRPr sz="1400">
                <a:solidFill>
                  <a:srgbClr val="0F5494"/>
                </a:solidFill>
                <a:latin typeface="Verdana" pitchFamily="34" charset="0"/>
                <a:cs typeface="Times New Roman" pitchFamily="18" charset="0"/>
              </a:defRPr>
            </a:lvl3pPr>
            <a:lvl4pPr marL="1600200" indent="-228600" eaLnBrk="0" hangingPunct="0">
              <a:spcBef>
                <a:spcPct val="20000"/>
              </a:spcBef>
              <a:buChar char="–"/>
              <a:defRPr sz="2000">
                <a:solidFill>
                  <a:schemeClr val="tx1"/>
                </a:solidFill>
                <a:latin typeface="Arial" pitchFamily="34" charset="0"/>
                <a:cs typeface="Times New Roman" pitchFamily="18" charset="0"/>
              </a:defRPr>
            </a:lvl4pPr>
            <a:lvl5pPr marL="2057400" indent="-228600" eaLnBrk="0" hangingPunct="0">
              <a:spcBef>
                <a:spcPct val="20000"/>
              </a:spcBef>
              <a:buChar char="»"/>
              <a:defRPr sz="2000">
                <a:solidFill>
                  <a:schemeClr val="tx1"/>
                </a:solidFill>
                <a:latin typeface="Arial" pitchFamily="34"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9pPr>
          </a:lstStyle>
          <a:p>
            <a:pPr eaLnBrk="1" hangingPunct="1">
              <a:spcBef>
                <a:spcPct val="0"/>
              </a:spcBef>
              <a:spcAft>
                <a:spcPct val="0"/>
              </a:spcAft>
              <a:buClrTx/>
              <a:buFontTx/>
              <a:buNone/>
            </a:pPr>
            <a:r>
              <a:rPr lang="pt-PT" altLang="en-US" sz="1400" b="1">
                <a:solidFill>
                  <a:srgbClr val="FFFFFF"/>
                </a:solidFill>
                <a:latin typeface="Arial" pitchFamily="34" charset="0"/>
                <a:cs typeface="Arial" pitchFamily="34" charset="0"/>
              </a:rPr>
              <a:t>Open to the world</a:t>
            </a:r>
            <a:endParaRPr lang="en-GB" altLang="en-US" sz="1400" b="1">
              <a:solidFill>
                <a:srgbClr val="FFFFFF"/>
              </a:solidFill>
              <a:latin typeface="Arial" pitchFamily="34" charset="0"/>
              <a:cs typeface="Arial" pitchFamily="34" charset="0"/>
            </a:endParaRPr>
          </a:p>
        </p:txBody>
      </p:sp>
      <p:pic>
        <p:nvPicPr>
          <p:cNvPr id="9" name="Image 2">
            <a:extLst>
              <a:ext uri="{FF2B5EF4-FFF2-40B4-BE49-F238E27FC236}">
                <a16:creationId xmlns:a16="http://schemas.microsoft.com/office/drawing/2014/main" id="{5921280B-E3C8-4C55-977A-22B8F8F7C8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898" y="5470295"/>
            <a:ext cx="2232116" cy="10821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sp>
        <p:nvSpPr>
          <p:cNvPr id="2" name="Content Placeholder 1"/>
          <p:cNvSpPr>
            <a:spLocks noGrp="1"/>
          </p:cNvSpPr>
          <p:nvPr>
            <p:ph idx="1"/>
          </p:nvPr>
        </p:nvSpPr>
        <p:spPr/>
        <p:txBody>
          <a:bodyPr/>
          <a:lstStyle/>
          <a:p>
            <a:endParaRPr lang="en-US"/>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6042" y="755374"/>
            <a:ext cx="9455023" cy="5797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444898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Image result for fiscalis 2020">
            <a:extLst>
              <a:ext uri="{FF2B5EF4-FFF2-40B4-BE49-F238E27FC236}">
                <a16:creationId xmlns:a16="http://schemas.microsoft.com/office/drawing/2014/main" id="{1C66C860-290D-496D-9FE8-DAFF531D5A0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451" r="13589"/>
          <a:stretch/>
        </p:blipFill>
        <p:spPr bwMode="auto">
          <a:xfrm>
            <a:off x="301049" y="5300933"/>
            <a:ext cx="1635116" cy="1193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E4E18CFB-E044-480A-9C15-747B25F7392C}"/>
              </a:ext>
            </a:extLst>
          </p:cNvPr>
          <p:cNvSpPr/>
          <p:nvPr/>
        </p:nvSpPr>
        <p:spPr>
          <a:xfrm>
            <a:off x="1041646" y="657046"/>
            <a:ext cx="9886765" cy="3747180"/>
          </a:xfrm>
          <a:prstGeom prst="rect">
            <a:avLst/>
          </a:prstGeom>
        </p:spPr>
        <p:txBody>
          <a:bodyPr wrap="square">
            <a:spAutoFit/>
          </a:bodyPr>
          <a:lstStyle/>
          <a:p>
            <a:pPr algn="just">
              <a:lnSpc>
                <a:spcPct val="107000"/>
              </a:lnSpc>
              <a:spcAft>
                <a:spcPts val="800"/>
              </a:spcAft>
            </a:pPr>
            <a:r>
              <a:rPr lang="en-US" sz="2200" b="1" dirty="0">
                <a:latin typeface="Calibri" panose="020F0502020204030204" pitchFamily="34" charset="0"/>
                <a:ea typeface="Calibri" panose="020F0502020204030204" pitchFamily="34" charset="0"/>
                <a:cs typeface="Calibri" panose="020F0502020204030204" pitchFamily="34" charset="0"/>
              </a:rPr>
              <a:t>Total Budget:</a:t>
            </a:r>
            <a:r>
              <a:rPr lang="en-US" sz="2200" dirty="0">
                <a:latin typeface="Calibri" panose="020F0502020204030204" pitchFamily="34" charset="0"/>
                <a:ea typeface="Calibri" panose="020F0502020204030204" pitchFamily="34" charset="0"/>
                <a:cs typeface="Calibri" panose="020F0502020204030204" pitchFamily="34" charset="0"/>
              </a:rPr>
              <a:t> €223,37 million</a:t>
            </a:r>
          </a:p>
          <a:p>
            <a:pPr algn="just">
              <a:lnSpc>
                <a:spcPct val="107000"/>
              </a:lnSpc>
              <a:spcAft>
                <a:spcPts val="800"/>
              </a:spcAft>
            </a:pPr>
            <a:r>
              <a:rPr lang="en-US" sz="2200" b="1" dirty="0">
                <a:latin typeface="Calibri" panose="020F0502020204030204" pitchFamily="34" charset="0"/>
                <a:ea typeface="Calibri" panose="020F0502020204030204" pitchFamily="34" charset="0"/>
                <a:cs typeface="Calibri" panose="020F0502020204030204" pitchFamily="34" charset="0"/>
              </a:rPr>
              <a:t>Thematic Categories:</a:t>
            </a:r>
            <a:r>
              <a:rPr lang="en-US" sz="2200" dirty="0">
                <a:latin typeface="Calibri" panose="020F0502020204030204" pitchFamily="34" charset="0"/>
                <a:ea typeface="Calibri" panose="020F0502020204030204" pitchFamily="34" charset="0"/>
                <a:cs typeface="Calibri" panose="020F0502020204030204" pitchFamily="34" charset="0"/>
              </a:rPr>
              <a:t> Internal Market, Information and Communication Technologies, Education and Training</a:t>
            </a:r>
          </a:p>
          <a:p>
            <a:pPr algn="just">
              <a:lnSpc>
                <a:spcPct val="107000"/>
              </a:lnSpc>
              <a:spcAft>
                <a:spcPts val="800"/>
              </a:spcAft>
            </a:pPr>
            <a:r>
              <a:rPr lang="en-US" sz="2200" b="1" dirty="0">
                <a:latin typeface="Calibri" panose="020F0502020204030204" pitchFamily="34" charset="0"/>
                <a:ea typeface="Calibri" panose="020F0502020204030204" pitchFamily="34" charset="0"/>
                <a:cs typeface="Calibri" panose="020F0502020204030204" pitchFamily="34" charset="0"/>
              </a:rPr>
              <a:t>Beneficiaries:</a:t>
            </a:r>
            <a:r>
              <a:rPr lang="en-US" sz="2200" dirty="0">
                <a:latin typeface="Calibri" panose="020F0502020204030204" pitchFamily="34" charset="0"/>
                <a:ea typeface="Calibri" panose="020F0502020204030204" pitchFamily="34" charset="0"/>
                <a:cs typeface="Calibri" panose="020F0502020204030204" pitchFamily="34" charset="0"/>
              </a:rPr>
              <a:t> Public Sector, Central Government </a:t>
            </a:r>
          </a:p>
          <a:p>
            <a:pPr algn="just">
              <a:lnSpc>
                <a:spcPct val="107000"/>
              </a:lnSpc>
              <a:spcAft>
                <a:spcPts val="800"/>
              </a:spcAft>
            </a:pPr>
            <a:r>
              <a:rPr lang="en-US" sz="2200" b="1" dirty="0">
                <a:latin typeface="Calibri" panose="020F0502020204030204" pitchFamily="34" charset="0"/>
                <a:ea typeface="Calibri" panose="020F0502020204030204" pitchFamily="34" charset="0"/>
                <a:cs typeface="Calibri" panose="020F0502020204030204" pitchFamily="34" charset="0"/>
              </a:rPr>
              <a:t>Level of Financing (Eu Co-Financing Rate)</a:t>
            </a:r>
            <a:endParaRPr lang="en-US" sz="2200"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US" sz="2200" dirty="0">
                <a:latin typeface="Calibri" panose="020F0502020204030204" pitchFamily="34" charset="0"/>
                <a:ea typeface="Calibri" panose="020F0502020204030204" pitchFamily="34" charset="0"/>
                <a:cs typeface="Calibri" panose="020F0502020204030204" pitchFamily="34" charset="0"/>
              </a:rPr>
              <a:t>100% of the eligible costs where the latter are travel and accommodation costs, costs linked to organisations of events and daily allowances. In addition to grants, </a:t>
            </a:r>
            <a:r>
              <a:rPr lang="en-US" sz="2200" dirty="0" err="1">
                <a:latin typeface="Calibri" panose="020F0502020204030204" pitchFamily="34" charset="0"/>
                <a:ea typeface="Calibri" panose="020F0502020204030204" pitchFamily="34" charset="0"/>
                <a:cs typeface="Calibri" panose="020F0502020204030204" pitchFamily="34" charset="0"/>
              </a:rPr>
              <a:t>Fiscalis</a:t>
            </a:r>
            <a:r>
              <a:rPr lang="en-US" sz="2200" dirty="0">
                <a:latin typeface="Calibri" panose="020F0502020204030204" pitchFamily="34" charset="0"/>
                <a:ea typeface="Calibri" panose="020F0502020204030204" pitchFamily="34" charset="0"/>
                <a:cs typeface="Calibri" panose="020F0502020204030204" pitchFamily="34" charset="0"/>
              </a:rPr>
              <a:t> provides other types of interventions such as public procurement contracts and reimbursement of costs incurred by external experts.</a:t>
            </a:r>
          </a:p>
        </p:txBody>
      </p:sp>
    </p:spTree>
    <p:extLst>
      <p:ext uri="{BB962C8B-B14F-4D97-AF65-F5344CB8AC3E}">
        <p14:creationId xmlns:p14="http://schemas.microsoft.com/office/powerpoint/2010/main" val="22203545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Image result for fiscalis 2020">
            <a:extLst>
              <a:ext uri="{FF2B5EF4-FFF2-40B4-BE49-F238E27FC236}">
                <a16:creationId xmlns:a16="http://schemas.microsoft.com/office/drawing/2014/main" id="{1C66C860-290D-496D-9FE8-DAFF531D5A0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451" r="13589"/>
          <a:stretch/>
        </p:blipFill>
        <p:spPr bwMode="auto">
          <a:xfrm>
            <a:off x="147961" y="5688877"/>
            <a:ext cx="1334610" cy="9738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84C70554-FDA5-4F2F-B8F8-D239DD5103A7}"/>
              </a:ext>
            </a:extLst>
          </p:cNvPr>
          <p:cNvSpPr/>
          <p:nvPr/>
        </p:nvSpPr>
        <p:spPr>
          <a:xfrm>
            <a:off x="147961" y="49719"/>
            <a:ext cx="11896078" cy="6217087"/>
          </a:xfrm>
          <a:prstGeom prst="rect">
            <a:avLst/>
          </a:prstGeom>
        </p:spPr>
        <p:txBody>
          <a:bodyPr wrap="square">
            <a:spAutoFit/>
          </a:bodyPr>
          <a:lstStyle/>
          <a:p>
            <a:r>
              <a:rPr lang="en-US" sz="2200" b="1" i="1" dirty="0"/>
              <a:t>SUPPORTED ACTIONS</a:t>
            </a:r>
          </a:p>
          <a:p>
            <a:pPr lvl="1"/>
            <a:r>
              <a:rPr lang="en-US" sz="1700" dirty="0">
                <a:latin typeface="Calibri" panose="020F0502020204030204" pitchFamily="34" charset="0"/>
                <a:cs typeface="Calibri" panose="020F0502020204030204" pitchFamily="34" charset="0"/>
              </a:rPr>
              <a:t>•	Joint actions:</a:t>
            </a:r>
          </a:p>
          <a:p>
            <a:pPr lvl="2"/>
            <a:r>
              <a:rPr lang="en-US" sz="1700" dirty="0">
                <a:latin typeface="Calibri" panose="020F0502020204030204" pitchFamily="34" charset="0"/>
                <a:cs typeface="Calibri" panose="020F0502020204030204" pitchFamily="34" charset="0"/>
              </a:rPr>
              <a:t>-	seminars and workshops;</a:t>
            </a:r>
          </a:p>
          <a:p>
            <a:pPr lvl="2"/>
            <a:r>
              <a:rPr lang="en-US" sz="1700" dirty="0">
                <a:latin typeface="Calibri" panose="020F0502020204030204" pitchFamily="34" charset="0"/>
                <a:cs typeface="Calibri" panose="020F0502020204030204" pitchFamily="34" charset="0"/>
              </a:rPr>
              <a:t>-	project groups, generally composed of a limited number of countries, operational during a limited period of time to pursue a predefined objective with a precisely described outcome;</a:t>
            </a:r>
          </a:p>
          <a:p>
            <a:pPr lvl="2"/>
            <a:r>
              <a:rPr lang="en-US" sz="1700" dirty="0">
                <a:latin typeface="Calibri" panose="020F0502020204030204" pitchFamily="34" charset="0"/>
                <a:cs typeface="Calibri" panose="020F0502020204030204" pitchFamily="34" charset="0"/>
              </a:rPr>
              <a:t>-	bilateral or multilateral controls and other activities provided for in Union law on administrative cooperation, </a:t>
            </a:r>
            <a:r>
              <a:rPr lang="en-US" sz="1700" dirty="0" err="1">
                <a:latin typeface="Calibri" panose="020F0502020204030204" pitchFamily="34" charset="0"/>
                <a:cs typeface="Calibri" panose="020F0502020204030204" pitchFamily="34" charset="0"/>
              </a:rPr>
              <a:t>organised</a:t>
            </a:r>
            <a:r>
              <a:rPr lang="en-US" sz="1700" dirty="0">
                <a:latin typeface="Calibri" panose="020F0502020204030204" pitchFamily="34" charset="0"/>
                <a:cs typeface="Calibri" panose="020F0502020204030204" pitchFamily="34" charset="0"/>
              </a:rPr>
              <a:t> by two or more participating countries, which include at least two Member States;</a:t>
            </a:r>
          </a:p>
          <a:p>
            <a:pPr lvl="2"/>
            <a:r>
              <a:rPr lang="en-US" sz="1700" dirty="0">
                <a:latin typeface="Calibri" panose="020F0502020204030204" pitchFamily="34" charset="0"/>
                <a:cs typeface="Calibri" panose="020F0502020204030204" pitchFamily="34" charset="0"/>
              </a:rPr>
              <a:t>-	working visits </a:t>
            </a:r>
            <a:r>
              <a:rPr lang="en-US" sz="1700" dirty="0" err="1">
                <a:latin typeface="Calibri" panose="020F0502020204030204" pitchFamily="34" charset="0"/>
                <a:cs typeface="Calibri" panose="020F0502020204030204" pitchFamily="34" charset="0"/>
              </a:rPr>
              <a:t>organised</a:t>
            </a:r>
            <a:r>
              <a:rPr lang="en-US" sz="1700" dirty="0">
                <a:latin typeface="Calibri" panose="020F0502020204030204" pitchFamily="34" charset="0"/>
                <a:cs typeface="Calibri" panose="020F0502020204030204" pitchFamily="34" charset="0"/>
              </a:rPr>
              <a:t> by the participating countries or another country to enable officials to acquire or increase their expertise or knowledge in tax matters;</a:t>
            </a:r>
          </a:p>
          <a:p>
            <a:pPr lvl="2"/>
            <a:r>
              <a:rPr lang="en-US" sz="1700" dirty="0">
                <a:latin typeface="Calibri" panose="020F0502020204030204" pitchFamily="34" charset="0"/>
                <a:cs typeface="Calibri" panose="020F0502020204030204" pitchFamily="34" charset="0"/>
              </a:rPr>
              <a:t>-	expert teams, namely structured forms of cooperation, with a non-permanent character, pooling expertise to perform tasks in specific domains, in particular in the European Information Systems, possibly with the support of online collaboration services, administrative assistance and infrastructure and equipment facilities;</a:t>
            </a:r>
          </a:p>
          <a:p>
            <a:pPr lvl="2"/>
            <a:r>
              <a:rPr lang="en-US" sz="1700" dirty="0">
                <a:latin typeface="Calibri" panose="020F0502020204030204" pitchFamily="34" charset="0"/>
                <a:cs typeface="Calibri" panose="020F0502020204030204" pitchFamily="34" charset="0"/>
              </a:rPr>
              <a:t>-	public administration capacity-building and supporting actions;</a:t>
            </a:r>
          </a:p>
          <a:p>
            <a:pPr lvl="2"/>
            <a:r>
              <a:rPr lang="en-US" sz="1700" dirty="0">
                <a:latin typeface="Calibri" panose="020F0502020204030204" pitchFamily="34" charset="0"/>
                <a:cs typeface="Calibri" panose="020F0502020204030204" pitchFamily="34" charset="0"/>
              </a:rPr>
              <a:t>-	studies;</a:t>
            </a:r>
          </a:p>
          <a:p>
            <a:pPr lvl="2"/>
            <a:r>
              <a:rPr lang="en-US" sz="1700" dirty="0">
                <a:latin typeface="Calibri" panose="020F0502020204030204" pitchFamily="34" charset="0"/>
                <a:cs typeface="Calibri" panose="020F0502020204030204" pitchFamily="34" charset="0"/>
              </a:rPr>
              <a:t>-	communication projects;</a:t>
            </a:r>
          </a:p>
          <a:p>
            <a:pPr lvl="1"/>
            <a:r>
              <a:rPr lang="en-US" sz="1700" dirty="0">
                <a:latin typeface="Calibri" panose="020F0502020204030204" pitchFamily="34" charset="0"/>
                <a:cs typeface="Calibri" panose="020F0502020204030204" pitchFamily="34" charset="0"/>
              </a:rPr>
              <a:t> </a:t>
            </a:r>
          </a:p>
          <a:p>
            <a:pPr lvl="1"/>
            <a:r>
              <a:rPr lang="en-US" sz="1700" dirty="0">
                <a:latin typeface="Calibri" panose="020F0502020204030204" pitchFamily="34" charset="0"/>
                <a:cs typeface="Calibri" panose="020F0502020204030204" pitchFamily="34" charset="0"/>
              </a:rPr>
              <a:t>•	European Information Systems building: the development, maintenance, operation and quality control of Union components of the European Information Systems and new European Information Systems established under Union law, with a view to interconnecting tax authorities efficiently.</a:t>
            </a:r>
          </a:p>
          <a:p>
            <a:pPr lvl="1"/>
            <a:r>
              <a:rPr lang="en-US" sz="1700" dirty="0">
                <a:latin typeface="Calibri" panose="020F0502020204030204" pitchFamily="34" charset="0"/>
                <a:cs typeface="Calibri" panose="020F0502020204030204" pitchFamily="34" charset="0"/>
              </a:rPr>
              <a:t>•	Common training activities: jointly developed training actions to support the necessary professional skills and knowledge relating to taxation.</a:t>
            </a:r>
          </a:p>
          <a:p>
            <a:r>
              <a:rPr lang="en-US" dirty="0"/>
              <a:t> </a:t>
            </a:r>
          </a:p>
          <a:p>
            <a:endParaRPr lang="en-US" dirty="0"/>
          </a:p>
        </p:txBody>
      </p:sp>
    </p:spTree>
    <p:extLst>
      <p:ext uri="{BB962C8B-B14F-4D97-AF65-F5344CB8AC3E}">
        <p14:creationId xmlns:p14="http://schemas.microsoft.com/office/powerpoint/2010/main" val="257870886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Image result for fiscalis 2020">
            <a:extLst>
              <a:ext uri="{FF2B5EF4-FFF2-40B4-BE49-F238E27FC236}">
                <a16:creationId xmlns:a16="http://schemas.microsoft.com/office/drawing/2014/main" id="{1C66C860-290D-496D-9FE8-DAFF531D5A0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451" r="13589"/>
          <a:stretch/>
        </p:blipFill>
        <p:spPr bwMode="auto">
          <a:xfrm>
            <a:off x="301049" y="5300933"/>
            <a:ext cx="1635116" cy="1193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Dikdörtgen 5">
            <a:extLst>
              <a:ext uri="{FF2B5EF4-FFF2-40B4-BE49-F238E27FC236}">
                <a16:creationId xmlns:a16="http://schemas.microsoft.com/office/drawing/2014/main" id="{E4E18CFB-E044-480A-9C15-747B25F7392C}"/>
              </a:ext>
            </a:extLst>
          </p:cNvPr>
          <p:cNvSpPr/>
          <p:nvPr/>
        </p:nvSpPr>
        <p:spPr>
          <a:xfrm>
            <a:off x="1041646" y="657046"/>
            <a:ext cx="9886765" cy="3352200"/>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just">
              <a:spcAft>
                <a:spcPts val="800"/>
              </a:spcAft>
            </a:pPr>
            <a:r>
              <a:rPr lang="en-US" sz="2200" b="1" dirty="0">
                <a:latin typeface="Calibri" panose="020F0502020204030204" pitchFamily="34" charset="0"/>
                <a:ea typeface="Calibri" panose="020F0502020204030204" pitchFamily="34" charset="0"/>
                <a:cs typeface="Calibri" panose="020F0502020204030204" pitchFamily="34" charset="0"/>
              </a:rPr>
              <a:t>Link; </a:t>
            </a:r>
            <a:endParaRPr lang="tr-TR" sz="2200" b="1" dirty="0">
              <a:latin typeface="Calibri" panose="020F0502020204030204" pitchFamily="34" charset="0"/>
              <a:ea typeface="Calibri" panose="020F0502020204030204" pitchFamily="34" charset="0"/>
              <a:cs typeface="Calibri" panose="020F0502020204030204" pitchFamily="34" charset="0"/>
            </a:endParaRPr>
          </a:p>
          <a:p>
            <a:pPr algn="just">
              <a:spcAft>
                <a:spcPts val="800"/>
              </a:spcAft>
            </a:pPr>
            <a:r>
              <a:rPr lang="tr-TR" sz="22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https</a:t>
            </a:r>
            <a:r>
              <a:rPr lang="tr-TR" sz="2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a:t>
            </a:r>
            <a:r>
              <a:rPr lang="tr-TR" sz="22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ec.europa.eu</a:t>
            </a:r>
            <a:r>
              <a:rPr lang="tr-TR" sz="2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a:t>
            </a:r>
            <a:r>
              <a:rPr lang="tr-TR" sz="22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taxation_customs</a:t>
            </a:r>
            <a:r>
              <a:rPr lang="tr-TR" sz="2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a:t>
            </a:r>
            <a:r>
              <a:rPr lang="tr-TR" sz="22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fiscalis-programme_en</a:t>
            </a:r>
            <a:endParaRPr lang="tr-TR" sz="2200" u="sng"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 </a:t>
            </a:r>
          </a:p>
          <a:p>
            <a:r>
              <a:rPr lang="en-US" sz="2200" b="1" dirty="0">
                <a:latin typeface="Calibri" panose="020F0502020204030204" pitchFamily="34" charset="0"/>
                <a:cs typeface="Calibri" panose="020F0502020204030204" pitchFamily="34" charset="0"/>
              </a:rPr>
              <a:t>Regulation; </a:t>
            </a:r>
            <a:endParaRPr lang="tr-TR" sz="2200" b="1" dirty="0">
              <a:latin typeface="Calibri" panose="020F0502020204030204" pitchFamily="34" charset="0"/>
              <a:cs typeface="Calibri" panose="020F0502020204030204" pitchFamily="34" charset="0"/>
            </a:endParaRPr>
          </a:p>
          <a:p>
            <a:r>
              <a:rPr lang="tr-TR" sz="2200" u="sng" dirty="0" err="1">
                <a:latin typeface="Calibri" panose="020F0502020204030204" pitchFamily="34" charset="0"/>
                <a:cs typeface="Calibri" panose="020F0502020204030204" pitchFamily="34" charset="0"/>
                <a:hlinkClick r:id="rId4"/>
              </a:rPr>
              <a:t>https</a:t>
            </a:r>
            <a:r>
              <a:rPr lang="tr-TR" sz="2200" u="sng" dirty="0">
                <a:latin typeface="Calibri" panose="020F0502020204030204" pitchFamily="34" charset="0"/>
                <a:cs typeface="Calibri" panose="020F0502020204030204" pitchFamily="34" charset="0"/>
                <a:hlinkClick r:id="rId4"/>
              </a:rPr>
              <a:t>://</a:t>
            </a:r>
            <a:r>
              <a:rPr lang="tr-TR" sz="2200" u="sng" dirty="0" err="1">
                <a:latin typeface="Calibri" panose="020F0502020204030204" pitchFamily="34" charset="0"/>
                <a:cs typeface="Calibri" panose="020F0502020204030204" pitchFamily="34" charset="0"/>
                <a:hlinkClick r:id="rId4"/>
              </a:rPr>
              <a:t>eur-lex.europa.eu</a:t>
            </a:r>
            <a:r>
              <a:rPr lang="tr-TR" sz="2200" u="sng" dirty="0">
                <a:latin typeface="Calibri" panose="020F0502020204030204" pitchFamily="34" charset="0"/>
                <a:cs typeface="Calibri" panose="020F0502020204030204" pitchFamily="34" charset="0"/>
                <a:hlinkClick r:id="rId4"/>
              </a:rPr>
              <a:t>/legal-</a:t>
            </a:r>
            <a:r>
              <a:rPr lang="tr-TR" sz="2200" u="sng" dirty="0" err="1">
                <a:latin typeface="Calibri" panose="020F0502020204030204" pitchFamily="34" charset="0"/>
                <a:cs typeface="Calibri" panose="020F0502020204030204" pitchFamily="34" charset="0"/>
                <a:hlinkClick r:id="rId4"/>
              </a:rPr>
              <a:t>content</a:t>
            </a:r>
            <a:r>
              <a:rPr lang="tr-TR" sz="2200" u="sng" dirty="0">
                <a:latin typeface="Calibri" panose="020F0502020204030204" pitchFamily="34" charset="0"/>
                <a:cs typeface="Calibri" panose="020F0502020204030204" pitchFamily="34" charset="0"/>
                <a:hlinkClick r:id="rId4"/>
              </a:rPr>
              <a:t>/EN/</a:t>
            </a:r>
            <a:r>
              <a:rPr lang="tr-TR" sz="2200" u="sng" dirty="0" err="1">
                <a:latin typeface="Calibri" panose="020F0502020204030204" pitchFamily="34" charset="0"/>
                <a:cs typeface="Calibri" panose="020F0502020204030204" pitchFamily="34" charset="0"/>
                <a:hlinkClick r:id="rId4"/>
              </a:rPr>
              <a:t>TXT</a:t>
            </a:r>
            <a:r>
              <a:rPr lang="tr-TR" sz="2200" u="sng" dirty="0">
                <a:latin typeface="Calibri" panose="020F0502020204030204" pitchFamily="34" charset="0"/>
                <a:cs typeface="Calibri" panose="020F0502020204030204" pitchFamily="34" charset="0"/>
                <a:hlinkClick r:id="rId4"/>
              </a:rPr>
              <a:t>/?</a:t>
            </a:r>
            <a:r>
              <a:rPr lang="tr-TR" sz="2200" u="sng" dirty="0" err="1">
                <a:latin typeface="Calibri" panose="020F0502020204030204" pitchFamily="34" charset="0"/>
                <a:cs typeface="Calibri" panose="020F0502020204030204" pitchFamily="34" charset="0"/>
                <a:hlinkClick r:id="rId4"/>
              </a:rPr>
              <a:t>uri</a:t>
            </a:r>
            <a:r>
              <a:rPr lang="tr-TR" sz="2200" u="sng" dirty="0">
                <a:latin typeface="Calibri" panose="020F0502020204030204" pitchFamily="34" charset="0"/>
                <a:cs typeface="Calibri" panose="020F0502020204030204" pitchFamily="34" charset="0"/>
                <a:hlinkClick r:id="rId4"/>
              </a:rPr>
              <a:t>=</a:t>
            </a:r>
            <a:r>
              <a:rPr lang="tr-TR" sz="2200" u="sng" dirty="0" err="1">
                <a:latin typeface="Calibri" panose="020F0502020204030204" pitchFamily="34" charset="0"/>
                <a:cs typeface="Calibri" panose="020F0502020204030204" pitchFamily="34" charset="0"/>
                <a:hlinkClick r:id="rId4"/>
              </a:rPr>
              <a:t>OJ:L:2013:347:TOC</a:t>
            </a:r>
            <a:endParaRPr lang="tr-TR" sz="2200" u="sng" dirty="0">
              <a:latin typeface="Calibri" panose="020F0502020204030204" pitchFamily="34" charset="0"/>
              <a:cs typeface="Calibri" panose="020F0502020204030204" pitchFamily="34" charset="0"/>
            </a:endParaRPr>
          </a:p>
          <a:p>
            <a:endParaRPr lang="en-US" sz="2200" dirty="0">
              <a:latin typeface="Calibri" panose="020F0502020204030204" pitchFamily="34" charset="0"/>
              <a:cs typeface="Calibri" panose="020F0502020204030204" pitchFamily="34" charset="0"/>
            </a:endParaRPr>
          </a:p>
          <a:p>
            <a:r>
              <a:rPr lang="tr-TR" sz="2200" b="1" dirty="0" err="1">
                <a:latin typeface="Calibri" panose="020F0502020204030204" pitchFamily="34" charset="0"/>
                <a:cs typeface="Calibri" panose="020F0502020204030204" pitchFamily="34" charset="0"/>
              </a:rPr>
              <a:t>Work</a:t>
            </a:r>
            <a:r>
              <a:rPr lang="tr-TR" sz="2200" b="1" dirty="0">
                <a:latin typeface="Calibri" panose="020F0502020204030204" pitchFamily="34" charset="0"/>
                <a:cs typeface="Calibri" panose="020F0502020204030204" pitchFamily="34" charset="0"/>
              </a:rPr>
              <a:t> Programme: </a:t>
            </a:r>
          </a:p>
          <a:p>
            <a:r>
              <a:rPr lang="tr-TR" sz="2200" u="sng" dirty="0" err="1">
                <a:latin typeface="Calibri" panose="020F0502020204030204" pitchFamily="34" charset="0"/>
                <a:cs typeface="Calibri" panose="020F0502020204030204" pitchFamily="34" charset="0"/>
                <a:hlinkClick r:id="rId5"/>
              </a:rPr>
              <a:t>https</a:t>
            </a:r>
            <a:r>
              <a:rPr lang="tr-TR" sz="2200" u="sng" dirty="0">
                <a:latin typeface="Calibri" panose="020F0502020204030204" pitchFamily="34" charset="0"/>
                <a:cs typeface="Calibri" panose="020F0502020204030204" pitchFamily="34" charset="0"/>
                <a:hlinkClick r:id="rId5"/>
              </a:rPr>
              <a:t>://</a:t>
            </a:r>
            <a:r>
              <a:rPr lang="tr-TR" sz="2200" u="sng" dirty="0" err="1">
                <a:latin typeface="Calibri" panose="020F0502020204030204" pitchFamily="34" charset="0"/>
                <a:cs typeface="Calibri" panose="020F0502020204030204" pitchFamily="34" charset="0"/>
                <a:hlinkClick r:id="rId5"/>
              </a:rPr>
              <a:t>ec.europa.eu</a:t>
            </a:r>
            <a:r>
              <a:rPr lang="tr-TR" sz="2200" u="sng" dirty="0">
                <a:latin typeface="Calibri" panose="020F0502020204030204" pitchFamily="34" charset="0"/>
                <a:cs typeface="Calibri" panose="020F0502020204030204" pitchFamily="34" charset="0"/>
                <a:hlinkClick r:id="rId5"/>
              </a:rPr>
              <a:t>/</a:t>
            </a:r>
            <a:r>
              <a:rPr lang="tr-TR" sz="2200" u="sng" dirty="0" err="1">
                <a:latin typeface="Calibri" panose="020F0502020204030204" pitchFamily="34" charset="0"/>
                <a:cs typeface="Calibri" panose="020F0502020204030204" pitchFamily="34" charset="0"/>
                <a:hlinkClick r:id="rId5"/>
              </a:rPr>
              <a:t>taxation_customs</a:t>
            </a:r>
            <a:r>
              <a:rPr lang="tr-TR" sz="2200" u="sng" dirty="0">
                <a:latin typeface="Calibri" panose="020F0502020204030204" pitchFamily="34" charset="0"/>
                <a:cs typeface="Calibri" panose="020F0502020204030204" pitchFamily="34" charset="0"/>
                <a:hlinkClick r:id="rId5"/>
              </a:rPr>
              <a:t>/</a:t>
            </a:r>
            <a:r>
              <a:rPr lang="tr-TR" sz="2200" u="sng" dirty="0" err="1">
                <a:latin typeface="Calibri" panose="020F0502020204030204" pitchFamily="34" charset="0"/>
                <a:cs typeface="Calibri" panose="020F0502020204030204" pitchFamily="34" charset="0"/>
                <a:hlinkClick r:id="rId5"/>
              </a:rPr>
              <a:t>sites</a:t>
            </a:r>
            <a:r>
              <a:rPr lang="tr-TR" sz="2200" u="sng" dirty="0">
                <a:latin typeface="Calibri" panose="020F0502020204030204" pitchFamily="34" charset="0"/>
                <a:cs typeface="Calibri" panose="020F0502020204030204" pitchFamily="34" charset="0"/>
                <a:hlinkClick r:id="rId5"/>
              </a:rPr>
              <a:t>/</a:t>
            </a:r>
            <a:r>
              <a:rPr lang="tr-TR" sz="2200" u="sng" dirty="0" err="1">
                <a:latin typeface="Calibri" panose="020F0502020204030204" pitchFamily="34" charset="0"/>
                <a:cs typeface="Calibri" panose="020F0502020204030204" pitchFamily="34" charset="0"/>
                <a:hlinkClick r:id="rId5"/>
              </a:rPr>
              <a:t>taxation</a:t>
            </a:r>
            <a:r>
              <a:rPr lang="tr-TR" sz="2200" u="sng" dirty="0">
                <a:latin typeface="Calibri" panose="020F0502020204030204" pitchFamily="34" charset="0"/>
                <a:cs typeface="Calibri" panose="020F0502020204030204" pitchFamily="34" charset="0"/>
                <a:hlinkClick r:id="rId5"/>
              </a:rPr>
              <a:t>/</a:t>
            </a:r>
            <a:r>
              <a:rPr lang="tr-TR" sz="2200" u="sng" dirty="0" err="1">
                <a:latin typeface="Calibri" panose="020F0502020204030204" pitchFamily="34" charset="0"/>
                <a:cs typeface="Calibri" panose="020F0502020204030204" pitchFamily="34" charset="0"/>
                <a:hlinkClick r:id="rId5"/>
              </a:rPr>
              <a:t>files</a:t>
            </a:r>
            <a:r>
              <a:rPr lang="tr-TR" sz="2200" u="sng" dirty="0">
                <a:latin typeface="Calibri" panose="020F0502020204030204" pitchFamily="34" charset="0"/>
                <a:cs typeface="Calibri" panose="020F0502020204030204" pitchFamily="34" charset="0"/>
                <a:hlinkClick r:id="rId5"/>
              </a:rPr>
              <a:t>/</a:t>
            </a:r>
            <a:r>
              <a:rPr lang="tr-TR" sz="2200" u="sng" dirty="0" err="1">
                <a:latin typeface="Calibri" panose="020F0502020204030204" pitchFamily="34" charset="0"/>
                <a:cs typeface="Calibri" panose="020F0502020204030204" pitchFamily="34" charset="0"/>
                <a:hlinkClick r:id="rId5"/>
              </a:rPr>
              <a:t>1_awp_2019_f_en.pdf</a:t>
            </a:r>
            <a:endParaRPr lang="en-US" sz="2200" dirty="0">
              <a:latin typeface="Calibri" panose="020F0502020204030204" pitchFamily="34" charset="0"/>
              <a:cs typeface="Calibri" panose="020F0502020204030204" pitchFamily="34" charset="0"/>
            </a:endParaRPr>
          </a:p>
          <a:p>
            <a:pPr algn="just">
              <a:lnSpc>
                <a:spcPct val="107000"/>
              </a:lnSpc>
              <a:spcAft>
                <a:spcPts val="800"/>
              </a:spcAft>
            </a:pPr>
            <a:endParaRPr lang="en-US" sz="2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366134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5A767E8-99D2-4168-B815-F7F2A2799FB0}"/>
              </a:ext>
            </a:extLst>
          </p:cNvPr>
          <p:cNvSpPr>
            <a:spLocks noGrp="1" noChangeArrowheads="1"/>
          </p:cNvSpPr>
          <p:nvPr>
            <p:ph type="title"/>
          </p:nvPr>
        </p:nvSpPr>
        <p:spPr>
          <a:xfrm>
            <a:off x="3044249" y="1280047"/>
            <a:ext cx="6103501" cy="1935889"/>
          </a:xfrm>
        </p:spPr>
        <p:txBody>
          <a:bodyPr>
            <a:noAutofit/>
          </a:bodyPr>
          <a:lstStyle/>
          <a:p>
            <a:pPr algn="ctr"/>
            <a:r>
              <a:rPr lang="tr-TR" altLang="en-US" sz="5000" b="1" dirty="0" err="1">
                <a:solidFill>
                  <a:schemeClr val="accent5">
                    <a:lumMod val="50000"/>
                  </a:schemeClr>
                </a:solidFill>
                <a:latin typeface="+mn-lt"/>
              </a:rPr>
              <a:t>Custom</a:t>
            </a:r>
            <a:r>
              <a:rPr lang="en-GB" altLang="en-US" sz="5000" b="1" dirty="0">
                <a:solidFill>
                  <a:schemeClr val="accent5">
                    <a:lumMod val="50000"/>
                  </a:schemeClr>
                </a:solidFill>
                <a:latin typeface="+mn-lt"/>
              </a:rPr>
              <a:t> 2020</a:t>
            </a:r>
          </a:p>
        </p:txBody>
      </p:sp>
      <p:pic>
        <p:nvPicPr>
          <p:cNvPr id="6" name="Resim 5" descr="Image result for customs 2020">
            <a:extLst>
              <a:ext uri="{FF2B5EF4-FFF2-40B4-BE49-F238E27FC236}">
                <a16:creationId xmlns:a16="http://schemas.microsoft.com/office/drawing/2014/main" id="{1E38F215-0B1D-43BD-B510-AFD7C02189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1170" y="3060711"/>
            <a:ext cx="3869659" cy="1972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61071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5A767E8-99D2-4168-B815-F7F2A2799FB0}"/>
              </a:ext>
            </a:extLst>
          </p:cNvPr>
          <p:cNvSpPr>
            <a:spLocks noGrp="1" noChangeArrowheads="1"/>
          </p:cNvSpPr>
          <p:nvPr>
            <p:ph type="title"/>
          </p:nvPr>
        </p:nvSpPr>
        <p:spPr>
          <a:xfrm>
            <a:off x="577048" y="337352"/>
            <a:ext cx="5939162" cy="675260"/>
          </a:xfrm>
        </p:spPr>
        <p:txBody>
          <a:bodyPr>
            <a:noAutofit/>
          </a:bodyPr>
          <a:lstStyle/>
          <a:p>
            <a:pPr algn="ctr"/>
            <a:r>
              <a:rPr lang="tr-TR" altLang="en-US" sz="4000" b="1" dirty="0">
                <a:solidFill>
                  <a:schemeClr val="accent5">
                    <a:lumMod val="50000"/>
                  </a:schemeClr>
                </a:solidFill>
                <a:latin typeface="+mn-lt"/>
              </a:rPr>
              <a:t>Programme; </a:t>
            </a:r>
            <a:r>
              <a:rPr lang="tr-TR" altLang="en-US" sz="4000" b="1" dirty="0" err="1">
                <a:solidFill>
                  <a:schemeClr val="accent5">
                    <a:lumMod val="50000"/>
                  </a:schemeClr>
                </a:solidFill>
                <a:latin typeface="+mn-lt"/>
              </a:rPr>
              <a:t>Custom</a:t>
            </a:r>
            <a:r>
              <a:rPr lang="en-GB" altLang="en-US" sz="4000" b="1" dirty="0">
                <a:solidFill>
                  <a:schemeClr val="accent5">
                    <a:lumMod val="50000"/>
                  </a:schemeClr>
                </a:solidFill>
                <a:latin typeface="+mn-lt"/>
              </a:rPr>
              <a:t> 2020</a:t>
            </a:r>
          </a:p>
        </p:txBody>
      </p:sp>
      <p:pic>
        <p:nvPicPr>
          <p:cNvPr id="5" name="Resim 4" descr="Image result for customs 2020">
            <a:extLst>
              <a:ext uri="{FF2B5EF4-FFF2-40B4-BE49-F238E27FC236}">
                <a16:creationId xmlns:a16="http://schemas.microsoft.com/office/drawing/2014/main" id="{1E38F215-0B1D-43BD-B510-AFD7C02189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703" y="5717219"/>
            <a:ext cx="1873861" cy="955225"/>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a:extLst>
              <a:ext uri="{FF2B5EF4-FFF2-40B4-BE49-F238E27FC236}">
                <a16:creationId xmlns:a16="http://schemas.microsoft.com/office/drawing/2014/main" id="{63F1BA3B-C1DD-4E0D-BB33-9C6E4FF28B9A}"/>
              </a:ext>
            </a:extLst>
          </p:cNvPr>
          <p:cNvSpPr/>
          <p:nvPr/>
        </p:nvSpPr>
        <p:spPr>
          <a:xfrm>
            <a:off x="525262" y="1012612"/>
            <a:ext cx="11141476" cy="4678204"/>
          </a:xfrm>
          <a:prstGeom prst="rect">
            <a:avLst/>
          </a:prstGeom>
        </p:spPr>
        <p:txBody>
          <a:bodyPr wrap="square">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General objective is to support the functioning and modernization of the customs union in order to strengthen the internal market by means of cooperation between participating countries, their customs authorities and their officials. </a:t>
            </a:r>
            <a:endParaRPr lang="tr-TR" sz="2000" dirty="0">
              <a:latin typeface="Calibri" panose="020F0502020204030204" pitchFamily="34" charset="0"/>
              <a:ea typeface="Calibri" panose="020F0502020204030204" pitchFamily="34" charset="0"/>
              <a:cs typeface="Calibri" panose="020F0502020204030204" pitchFamily="34" charset="0"/>
            </a:endParaRPr>
          </a:p>
          <a:p>
            <a:endParaRPr lang="tr-TR"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The </a:t>
            </a:r>
            <a:r>
              <a:rPr lang="en-US" sz="2000" dirty="0" err="1">
                <a:latin typeface="Calibri" panose="020F0502020204030204" pitchFamily="34" charset="0"/>
                <a:cs typeface="Calibri" panose="020F0502020204030204" pitchFamily="34" charset="0"/>
              </a:rPr>
              <a:t>Programme’s</a:t>
            </a:r>
            <a:r>
              <a:rPr lang="en-US" sz="2000" dirty="0">
                <a:latin typeface="Calibri" panose="020F0502020204030204" pitchFamily="34" charset="0"/>
                <a:cs typeface="Calibri" panose="020F0502020204030204" pitchFamily="34" charset="0"/>
              </a:rPr>
              <a:t> objectives are:</a:t>
            </a:r>
          </a:p>
          <a:p>
            <a:pPr lvl="1"/>
            <a:r>
              <a:rPr lang="en-US" sz="2000" dirty="0">
                <a:latin typeface="Calibri" panose="020F0502020204030204" pitchFamily="34" charset="0"/>
                <a:cs typeface="Calibri" panose="020F0502020204030204" pitchFamily="34" charset="0"/>
              </a:rPr>
              <a:t>•	to support the preparation, coherent application and effective implementation of Union law and policy in the field of customs;</a:t>
            </a:r>
          </a:p>
          <a:p>
            <a:pPr lvl="1"/>
            <a:r>
              <a:rPr lang="en-US" sz="2000" dirty="0">
                <a:latin typeface="Calibri" panose="020F0502020204030204" pitchFamily="34" charset="0"/>
                <a:cs typeface="Calibri" panose="020F0502020204030204" pitchFamily="34" charset="0"/>
              </a:rPr>
              <a:t>•	to develop, improve, operate and support the European Information Systems for customs;</a:t>
            </a:r>
          </a:p>
          <a:p>
            <a:pPr lvl="1"/>
            <a:r>
              <a:rPr lang="en-US" sz="2000" dirty="0">
                <a:latin typeface="Calibri" panose="020F0502020204030204" pitchFamily="34" charset="0"/>
                <a:cs typeface="Calibri" panose="020F0502020204030204" pitchFamily="34" charset="0"/>
              </a:rPr>
              <a:t>•	to identify, develop, share and apply best working practices and administrative procedures, in particular further to benchmarking activities;</a:t>
            </a:r>
          </a:p>
          <a:p>
            <a:pPr lvl="1"/>
            <a:r>
              <a:rPr lang="en-US" sz="2000" dirty="0">
                <a:latin typeface="Calibri" panose="020F0502020204030204" pitchFamily="34" charset="0"/>
                <a:cs typeface="Calibri" panose="020F0502020204030204" pitchFamily="34" charset="0"/>
              </a:rPr>
              <a:t>•	to reinforce the skills and competences of customs officials;</a:t>
            </a:r>
          </a:p>
          <a:p>
            <a:pPr lvl="1"/>
            <a:r>
              <a:rPr lang="en-US" sz="2000" dirty="0">
                <a:latin typeface="Calibri" panose="020F0502020204030204" pitchFamily="34" charset="0"/>
                <a:cs typeface="Calibri" panose="020F0502020204030204" pitchFamily="34" charset="0"/>
              </a:rPr>
              <a:t>•	to improve cooperation between customs authorities and international organisations, third countries, other governmental authorities, including Union and national market surveillance authorities, as well as economic operators and organisations representing economic operators.</a:t>
            </a:r>
          </a:p>
          <a:p>
            <a:endParaRPr lang="en-US" dirty="0"/>
          </a:p>
        </p:txBody>
      </p:sp>
    </p:spTree>
    <p:extLst>
      <p:ext uri="{BB962C8B-B14F-4D97-AF65-F5344CB8AC3E}">
        <p14:creationId xmlns:p14="http://schemas.microsoft.com/office/powerpoint/2010/main" val="105889288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11F1197-0A9F-4C60-8260-5981D350057F}"/>
              </a:ext>
            </a:extLst>
          </p:cNvPr>
          <p:cNvSpPr/>
          <p:nvPr/>
        </p:nvSpPr>
        <p:spPr>
          <a:xfrm>
            <a:off x="630312" y="954961"/>
            <a:ext cx="10227075" cy="3947299"/>
          </a:xfrm>
          <a:prstGeom prst="rect">
            <a:avLst/>
          </a:prstGeom>
        </p:spPr>
        <p:txBody>
          <a:bodyPr wrap="square">
            <a:spAutoFit/>
          </a:bodyPr>
          <a:lstStyle/>
          <a:p>
            <a:pPr algn="just">
              <a:lnSpc>
                <a:spcPct val="107000"/>
              </a:lnSpc>
              <a:spcAft>
                <a:spcPts val="800"/>
              </a:spcAft>
            </a:pPr>
            <a:r>
              <a:rPr lang="en-US" sz="2400" b="1" dirty="0">
                <a:latin typeface="Calibri" panose="020F0502020204030204" pitchFamily="34" charset="0"/>
                <a:ea typeface="Calibri" panose="020F0502020204030204" pitchFamily="34" charset="0"/>
                <a:cs typeface="Calibri" panose="020F0502020204030204" pitchFamily="34" charset="0"/>
              </a:rPr>
              <a:t>Total Budget</a:t>
            </a:r>
            <a:r>
              <a:rPr lang="en-US" sz="2400" dirty="0">
                <a:latin typeface="Calibri" panose="020F0502020204030204" pitchFamily="34" charset="0"/>
                <a:ea typeface="Calibri" panose="020F0502020204030204" pitchFamily="34" charset="0"/>
                <a:cs typeface="Calibri" panose="020F0502020204030204" pitchFamily="34" charset="0"/>
              </a:rPr>
              <a:t>: €522,9 million</a:t>
            </a:r>
          </a:p>
          <a:p>
            <a:pPr algn="just">
              <a:lnSpc>
                <a:spcPct val="107000"/>
              </a:lnSpc>
              <a:spcAft>
                <a:spcPts val="800"/>
              </a:spcAft>
            </a:pPr>
            <a:r>
              <a:rPr lang="en-US" sz="2400" b="1" dirty="0">
                <a:latin typeface="Calibri" panose="020F0502020204030204" pitchFamily="34" charset="0"/>
                <a:ea typeface="Calibri" panose="020F0502020204030204" pitchFamily="34" charset="0"/>
                <a:cs typeface="Calibri" panose="020F0502020204030204" pitchFamily="34" charset="0"/>
              </a:rPr>
              <a:t>Thematic Categories:</a:t>
            </a:r>
            <a:r>
              <a:rPr lang="en-US" sz="2400" dirty="0">
                <a:latin typeface="Calibri" panose="020F0502020204030204" pitchFamily="34" charset="0"/>
                <a:ea typeface="Calibri" panose="020F0502020204030204" pitchFamily="34" charset="0"/>
                <a:cs typeface="Calibri" panose="020F0502020204030204" pitchFamily="34" charset="0"/>
              </a:rPr>
              <a:t> Internal Market, Law Enforcement, Education and Training </a:t>
            </a:r>
          </a:p>
          <a:p>
            <a:pPr algn="just">
              <a:lnSpc>
                <a:spcPct val="107000"/>
              </a:lnSpc>
              <a:spcAft>
                <a:spcPts val="800"/>
              </a:spcAft>
            </a:pPr>
            <a:r>
              <a:rPr lang="en-US" sz="2400" b="1" dirty="0">
                <a:latin typeface="Calibri" panose="020F0502020204030204" pitchFamily="34" charset="0"/>
                <a:ea typeface="Calibri" panose="020F0502020204030204" pitchFamily="34" charset="0"/>
                <a:cs typeface="Calibri" panose="020F0502020204030204" pitchFamily="34" charset="0"/>
              </a:rPr>
              <a:t>Beneficiaries</a:t>
            </a:r>
            <a:r>
              <a:rPr lang="en-US" sz="2400" dirty="0">
                <a:latin typeface="Calibri" panose="020F0502020204030204" pitchFamily="34" charset="0"/>
                <a:ea typeface="Calibri" panose="020F0502020204030204" pitchFamily="34" charset="0"/>
                <a:cs typeface="Calibri" panose="020F0502020204030204" pitchFamily="34" charset="0"/>
              </a:rPr>
              <a:t>: Public Sector, Central Government </a:t>
            </a:r>
            <a:endParaRPr lang="tr-TR" sz="2400"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US" sz="2400" b="1" dirty="0">
                <a:latin typeface="Calibri" panose="020F0502020204030204" pitchFamily="34" charset="0"/>
                <a:cs typeface="Calibri" panose="020F0502020204030204" pitchFamily="34" charset="0"/>
              </a:rPr>
              <a:t>Level of Financing (Eu Co-Financing Rate);</a:t>
            </a:r>
            <a:r>
              <a:rPr lang="en-US" sz="2400" dirty="0">
                <a:latin typeface="Calibri" panose="020F0502020204030204" pitchFamily="34" charset="0"/>
                <a:cs typeface="Calibri" panose="020F0502020204030204" pitchFamily="34" charset="0"/>
              </a:rPr>
              <a:t> For grants, 100% of the eligible costs where the latter are travel and accommodation costs, costs linked to organisations of events and daily allowances. Customs provides other types of interventions as well (not grants) such as public procurement contracts and reimbursement of costs incurred by external experts.</a:t>
            </a: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Resim 4" descr="Image result for customs 2020">
            <a:extLst>
              <a:ext uri="{FF2B5EF4-FFF2-40B4-BE49-F238E27FC236}">
                <a16:creationId xmlns:a16="http://schemas.microsoft.com/office/drawing/2014/main" id="{1E38F215-0B1D-43BD-B510-AFD7C02189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703" y="5717219"/>
            <a:ext cx="1873861" cy="95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37237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11F1197-0A9F-4C60-8260-5981D350057F}"/>
              </a:ext>
            </a:extLst>
          </p:cNvPr>
          <p:cNvSpPr/>
          <p:nvPr/>
        </p:nvSpPr>
        <p:spPr>
          <a:xfrm>
            <a:off x="480872" y="528833"/>
            <a:ext cx="11230255" cy="4776757"/>
          </a:xfrm>
          <a:prstGeom prst="rect">
            <a:avLst/>
          </a:prstGeom>
        </p:spPr>
        <p:txBody>
          <a:bodyPr wrap="square">
            <a:spAutoFit/>
          </a:bodyPr>
          <a:lstStyle/>
          <a:p>
            <a:pPr algn="just"/>
            <a:r>
              <a:rPr lang="en-US" sz="2200" i="1" dirty="0">
                <a:latin typeface="Calibri" panose="020F0502020204030204" pitchFamily="34" charset="0"/>
                <a:cs typeface="Calibri" panose="020F0502020204030204" pitchFamily="34" charset="0"/>
              </a:rPr>
              <a:t>The grant focusses on the implementation of the following priorities for 2019:</a:t>
            </a:r>
            <a:endParaRPr lang="tr-TR" sz="2200" i="1" dirty="0">
              <a:latin typeface="Calibri" panose="020F0502020204030204" pitchFamily="34" charset="0"/>
              <a:cs typeface="Calibri" panose="020F0502020204030204" pitchFamily="34" charset="0"/>
            </a:endParaRPr>
          </a:p>
          <a:p>
            <a:pPr algn="just"/>
            <a:endParaRPr lang="en-US" sz="2200" dirty="0">
              <a:latin typeface="Calibri" panose="020F0502020204030204" pitchFamily="34" charset="0"/>
              <a:cs typeface="Calibri" panose="020F0502020204030204" pitchFamily="34" charset="0"/>
            </a:endParaRPr>
          </a:p>
          <a:p>
            <a:pPr algn="just"/>
            <a:r>
              <a:rPr lang="en-US" sz="2200" dirty="0">
                <a:latin typeface="Calibri" panose="020F0502020204030204" pitchFamily="34" charset="0"/>
                <a:cs typeface="Calibri" panose="020F0502020204030204" pitchFamily="34" charset="0"/>
              </a:rPr>
              <a:t>– Implement the </a:t>
            </a:r>
            <a:r>
              <a:rPr lang="en-US" sz="2200" dirty="0" err="1">
                <a:latin typeface="Calibri" panose="020F0502020204030204" pitchFamily="34" charset="0"/>
                <a:cs typeface="Calibri" panose="020F0502020204030204" pitchFamily="34" charset="0"/>
              </a:rPr>
              <a:t>UCC</a:t>
            </a:r>
            <a:r>
              <a:rPr lang="en-US" sz="2200" dirty="0">
                <a:latin typeface="Calibri" panose="020F0502020204030204" pitchFamily="34" charset="0"/>
                <a:cs typeface="Calibri" panose="020F0502020204030204" pitchFamily="34" charset="0"/>
              </a:rPr>
              <a:t> and develop and deploy the related electronic customs systems,;</a:t>
            </a:r>
          </a:p>
          <a:p>
            <a:pPr algn="just"/>
            <a:r>
              <a:rPr lang="en-US" sz="2200" dirty="0">
                <a:latin typeface="Calibri" panose="020F0502020204030204" pitchFamily="34" charset="0"/>
                <a:cs typeface="Calibri" panose="020F0502020204030204" pitchFamily="34" charset="0"/>
              </a:rPr>
              <a:t>– Facilitate legitimate trade and increase the effectiveness and efficiency of customs controls, including the cooperation with other enforcement agencies and bodies involved in the process;</a:t>
            </a:r>
          </a:p>
          <a:p>
            <a:pPr algn="just"/>
            <a:r>
              <a:rPr lang="en-US" sz="2200" dirty="0">
                <a:latin typeface="Calibri" panose="020F0502020204030204" pitchFamily="34" charset="0"/>
                <a:cs typeface="Calibri" panose="020F0502020204030204" pitchFamily="34" charset="0"/>
              </a:rPr>
              <a:t>– Reply to the increasing demand for customs to ensure that goods harmful for security, health, safety and the environment are duly controlled when crossing the external border of the European Union taking into account new constraints further to the growing success of e-commerce;</a:t>
            </a:r>
          </a:p>
          <a:p>
            <a:pPr algn="just"/>
            <a:r>
              <a:rPr lang="en-US" sz="2200" dirty="0">
                <a:latin typeface="Calibri" panose="020F0502020204030204" pitchFamily="34" charset="0"/>
                <a:cs typeface="Calibri" panose="020F0502020204030204" pitchFamily="34" charset="0"/>
              </a:rPr>
              <a:t>– Implement the European Union Strategy and Action Plan for customs risk management;</a:t>
            </a:r>
          </a:p>
          <a:p>
            <a:pPr algn="just"/>
            <a:r>
              <a:rPr lang="en-US" sz="2200" dirty="0">
                <a:latin typeface="Calibri" panose="020F0502020204030204" pitchFamily="34" charset="0"/>
                <a:cs typeface="Calibri" panose="020F0502020204030204" pitchFamily="34" charset="0"/>
              </a:rPr>
              <a:t>– Collaborate with third countries and international organisations;</a:t>
            </a:r>
          </a:p>
          <a:p>
            <a:pPr algn="just"/>
            <a:r>
              <a:rPr lang="en-US" sz="2200" dirty="0">
                <a:latin typeface="Calibri" panose="020F0502020204030204" pitchFamily="34" charset="0"/>
                <a:cs typeface="Calibri" panose="020F0502020204030204" pitchFamily="34" charset="0"/>
              </a:rPr>
              <a:t>– Implement the Customs Union Performance (CUP) as a management and communication tool;</a:t>
            </a:r>
          </a:p>
          <a:p>
            <a:pPr algn="just"/>
            <a:r>
              <a:rPr lang="en-US" sz="2200" dirty="0">
                <a:latin typeface="Calibri" panose="020F0502020204030204" pitchFamily="34" charset="0"/>
                <a:cs typeface="Calibri" panose="020F0502020204030204" pitchFamily="34" charset="0"/>
              </a:rPr>
              <a:t>– Implement a human competency building framework for customs. </a:t>
            </a:r>
            <a:r>
              <a:rPr lang="en-US" dirty="0"/>
              <a:t> </a:t>
            </a: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Resim 4" descr="Image result for customs 2020">
            <a:extLst>
              <a:ext uri="{FF2B5EF4-FFF2-40B4-BE49-F238E27FC236}">
                <a16:creationId xmlns:a16="http://schemas.microsoft.com/office/drawing/2014/main" id="{1E38F215-0B1D-43BD-B510-AFD7C02189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703" y="5717219"/>
            <a:ext cx="1873861" cy="95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25931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11F1197-0A9F-4C60-8260-5981D350057F}"/>
              </a:ext>
            </a:extLst>
          </p:cNvPr>
          <p:cNvSpPr/>
          <p:nvPr/>
        </p:nvSpPr>
        <p:spPr>
          <a:xfrm>
            <a:off x="480872" y="528833"/>
            <a:ext cx="11230255" cy="5607754"/>
          </a:xfrm>
          <a:prstGeom prst="rect">
            <a:avLst/>
          </a:prstGeom>
        </p:spPr>
        <p:txBody>
          <a:bodyPr wrap="square">
            <a:spAutoFit/>
          </a:bodyPr>
          <a:lstStyle/>
          <a:p>
            <a:pPr algn="just"/>
            <a:r>
              <a:rPr lang="en-US" sz="2000" dirty="0">
                <a:latin typeface="Calibri" panose="020F0502020204030204" pitchFamily="34" charset="0"/>
                <a:cs typeface="Calibri" panose="020F0502020204030204" pitchFamily="34" charset="0"/>
              </a:rPr>
              <a:t> Custom 2020 Programme provide support in the following areas:</a:t>
            </a:r>
            <a:endParaRPr lang="tr-TR" sz="2000" dirty="0">
              <a:latin typeface="Calibri" panose="020F0502020204030204" pitchFamily="34" charset="0"/>
              <a:cs typeface="Calibri" panose="020F0502020204030204" pitchFamily="34" charset="0"/>
            </a:endParaRPr>
          </a:p>
          <a:p>
            <a:pPr lvl="1" algn="just"/>
            <a:r>
              <a:rPr lang="en-US" sz="2000" dirty="0">
                <a:latin typeface="Calibri" panose="020F0502020204030204" pitchFamily="34" charset="0"/>
                <a:cs typeface="Calibri" panose="020F0502020204030204" pitchFamily="34" charset="0"/>
              </a:rPr>
              <a:t>•	Joint Actions pursuing the exchange of knowledge and good practice between customs officials of the participating countries.</a:t>
            </a:r>
          </a:p>
          <a:p>
            <a:pPr lvl="1" algn="just"/>
            <a:r>
              <a:rPr lang="en-US" sz="2000" dirty="0">
                <a:latin typeface="Calibri" panose="020F0502020204030204" pitchFamily="34" charset="0"/>
                <a:cs typeface="Calibri" panose="020F0502020204030204" pitchFamily="34" charset="0"/>
              </a:rPr>
              <a:t>•	European Information Systems facilitating the exchange of information and access to common data.</a:t>
            </a:r>
          </a:p>
          <a:p>
            <a:pPr lvl="1" algn="just"/>
            <a:r>
              <a:rPr lang="en-US" sz="2000" dirty="0">
                <a:latin typeface="Calibri" panose="020F0502020204030204" pitchFamily="34" charset="0"/>
                <a:cs typeface="Calibri" panose="020F0502020204030204" pitchFamily="34" charset="0"/>
              </a:rPr>
              <a:t>•	Training activities leading to human competency building for customs officials across Europe.</a:t>
            </a:r>
          </a:p>
          <a:p>
            <a:pPr algn="just"/>
            <a:endParaRPr lang="en-US" sz="2000" dirty="0">
              <a:latin typeface="Calibri" panose="020F0502020204030204" pitchFamily="34" charset="0"/>
              <a:cs typeface="Calibri" panose="020F0502020204030204" pitchFamily="34" charset="0"/>
            </a:endParaRPr>
          </a:p>
          <a:p>
            <a:pPr algn="just"/>
            <a:r>
              <a:rPr lang="en-US" sz="2000" dirty="0">
                <a:latin typeface="Calibri" panose="020F0502020204030204" pitchFamily="34" charset="0"/>
                <a:cs typeface="Calibri" panose="020F0502020204030204" pitchFamily="34" charset="0"/>
              </a:rPr>
              <a:t>This grant will fund activities on:</a:t>
            </a:r>
          </a:p>
          <a:p>
            <a:pPr lvl="1" algn="just"/>
            <a:r>
              <a:rPr lang="en-US" sz="2000" dirty="0">
                <a:latin typeface="Calibri" panose="020F0502020204030204" pitchFamily="34" charset="0"/>
                <a:cs typeface="Calibri" panose="020F0502020204030204" pitchFamily="34" charset="0"/>
              </a:rPr>
              <a:t>– supporting the preparation, coherent application and effective implementation of Union law and policy in the field of customs;</a:t>
            </a:r>
          </a:p>
          <a:p>
            <a:pPr lvl="1" algn="just"/>
            <a:r>
              <a:rPr lang="en-US" sz="2000" dirty="0">
                <a:latin typeface="Calibri" panose="020F0502020204030204" pitchFamily="34" charset="0"/>
                <a:cs typeface="Calibri" panose="020F0502020204030204" pitchFamily="34" charset="0"/>
              </a:rPr>
              <a:t>– improving the European Information Systems for customs;</a:t>
            </a:r>
          </a:p>
          <a:p>
            <a:pPr lvl="1" algn="just"/>
            <a:r>
              <a:rPr lang="en-US" sz="2000" dirty="0">
                <a:latin typeface="Calibri" panose="020F0502020204030204" pitchFamily="34" charset="0"/>
                <a:cs typeface="Calibri" panose="020F0502020204030204" pitchFamily="34" charset="0"/>
              </a:rPr>
              <a:t>– identifying, developing, sharing and applying best working practices and administrative procedures, in particular further to benchmarking activities;</a:t>
            </a:r>
          </a:p>
          <a:p>
            <a:pPr lvl="1" algn="just"/>
            <a:r>
              <a:rPr lang="en-US" sz="2000" dirty="0">
                <a:latin typeface="Calibri" panose="020F0502020204030204" pitchFamily="34" charset="0"/>
                <a:cs typeface="Calibri" panose="020F0502020204030204" pitchFamily="34" charset="0"/>
              </a:rPr>
              <a:t>– reinforcing the skills and competences of customs officials;</a:t>
            </a:r>
          </a:p>
          <a:p>
            <a:pPr lvl="1" algn="just"/>
            <a:r>
              <a:rPr lang="en-US" sz="2000" dirty="0">
                <a:latin typeface="Calibri" panose="020F0502020204030204" pitchFamily="34" charset="0"/>
                <a:cs typeface="Calibri" panose="020F0502020204030204" pitchFamily="34" charset="0"/>
              </a:rPr>
              <a:t>– improving cooperation between customs authorities and international organisations, third countries, other governmental authorities, including Union and national market surveillance authorities, as well as economic operators and organisations representing economic operators.</a:t>
            </a: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Resim 4" descr="Image result for customs 2020">
            <a:extLst>
              <a:ext uri="{FF2B5EF4-FFF2-40B4-BE49-F238E27FC236}">
                <a16:creationId xmlns:a16="http://schemas.microsoft.com/office/drawing/2014/main" id="{1E38F215-0B1D-43BD-B510-AFD7C02189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703" y="5717219"/>
            <a:ext cx="1873861" cy="95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09382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011F1197-0A9F-4C60-8260-5981D350057F}"/>
              </a:ext>
            </a:extLst>
          </p:cNvPr>
          <p:cNvSpPr/>
          <p:nvPr/>
        </p:nvSpPr>
        <p:spPr>
          <a:xfrm>
            <a:off x="880368" y="733020"/>
            <a:ext cx="9577528" cy="4225965"/>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r>
              <a:rPr lang="en-US" sz="2200" dirty="0">
                <a:latin typeface="Calibri" panose="020F0502020204030204" pitchFamily="34" charset="0"/>
                <a:cs typeface="Calibri" panose="020F0502020204030204" pitchFamily="34" charset="0"/>
              </a:rPr>
              <a:t> </a:t>
            </a:r>
            <a:r>
              <a:rPr lang="en-US" sz="2200" b="1" dirty="0">
                <a:latin typeface="Calibri" panose="020F0502020204030204" pitchFamily="34" charset="0"/>
                <a:cs typeface="Calibri" panose="020F0502020204030204" pitchFamily="34" charset="0"/>
              </a:rPr>
              <a:t>Link;</a:t>
            </a:r>
            <a:r>
              <a:rPr lang="en-US" sz="2200" dirty="0">
                <a:latin typeface="Calibri" panose="020F0502020204030204" pitchFamily="34" charset="0"/>
                <a:cs typeface="Calibri" panose="020F0502020204030204" pitchFamily="34" charset="0"/>
              </a:rPr>
              <a:t> </a:t>
            </a:r>
            <a:endParaRPr lang="tr-TR" sz="2200" dirty="0">
              <a:latin typeface="Calibri" panose="020F0502020204030204" pitchFamily="34" charset="0"/>
              <a:cs typeface="Calibri" panose="020F0502020204030204" pitchFamily="34" charset="0"/>
            </a:endParaRPr>
          </a:p>
          <a:p>
            <a:r>
              <a:rPr lang="tr-TR" sz="2200" u="sng" dirty="0" err="1">
                <a:latin typeface="Calibri" panose="020F0502020204030204" pitchFamily="34" charset="0"/>
                <a:cs typeface="Calibri" panose="020F0502020204030204" pitchFamily="34" charset="0"/>
                <a:hlinkClick r:id="rId2"/>
              </a:rPr>
              <a:t>https</a:t>
            </a:r>
            <a:r>
              <a:rPr lang="tr-TR" sz="2200" u="sng" dirty="0">
                <a:latin typeface="Calibri" panose="020F0502020204030204" pitchFamily="34" charset="0"/>
                <a:cs typeface="Calibri" panose="020F0502020204030204" pitchFamily="34" charset="0"/>
                <a:hlinkClick r:id="rId2"/>
              </a:rPr>
              <a:t>://</a:t>
            </a:r>
            <a:r>
              <a:rPr lang="tr-TR" sz="2200" u="sng" dirty="0" err="1">
                <a:latin typeface="Calibri" panose="020F0502020204030204" pitchFamily="34" charset="0"/>
                <a:cs typeface="Calibri" panose="020F0502020204030204" pitchFamily="34" charset="0"/>
                <a:hlinkClick r:id="rId2"/>
              </a:rPr>
              <a:t>ec.europa.eu</a:t>
            </a:r>
            <a:r>
              <a:rPr lang="tr-TR" sz="2200" u="sng" dirty="0">
                <a:latin typeface="Calibri" panose="020F0502020204030204" pitchFamily="34" charset="0"/>
                <a:cs typeface="Calibri" panose="020F0502020204030204" pitchFamily="34" charset="0"/>
                <a:hlinkClick r:id="rId2"/>
              </a:rPr>
              <a:t>/</a:t>
            </a:r>
            <a:r>
              <a:rPr lang="tr-TR" sz="2200" u="sng" dirty="0" err="1">
                <a:latin typeface="Calibri" panose="020F0502020204030204" pitchFamily="34" charset="0"/>
                <a:cs typeface="Calibri" panose="020F0502020204030204" pitchFamily="34" charset="0"/>
                <a:hlinkClick r:id="rId2"/>
              </a:rPr>
              <a:t>taxation_customs</a:t>
            </a:r>
            <a:r>
              <a:rPr lang="tr-TR" sz="2200" u="sng" dirty="0">
                <a:latin typeface="Calibri" panose="020F0502020204030204" pitchFamily="34" charset="0"/>
                <a:cs typeface="Calibri" panose="020F0502020204030204" pitchFamily="34" charset="0"/>
                <a:hlinkClick r:id="rId2"/>
              </a:rPr>
              <a:t>/</a:t>
            </a:r>
            <a:r>
              <a:rPr lang="tr-TR" sz="2200" u="sng" dirty="0" err="1">
                <a:latin typeface="Calibri" panose="020F0502020204030204" pitchFamily="34" charset="0"/>
                <a:cs typeface="Calibri" panose="020F0502020204030204" pitchFamily="34" charset="0"/>
                <a:hlinkClick r:id="rId2"/>
              </a:rPr>
              <a:t>business</a:t>
            </a:r>
            <a:r>
              <a:rPr lang="tr-TR" sz="2200" u="sng" dirty="0">
                <a:latin typeface="Calibri" panose="020F0502020204030204" pitchFamily="34" charset="0"/>
                <a:cs typeface="Calibri" panose="020F0502020204030204" pitchFamily="34" charset="0"/>
                <a:hlinkClick r:id="rId2"/>
              </a:rPr>
              <a:t>/</a:t>
            </a:r>
            <a:r>
              <a:rPr lang="tr-TR" sz="2200" u="sng" dirty="0" err="1">
                <a:latin typeface="Calibri" panose="020F0502020204030204" pitchFamily="34" charset="0"/>
                <a:cs typeface="Calibri" panose="020F0502020204030204" pitchFamily="34" charset="0"/>
                <a:hlinkClick r:id="rId2"/>
              </a:rPr>
              <a:t>customs</a:t>
            </a:r>
            <a:r>
              <a:rPr lang="tr-TR" sz="2200" u="sng" dirty="0">
                <a:latin typeface="Calibri" panose="020F0502020204030204" pitchFamily="34" charset="0"/>
                <a:cs typeface="Calibri" panose="020F0502020204030204" pitchFamily="34" charset="0"/>
                <a:hlinkClick r:id="rId2"/>
              </a:rPr>
              <a:t>-</a:t>
            </a:r>
            <a:r>
              <a:rPr lang="tr-TR" sz="2200" u="sng" dirty="0" err="1">
                <a:latin typeface="Calibri" panose="020F0502020204030204" pitchFamily="34" charset="0"/>
                <a:cs typeface="Calibri" panose="020F0502020204030204" pitchFamily="34" charset="0"/>
                <a:hlinkClick r:id="rId2"/>
              </a:rPr>
              <a:t>cooperation</a:t>
            </a:r>
            <a:r>
              <a:rPr lang="tr-TR" sz="2200" u="sng" dirty="0">
                <a:latin typeface="Calibri" panose="020F0502020204030204" pitchFamily="34" charset="0"/>
                <a:cs typeface="Calibri" panose="020F0502020204030204" pitchFamily="34" charset="0"/>
                <a:hlinkClick r:id="rId2"/>
              </a:rPr>
              <a:t>-programmes/</a:t>
            </a:r>
            <a:r>
              <a:rPr lang="tr-TR" sz="2200" u="sng" dirty="0" err="1">
                <a:latin typeface="Calibri" panose="020F0502020204030204" pitchFamily="34" charset="0"/>
                <a:cs typeface="Calibri" panose="020F0502020204030204" pitchFamily="34" charset="0"/>
                <a:hlinkClick r:id="rId2"/>
              </a:rPr>
              <a:t>customs</a:t>
            </a:r>
            <a:r>
              <a:rPr lang="tr-TR" sz="2200" u="sng" dirty="0">
                <a:latin typeface="Calibri" panose="020F0502020204030204" pitchFamily="34" charset="0"/>
                <a:cs typeface="Calibri" panose="020F0502020204030204" pitchFamily="34" charset="0"/>
                <a:hlinkClick r:id="rId2"/>
              </a:rPr>
              <a:t>-2020-</a:t>
            </a:r>
            <a:r>
              <a:rPr lang="tr-TR" sz="2200" u="sng" dirty="0" err="1">
                <a:latin typeface="Calibri" panose="020F0502020204030204" pitchFamily="34" charset="0"/>
                <a:cs typeface="Calibri" panose="020F0502020204030204" pitchFamily="34" charset="0"/>
                <a:hlinkClick r:id="rId2"/>
              </a:rPr>
              <a:t>programme_en</a:t>
            </a:r>
            <a:endParaRPr lang="en-US" sz="2200" dirty="0">
              <a:latin typeface="Calibri" panose="020F0502020204030204" pitchFamily="34" charset="0"/>
              <a:cs typeface="Calibri" panose="020F0502020204030204" pitchFamily="34" charset="0"/>
            </a:endParaRPr>
          </a:p>
          <a:p>
            <a:pPr>
              <a:lnSpc>
                <a:spcPct val="107000"/>
              </a:lnSpc>
              <a:spcAft>
                <a:spcPts val="800"/>
              </a:spcAft>
            </a:pPr>
            <a:endParaRPr lang="tr-TR" sz="2200" dirty="0">
              <a:latin typeface="Calibri" panose="020F0502020204030204" pitchFamily="34" charset="0"/>
              <a:ea typeface="Calibri" panose="020F0502020204030204" pitchFamily="34" charset="0"/>
              <a:cs typeface="Calibri" panose="020F0502020204030204" pitchFamily="34" charset="0"/>
            </a:endParaRPr>
          </a:p>
          <a:p>
            <a:r>
              <a:rPr lang="en-US" sz="2200" b="1" dirty="0">
                <a:latin typeface="Calibri" panose="020F0502020204030204" pitchFamily="34" charset="0"/>
                <a:cs typeface="Calibri" panose="020F0502020204030204" pitchFamily="34" charset="0"/>
              </a:rPr>
              <a:t>Regulation; </a:t>
            </a:r>
            <a:r>
              <a:rPr lang="en-US" sz="2200" u="sng" dirty="0">
                <a:latin typeface="Calibri" panose="020F0502020204030204" pitchFamily="34" charset="0"/>
                <a:cs typeface="Calibri" panose="020F0502020204030204" pitchFamily="34" charset="0"/>
                <a:hlinkClick r:id="rId3"/>
              </a:rPr>
              <a:t>https://</a:t>
            </a:r>
            <a:r>
              <a:rPr lang="en-US" sz="2200" u="sng" dirty="0" err="1">
                <a:latin typeface="Calibri" panose="020F0502020204030204" pitchFamily="34" charset="0"/>
                <a:cs typeface="Calibri" panose="020F0502020204030204" pitchFamily="34" charset="0"/>
                <a:hlinkClick r:id="rId3"/>
              </a:rPr>
              <a:t>ec.europa.eu</a:t>
            </a:r>
            <a:r>
              <a:rPr lang="en-US" sz="2200" u="sng" dirty="0">
                <a:latin typeface="Calibri" panose="020F0502020204030204" pitchFamily="34" charset="0"/>
                <a:cs typeface="Calibri" panose="020F0502020204030204" pitchFamily="34" charset="0"/>
                <a:hlinkClick r:id="rId3"/>
              </a:rPr>
              <a:t>/</a:t>
            </a:r>
            <a:r>
              <a:rPr lang="en-US" sz="2200" u="sng" dirty="0" err="1">
                <a:latin typeface="Calibri" panose="020F0502020204030204" pitchFamily="34" charset="0"/>
                <a:cs typeface="Calibri" panose="020F0502020204030204" pitchFamily="34" charset="0"/>
                <a:hlinkClick r:id="rId3"/>
              </a:rPr>
              <a:t>taxation_customs</a:t>
            </a:r>
            <a:r>
              <a:rPr lang="en-US" sz="2200" u="sng" dirty="0">
                <a:latin typeface="Calibri" panose="020F0502020204030204" pitchFamily="34" charset="0"/>
                <a:cs typeface="Calibri" panose="020F0502020204030204" pitchFamily="34" charset="0"/>
                <a:hlinkClick r:id="rId3"/>
              </a:rPr>
              <a:t>/sites/taxation/files/resources/documents/taxation/</a:t>
            </a:r>
            <a:r>
              <a:rPr lang="en-US" sz="2200" u="sng" dirty="0" err="1">
                <a:latin typeface="Calibri" panose="020F0502020204030204" pitchFamily="34" charset="0"/>
                <a:cs typeface="Calibri" panose="020F0502020204030204" pitchFamily="34" charset="0"/>
                <a:hlinkClick r:id="rId3"/>
              </a:rPr>
              <a:t>tax_cooperation</a:t>
            </a:r>
            <a:r>
              <a:rPr lang="en-US" sz="2200" u="sng" dirty="0">
                <a:latin typeface="Calibri" panose="020F0502020204030204" pitchFamily="34" charset="0"/>
                <a:cs typeface="Calibri" panose="020F0502020204030204" pitchFamily="34" charset="0"/>
                <a:hlinkClick r:id="rId3"/>
              </a:rPr>
              <a:t>/</a:t>
            </a:r>
            <a:r>
              <a:rPr lang="en-US" sz="2200" u="sng" dirty="0" err="1">
                <a:latin typeface="Calibri" panose="020F0502020204030204" pitchFamily="34" charset="0"/>
                <a:cs typeface="Calibri" panose="020F0502020204030204" pitchFamily="34" charset="0"/>
                <a:hlinkClick r:id="rId3"/>
              </a:rPr>
              <a:t>fiscalis_programme</a:t>
            </a:r>
            <a:r>
              <a:rPr lang="en-US" sz="2200" u="sng" dirty="0">
                <a:latin typeface="Calibri" panose="020F0502020204030204" pitchFamily="34" charset="0"/>
                <a:cs typeface="Calibri" panose="020F0502020204030204" pitchFamily="34" charset="0"/>
                <a:hlinkClick r:id="rId3"/>
              </a:rPr>
              <a:t>/</a:t>
            </a:r>
            <a:r>
              <a:rPr lang="en-US" sz="2200" u="sng" dirty="0" err="1">
                <a:latin typeface="Calibri" panose="020F0502020204030204" pitchFamily="34" charset="0"/>
                <a:cs typeface="Calibri" panose="020F0502020204030204" pitchFamily="34" charset="0"/>
                <a:hlinkClick r:id="rId3"/>
              </a:rPr>
              <a:t>legal_texts_docs</a:t>
            </a:r>
            <a:r>
              <a:rPr lang="en-US" sz="2200" u="sng" dirty="0">
                <a:latin typeface="Calibri" panose="020F0502020204030204" pitchFamily="34" charset="0"/>
                <a:cs typeface="Calibri" panose="020F0502020204030204" pitchFamily="34" charset="0"/>
                <a:hlinkClick r:id="rId3"/>
              </a:rPr>
              <a:t>/</a:t>
            </a:r>
            <a:r>
              <a:rPr lang="en-US" sz="2200" u="sng" dirty="0" err="1">
                <a:latin typeface="Calibri" panose="020F0502020204030204" pitchFamily="34" charset="0"/>
                <a:cs typeface="Calibri" panose="020F0502020204030204" pitchFamily="34" charset="0"/>
                <a:hlinkClick r:id="rId3"/>
              </a:rPr>
              <a:t>customs_2020_regulation.pdf</a:t>
            </a:r>
            <a:endParaRPr lang="tr-TR" sz="2200" u="sng" dirty="0">
              <a:latin typeface="Calibri" panose="020F0502020204030204" pitchFamily="34" charset="0"/>
              <a:cs typeface="Calibri" panose="020F0502020204030204" pitchFamily="34" charset="0"/>
            </a:endParaRPr>
          </a:p>
          <a:p>
            <a:endParaRPr lang="en-US" sz="2200" dirty="0">
              <a:latin typeface="Calibri" panose="020F0502020204030204" pitchFamily="34" charset="0"/>
              <a:cs typeface="Calibri" panose="020F0502020204030204" pitchFamily="34" charset="0"/>
            </a:endParaRPr>
          </a:p>
          <a:p>
            <a:r>
              <a:rPr lang="en-US" sz="2200" b="1" dirty="0">
                <a:latin typeface="Calibri" panose="020F0502020204030204" pitchFamily="34" charset="0"/>
                <a:cs typeface="Calibri" panose="020F0502020204030204" pitchFamily="34" charset="0"/>
              </a:rPr>
              <a:t>Work Programme: </a:t>
            </a:r>
            <a:endParaRPr lang="tr-TR" sz="2200" b="1" dirty="0">
              <a:latin typeface="Calibri" panose="020F0502020204030204" pitchFamily="34" charset="0"/>
              <a:cs typeface="Calibri" panose="020F0502020204030204" pitchFamily="34" charset="0"/>
            </a:endParaRPr>
          </a:p>
          <a:p>
            <a:r>
              <a:rPr lang="tr-TR" sz="2200" u="sng" dirty="0" err="1">
                <a:latin typeface="Calibri" panose="020F0502020204030204" pitchFamily="34" charset="0"/>
                <a:cs typeface="Calibri" panose="020F0502020204030204" pitchFamily="34" charset="0"/>
                <a:hlinkClick r:id="rId4"/>
              </a:rPr>
              <a:t>https</a:t>
            </a:r>
            <a:r>
              <a:rPr lang="tr-TR" sz="2200" u="sng" dirty="0">
                <a:latin typeface="Calibri" panose="020F0502020204030204" pitchFamily="34" charset="0"/>
                <a:cs typeface="Calibri" panose="020F0502020204030204" pitchFamily="34" charset="0"/>
                <a:hlinkClick r:id="rId4"/>
              </a:rPr>
              <a:t>://</a:t>
            </a:r>
            <a:r>
              <a:rPr lang="tr-TR" sz="2200" u="sng" dirty="0" err="1">
                <a:latin typeface="Calibri" panose="020F0502020204030204" pitchFamily="34" charset="0"/>
                <a:cs typeface="Calibri" panose="020F0502020204030204" pitchFamily="34" charset="0"/>
                <a:hlinkClick r:id="rId4"/>
              </a:rPr>
              <a:t>ec.europa.eu</a:t>
            </a:r>
            <a:r>
              <a:rPr lang="tr-TR" sz="2200" u="sng" dirty="0">
                <a:latin typeface="Calibri" panose="020F0502020204030204" pitchFamily="34" charset="0"/>
                <a:cs typeface="Calibri" panose="020F0502020204030204" pitchFamily="34" charset="0"/>
                <a:hlinkClick r:id="rId4"/>
              </a:rPr>
              <a:t>/</a:t>
            </a:r>
            <a:r>
              <a:rPr lang="tr-TR" sz="2200" u="sng" dirty="0" err="1">
                <a:latin typeface="Calibri" panose="020F0502020204030204" pitchFamily="34" charset="0"/>
                <a:cs typeface="Calibri" panose="020F0502020204030204" pitchFamily="34" charset="0"/>
                <a:hlinkClick r:id="rId4"/>
              </a:rPr>
              <a:t>taxation_customs</a:t>
            </a:r>
            <a:r>
              <a:rPr lang="tr-TR" sz="2200" u="sng" dirty="0">
                <a:latin typeface="Calibri" panose="020F0502020204030204" pitchFamily="34" charset="0"/>
                <a:cs typeface="Calibri" panose="020F0502020204030204" pitchFamily="34" charset="0"/>
                <a:hlinkClick r:id="rId4"/>
              </a:rPr>
              <a:t>/</a:t>
            </a:r>
            <a:r>
              <a:rPr lang="tr-TR" sz="2200" u="sng" dirty="0" err="1">
                <a:latin typeface="Calibri" panose="020F0502020204030204" pitchFamily="34" charset="0"/>
                <a:cs typeface="Calibri" panose="020F0502020204030204" pitchFamily="34" charset="0"/>
                <a:hlinkClick r:id="rId4"/>
              </a:rPr>
              <a:t>sites</a:t>
            </a:r>
            <a:r>
              <a:rPr lang="tr-TR" sz="2200" u="sng" dirty="0">
                <a:latin typeface="Calibri" panose="020F0502020204030204" pitchFamily="34" charset="0"/>
                <a:cs typeface="Calibri" panose="020F0502020204030204" pitchFamily="34" charset="0"/>
                <a:hlinkClick r:id="rId4"/>
              </a:rPr>
              <a:t>/</a:t>
            </a:r>
            <a:r>
              <a:rPr lang="tr-TR" sz="2200" u="sng" dirty="0" err="1">
                <a:latin typeface="Calibri" panose="020F0502020204030204" pitchFamily="34" charset="0"/>
                <a:cs typeface="Calibri" panose="020F0502020204030204" pitchFamily="34" charset="0"/>
                <a:hlinkClick r:id="rId4"/>
              </a:rPr>
              <a:t>taxation</a:t>
            </a:r>
            <a:r>
              <a:rPr lang="tr-TR" sz="2200" u="sng" dirty="0">
                <a:latin typeface="Calibri" panose="020F0502020204030204" pitchFamily="34" charset="0"/>
                <a:cs typeface="Calibri" panose="020F0502020204030204" pitchFamily="34" charset="0"/>
                <a:hlinkClick r:id="rId4"/>
              </a:rPr>
              <a:t>/</a:t>
            </a:r>
            <a:r>
              <a:rPr lang="tr-TR" sz="2200" u="sng" dirty="0" err="1">
                <a:latin typeface="Calibri" panose="020F0502020204030204" pitchFamily="34" charset="0"/>
                <a:cs typeface="Calibri" panose="020F0502020204030204" pitchFamily="34" charset="0"/>
                <a:hlinkClick r:id="rId4"/>
              </a:rPr>
              <a:t>files</a:t>
            </a:r>
            <a:r>
              <a:rPr lang="tr-TR" sz="2200" u="sng" dirty="0">
                <a:latin typeface="Calibri" panose="020F0502020204030204" pitchFamily="34" charset="0"/>
                <a:cs typeface="Calibri" panose="020F0502020204030204" pitchFamily="34" charset="0"/>
                <a:hlinkClick r:id="rId4"/>
              </a:rPr>
              <a:t>/</a:t>
            </a:r>
            <a:r>
              <a:rPr lang="tr-TR" sz="2200" u="sng" dirty="0" err="1">
                <a:latin typeface="Calibri" panose="020F0502020204030204" pitchFamily="34" charset="0"/>
                <a:cs typeface="Calibri" panose="020F0502020204030204" pitchFamily="34" charset="0"/>
                <a:hlinkClick r:id="rId4"/>
              </a:rPr>
              <a:t>awp_2019_en.pdf</a:t>
            </a:r>
            <a:endParaRPr lang="en-US" sz="2200" dirty="0">
              <a:latin typeface="Calibri" panose="020F0502020204030204" pitchFamily="34" charset="0"/>
              <a:cs typeface="Calibri" panose="020F0502020204030204" pitchFamily="34" charset="0"/>
            </a:endParaRP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Resim 4" descr="Image result for customs 2020">
            <a:extLst>
              <a:ext uri="{FF2B5EF4-FFF2-40B4-BE49-F238E27FC236}">
                <a16:creationId xmlns:a16="http://schemas.microsoft.com/office/drawing/2014/main" id="{1E38F215-0B1D-43BD-B510-AFD7C02189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703" y="5717219"/>
            <a:ext cx="1873861" cy="95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54183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5A767E8-99D2-4168-B815-F7F2A2799FB0}"/>
              </a:ext>
            </a:extLst>
          </p:cNvPr>
          <p:cNvSpPr>
            <a:spLocks noGrp="1" noChangeArrowheads="1"/>
          </p:cNvSpPr>
          <p:nvPr>
            <p:ph type="title"/>
          </p:nvPr>
        </p:nvSpPr>
        <p:spPr>
          <a:xfrm>
            <a:off x="3044249" y="1280047"/>
            <a:ext cx="6103501" cy="1935889"/>
          </a:xfrm>
        </p:spPr>
        <p:txBody>
          <a:bodyPr>
            <a:noAutofit/>
          </a:bodyPr>
          <a:lstStyle/>
          <a:p>
            <a:pPr algn="ctr"/>
            <a:r>
              <a:rPr lang="en-GB" altLang="en-US" sz="5000" b="1" dirty="0">
                <a:solidFill>
                  <a:schemeClr val="accent5">
                    <a:lumMod val="50000"/>
                  </a:schemeClr>
                </a:solidFill>
                <a:latin typeface="+mn-lt"/>
              </a:rPr>
              <a:t>EU Civil Protection Mechanism</a:t>
            </a:r>
          </a:p>
        </p:txBody>
      </p:sp>
      <p:pic>
        <p:nvPicPr>
          <p:cNvPr id="5" name="Resim 4" descr="Image result for EU Civil Protection Mechanism">
            <a:extLst>
              <a:ext uri="{FF2B5EF4-FFF2-40B4-BE49-F238E27FC236}">
                <a16:creationId xmlns:a16="http://schemas.microsoft.com/office/drawing/2014/main" id="{0B35FE76-D7F9-4DAA-93E8-5B92A6135A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1715" y="3091200"/>
            <a:ext cx="5468567" cy="1684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990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866416" y="207369"/>
            <a:ext cx="8229600" cy="649288"/>
          </a:xfrm>
        </p:spPr>
        <p:txBody>
          <a:bodyPr>
            <a:normAutofit/>
          </a:bodyPr>
          <a:lstStyle/>
          <a:p>
            <a:r>
              <a:rPr lang="en-GB" altLang="en-US" sz="3200" b="1" dirty="0">
                <a:solidFill>
                  <a:schemeClr val="accent5">
                    <a:lumMod val="50000"/>
                  </a:schemeClr>
                </a:solidFill>
                <a:latin typeface="+mn-lt"/>
              </a:rPr>
              <a:t>H2020 budget - breakdown</a:t>
            </a:r>
          </a:p>
        </p:txBody>
      </p:sp>
      <p:sp>
        <p:nvSpPr>
          <p:cNvPr id="10" name="Rectangle 6"/>
          <p:cNvSpPr>
            <a:spLocks noChangeArrowheads="1"/>
          </p:cNvSpPr>
          <p:nvPr/>
        </p:nvSpPr>
        <p:spPr bwMode="auto">
          <a:xfrm>
            <a:off x="7188201" y="5013326"/>
            <a:ext cx="1704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40000"/>
              </a:spcBef>
              <a:spcAft>
                <a:spcPct val="40000"/>
              </a:spcAft>
              <a:buClr>
                <a:schemeClr val="tx1"/>
              </a:buClr>
              <a:buFont typeface="Wingdings" pitchFamily="2" charset="2"/>
              <a:buChar char="§"/>
              <a:defRPr sz="2800">
                <a:solidFill>
                  <a:srgbClr val="000000"/>
                </a:solidFill>
                <a:latin typeface="Verdana" pitchFamily="34" charset="0"/>
                <a:cs typeface="Times New Roman" pitchFamily="18" charset="0"/>
              </a:defRPr>
            </a:lvl1pPr>
            <a:lvl2pPr marL="742950" indent="-285750" eaLnBrk="0" hangingPunct="0">
              <a:spcBef>
                <a:spcPct val="20000"/>
              </a:spcBef>
              <a:buClr>
                <a:srgbClr val="009FBA"/>
              </a:buClr>
              <a:buChar char="•"/>
              <a:defRPr sz="2000" b="1">
                <a:solidFill>
                  <a:srgbClr val="0F5494"/>
                </a:solidFill>
                <a:latin typeface="Verdana" pitchFamily="34" charset="0"/>
                <a:cs typeface="Times New Roman" pitchFamily="18" charset="0"/>
              </a:defRPr>
            </a:lvl2pPr>
            <a:lvl3pPr marL="1143000" indent="-228600" eaLnBrk="0" hangingPunct="0">
              <a:spcBef>
                <a:spcPct val="20000"/>
              </a:spcBef>
              <a:defRPr sz="1400">
                <a:solidFill>
                  <a:srgbClr val="0F5494"/>
                </a:solidFill>
                <a:latin typeface="Verdana" pitchFamily="34" charset="0"/>
                <a:cs typeface="Times New Roman" pitchFamily="18" charset="0"/>
              </a:defRPr>
            </a:lvl3pPr>
            <a:lvl4pPr marL="1600200" indent="-228600" eaLnBrk="0" hangingPunct="0">
              <a:spcBef>
                <a:spcPct val="20000"/>
              </a:spcBef>
              <a:buChar char="–"/>
              <a:defRPr sz="2000">
                <a:solidFill>
                  <a:schemeClr val="tx1"/>
                </a:solidFill>
                <a:latin typeface="Arial" pitchFamily="34" charset="0"/>
                <a:cs typeface="Times New Roman" pitchFamily="18" charset="0"/>
              </a:defRPr>
            </a:lvl4pPr>
            <a:lvl5pPr marL="2057400" indent="-228600" eaLnBrk="0" hangingPunct="0">
              <a:spcBef>
                <a:spcPct val="20000"/>
              </a:spcBef>
              <a:buChar char="»"/>
              <a:defRPr sz="2000">
                <a:solidFill>
                  <a:schemeClr val="tx1"/>
                </a:solidFill>
                <a:latin typeface="Arial" pitchFamily="34"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9pPr>
          </a:lstStyle>
          <a:p>
            <a:pPr eaLnBrk="1" hangingPunct="1">
              <a:spcBef>
                <a:spcPct val="0"/>
              </a:spcBef>
              <a:spcAft>
                <a:spcPct val="0"/>
              </a:spcAft>
              <a:buClrTx/>
              <a:buFontTx/>
              <a:buNone/>
            </a:pPr>
            <a:r>
              <a:rPr lang="pt-PT" altLang="en-US" sz="1400" b="1">
                <a:solidFill>
                  <a:srgbClr val="FFFFFF"/>
                </a:solidFill>
                <a:latin typeface="Arial" pitchFamily="34" charset="0"/>
                <a:cs typeface="Arial" pitchFamily="34" charset="0"/>
              </a:rPr>
              <a:t>Open to the world</a:t>
            </a:r>
            <a:endParaRPr lang="en-GB" altLang="en-US" sz="1400" b="1">
              <a:solidFill>
                <a:srgbClr val="FFFFFF"/>
              </a:solidFill>
              <a:latin typeface="Arial" pitchFamily="34" charset="0"/>
              <a:cs typeface="Arial" pitchFamily="34" charset="0"/>
            </a:endParaRPr>
          </a:p>
        </p:txBody>
      </p:sp>
      <p:pic>
        <p:nvPicPr>
          <p:cNvPr id="9" name="Image 2">
            <a:extLst>
              <a:ext uri="{FF2B5EF4-FFF2-40B4-BE49-F238E27FC236}">
                <a16:creationId xmlns:a16="http://schemas.microsoft.com/office/drawing/2014/main" id="{5921280B-E3C8-4C55-977A-22B8F8F7C8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898" y="5470295"/>
            <a:ext cx="2232116" cy="10821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sp>
        <p:nvSpPr>
          <p:cNvPr id="2" name="Content Placeholder 1"/>
          <p:cNvSpPr>
            <a:spLocks noGrp="1"/>
          </p:cNvSpPr>
          <p:nvPr>
            <p:ph idx="1"/>
          </p:nvPr>
        </p:nvSpPr>
        <p:spPr/>
        <p:txBody>
          <a:bodyPr/>
          <a:lstStyle/>
          <a:p>
            <a:endParaRPr lang="en-US" dirty="0"/>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5133"/>
          <a:stretch/>
        </p:blipFill>
        <p:spPr bwMode="auto">
          <a:xfrm>
            <a:off x="2399332" y="746539"/>
            <a:ext cx="9691067" cy="592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979942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5A767E8-99D2-4168-B815-F7F2A2799FB0}"/>
              </a:ext>
            </a:extLst>
          </p:cNvPr>
          <p:cNvSpPr>
            <a:spLocks noGrp="1" noChangeArrowheads="1"/>
          </p:cNvSpPr>
          <p:nvPr>
            <p:ph type="title"/>
          </p:nvPr>
        </p:nvSpPr>
        <p:spPr>
          <a:xfrm>
            <a:off x="380948" y="275207"/>
            <a:ext cx="8452334" cy="739066"/>
          </a:xfrm>
        </p:spPr>
        <p:txBody>
          <a:bodyPr>
            <a:noAutofit/>
          </a:bodyPr>
          <a:lstStyle/>
          <a:p>
            <a:pPr algn="ctr"/>
            <a:r>
              <a:rPr lang="tr-TR" altLang="en-US" sz="3400" b="1" dirty="0">
                <a:solidFill>
                  <a:schemeClr val="accent5">
                    <a:lumMod val="50000"/>
                  </a:schemeClr>
                </a:solidFill>
                <a:latin typeface="+mn-lt"/>
              </a:rPr>
              <a:t>Programme; </a:t>
            </a:r>
            <a:r>
              <a:rPr lang="en-GB" altLang="en-US" sz="3400" b="1" dirty="0">
                <a:solidFill>
                  <a:schemeClr val="accent5">
                    <a:lumMod val="50000"/>
                  </a:schemeClr>
                </a:solidFill>
                <a:latin typeface="+mn-lt"/>
              </a:rPr>
              <a:t>EU Civil Protection Mechanism</a:t>
            </a:r>
          </a:p>
        </p:txBody>
      </p:sp>
      <p:pic>
        <p:nvPicPr>
          <p:cNvPr id="5" name="Resim 4" descr="Image result for EU Civil Protection Mechanism">
            <a:extLst>
              <a:ext uri="{FF2B5EF4-FFF2-40B4-BE49-F238E27FC236}">
                <a16:creationId xmlns:a16="http://schemas.microsoft.com/office/drawing/2014/main" id="{0B35FE76-D7F9-4DAA-93E8-5B92A6135A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754" y="5928063"/>
            <a:ext cx="2115807" cy="739066"/>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3184E7CC-945F-46BB-8677-EE1DAE53E581}"/>
              </a:ext>
            </a:extLst>
          </p:cNvPr>
          <p:cNvSpPr/>
          <p:nvPr/>
        </p:nvSpPr>
        <p:spPr>
          <a:xfrm>
            <a:off x="496357" y="1014273"/>
            <a:ext cx="10432054" cy="4065472"/>
          </a:xfrm>
          <a:prstGeom prst="rect">
            <a:avLst/>
          </a:prstGeom>
        </p:spPr>
        <p:txBody>
          <a:bodyPr wrap="square">
            <a:spAutoFit/>
          </a:bodyPr>
          <a:lstStyle/>
          <a:p>
            <a:pPr algn="just">
              <a:lnSpc>
                <a:spcPct val="115000"/>
              </a:lnSpc>
              <a:spcAft>
                <a:spcPts val="800"/>
              </a:spcAft>
            </a:pPr>
            <a:r>
              <a:rPr lang="en-US" sz="2200" dirty="0">
                <a:latin typeface="Calibri" panose="020F0502020204030204" pitchFamily="34" charset="0"/>
                <a:ea typeface="Calibri" panose="020F0502020204030204" pitchFamily="34" charset="0"/>
                <a:cs typeface="Calibri" panose="020F0502020204030204" pitchFamily="34" charset="0"/>
              </a:rPr>
              <a:t>The overall objective of the EU Civil Protection Mechanism is to strengthen cooperation between Participating States in the field of civil protection, with a view to improving prevention, preparedness and response to disasters. Through the Mechanism, the European Commission plays a key role in coordinating the response to disasters in Europe and beyond.</a:t>
            </a:r>
            <a:endParaRPr lang="tr-TR" sz="2200" dirty="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800"/>
              </a:spcAft>
            </a:pPr>
            <a:r>
              <a:rPr lang="en-US" sz="2200" dirty="0">
                <a:latin typeface="Calibri" panose="020F0502020204030204" pitchFamily="34" charset="0"/>
                <a:ea typeface="Calibri" panose="020F0502020204030204" pitchFamily="34" charset="0"/>
                <a:cs typeface="Calibri" panose="020F0502020204030204" pitchFamily="34" charset="0"/>
              </a:rPr>
              <a:t>Program aims to foster cooperation among national civil protection authorities across Europe. The Mechanism was set up to enable coordinated assistance from the participating states to victims of natural and man-made disasters in Europe and elsewhere. The Mechanism currently includes all 28 EU Member States in addition to Iceland, Montenegro, Norway, Serbia, and the Former Yugoslav Republic of Macedonia. </a:t>
            </a:r>
          </a:p>
        </p:txBody>
      </p:sp>
    </p:spTree>
    <p:extLst>
      <p:ext uri="{BB962C8B-B14F-4D97-AF65-F5344CB8AC3E}">
        <p14:creationId xmlns:p14="http://schemas.microsoft.com/office/powerpoint/2010/main" val="148817962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Image result for EU Civil Protection Mechanism">
            <a:extLst>
              <a:ext uri="{FF2B5EF4-FFF2-40B4-BE49-F238E27FC236}">
                <a16:creationId xmlns:a16="http://schemas.microsoft.com/office/drawing/2014/main" id="{0B35FE76-D7F9-4DAA-93E8-5B92A6135A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754" y="5868140"/>
            <a:ext cx="2115807" cy="798989"/>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3184E7CC-945F-46BB-8677-EE1DAE53E581}"/>
              </a:ext>
            </a:extLst>
          </p:cNvPr>
          <p:cNvSpPr/>
          <p:nvPr/>
        </p:nvSpPr>
        <p:spPr>
          <a:xfrm>
            <a:off x="691666" y="908692"/>
            <a:ext cx="10432054" cy="3778727"/>
          </a:xfrm>
          <a:prstGeom prst="rect">
            <a:avLst/>
          </a:prstGeom>
        </p:spPr>
        <p:txBody>
          <a:bodyPr wrap="square">
            <a:spAutoFit/>
          </a:bodyPr>
          <a:lstStyle/>
          <a:p>
            <a:pPr>
              <a:lnSpc>
                <a:spcPct val="115000"/>
              </a:lnSpc>
              <a:spcAft>
                <a:spcPts val="800"/>
              </a:spcAft>
            </a:pPr>
            <a:r>
              <a:rPr lang="en-US" sz="2200" b="1" dirty="0">
                <a:latin typeface="Calibri" panose="020F0502020204030204" pitchFamily="34" charset="0"/>
                <a:ea typeface="Calibri" panose="020F0502020204030204" pitchFamily="34" charset="0"/>
                <a:cs typeface="Calibri" panose="020F0502020204030204" pitchFamily="34" charset="0"/>
              </a:rPr>
              <a:t>Total Budget:</a:t>
            </a:r>
            <a:r>
              <a:rPr lang="en-US" sz="2200" dirty="0">
                <a:latin typeface="Calibri" panose="020F0502020204030204" pitchFamily="34" charset="0"/>
                <a:ea typeface="Calibri" panose="020F0502020204030204" pitchFamily="34" charset="0"/>
                <a:cs typeface="Calibri" panose="020F0502020204030204" pitchFamily="34" charset="0"/>
              </a:rPr>
              <a:t> €368.4 million of which €223.7 million inside the EU and €144.6 million for outside the EU</a:t>
            </a:r>
          </a:p>
          <a:p>
            <a:pPr>
              <a:lnSpc>
                <a:spcPct val="115000"/>
              </a:lnSpc>
              <a:spcAft>
                <a:spcPts val="800"/>
              </a:spcAft>
            </a:pPr>
            <a:r>
              <a:rPr lang="en-US" sz="2200" b="1" dirty="0">
                <a:latin typeface="Calibri" panose="020F0502020204030204" pitchFamily="34" charset="0"/>
                <a:ea typeface="Calibri" panose="020F0502020204030204" pitchFamily="34" charset="0"/>
                <a:cs typeface="Calibri" panose="020F0502020204030204" pitchFamily="34" charset="0"/>
              </a:rPr>
              <a:t>Thematic Categories:</a:t>
            </a:r>
            <a:r>
              <a:rPr lang="en-US" sz="2200" dirty="0">
                <a:latin typeface="Calibri" panose="020F0502020204030204" pitchFamily="34" charset="0"/>
                <a:ea typeface="Calibri" panose="020F0502020204030204" pitchFamily="34" charset="0"/>
                <a:cs typeface="Calibri" panose="020F0502020204030204" pitchFamily="34" charset="0"/>
              </a:rPr>
              <a:t> Civil Protection, Disaster Prevention, Security, Environment &amp; Biodiversity, Art and Culture</a:t>
            </a:r>
          </a:p>
          <a:p>
            <a:pPr algn="just">
              <a:lnSpc>
                <a:spcPct val="115000"/>
              </a:lnSpc>
              <a:spcAft>
                <a:spcPts val="800"/>
              </a:spcAft>
            </a:pPr>
            <a:r>
              <a:rPr lang="en-US" sz="2200" b="1" dirty="0">
                <a:latin typeface="Calibri" panose="020F0502020204030204" pitchFamily="34" charset="0"/>
                <a:ea typeface="Calibri" panose="020F0502020204030204" pitchFamily="34" charset="0"/>
                <a:cs typeface="Calibri" panose="020F0502020204030204" pitchFamily="34" charset="0"/>
              </a:rPr>
              <a:t>Beneficiaries</a:t>
            </a:r>
            <a:r>
              <a:rPr lang="en-US" sz="2200" dirty="0">
                <a:latin typeface="Calibri" panose="020F0502020204030204" pitchFamily="34" charset="0"/>
                <a:ea typeface="Calibri" panose="020F0502020204030204" pitchFamily="34" charset="0"/>
                <a:cs typeface="Calibri" panose="020F0502020204030204" pitchFamily="34" charset="0"/>
              </a:rPr>
              <a:t>: State / Region / City / Municipality / Local Authority, International Organization, Small and Medium Sized Enterprises, SMEs (between 10 and 249 employees), Microenterprises (fewer than 10 employees), NGO / </a:t>
            </a:r>
            <a:r>
              <a:rPr lang="en-US" sz="2200" dirty="0" err="1">
                <a:latin typeface="Calibri" panose="020F0502020204030204" pitchFamily="34" charset="0"/>
                <a:ea typeface="Calibri" panose="020F0502020204030204" pitchFamily="34" charset="0"/>
                <a:cs typeface="Calibri" panose="020F0502020204030204" pitchFamily="34" charset="0"/>
              </a:rPr>
              <a:t>NPO</a:t>
            </a:r>
            <a:r>
              <a:rPr lang="en-US" sz="2200" dirty="0">
                <a:latin typeface="Calibri" panose="020F0502020204030204" pitchFamily="34" charset="0"/>
                <a:ea typeface="Calibri" panose="020F0502020204030204" pitchFamily="34" charset="0"/>
                <a:cs typeface="Calibri" panose="020F0502020204030204" pitchFamily="34" charset="0"/>
              </a:rPr>
              <a:t>, National Government, Enterprise (more than 250 employees or not defined), Public Services, Other, Education and Training Centers</a:t>
            </a:r>
          </a:p>
        </p:txBody>
      </p:sp>
    </p:spTree>
    <p:extLst>
      <p:ext uri="{BB962C8B-B14F-4D97-AF65-F5344CB8AC3E}">
        <p14:creationId xmlns:p14="http://schemas.microsoft.com/office/powerpoint/2010/main" val="184783200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Image result for EU Civil Protection Mechanism">
            <a:extLst>
              <a:ext uri="{FF2B5EF4-FFF2-40B4-BE49-F238E27FC236}">
                <a16:creationId xmlns:a16="http://schemas.microsoft.com/office/drawing/2014/main" id="{0B35FE76-D7F9-4DAA-93E8-5B92A6135A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265" y="5956917"/>
            <a:ext cx="2115807" cy="710212"/>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3184E7CC-945F-46BB-8677-EE1DAE53E581}"/>
              </a:ext>
            </a:extLst>
          </p:cNvPr>
          <p:cNvSpPr/>
          <p:nvPr/>
        </p:nvSpPr>
        <p:spPr>
          <a:xfrm>
            <a:off x="594011" y="287255"/>
            <a:ext cx="10432054" cy="4942700"/>
          </a:xfrm>
          <a:prstGeom prst="rect">
            <a:avLst/>
          </a:prstGeom>
        </p:spPr>
        <p:txBody>
          <a:bodyPr wrap="square">
            <a:spAutoFit/>
          </a:bodyPr>
          <a:lstStyle/>
          <a:p>
            <a:pPr>
              <a:lnSpc>
                <a:spcPct val="115000"/>
              </a:lnSpc>
              <a:spcAft>
                <a:spcPts val="800"/>
              </a:spcAft>
            </a:pPr>
            <a:r>
              <a:rPr lang="en-US" sz="2400" b="1" dirty="0">
                <a:latin typeface="Calibri" panose="020F0502020204030204" pitchFamily="34" charset="0"/>
                <a:ea typeface="Calibri" panose="020F0502020204030204" pitchFamily="34" charset="0"/>
                <a:cs typeface="Calibri" panose="020F0502020204030204" pitchFamily="34" charset="0"/>
              </a:rPr>
              <a:t>Level of Financing: </a:t>
            </a:r>
          </a:p>
          <a:p>
            <a:pPr>
              <a:lnSpc>
                <a:spcPct val="115000"/>
              </a:lnSpc>
              <a:spcAft>
                <a:spcPts val="800"/>
              </a:spcAft>
            </a:pPr>
            <a:r>
              <a:rPr lang="en-US" sz="1900" dirty="0">
                <a:latin typeface="Calibri" panose="020F0502020204030204" pitchFamily="34" charset="0"/>
                <a:ea typeface="Calibri" panose="020F0502020204030204" pitchFamily="34" charset="0"/>
                <a:cs typeface="Calibri" panose="020F0502020204030204" pitchFamily="34" charset="0"/>
              </a:rPr>
              <a:t>Calls for Proposal define the details in details but in general, The EU co-funding rate amounts to 75 % of total eligible costs in the programme, with a maximum EU contribution of EUR 800.000, whereby the EU contributes to the eligible cost of each beneficiary at a 75% rate in Prevention Projects. The beneficiaries need to guarantee that the remaining 25% of the total eligible cost come from sources other than the EU grant, whereby each beneficiary must guarantee that 25% of its eligible cost is funded from sources other than the Union.</a:t>
            </a:r>
          </a:p>
          <a:p>
            <a:pPr>
              <a:lnSpc>
                <a:spcPct val="115000"/>
              </a:lnSpc>
              <a:spcAft>
                <a:spcPts val="800"/>
              </a:spcAft>
            </a:pPr>
            <a:r>
              <a:rPr lang="en-US" sz="1900" dirty="0">
                <a:latin typeface="Calibri" panose="020F0502020204030204" pitchFamily="34" charset="0"/>
                <a:ea typeface="Calibri" panose="020F0502020204030204" pitchFamily="34" charset="0"/>
                <a:cs typeface="Calibri" panose="020F0502020204030204" pitchFamily="34" charset="0"/>
              </a:rPr>
              <a:t>In Civil Protection Mechanism Exercises Maximum co-funding rate: 85 % of eligible costs of proposals, with a maximum EU contribution of EUR 1 000 000 for each proposal financed. </a:t>
            </a:r>
          </a:p>
          <a:p>
            <a:pPr>
              <a:lnSpc>
                <a:spcPct val="115000"/>
              </a:lnSpc>
              <a:spcAft>
                <a:spcPts val="800"/>
              </a:spcAft>
            </a:pPr>
            <a:r>
              <a:rPr lang="en-US" sz="1900" dirty="0">
                <a:latin typeface="Calibri" panose="020F0502020204030204" pitchFamily="34" charset="0"/>
                <a:ea typeface="Calibri" panose="020F0502020204030204" pitchFamily="34" charset="0"/>
                <a:cs typeface="Calibri" panose="020F0502020204030204" pitchFamily="34" charset="0"/>
              </a:rPr>
              <a:t>For The European Emergency Response Capacity Projects Up to 100% of eligible costs will be covered, provided this does not exceed 30% of the average cost of developing the capacity. </a:t>
            </a:r>
          </a:p>
          <a:p>
            <a:pPr>
              <a:lnSpc>
                <a:spcPct val="115000"/>
              </a:lnSpc>
              <a:spcAft>
                <a:spcPts val="800"/>
              </a:spcAft>
            </a:pPr>
            <a:r>
              <a:rPr lang="en-US" sz="1900" dirty="0">
                <a:latin typeface="Calibri" panose="020F0502020204030204" pitchFamily="34" charset="0"/>
                <a:ea typeface="Calibri" panose="020F0502020204030204" pitchFamily="34" charset="0"/>
                <a:cs typeface="Calibri" panose="020F0502020204030204" pitchFamily="34" charset="0"/>
              </a:rPr>
              <a:t>For Preparedness Projects Maximum co-funding rate: 75% of eligible costs, with a maximum EU contribution of EUR 800 000 for each proposal financed.</a:t>
            </a:r>
          </a:p>
        </p:txBody>
      </p:sp>
    </p:spTree>
    <p:extLst>
      <p:ext uri="{BB962C8B-B14F-4D97-AF65-F5344CB8AC3E}">
        <p14:creationId xmlns:p14="http://schemas.microsoft.com/office/powerpoint/2010/main" val="55487435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Image result for EU Civil Protection Mechanism">
            <a:extLst>
              <a:ext uri="{FF2B5EF4-FFF2-40B4-BE49-F238E27FC236}">
                <a16:creationId xmlns:a16="http://schemas.microsoft.com/office/drawing/2014/main" id="{0B35FE76-D7F9-4DAA-93E8-5B92A6135A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754" y="5912528"/>
            <a:ext cx="2115807" cy="754601"/>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3184E7CC-945F-46BB-8677-EE1DAE53E581}"/>
              </a:ext>
            </a:extLst>
          </p:cNvPr>
          <p:cNvSpPr/>
          <p:nvPr/>
        </p:nvSpPr>
        <p:spPr>
          <a:xfrm>
            <a:off x="522990" y="190871"/>
            <a:ext cx="11355332" cy="5646995"/>
          </a:xfrm>
          <a:prstGeom prst="rect">
            <a:avLst/>
          </a:prstGeom>
        </p:spPr>
        <p:txBody>
          <a:bodyPr wrap="square">
            <a:spAutoFit/>
          </a:bodyPr>
          <a:lstStyle/>
          <a:p>
            <a:pPr algn="just">
              <a:lnSpc>
                <a:spcPct val="115000"/>
              </a:lnSpc>
              <a:spcAft>
                <a:spcPts val="800"/>
              </a:spcAft>
            </a:pPr>
            <a:r>
              <a:rPr lang="en-US" sz="2000" i="1" dirty="0">
                <a:latin typeface="Calibri" panose="020F0502020204030204" pitchFamily="34" charset="0"/>
                <a:cs typeface="Calibri" panose="020F0502020204030204" pitchFamily="34" charset="0"/>
              </a:rPr>
              <a:t>Grants will be awarded under different headings in the programme. Headings and activities as follow;</a:t>
            </a:r>
            <a:endParaRPr lang="en-US" sz="2000" dirty="0">
              <a:latin typeface="Calibri" panose="020F0502020204030204" pitchFamily="34" charset="0"/>
              <a:cs typeface="Calibri" panose="020F0502020204030204" pitchFamily="34" charset="0"/>
            </a:endParaRPr>
          </a:p>
          <a:p>
            <a:pPr algn="just">
              <a:lnSpc>
                <a:spcPct val="115000"/>
              </a:lnSpc>
              <a:spcAft>
                <a:spcPts val="800"/>
              </a:spcAft>
            </a:pPr>
            <a:r>
              <a:rPr lang="en-US" sz="1900" dirty="0">
                <a:latin typeface="Calibri" panose="020F0502020204030204" pitchFamily="34" charset="0"/>
                <a:ea typeface="Calibri" panose="020F0502020204030204" pitchFamily="34" charset="0"/>
                <a:cs typeface="Calibri" panose="020F0502020204030204" pitchFamily="34" charset="0"/>
              </a:rPr>
              <a:t>PREVENTION PROJECTS; </a:t>
            </a:r>
          </a:p>
          <a:p>
            <a:pPr algn="just">
              <a:lnSpc>
                <a:spcPct val="115000"/>
              </a:lnSpc>
              <a:spcAft>
                <a:spcPts val="800"/>
              </a:spcAft>
            </a:pPr>
            <a:r>
              <a:rPr lang="en-US" sz="1900" dirty="0">
                <a:latin typeface="Calibri" panose="020F0502020204030204" pitchFamily="34" charset="0"/>
                <a:ea typeface="Calibri" panose="020F0502020204030204" pitchFamily="34" charset="0"/>
                <a:cs typeface="Calibri" panose="020F0502020204030204" pitchFamily="34" charset="0"/>
              </a:rPr>
              <a:t>Track I – single country grants: Supporting Member States with activities aiming to improve disaster risk management at national/sub-national level while promoting coherence between national and European programmes. ; </a:t>
            </a:r>
          </a:p>
          <a:p>
            <a:pPr algn="just">
              <a:lnSpc>
                <a:spcPct val="115000"/>
              </a:lnSpc>
              <a:spcAft>
                <a:spcPts val="800"/>
              </a:spcAft>
            </a:pPr>
            <a:r>
              <a:rPr lang="en-US" sz="1900" dirty="0">
                <a:latin typeface="Calibri" panose="020F0502020204030204" pitchFamily="34" charset="0"/>
                <a:ea typeface="Calibri" panose="020F0502020204030204" pitchFamily="34" charset="0"/>
                <a:cs typeface="Calibri" panose="020F0502020204030204" pitchFamily="34" charset="0"/>
              </a:rPr>
              <a:t>Track II – cross-border grants: developing tools to assess and/or communicate on EU key risks (e.g. forest fires, floods, Chemical, Biological, Radiological and Nuclear) which are relevant to the needs of national/regional civil protection or marine pollution authorities of Member States.</a:t>
            </a:r>
            <a:r>
              <a:rPr lang="en-US" sz="1900" i="1" dirty="0">
                <a:latin typeface="Calibri" panose="020F0502020204030204" pitchFamily="34" charset="0"/>
                <a:ea typeface="Calibri" panose="020F0502020204030204" pitchFamily="34" charset="0"/>
                <a:cs typeface="Calibri" panose="020F0502020204030204" pitchFamily="34" charset="0"/>
              </a:rPr>
              <a:t> This includes: data collection/analysis, support tools for decision-makers, feasibility studies, risk maps and other science-based communication tool</a:t>
            </a:r>
            <a:r>
              <a:rPr lang="en-US" sz="1900" dirty="0">
                <a:latin typeface="Calibri" panose="020F0502020204030204" pitchFamily="34" charset="0"/>
                <a:ea typeface="Calibri" panose="020F0502020204030204" pitchFamily="34" charset="0"/>
                <a:cs typeface="Calibri" panose="020F0502020204030204" pitchFamily="34" charset="0"/>
              </a:rPr>
              <a:t>s.</a:t>
            </a:r>
          </a:p>
          <a:p>
            <a:pPr algn="just">
              <a:lnSpc>
                <a:spcPct val="115000"/>
              </a:lnSpc>
              <a:spcAft>
                <a:spcPts val="800"/>
              </a:spcAft>
            </a:pPr>
            <a:r>
              <a:rPr lang="en-US" sz="1900" dirty="0">
                <a:latin typeface="Calibri" panose="020F0502020204030204" pitchFamily="34" charset="0"/>
                <a:ea typeface="Calibri" panose="020F0502020204030204" pitchFamily="34" charset="0"/>
                <a:cs typeface="Calibri" panose="020F0502020204030204" pitchFamily="34" charset="0"/>
              </a:rPr>
              <a:t>UNION CIVIL PROTECTION MECHANISM EXERCISES; </a:t>
            </a:r>
          </a:p>
          <a:p>
            <a:pPr algn="just">
              <a:lnSpc>
                <a:spcPct val="115000"/>
              </a:lnSpc>
              <a:spcAft>
                <a:spcPts val="800"/>
              </a:spcAft>
            </a:pPr>
            <a:r>
              <a:rPr lang="en-US" sz="1900" dirty="0">
                <a:latin typeface="Calibri" panose="020F0502020204030204" pitchFamily="34" charset="0"/>
                <a:ea typeface="Calibri" panose="020F0502020204030204" pitchFamily="34" charset="0"/>
                <a:cs typeface="Calibri" panose="020F0502020204030204" pitchFamily="34" charset="0"/>
              </a:rPr>
              <a:t>In due coordination with national civil protection authorities, design, planning, conduct and evaluation of exercises with scenarios; design, planning, conduct and evaluation of exercises enhancing Host Nation Support. ; Design, planning, conduct and evaluation of exercises with scenarios addressing the cooperation with non-civil protection actors.; Member States will participate, through the </a:t>
            </a:r>
            <a:r>
              <a:rPr lang="en-US" sz="1900" dirty="0" err="1">
                <a:latin typeface="Calibri" panose="020F0502020204030204" pitchFamily="34" charset="0"/>
                <a:ea typeface="Calibri" panose="020F0502020204030204" pitchFamily="34" charset="0"/>
                <a:cs typeface="Calibri" panose="020F0502020204030204" pitchFamily="34" charset="0"/>
              </a:rPr>
              <a:t>ERCC</a:t>
            </a:r>
            <a:r>
              <a:rPr lang="en-US" sz="1900" dirty="0">
                <a:latin typeface="Calibri" panose="020F0502020204030204" pitchFamily="34" charset="0"/>
                <a:ea typeface="Calibri" panose="020F0502020204030204" pitchFamily="34" charset="0"/>
                <a:cs typeface="Calibri" panose="020F0502020204030204" pitchFamily="34" charset="0"/>
              </a:rPr>
              <a:t>, following established procedures (e.g. use of </a:t>
            </a:r>
            <a:r>
              <a:rPr lang="en-US" sz="1900" dirty="0" err="1">
                <a:latin typeface="Calibri" panose="020F0502020204030204" pitchFamily="34" charset="0"/>
                <a:ea typeface="Calibri" panose="020F0502020204030204" pitchFamily="34" charset="0"/>
                <a:cs typeface="Calibri" panose="020F0502020204030204" pitchFamily="34" charset="0"/>
              </a:rPr>
              <a:t>CECIS</a:t>
            </a:r>
            <a:r>
              <a:rPr lang="en-US" sz="1900" dirty="0">
                <a:latin typeface="Calibri" panose="020F0502020204030204" pitchFamily="34" charset="0"/>
                <a:ea typeface="Calibri" panose="020F0502020204030204" pitchFamily="34" charset="0"/>
                <a:cs typeface="Calibri" panose="020F0502020204030204" pitchFamily="34" charset="0"/>
              </a:rPr>
              <a:t> and activation of the Mechanism).</a:t>
            </a:r>
          </a:p>
        </p:txBody>
      </p:sp>
    </p:spTree>
    <p:extLst>
      <p:ext uri="{BB962C8B-B14F-4D97-AF65-F5344CB8AC3E}">
        <p14:creationId xmlns:p14="http://schemas.microsoft.com/office/powerpoint/2010/main" val="230583961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Image result for EU Civil Protection Mechanism">
            <a:extLst>
              <a:ext uri="{FF2B5EF4-FFF2-40B4-BE49-F238E27FC236}">
                <a16:creationId xmlns:a16="http://schemas.microsoft.com/office/drawing/2014/main" id="{0B35FE76-D7F9-4DAA-93E8-5B92A6135A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754" y="5887367"/>
            <a:ext cx="2115807" cy="779762"/>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3184E7CC-945F-46BB-8677-EE1DAE53E581}"/>
              </a:ext>
            </a:extLst>
          </p:cNvPr>
          <p:cNvSpPr/>
          <p:nvPr/>
        </p:nvSpPr>
        <p:spPr>
          <a:xfrm>
            <a:off x="522990" y="190871"/>
            <a:ext cx="10432054" cy="5767284"/>
          </a:xfrm>
          <a:prstGeom prst="rect">
            <a:avLst/>
          </a:prstGeom>
        </p:spPr>
        <p:txBody>
          <a:bodyPr wrap="square">
            <a:spAutoFit/>
          </a:bodyPr>
          <a:lstStyle/>
          <a:p>
            <a:pPr algn="just">
              <a:lnSpc>
                <a:spcPct val="115000"/>
              </a:lnSpc>
              <a:spcAft>
                <a:spcPts val="800"/>
              </a:spcAft>
            </a:pPr>
            <a:r>
              <a:rPr lang="en-US" sz="2000" i="1" dirty="0">
                <a:latin typeface="Calibri" panose="020F0502020204030204" pitchFamily="34" charset="0"/>
                <a:cs typeface="Calibri" panose="020F0502020204030204" pitchFamily="34" charset="0"/>
              </a:rPr>
              <a:t>Grants will be awarded under different headings in the programme. Headings and activities as follow;(Continue) </a:t>
            </a:r>
            <a:endParaRPr lang="en-US" sz="2000" dirty="0">
              <a:latin typeface="Calibri" panose="020F0502020204030204" pitchFamily="34" charset="0"/>
              <a:cs typeface="Calibri" panose="020F0502020204030204" pitchFamily="34" charset="0"/>
            </a:endParaRPr>
          </a:p>
          <a:p>
            <a:pPr algn="just">
              <a:lnSpc>
                <a:spcPct val="115000"/>
              </a:lnSpc>
              <a:spcAft>
                <a:spcPts val="800"/>
              </a:spcAft>
            </a:pPr>
            <a:r>
              <a:rPr lang="en-US" sz="1900" dirty="0">
                <a:latin typeface="Calibri" panose="020F0502020204030204" pitchFamily="34" charset="0"/>
                <a:ea typeface="Calibri" panose="020F0502020204030204" pitchFamily="34" charset="0"/>
                <a:cs typeface="Calibri" panose="020F0502020204030204" pitchFamily="34" charset="0"/>
              </a:rPr>
              <a:t>THE EUROPEAN EMERGENCY RESPONSE CAPACITY (</a:t>
            </a:r>
            <a:r>
              <a:rPr lang="en-US" sz="1900" dirty="0" err="1">
                <a:latin typeface="Calibri" panose="020F0502020204030204" pitchFamily="34" charset="0"/>
                <a:ea typeface="Calibri" panose="020F0502020204030204" pitchFamily="34" charset="0"/>
                <a:cs typeface="Calibri" panose="020F0502020204030204" pitchFamily="34" charset="0"/>
              </a:rPr>
              <a:t>EERC</a:t>
            </a:r>
            <a:r>
              <a:rPr lang="en-US" sz="1900" dirty="0">
                <a:latin typeface="Calibri" panose="020F0502020204030204" pitchFamily="34" charset="0"/>
                <a:ea typeface="Calibri" panose="020F0502020204030204" pitchFamily="34" charset="0"/>
                <a:cs typeface="Calibri" panose="020F0502020204030204" pitchFamily="34" charset="0"/>
              </a:rPr>
              <a:t>) – VOLUNTARY POOL</a:t>
            </a:r>
          </a:p>
          <a:p>
            <a:pPr algn="just">
              <a:lnSpc>
                <a:spcPct val="115000"/>
              </a:lnSpc>
              <a:spcAft>
                <a:spcPts val="800"/>
              </a:spcAft>
            </a:pPr>
            <a:r>
              <a:rPr lang="en-US" sz="1900" dirty="0">
                <a:latin typeface="Calibri" panose="020F0502020204030204" pitchFamily="34" charset="0"/>
                <a:ea typeface="Calibri" panose="020F0502020204030204" pitchFamily="34" charset="0"/>
                <a:cs typeface="Calibri" panose="020F0502020204030204" pitchFamily="34" charset="0"/>
              </a:rPr>
              <a:t>Financing of adaptation costs of response capacities, so as to make them deployable as part of the </a:t>
            </a:r>
            <a:r>
              <a:rPr lang="en-US" sz="1900" dirty="0" err="1">
                <a:latin typeface="Calibri" panose="020F0502020204030204" pitchFamily="34" charset="0"/>
                <a:ea typeface="Calibri" panose="020F0502020204030204" pitchFamily="34" charset="0"/>
                <a:cs typeface="Calibri" panose="020F0502020204030204" pitchFamily="34" charset="0"/>
              </a:rPr>
              <a:t>EERC</a:t>
            </a:r>
            <a:r>
              <a:rPr lang="en-US" sz="1900" dirty="0">
                <a:latin typeface="Calibri" panose="020F0502020204030204" pitchFamily="34" charset="0"/>
                <a:ea typeface="Calibri" panose="020F0502020204030204" pitchFamily="34" charset="0"/>
                <a:cs typeface="Calibri" panose="020F0502020204030204" pitchFamily="34" charset="0"/>
              </a:rPr>
              <a:t>, through direct grants, or framework partnership agreements with Member States' authorities. Up to 100% of eligible costs will be covered, provided this does not exceed 30% of the average cost of developing the capacity.</a:t>
            </a:r>
          </a:p>
          <a:p>
            <a:pPr algn="just">
              <a:lnSpc>
                <a:spcPct val="115000"/>
              </a:lnSpc>
              <a:spcAft>
                <a:spcPts val="800"/>
              </a:spcAft>
            </a:pPr>
            <a:r>
              <a:rPr lang="en-US" sz="1900" dirty="0">
                <a:latin typeface="Calibri" panose="020F0502020204030204" pitchFamily="34" charset="0"/>
                <a:ea typeface="Calibri" panose="020F0502020204030204" pitchFamily="34" charset="0"/>
                <a:cs typeface="Calibri" panose="020F0502020204030204" pitchFamily="34" charset="0"/>
              </a:rPr>
              <a:t>PREPAREDNESS PROJECTS</a:t>
            </a:r>
          </a:p>
          <a:p>
            <a:pPr algn="just">
              <a:lnSpc>
                <a:spcPct val="115000"/>
              </a:lnSpc>
              <a:spcAft>
                <a:spcPts val="800"/>
              </a:spcAft>
            </a:pPr>
            <a:r>
              <a:rPr lang="en-US" sz="1900" dirty="0">
                <a:latin typeface="Calibri" panose="020F0502020204030204" pitchFamily="34" charset="0"/>
                <a:ea typeface="Calibri" panose="020F0502020204030204" pitchFamily="34" charset="0"/>
                <a:cs typeface="Calibri" panose="020F0502020204030204" pitchFamily="34" charset="0"/>
              </a:rPr>
              <a:t>Projects and studies, which may include: technical specifications and feasibility studies for multi-country response capacities; small scale exercises and training courses aimed at testing innovative disaster preparedness approaches/methodologies, including those supported by other EU-funded projects</a:t>
            </a:r>
          </a:p>
          <a:p>
            <a:pPr algn="just">
              <a:lnSpc>
                <a:spcPct val="115000"/>
              </a:lnSpc>
              <a:spcAft>
                <a:spcPts val="800"/>
              </a:spcAft>
            </a:pPr>
            <a:r>
              <a:rPr lang="en-US" sz="1900" dirty="0">
                <a:latin typeface="Calibri" panose="020F0502020204030204" pitchFamily="34" charset="0"/>
                <a:ea typeface="Calibri" panose="020F0502020204030204" pitchFamily="34" charset="0"/>
                <a:cs typeface="Calibri" panose="020F0502020204030204" pitchFamily="34" charset="0"/>
              </a:rPr>
              <a:t>PREPAREDNESS ACTION FOR EUROPEAN NEIGHBORHOOD POLICY COUNTRIES</a:t>
            </a:r>
          </a:p>
          <a:p>
            <a:pPr algn="just">
              <a:lnSpc>
                <a:spcPct val="115000"/>
              </a:lnSpc>
              <a:spcAft>
                <a:spcPts val="800"/>
              </a:spcAft>
            </a:pPr>
            <a:r>
              <a:rPr lang="en-US" sz="1900" dirty="0">
                <a:latin typeface="Calibri" panose="020F0502020204030204" pitchFamily="34" charset="0"/>
                <a:ea typeface="Calibri" panose="020F0502020204030204" pitchFamily="34" charset="0"/>
                <a:cs typeface="Calibri" panose="020F0502020204030204" pitchFamily="34" charset="0"/>
              </a:rPr>
              <a:t>Capacity building activities including the strengthening of situation rooms. Consultation with relevant EU services and international organisations will be ensured throughout planning and implementation of the above activities in order to pursue, where possible, </a:t>
            </a:r>
            <a:r>
              <a:rPr lang="en-US" sz="1900" dirty="0" err="1">
                <a:latin typeface="Calibri" panose="020F0502020204030204" pitchFamily="34" charset="0"/>
                <a:ea typeface="Calibri" panose="020F0502020204030204" pitchFamily="34" charset="0"/>
                <a:cs typeface="Calibri" panose="020F0502020204030204" pitchFamily="34" charset="0"/>
              </a:rPr>
              <a:t>sinergies</a:t>
            </a:r>
            <a:r>
              <a:rPr lang="en-US" sz="1900" dirty="0">
                <a:latin typeface="Calibri" panose="020F0502020204030204" pitchFamily="34" charset="0"/>
                <a:ea typeface="Calibri" panose="020F0502020204030204" pitchFamily="34" charset="0"/>
                <a:cs typeface="Calibri" panose="020F0502020204030204" pitchFamily="34" charset="0"/>
              </a:rPr>
              <a:t> and efficiencies.</a:t>
            </a:r>
          </a:p>
        </p:txBody>
      </p:sp>
    </p:spTree>
    <p:extLst>
      <p:ext uri="{BB962C8B-B14F-4D97-AF65-F5344CB8AC3E}">
        <p14:creationId xmlns:p14="http://schemas.microsoft.com/office/powerpoint/2010/main" val="152744519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Image result for EU Civil Protection Mechanism">
            <a:extLst>
              <a:ext uri="{FF2B5EF4-FFF2-40B4-BE49-F238E27FC236}">
                <a16:creationId xmlns:a16="http://schemas.microsoft.com/office/drawing/2014/main" id="{0B35FE76-D7F9-4DAA-93E8-5B92A6135A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754" y="5912528"/>
            <a:ext cx="2115807" cy="754601"/>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3184E7CC-945F-46BB-8677-EE1DAE53E581}"/>
              </a:ext>
            </a:extLst>
          </p:cNvPr>
          <p:cNvSpPr/>
          <p:nvPr/>
        </p:nvSpPr>
        <p:spPr>
          <a:xfrm>
            <a:off x="647278" y="359547"/>
            <a:ext cx="10432054" cy="4093428"/>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endParaRPr lang="tr-TR" dirty="0"/>
          </a:p>
          <a:p>
            <a:r>
              <a:rPr lang="en-US" sz="2200" b="1" dirty="0">
                <a:latin typeface="Calibri" panose="020F0502020204030204" pitchFamily="34" charset="0"/>
                <a:cs typeface="Calibri" panose="020F0502020204030204" pitchFamily="34" charset="0"/>
              </a:rPr>
              <a:t>Links</a:t>
            </a:r>
            <a:r>
              <a:rPr lang="en-US" sz="2200" dirty="0">
                <a:latin typeface="Calibri" panose="020F0502020204030204" pitchFamily="34" charset="0"/>
                <a:cs typeface="Calibri" panose="020F0502020204030204" pitchFamily="34" charset="0"/>
              </a:rPr>
              <a:t>; </a:t>
            </a:r>
            <a:endParaRPr lang="tr-TR" sz="2200" dirty="0">
              <a:latin typeface="Calibri" panose="020F0502020204030204" pitchFamily="34" charset="0"/>
              <a:cs typeface="Calibri" panose="020F0502020204030204" pitchFamily="34" charset="0"/>
            </a:endParaRPr>
          </a:p>
          <a:p>
            <a:r>
              <a:rPr lang="en-US" sz="2200" u="sng" dirty="0">
                <a:latin typeface="Calibri" panose="020F0502020204030204" pitchFamily="34" charset="0"/>
                <a:cs typeface="Calibri" panose="020F0502020204030204" pitchFamily="34" charset="0"/>
                <a:hlinkClick r:id="rId3"/>
              </a:rPr>
              <a:t>https://</a:t>
            </a:r>
            <a:r>
              <a:rPr lang="en-US" sz="2200" u="sng" dirty="0" err="1">
                <a:latin typeface="Calibri" panose="020F0502020204030204" pitchFamily="34" charset="0"/>
                <a:cs typeface="Calibri" panose="020F0502020204030204" pitchFamily="34" charset="0"/>
                <a:hlinkClick r:id="rId3"/>
              </a:rPr>
              <a:t>ec.europa.eu</a:t>
            </a:r>
            <a:r>
              <a:rPr lang="en-US" sz="2200" u="sng" dirty="0">
                <a:latin typeface="Calibri" panose="020F0502020204030204" pitchFamily="34" charset="0"/>
                <a:cs typeface="Calibri" panose="020F0502020204030204" pitchFamily="34" charset="0"/>
                <a:hlinkClick r:id="rId3"/>
              </a:rPr>
              <a:t>/echo/what/civil-protection/</a:t>
            </a:r>
            <a:r>
              <a:rPr lang="en-US" sz="2200" u="sng" dirty="0" err="1">
                <a:latin typeface="Calibri" panose="020F0502020204030204" pitchFamily="34" charset="0"/>
                <a:cs typeface="Calibri" panose="020F0502020204030204" pitchFamily="34" charset="0"/>
                <a:hlinkClick r:id="rId3"/>
              </a:rPr>
              <a:t>mechanism_en</a:t>
            </a:r>
            <a:endParaRPr lang="tr-TR" sz="2200" u="sng" dirty="0">
              <a:latin typeface="Calibri" panose="020F0502020204030204" pitchFamily="34" charset="0"/>
              <a:cs typeface="Calibri" panose="020F0502020204030204" pitchFamily="34" charset="0"/>
            </a:endParaRPr>
          </a:p>
          <a:p>
            <a:endParaRPr lang="en-US" sz="2200" dirty="0">
              <a:latin typeface="Calibri" panose="020F0502020204030204" pitchFamily="34" charset="0"/>
              <a:cs typeface="Calibri" panose="020F0502020204030204" pitchFamily="34" charset="0"/>
            </a:endParaRPr>
          </a:p>
          <a:p>
            <a:r>
              <a:rPr lang="en-US" sz="2200" b="1" dirty="0">
                <a:latin typeface="Calibri" panose="020F0502020204030204" pitchFamily="34" charset="0"/>
                <a:cs typeface="Calibri" panose="020F0502020204030204" pitchFamily="34" charset="0"/>
              </a:rPr>
              <a:t>Enquiries to</a:t>
            </a:r>
            <a:r>
              <a:rPr lang="en-US" sz="2200" dirty="0">
                <a:latin typeface="Calibri" panose="020F0502020204030204" pitchFamily="34" charset="0"/>
                <a:cs typeface="Calibri" panose="020F0502020204030204" pitchFamily="34" charset="0"/>
              </a:rPr>
              <a:t>; </a:t>
            </a:r>
            <a:endParaRPr lang="tr-TR" sz="2200" dirty="0">
              <a:latin typeface="Calibri" panose="020F0502020204030204" pitchFamily="34" charset="0"/>
              <a:cs typeface="Calibri" panose="020F0502020204030204" pitchFamily="34" charset="0"/>
            </a:endParaRPr>
          </a:p>
          <a:p>
            <a:r>
              <a:rPr lang="en-US" sz="2200" u="sng" dirty="0" err="1">
                <a:latin typeface="Calibri" panose="020F0502020204030204" pitchFamily="34" charset="0"/>
                <a:cs typeface="Calibri" panose="020F0502020204030204" pitchFamily="34" charset="0"/>
                <a:hlinkClick r:id="rId4"/>
              </a:rPr>
              <a:t>echo-info@ec.europa.eu</a:t>
            </a:r>
            <a:endParaRPr lang="tr-TR" sz="2200" u="sng" dirty="0">
              <a:latin typeface="Calibri" panose="020F0502020204030204" pitchFamily="34" charset="0"/>
              <a:cs typeface="Calibri" panose="020F0502020204030204" pitchFamily="34" charset="0"/>
            </a:endParaRPr>
          </a:p>
          <a:p>
            <a:endParaRPr lang="en-US" sz="2200" dirty="0">
              <a:latin typeface="Calibri" panose="020F0502020204030204" pitchFamily="34" charset="0"/>
              <a:cs typeface="Calibri" panose="020F0502020204030204" pitchFamily="34" charset="0"/>
            </a:endParaRPr>
          </a:p>
          <a:p>
            <a:r>
              <a:rPr lang="en-US" sz="2200" b="1" dirty="0">
                <a:latin typeface="Calibri" panose="020F0502020204030204" pitchFamily="34" charset="0"/>
                <a:cs typeface="Calibri" panose="020F0502020204030204" pitchFamily="34" charset="0"/>
              </a:rPr>
              <a:t>Work Programme; </a:t>
            </a:r>
            <a:endParaRPr lang="tr-TR" sz="2200" b="1" dirty="0">
              <a:latin typeface="Calibri" panose="020F0502020204030204" pitchFamily="34" charset="0"/>
              <a:cs typeface="Calibri" panose="020F0502020204030204" pitchFamily="34" charset="0"/>
            </a:endParaRPr>
          </a:p>
          <a:p>
            <a:r>
              <a:rPr lang="en-US" sz="2200" u="sng" dirty="0">
                <a:latin typeface="Calibri" panose="020F0502020204030204" pitchFamily="34" charset="0"/>
                <a:cs typeface="Calibri" panose="020F0502020204030204" pitchFamily="34" charset="0"/>
                <a:hlinkClick r:id="rId5"/>
              </a:rPr>
              <a:t>https://</a:t>
            </a:r>
            <a:r>
              <a:rPr lang="en-US" sz="2200" u="sng" dirty="0" err="1">
                <a:latin typeface="Calibri" panose="020F0502020204030204" pitchFamily="34" charset="0"/>
                <a:cs typeface="Calibri" panose="020F0502020204030204" pitchFamily="34" charset="0"/>
                <a:hlinkClick r:id="rId5"/>
              </a:rPr>
              <a:t>ec.europa.eu</a:t>
            </a:r>
            <a:r>
              <a:rPr lang="en-US" sz="2200" u="sng" dirty="0">
                <a:latin typeface="Calibri" panose="020F0502020204030204" pitchFamily="34" charset="0"/>
                <a:cs typeface="Calibri" panose="020F0502020204030204" pitchFamily="34" charset="0"/>
                <a:hlinkClick r:id="rId5"/>
              </a:rPr>
              <a:t>/echo/sites/echo-site/files/</a:t>
            </a:r>
            <a:r>
              <a:rPr lang="en-US" sz="2200" u="sng" dirty="0" err="1">
                <a:latin typeface="Calibri" panose="020F0502020204030204" pitchFamily="34" charset="0"/>
                <a:cs typeface="Calibri" panose="020F0502020204030204" pitchFamily="34" charset="0"/>
                <a:hlinkClick r:id="rId5"/>
              </a:rPr>
              <a:t>work_programme_2019.pdf</a:t>
            </a:r>
            <a:endParaRPr lang="tr-TR" sz="2200" u="sng" dirty="0">
              <a:latin typeface="Calibri" panose="020F0502020204030204" pitchFamily="34" charset="0"/>
              <a:cs typeface="Calibri" panose="020F0502020204030204" pitchFamily="34" charset="0"/>
            </a:endParaRPr>
          </a:p>
          <a:p>
            <a:endParaRPr lang="en-US" sz="2200" dirty="0">
              <a:latin typeface="Calibri" panose="020F0502020204030204" pitchFamily="34" charset="0"/>
              <a:cs typeface="Calibri" panose="020F0502020204030204" pitchFamily="34" charset="0"/>
            </a:endParaRPr>
          </a:p>
          <a:p>
            <a:r>
              <a:rPr lang="en-US" sz="2200" b="1" dirty="0">
                <a:latin typeface="Calibri" panose="020F0502020204030204" pitchFamily="34" charset="0"/>
                <a:cs typeface="Calibri" panose="020F0502020204030204" pitchFamily="34" charset="0"/>
              </a:rPr>
              <a:t>Regulation: </a:t>
            </a:r>
            <a:endParaRPr lang="tr-TR" sz="2200" b="1" dirty="0">
              <a:latin typeface="Calibri" panose="020F0502020204030204" pitchFamily="34" charset="0"/>
              <a:cs typeface="Calibri" panose="020F0502020204030204" pitchFamily="34" charset="0"/>
            </a:endParaRPr>
          </a:p>
          <a:p>
            <a:r>
              <a:rPr lang="en-US" sz="2200" u="sng" dirty="0">
                <a:latin typeface="Calibri" panose="020F0502020204030204" pitchFamily="34" charset="0"/>
                <a:cs typeface="Calibri" panose="020F0502020204030204" pitchFamily="34" charset="0"/>
                <a:hlinkClick r:id="rId6"/>
              </a:rPr>
              <a:t>https://</a:t>
            </a:r>
            <a:r>
              <a:rPr lang="en-US" sz="2200" u="sng" dirty="0" err="1">
                <a:latin typeface="Calibri" panose="020F0502020204030204" pitchFamily="34" charset="0"/>
                <a:cs typeface="Calibri" panose="020F0502020204030204" pitchFamily="34" charset="0"/>
                <a:hlinkClick r:id="rId6"/>
              </a:rPr>
              <a:t>eur-lex.europa.eu</a:t>
            </a:r>
            <a:r>
              <a:rPr lang="en-US" sz="2200" u="sng" dirty="0">
                <a:latin typeface="Calibri" panose="020F0502020204030204" pitchFamily="34" charset="0"/>
                <a:cs typeface="Calibri" panose="020F0502020204030204" pitchFamily="34" charset="0"/>
                <a:hlinkClick r:id="rId6"/>
              </a:rPr>
              <a:t>/legal-content/</a:t>
            </a:r>
            <a:r>
              <a:rPr lang="en-US" sz="2200" u="sng" dirty="0" err="1">
                <a:latin typeface="Calibri" panose="020F0502020204030204" pitchFamily="34" charset="0"/>
                <a:cs typeface="Calibri" panose="020F0502020204030204" pitchFamily="34" charset="0"/>
                <a:hlinkClick r:id="rId6"/>
              </a:rPr>
              <a:t>EN</a:t>
            </a:r>
            <a:r>
              <a:rPr lang="en-US" sz="2200" u="sng" dirty="0">
                <a:latin typeface="Calibri" panose="020F0502020204030204" pitchFamily="34" charset="0"/>
                <a:cs typeface="Calibri" panose="020F0502020204030204" pitchFamily="34" charset="0"/>
                <a:hlinkClick r:id="rId6"/>
              </a:rPr>
              <a:t>/TXT/?</a:t>
            </a:r>
            <a:r>
              <a:rPr lang="en-US" sz="2200" u="sng" dirty="0" err="1">
                <a:latin typeface="Calibri" panose="020F0502020204030204" pitchFamily="34" charset="0"/>
                <a:cs typeface="Calibri" panose="020F0502020204030204" pitchFamily="34" charset="0"/>
                <a:hlinkClick r:id="rId6"/>
              </a:rPr>
              <a:t>uri</a:t>
            </a:r>
            <a:r>
              <a:rPr lang="en-US" sz="2200" u="sng" dirty="0">
                <a:latin typeface="Calibri" panose="020F0502020204030204" pitchFamily="34" charset="0"/>
                <a:cs typeface="Calibri" panose="020F0502020204030204" pitchFamily="34" charset="0"/>
                <a:hlinkClick r:id="rId6"/>
              </a:rPr>
              <a:t>=</a:t>
            </a:r>
            <a:r>
              <a:rPr lang="en-US" sz="2200" u="sng" dirty="0" err="1">
                <a:latin typeface="Calibri" panose="020F0502020204030204" pitchFamily="34" charset="0"/>
                <a:cs typeface="Calibri" panose="020F0502020204030204" pitchFamily="34" charset="0"/>
                <a:hlinkClick r:id="rId6"/>
              </a:rPr>
              <a:t>OJ:L:2019:077I:FULL</a:t>
            </a:r>
            <a:endParaRPr lang="en-US" sz="2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353301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5A767E8-99D2-4168-B815-F7F2A2799FB0}"/>
              </a:ext>
            </a:extLst>
          </p:cNvPr>
          <p:cNvSpPr>
            <a:spLocks noGrp="1" noChangeArrowheads="1"/>
          </p:cNvSpPr>
          <p:nvPr>
            <p:ph type="title"/>
          </p:nvPr>
        </p:nvSpPr>
        <p:spPr>
          <a:xfrm>
            <a:off x="3653058" y="1493111"/>
            <a:ext cx="4885879" cy="1935889"/>
          </a:xfrm>
        </p:spPr>
        <p:txBody>
          <a:bodyPr>
            <a:noAutofit/>
          </a:bodyPr>
          <a:lstStyle/>
          <a:p>
            <a:pPr algn="ctr"/>
            <a:r>
              <a:rPr lang="tr-TR" altLang="en-US" sz="5000" b="1" dirty="0" err="1">
                <a:solidFill>
                  <a:schemeClr val="accent5">
                    <a:lumMod val="50000"/>
                  </a:schemeClr>
                </a:solidFill>
                <a:latin typeface="+mn-lt"/>
              </a:rPr>
              <a:t>Justice</a:t>
            </a:r>
            <a:r>
              <a:rPr lang="tr-TR" altLang="en-US" sz="5000" b="1" dirty="0">
                <a:solidFill>
                  <a:schemeClr val="accent5">
                    <a:lumMod val="50000"/>
                  </a:schemeClr>
                </a:solidFill>
                <a:latin typeface="+mn-lt"/>
              </a:rPr>
              <a:t> Programme</a:t>
            </a:r>
            <a:endParaRPr lang="en-GB" altLang="en-US" sz="5000" b="1" dirty="0">
              <a:solidFill>
                <a:schemeClr val="accent5">
                  <a:lumMod val="50000"/>
                </a:schemeClr>
              </a:solidFill>
              <a:latin typeface="+mn-lt"/>
            </a:endParaRPr>
          </a:p>
        </p:txBody>
      </p:sp>
      <p:pic>
        <p:nvPicPr>
          <p:cNvPr id="6" name="Resim 5" descr="Image result for justice programme ec eu">
            <a:extLst>
              <a:ext uri="{FF2B5EF4-FFF2-40B4-BE49-F238E27FC236}">
                <a16:creationId xmlns:a16="http://schemas.microsoft.com/office/drawing/2014/main" id="{DB2D3142-2466-4A59-8E3F-04D7E476BE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2165" y="3227920"/>
            <a:ext cx="2667670" cy="2598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16624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C1C47A3-36DA-4E2A-9775-C4D1D1D1BE5C}"/>
              </a:ext>
            </a:extLst>
          </p:cNvPr>
          <p:cNvSpPr>
            <a:spLocks noGrp="1"/>
          </p:cNvSpPr>
          <p:nvPr>
            <p:ph idx="1"/>
          </p:nvPr>
        </p:nvSpPr>
        <p:spPr>
          <a:xfrm>
            <a:off x="838200" y="973368"/>
            <a:ext cx="10515600" cy="4351338"/>
          </a:xfrm>
        </p:spPr>
        <p:txBody>
          <a:bodyPr>
            <a:normAutofit fontScale="92500" lnSpcReduction="10000"/>
          </a:bodyPr>
          <a:lstStyle/>
          <a:p>
            <a:pPr marL="0" indent="0">
              <a:buNone/>
            </a:pPr>
            <a:r>
              <a:rPr lang="en-US" sz="2600" dirty="0">
                <a:latin typeface="Calibri" panose="020F0502020204030204" pitchFamily="34" charset="0"/>
                <a:cs typeface="Calibri" panose="020F0502020204030204" pitchFamily="34" charset="0"/>
              </a:rPr>
              <a:t>The general objective of the Programme shall be to contribute to the further development of a European area of justice based on mutual recognition and mutual trust, in particular by promoting judicial cooperation in civil and criminal matters. The Programme focuses on the following Specific Objectives:</a:t>
            </a:r>
          </a:p>
          <a:p>
            <a:pPr lvl="0"/>
            <a:r>
              <a:rPr lang="en-US" sz="2600" dirty="0">
                <a:latin typeface="Calibri" panose="020F0502020204030204" pitchFamily="34" charset="0"/>
                <a:cs typeface="Calibri" panose="020F0502020204030204" pitchFamily="34" charset="0"/>
              </a:rPr>
              <a:t>to facilitate and support judicial cooperation in civil and criminal matters</a:t>
            </a:r>
          </a:p>
          <a:p>
            <a:pPr lvl="0"/>
            <a:r>
              <a:rPr lang="en-US" sz="2600" dirty="0">
                <a:latin typeface="Calibri" panose="020F0502020204030204" pitchFamily="34" charset="0"/>
                <a:cs typeface="Calibri" panose="020F0502020204030204" pitchFamily="34" charset="0"/>
              </a:rPr>
              <a:t>to support and promote judicial training, including language training on legal terminology, with a view to fostering a common legal and judicial culture</a:t>
            </a:r>
          </a:p>
          <a:p>
            <a:pPr lvl="0"/>
            <a:r>
              <a:rPr lang="en-US" sz="2600" dirty="0">
                <a:latin typeface="Calibri" panose="020F0502020204030204" pitchFamily="34" charset="0"/>
                <a:cs typeface="Calibri" panose="020F0502020204030204" pitchFamily="34" charset="0"/>
              </a:rPr>
              <a:t>to facilitate effective access to justice for all, including to promote and support the rights of victims of crime, while respecting the rights of the </a:t>
            </a:r>
            <a:r>
              <a:rPr lang="en-US" sz="2600" dirty="0" err="1">
                <a:latin typeface="Calibri" panose="020F0502020204030204" pitchFamily="34" charset="0"/>
                <a:cs typeface="Calibri" panose="020F0502020204030204" pitchFamily="34" charset="0"/>
              </a:rPr>
              <a:t>defence</a:t>
            </a:r>
            <a:endParaRPr lang="en-US" sz="2600" dirty="0">
              <a:latin typeface="Calibri" panose="020F0502020204030204" pitchFamily="34" charset="0"/>
              <a:cs typeface="Calibri" panose="020F0502020204030204" pitchFamily="34" charset="0"/>
            </a:endParaRPr>
          </a:p>
          <a:p>
            <a:pPr lvl="0"/>
            <a:r>
              <a:rPr lang="en-US" sz="2600" dirty="0">
                <a:latin typeface="Calibri" panose="020F0502020204030204" pitchFamily="34" charset="0"/>
                <a:cs typeface="Calibri" panose="020F0502020204030204" pitchFamily="34" charset="0"/>
              </a:rPr>
              <a:t>to support initiatives in the field of drugs policy as regards judicial cooperation and crime prevention aspects closely linked to the general objective of the Programme</a:t>
            </a:r>
          </a:p>
          <a:p>
            <a:endParaRPr lang="en-US" dirty="0"/>
          </a:p>
        </p:txBody>
      </p:sp>
      <p:pic>
        <p:nvPicPr>
          <p:cNvPr id="4" name="Resim 3" descr="Image result for justice programme ec eu">
            <a:extLst>
              <a:ext uri="{FF2B5EF4-FFF2-40B4-BE49-F238E27FC236}">
                <a16:creationId xmlns:a16="http://schemas.microsoft.com/office/drawing/2014/main" id="{F02CF965-3797-46C6-A040-508331D3EB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718" y="5033638"/>
            <a:ext cx="1597671" cy="15562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FA11D192-4F77-4ACA-8932-93B4B97DB9CC}"/>
              </a:ext>
            </a:extLst>
          </p:cNvPr>
          <p:cNvSpPr>
            <a:spLocks noGrp="1" noChangeArrowheads="1"/>
          </p:cNvSpPr>
          <p:nvPr>
            <p:ph type="title"/>
          </p:nvPr>
        </p:nvSpPr>
        <p:spPr>
          <a:xfrm>
            <a:off x="-892309" y="268140"/>
            <a:ext cx="6875859" cy="602019"/>
          </a:xfrm>
        </p:spPr>
        <p:txBody>
          <a:bodyPr>
            <a:noAutofit/>
          </a:bodyPr>
          <a:lstStyle/>
          <a:p>
            <a:pPr algn="ctr"/>
            <a:r>
              <a:rPr lang="tr-TR" altLang="en-US" sz="3000" b="1" dirty="0">
                <a:solidFill>
                  <a:schemeClr val="accent5">
                    <a:lumMod val="50000"/>
                  </a:schemeClr>
                </a:solidFill>
                <a:latin typeface="+mn-lt"/>
              </a:rPr>
              <a:t>Programme; </a:t>
            </a:r>
            <a:r>
              <a:rPr lang="tr-TR" altLang="en-US" sz="3000" b="1" dirty="0" err="1">
                <a:solidFill>
                  <a:schemeClr val="accent5">
                    <a:lumMod val="50000"/>
                  </a:schemeClr>
                </a:solidFill>
                <a:latin typeface="+mn-lt"/>
              </a:rPr>
              <a:t>Justice</a:t>
            </a:r>
            <a:endParaRPr lang="en-GB" altLang="en-US" sz="3000" b="1" dirty="0">
              <a:solidFill>
                <a:schemeClr val="accent5">
                  <a:lumMod val="50000"/>
                </a:schemeClr>
              </a:solidFill>
              <a:latin typeface="+mn-lt"/>
            </a:endParaRPr>
          </a:p>
        </p:txBody>
      </p:sp>
    </p:spTree>
    <p:extLst>
      <p:ext uri="{BB962C8B-B14F-4D97-AF65-F5344CB8AC3E}">
        <p14:creationId xmlns:p14="http://schemas.microsoft.com/office/powerpoint/2010/main" val="41413864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C1C47A3-36DA-4E2A-9775-C4D1D1D1BE5C}"/>
              </a:ext>
            </a:extLst>
          </p:cNvPr>
          <p:cNvSpPr>
            <a:spLocks noGrp="1"/>
          </p:cNvSpPr>
          <p:nvPr>
            <p:ph idx="1"/>
          </p:nvPr>
        </p:nvSpPr>
        <p:spPr>
          <a:xfrm>
            <a:off x="838200" y="937858"/>
            <a:ext cx="10515600" cy="4351338"/>
          </a:xfrm>
        </p:spPr>
        <p:txBody>
          <a:bodyPr/>
          <a:lstStyle/>
          <a:p>
            <a:r>
              <a:rPr lang="en-US" sz="2400" b="1" dirty="0">
                <a:latin typeface="Calibri" panose="020F0502020204030204" pitchFamily="34" charset="0"/>
                <a:cs typeface="Calibri" panose="020F0502020204030204" pitchFamily="34" charset="0"/>
              </a:rPr>
              <a:t>Total Budget</a:t>
            </a:r>
            <a:r>
              <a:rPr lang="en-US" sz="2400" dirty="0">
                <a:latin typeface="Calibri" panose="020F0502020204030204" pitchFamily="34" charset="0"/>
                <a:cs typeface="Calibri" panose="020F0502020204030204" pitchFamily="34" charset="0"/>
              </a:rPr>
              <a:t>: EUR 378 million</a:t>
            </a:r>
          </a:p>
          <a:p>
            <a:r>
              <a:rPr lang="en-US" sz="2400" b="1" dirty="0">
                <a:latin typeface="Calibri" panose="020F0502020204030204" pitchFamily="34" charset="0"/>
                <a:cs typeface="Calibri" panose="020F0502020204030204" pitchFamily="34" charset="0"/>
              </a:rPr>
              <a:t>Thematic Categories:</a:t>
            </a:r>
            <a:r>
              <a:rPr lang="en-US" sz="2400" dirty="0">
                <a:latin typeface="Calibri" panose="020F0502020204030204" pitchFamily="34" charset="0"/>
                <a:cs typeface="Calibri" panose="020F0502020204030204" pitchFamily="34" charset="0"/>
              </a:rPr>
              <a:t> Education, Justice, Capacity Building</a:t>
            </a:r>
          </a:p>
          <a:p>
            <a:r>
              <a:rPr lang="en-US" sz="2400" b="1" dirty="0">
                <a:latin typeface="Calibri" panose="020F0502020204030204" pitchFamily="34" charset="0"/>
                <a:cs typeface="Calibri" panose="020F0502020204030204" pitchFamily="34" charset="0"/>
              </a:rPr>
              <a:t>Beneficiaries:</a:t>
            </a:r>
            <a:r>
              <a:rPr lang="en-US" sz="2400" dirty="0">
                <a:latin typeface="Calibri" panose="020F0502020204030204" pitchFamily="34" charset="0"/>
                <a:cs typeface="Calibri" panose="020F0502020204030204" pitchFamily="34" charset="0"/>
              </a:rPr>
              <a:t> Public authorities, State / Region / City / Municipality / Local Authority, Small and Medium Sized Enterprises, SMEs (between 10 and 249 employees), Microenterprises (fewer than 10 employees), NGO / </a:t>
            </a:r>
            <a:r>
              <a:rPr lang="en-US" sz="2400" dirty="0" err="1">
                <a:latin typeface="Calibri" panose="020F0502020204030204" pitchFamily="34" charset="0"/>
                <a:cs typeface="Calibri" panose="020F0502020204030204" pitchFamily="34" charset="0"/>
              </a:rPr>
              <a:t>NPO</a:t>
            </a:r>
            <a:r>
              <a:rPr lang="en-US" sz="2400" dirty="0">
                <a:latin typeface="Calibri" panose="020F0502020204030204" pitchFamily="34" charset="0"/>
                <a:cs typeface="Calibri" panose="020F0502020204030204" pitchFamily="34" charset="0"/>
              </a:rPr>
              <a:t>, Start Up Company, Enterprise (more than 250 employees or not defined), Public Services, National Government, Association, University</a:t>
            </a:r>
          </a:p>
          <a:p>
            <a:r>
              <a:rPr lang="en-US" sz="2400" b="1" dirty="0">
                <a:latin typeface="Calibri" panose="020F0502020204030204" pitchFamily="34" charset="0"/>
                <a:cs typeface="Calibri" panose="020F0502020204030204" pitchFamily="34" charset="0"/>
              </a:rPr>
              <a:t>Level of Financing (Eu Co-Financing Rate);</a:t>
            </a:r>
            <a:r>
              <a:rPr lang="en-US" sz="2400" dirty="0">
                <a:latin typeface="Calibri" panose="020F0502020204030204" pitchFamily="34" charset="0"/>
                <a:cs typeface="Calibri" panose="020F0502020204030204" pitchFamily="34" charset="0"/>
              </a:rPr>
              <a:t> 90% - 80%</a:t>
            </a:r>
          </a:p>
          <a:p>
            <a:endParaRPr lang="en-US" dirty="0"/>
          </a:p>
        </p:txBody>
      </p:sp>
      <p:pic>
        <p:nvPicPr>
          <p:cNvPr id="4" name="Resim 3" descr="Image result for justice programme ec eu">
            <a:extLst>
              <a:ext uri="{FF2B5EF4-FFF2-40B4-BE49-F238E27FC236}">
                <a16:creationId xmlns:a16="http://schemas.microsoft.com/office/drawing/2014/main" id="{F02CF965-3797-46C6-A040-508331D3EB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718" y="5033638"/>
            <a:ext cx="1597671" cy="1556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24509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C1C47A3-36DA-4E2A-9775-C4D1D1D1BE5C}"/>
              </a:ext>
            </a:extLst>
          </p:cNvPr>
          <p:cNvSpPr>
            <a:spLocks noGrp="1"/>
          </p:cNvSpPr>
          <p:nvPr>
            <p:ph idx="1"/>
          </p:nvPr>
        </p:nvSpPr>
        <p:spPr>
          <a:xfrm>
            <a:off x="749424" y="682300"/>
            <a:ext cx="10515600" cy="4351338"/>
          </a:xfrm>
        </p:spPr>
        <p:txBody>
          <a:bodyPr>
            <a:normAutofit lnSpcReduction="10000"/>
          </a:bodyPr>
          <a:lstStyle/>
          <a:p>
            <a:pPr marL="0" indent="0">
              <a:buNone/>
            </a:pPr>
            <a:r>
              <a:rPr lang="en-US" dirty="0">
                <a:latin typeface="Calibri" panose="020F0502020204030204" pitchFamily="34" charset="0"/>
                <a:cs typeface="Calibri" panose="020F0502020204030204" pitchFamily="34" charset="0"/>
              </a:rPr>
              <a:t>Justice Programme provide support for following actions:</a:t>
            </a:r>
          </a:p>
          <a:p>
            <a:pPr lvl="0"/>
            <a:r>
              <a:rPr lang="en-US" dirty="0">
                <a:latin typeface="Calibri" panose="020F0502020204030204" pitchFamily="34" charset="0"/>
                <a:cs typeface="Calibri" panose="020F0502020204030204" pitchFamily="34" charset="0"/>
              </a:rPr>
              <a:t>Training activities (staff exchanges, workshops, development of training modules,…)</a:t>
            </a:r>
          </a:p>
          <a:p>
            <a:pPr lvl="0"/>
            <a:r>
              <a:rPr lang="en-US" dirty="0">
                <a:latin typeface="Calibri" panose="020F0502020204030204" pitchFamily="34" charset="0"/>
                <a:cs typeface="Calibri" panose="020F0502020204030204" pitchFamily="34" charset="0"/>
              </a:rPr>
              <a:t>Mutual learning, cooperation activities, exchange of good practices, peer reviews, development of ICT tools…</a:t>
            </a:r>
          </a:p>
          <a:p>
            <a:pPr lvl="0"/>
            <a:r>
              <a:rPr lang="en-US" dirty="0">
                <a:latin typeface="Calibri" panose="020F0502020204030204" pitchFamily="34" charset="0"/>
                <a:cs typeface="Calibri" panose="020F0502020204030204" pitchFamily="34" charset="0"/>
              </a:rPr>
              <a:t>Awareness-raising activities, dissemination, conferences,…</a:t>
            </a:r>
          </a:p>
          <a:p>
            <a:pPr lvl="0"/>
            <a:r>
              <a:rPr lang="en-US" dirty="0">
                <a:latin typeface="Calibri" panose="020F0502020204030204" pitchFamily="34" charset="0"/>
                <a:cs typeface="Calibri" panose="020F0502020204030204" pitchFamily="34" charset="0"/>
              </a:rPr>
              <a:t>Support for main actors (key European NGOs and networks, Member States' authorities implementing Union law,…)</a:t>
            </a:r>
          </a:p>
          <a:p>
            <a:pPr lvl="0"/>
            <a:r>
              <a:rPr lang="en-US" dirty="0">
                <a:latin typeface="Calibri" panose="020F0502020204030204" pitchFamily="34" charset="0"/>
                <a:cs typeface="Calibri" panose="020F0502020204030204" pitchFamily="34" charset="0"/>
              </a:rPr>
              <a:t>Analytical activities (studies, data collection, development of common methodologies, indicators, surveys, preparation of guides…)</a:t>
            </a:r>
          </a:p>
          <a:p>
            <a:endParaRPr lang="en-US" dirty="0">
              <a:latin typeface="Calibri" panose="020F0502020204030204" pitchFamily="34" charset="0"/>
              <a:cs typeface="Calibri" panose="020F0502020204030204" pitchFamily="34" charset="0"/>
            </a:endParaRPr>
          </a:p>
        </p:txBody>
      </p:sp>
      <p:pic>
        <p:nvPicPr>
          <p:cNvPr id="4" name="Resim 3" descr="Image result for justice programme ec eu">
            <a:extLst>
              <a:ext uri="{FF2B5EF4-FFF2-40B4-BE49-F238E27FC236}">
                <a16:creationId xmlns:a16="http://schemas.microsoft.com/office/drawing/2014/main" id="{F02CF965-3797-46C6-A040-508331D3EB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718" y="5033638"/>
            <a:ext cx="1597671" cy="1556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071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bwMode="auto">
          <a:xfrm>
            <a:off x="1334596" y="305534"/>
            <a:ext cx="7878418" cy="756951"/>
          </a:xfrm>
          <a:prstGeom prst="rect">
            <a:avLst/>
          </a:prstGeom>
          <a:noFill/>
          <a:ln>
            <a:noFill/>
            <a:miter lim="800000"/>
            <a:headEnd/>
            <a:tailEnd/>
          </a:ln>
        </p:spPr>
        <p:txBody>
          <a:bodyPr vert="horz" wrap="square" lIns="91376" tIns="45688" rIns="91376" bIns="45688" numCol="1" anchor="t" anchorCtr="0" compatLnSpc="1">
            <a:prstTxWarp prst="textNoShape">
              <a:avLst/>
            </a:prstTxWarp>
            <a:normAutofit/>
          </a:bodyPr>
          <a:lst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457200" algn="ctr" defTabSz="912813" rtl="0" eaLnBrk="1" fontAlgn="base" hangingPunct="1">
              <a:spcBef>
                <a:spcPct val="0"/>
              </a:spcBef>
              <a:spcAft>
                <a:spcPct val="0"/>
              </a:spcAft>
              <a:defRPr sz="4400">
                <a:solidFill>
                  <a:schemeClr val="tx1"/>
                </a:solidFill>
                <a:latin typeface="Calibri" pitchFamily="34" charset="0"/>
              </a:defRPr>
            </a:lvl6pPr>
            <a:lvl7pPr marL="914400" algn="ctr" defTabSz="912813" rtl="0" eaLnBrk="1" fontAlgn="base" hangingPunct="1">
              <a:spcBef>
                <a:spcPct val="0"/>
              </a:spcBef>
              <a:spcAft>
                <a:spcPct val="0"/>
              </a:spcAft>
              <a:defRPr sz="4400">
                <a:solidFill>
                  <a:schemeClr val="tx1"/>
                </a:solidFill>
                <a:latin typeface="Calibri" pitchFamily="34" charset="0"/>
              </a:defRPr>
            </a:lvl7pPr>
            <a:lvl8pPr marL="1371600" algn="ctr" defTabSz="912813" rtl="0" eaLnBrk="1" fontAlgn="base" hangingPunct="1">
              <a:spcBef>
                <a:spcPct val="0"/>
              </a:spcBef>
              <a:spcAft>
                <a:spcPct val="0"/>
              </a:spcAft>
              <a:defRPr sz="4400">
                <a:solidFill>
                  <a:schemeClr val="tx1"/>
                </a:solidFill>
                <a:latin typeface="Calibri" pitchFamily="34" charset="0"/>
              </a:defRPr>
            </a:lvl8pPr>
            <a:lvl9pPr marL="1828800" algn="ctr" defTabSz="912813" rtl="0" eaLnBrk="1" fontAlgn="base" hangingPunct="1">
              <a:spcBef>
                <a:spcPct val="0"/>
              </a:spcBef>
              <a:spcAft>
                <a:spcPct val="0"/>
              </a:spcAft>
              <a:defRPr sz="4400">
                <a:solidFill>
                  <a:schemeClr val="tx1"/>
                </a:solidFill>
                <a:latin typeface="Calibri" pitchFamily="34" charset="0"/>
              </a:defRPr>
            </a:lvl9pPr>
          </a:lstStyle>
          <a:p>
            <a:pPr algn="l" eaLnBrk="1" hangingPunct="1">
              <a:defRPr/>
            </a:pPr>
            <a:r>
              <a:rPr lang="en-GB" altLang="en-US" sz="3600" b="1" dirty="0">
                <a:solidFill>
                  <a:srgbClr val="5B9BD5">
                    <a:lumMod val="50000"/>
                  </a:srgbClr>
                </a:solidFill>
                <a:latin typeface="Calibri"/>
              </a:rPr>
              <a:t>Priority 1.</a:t>
            </a:r>
            <a:r>
              <a:rPr lang="en-GB" altLang="zh-CN" sz="3600" b="1" dirty="0">
                <a:solidFill>
                  <a:srgbClr val="5B9BD5">
                    <a:lumMod val="50000"/>
                  </a:srgbClr>
                </a:solidFill>
                <a:latin typeface="Calibri"/>
                <a:ea typeface="宋体"/>
              </a:rPr>
              <a:t> </a:t>
            </a:r>
            <a:r>
              <a:rPr lang="en-GB" altLang="en-US" sz="3600" b="1" dirty="0">
                <a:solidFill>
                  <a:srgbClr val="5B9BD5">
                    <a:lumMod val="50000"/>
                  </a:srgbClr>
                </a:solidFill>
                <a:latin typeface="Calibri"/>
              </a:rPr>
              <a:t>Excellent science</a:t>
            </a:r>
            <a:endParaRPr lang="zh-CN" altLang="en-GB" sz="3600" b="1" dirty="0">
              <a:solidFill>
                <a:srgbClr val="5B9BD5">
                  <a:lumMod val="50000"/>
                </a:srgbClr>
              </a:solidFill>
              <a:latin typeface="Calibri"/>
              <a:ea typeface="宋体"/>
            </a:endParaRPr>
          </a:p>
        </p:txBody>
      </p:sp>
      <p:sp>
        <p:nvSpPr>
          <p:cNvPr id="7" name="Rectangle 5"/>
          <p:cNvSpPr txBox="1">
            <a:spLocks noChangeArrowheads="1"/>
          </p:cNvSpPr>
          <p:nvPr/>
        </p:nvSpPr>
        <p:spPr bwMode="auto">
          <a:xfrm>
            <a:off x="626363" y="1166476"/>
            <a:ext cx="4754020" cy="3960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eaLnBrk="0" fontAlgn="base" hangingPunct="0">
              <a:spcBef>
                <a:spcPts val="600"/>
              </a:spcBef>
              <a:spcAft>
                <a:spcPct val="0"/>
              </a:spcAft>
              <a:buClr>
                <a:srgbClr val="000000"/>
              </a:buClr>
              <a:buSzPct val="100000"/>
              <a:buFont typeface="Times New Roman" pitchFamily="16" charset="0"/>
              <a:defRPr sz="2400" i="1">
                <a:solidFill>
                  <a:srgbClr val="0F5494"/>
                </a:solidFill>
                <a:latin typeface="+mn-lt"/>
                <a:ea typeface="+mn-ea"/>
                <a:cs typeface="+mn-cs"/>
              </a:defRPr>
            </a:lvl1pPr>
            <a:lvl2pPr marL="742950" indent="-285750" algn="l" defTabSz="449263" rtl="0" eaLnBrk="0" fontAlgn="base" hangingPunct="0">
              <a:spcBef>
                <a:spcPts val="500"/>
              </a:spcBef>
              <a:spcAft>
                <a:spcPct val="0"/>
              </a:spcAft>
              <a:buClr>
                <a:srgbClr val="000000"/>
              </a:buClr>
              <a:buSzPct val="100000"/>
              <a:buFont typeface="Times New Roman" pitchFamily="16" charset="0"/>
              <a:defRPr sz="2000" b="1">
                <a:solidFill>
                  <a:srgbClr val="0F5494"/>
                </a:solidFill>
                <a:latin typeface="+mn-lt"/>
                <a:ea typeface="+mn-ea"/>
              </a:defRPr>
            </a:lvl2pPr>
            <a:lvl3pPr marL="1143000" indent="-228600" algn="l" defTabSz="449263" rtl="0" eaLnBrk="0" fontAlgn="base" hangingPunct="0">
              <a:spcBef>
                <a:spcPts val="350"/>
              </a:spcBef>
              <a:spcAft>
                <a:spcPct val="0"/>
              </a:spcAft>
              <a:buClr>
                <a:srgbClr val="000000"/>
              </a:buClr>
              <a:buSzPct val="100000"/>
              <a:buFont typeface="Times New Roman" pitchFamily="16" charset="0"/>
              <a:defRPr sz="1400">
                <a:solidFill>
                  <a:srgbClr val="0F5494"/>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Arial" charset="0"/>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Arial" charset="0"/>
                <a:ea typeface="+mn-ea"/>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Arial" charset="0"/>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Arial" charset="0"/>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Arial" charset="0"/>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Arial" charset="0"/>
                <a:ea typeface="+mn-ea"/>
              </a:defRPr>
            </a:lvl9pPr>
          </a:lstStyle>
          <a:p>
            <a:pPr eaLnBrk="1" hangingPunct="1">
              <a:lnSpc>
                <a:spcPct val="90000"/>
              </a:lnSpc>
              <a:defRPr/>
            </a:pPr>
            <a:r>
              <a:rPr lang="en-GB" sz="1800" i="0" kern="0" dirty="0">
                <a:latin typeface="Calibri" panose="020F0502020204030204" pitchFamily="34" charset="0"/>
                <a:ea typeface="MS Gothic"/>
                <a:cs typeface="Calibri" panose="020F0502020204030204" pitchFamily="34" charset="0"/>
              </a:rPr>
              <a:t>	</a:t>
            </a:r>
            <a:endParaRPr lang="en-GB" sz="1800" b="1" i="0" kern="0" dirty="0">
              <a:latin typeface="Calibri" panose="020F0502020204030204" pitchFamily="34" charset="0"/>
              <a:ea typeface="MS Gothic"/>
              <a:cs typeface="Calibri" panose="020F0502020204030204" pitchFamily="34" charset="0"/>
            </a:endParaRPr>
          </a:p>
          <a:p>
            <a:pPr eaLnBrk="1" hangingPunct="1">
              <a:lnSpc>
                <a:spcPct val="90000"/>
              </a:lnSpc>
              <a:buClr>
                <a:srgbClr val="00CC99">
                  <a:lumMod val="50000"/>
                </a:srgbClr>
              </a:buClr>
              <a:buFont typeface="Arial" pitchFamily="34" charset="0"/>
              <a:buChar char="•"/>
              <a:defRPr/>
            </a:pPr>
            <a:r>
              <a:rPr lang="en-GB" i="0" kern="0" dirty="0">
                <a:solidFill>
                  <a:prstClr val="black"/>
                </a:solidFill>
                <a:latin typeface="Calibri" panose="020F0502020204030204" pitchFamily="34" charset="0"/>
                <a:ea typeface="MS Gothic"/>
                <a:cs typeface="Calibri" panose="020F0502020204030204" pitchFamily="34" charset="0"/>
              </a:rPr>
              <a:t>World class science is the foundation of tomorrow’s technologies, jobs and well-being</a:t>
            </a:r>
          </a:p>
          <a:p>
            <a:pPr eaLnBrk="1" hangingPunct="1">
              <a:lnSpc>
                <a:spcPct val="90000"/>
              </a:lnSpc>
              <a:buClr>
                <a:srgbClr val="00CC99">
                  <a:lumMod val="50000"/>
                </a:srgbClr>
              </a:buClr>
              <a:buFont typeface="Arial" pitchFamily="34" charset="0"/>
              <a:buChar char="•"/>
              <a:defRPr/>
            </a:pPr>
            <a:r>
              <a:rPr lang="en-GB" i="0" kern="0" dirty="0">
                <a:solidFill>
                  <a:prstClr val="black"/>
                </a:solidFill>
                <a:latin typeface="Calibri" panose="020F0502020204030204" pitchFamily="34" charset="0"/>
                <a:ea typeface="MS Gothic"/>
                <a:cs typeface="Calibri" panose="020F0502020204030204" pitchFamily="34" charset="0"/>
              </a:rPr>
              <a:t>Europe needs to develop, </a:t>
            </a:r>
          </a:p>
          <a:p>
            <a:pPr indent="19050" eaLnBrk="1" hangingPunct="1">
              <a:lnSpc>
                <a:spcPct val="90000"/>
              </a:lnSpc>
              <a:buClr>
                <a:srgbClr val="00CC99">
                  <a:lumMod val="50000"/>
                </a:srgbClr>
              </a:buClr>
              <a:defRPr/>
            </a:pPr>
            <a:r>
              <a:rPr lang="en-GB" i="0" kern="0" dirty="0">
                <a:solidFill>
                  <a:prstClr val="black"/>
                </a:solidFill>
                <a:latin typeface="Calibri" panose="020F0502020204030204" pitchFamily="34" charset="0"/>
                <a:ea typeface="MS Gothic"/>
                <a:cs typeface="Calibri" panose="020F0502020204030204" pitchFamily="34" charset="0"/>
              </a:rPr>
              <a:t>attract and retain                                       </a:t>
            </a:r>
          </a:p>
          <a:p>
            <a:pPr indent="19050" eaLnBrk="1" hangingPunct="1">
              <a:lnSpc>
                <a:spcPct val="90000"/>
              </a:lnSpc>
              <a:buClr>
                <a:srgbClr val="00CC99">
                  <a:lumMod val="50000"/>
                </a:srgbClr>
              </a:buClr>
              <a:defRPr/>
            </a:pPr>
            <a:r>
              <a:rPr lang="en-GB" i="0" kern="0" dirty="0">
                <a:solidFill>
                  <a:prstClr val="black"/>
                </a:solidFill>
                <a:latin typeface="Calibri" panose="020F0502020204030204" pitchFamily="34" charset="0"/>
                <a:ea typeface="MS Gothic"/>
                <a:cs typeface="Calibri" panose="020F0502020204030204" pitchFamily="34" charset="0"/>
              </a:rPr>
              <a:t>research talent</a:t>
            </a:r>
          </a:p>
          <a:p>
            <a:pPr eaLnBrk="1" hangingPunct="1">
              <a:lnSpc>
                <a:spcPct val="90000"/>
              </a:lnSpc>
              <a:buClr>
                <a:srgbClr val="00CC99">
                  <a:lumMod val="50000"/>
                </a:srgbClr>
              </a:buClr>
              <a:buFont typeface="Arial" pitchFamily="34" charset="0"/>
              <a:buChar char="•"/>
              <a:defRPr/>
            </a:pPr>
            <a:r>
              <a:rPr lang="en-GB" i="0" kern="0" dirty="0">
                <a:solidFill>
                  <a:prstClr val="black"/>
                </a:solidFill>
                <a:latin typeface="Calibri" panose="020F0502020204030204" pitchFamily="34" charset="0"/>
                <a:ea typeface="MS Gothic"/>
                <a:cs typeface="Calibri" panose="020F0502020204030204" pitchFamily="34" charset="0"/>
              </a:rPr>
              <a:t>Researchers need access </a:t>
            </a:r>
          </a:p>
          <a:p>
            <a:pPr indent="19050" eaLnBrk="1" hangingPunct="1">
              <a:lnSpc>
                <a:spcPct val="90000"/>
              </a:lnSpc>
              <a:buClr>
                <a:srgbClr val="00CC99">
                  <a:lumMod val="50000"/>
                </a:srgbClr>
              </a:buClr>
              <a:defRPr/>
            </a:pPr>
            <a:r>
              <a:rPr lang="en-GB" i="0" kern="0" dirty="0">
                <a:solidFill>
                  <a:prstClr val="black"/>
                </a:solidFill>
                <a:latin typeface="Calibri" panose="020F0502020204030204" pitchFamily="34" charset="0"/>
                <a:ea typeface="MS Gothic"/>
                <a:cs typeface="Calibri" panose="020F0502020204030204" pitchFamily="34" charset="0"/>
              </a:rPr>
              <a:t>to the best infrastructures      </a:t>
            </a:r>
            <a:r>
              <a:rPr lang="en-GB" sz="1800" i="0" kern="0" dirty="0">
                <a:solidFill>
                  <a:prstClr val="black"/>
                </a:solidFill>
                <a:latin typeface="Calibri" panose="020F0502020204030204" pitchFamily="34" charset="0"/>
                <a:ea typeface="MS Gothic"/>
                <a:cs typeface="Calibri" panose="020F0502020204030204" pitchFamily="34" charset="0"/>
              </a:rPr>
              <a:t>                             </a:t>
            </a:r>
          </a:p>
          <a:p>
            <a:pPr lvl="1" eaLnBrk="1" hangingPunct="1">
              <a:lnSpc>
                <a:spcPct val="90000"/>
              </a:lnSpc>
              <a:spcBef>
                <a:spcPct val="60000"/>
              </a:spcBef>
              <a:buClr>
                <a:srgbClr val="00CC99">
                  <a:lumMod val="50000"/>
                </a:srgbClr>
              </a:buClr>
              <a:defRPr/>
            </a:pPr>
            <a:endParaRPr lang="en-GB" sz="1800" b="0" kern="0" dirty="0">
              <a:latin typeface="Calibri" panose="020F0502020204030204" pitchFamily="34" charset="0"/>
              <a:ea typeface="MS Gothic"/>
              <a:cs typeface="Calibri" panose="020F050202020403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4191712215"/>
              </p:ext>
            </p:extLst>
          </p:nvPr>
        </p:nvGraphicFramePr>
        <p:xfrm>
          <a:off x="5697490" y="1868213"/>
          <a:ext cx="6074858" cy="2607617"/>
        </p:xfrm>
        <a:graphic>
          <a:graphicData uri="http://schemas.openxmlformats.org/drawingml/2006/table">
            <a:tbl>
              <a:tblPr firstRow="1" firstCol="1" bandRow="1"/>
              <a:tblGrid>
                <a:gridCol w="5149795">
                  <a:extLst>
                    <a:ext uri="{9D8B030D-6E8A-4147-A177-3AD203B41FA5}">
                      <a16:colId xmlns:a16="http://schemas.microsoft.com/office/drawing/2014/main" val="20000"/>
                    </a:ext>
                  </a:extLst>
                </a:gridCol>
                <a:gridCol w="925063">
                  <a:extLst>
                    <a:ext uri="{9D8B030D-6E8A-4147-A177-3AD203B41FA5}">
                      <a16:colId xmlns:a16="http://schemas.microsoft.com/office/drawing/2014/main" val="20001"/>
                    </a:ext>
                  </a:extLst>
                </a:gridCol>
              </a:tblGrid>
              <a:tr h="614361">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1" dirty="0">
                          <a:solidFill>
                            <a:srgbClr val="C00000"/>
                          </a:solidFill>
                          <a:effectLst/>
                          <a:latin typeface="Calibri"/>
                          <a:ea typeface="Calibri"/>
                          <a:cs typeface="Times New Roman"/>
                        </a:rPr>
                        <a:t>European Research Council (ERC)</a:t>
                      </a:r>
                      <a:endParaRPr lang="en-GB" sz="1600" dirty="0">
                        <a:solidFill>
                          <a:srgbClr val="C00000"/>
                        </a:solidFill>
                        <a:effectLst/>
                        <a:latin typeface="Calibri"/>
                        <a:ea typeface="Calibri"/>
                        <a:cs typeface="Times New Roman"/>
                      </a:endParaRPr>
                    </a:p>
                    <a:p>
                      <a:pPr marL="0" marR="0">
                        <a:lnSpc>
                          <a:spcPct val="115000"/>
                        </a:lnSpc>
                        <a:spcBef>
                          <a:spcPts val="0"/>
                        </a:spcBef>
                        <a:spcAft>
                          <a:spcPts val="0"/>
                        </a:spcAft>
                      </a:pPr>
                      <a:r>
                        <a:rPr lang="en-GB" sz="1600" b="1" i="1" dirty="0">
                          <a:solidFill>
                            <a:srgbClr val="0F5494"/>
                          </a:solidFill>
                          <a:effectLst/>
                          <a:latin typeface="Calibri"/>
                          <a:ea typeface="Calibri"/>
                          <a:cs typeface="Times New Roman"/>
                        </a:rPr>
                        <a:t>Frontier research by the best individual teams</a:t>
                      </a:r>
                      <a:endParaRPr lang="en-GB" sz="1600" dirty="0">
                        <a:solidFill>
                          <a:srgbClr val="0F5494"/>
                        </a:solidFill>
                        <a:effectLst/>
                        <a:latin typeface="Calibri"/>
                        <a:ea typeface="Calibri"/>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1000"/>
                        </a:spcAft>
                      </a:pPr>
                      <a:r>
                        <a:rPr lang="en-GB" sz="1600" b="1" dirty="0">
                          <a:solidFill>
                            <a:srgbClr val="0F5494"/>
                          </a:solidFill>
                          <a:effectLst/>
                          <a:latin typeface="Calibri"/>
                          <a:ea typeface="Calibri"/>
                          <a:cs typeface="Times New Roman"/>
                        </a:rPr>
                        <a:t>13.095</a:t>
                      </a:r>
                      <a:endParaRPr lang="en-GB" sz="1600" dirty="0">
                        <a:solidFill>
                          <a:srgbClr val="0F5494"/>
                        </a:solidFill>
                        <a:effectLst/>
                        <a:latin typeface="Calibri"/>
                        <a:ea typeface="Calibri"/>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39490">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1" dirty="0">
                          <a:solidFill>
                            <a:srgbClr val="C00000"/>
                          </a:solidFill>
                          <a:effectLst/>
                          <a:latin typeface="Calibri"/>
                          <a:ea typeface="Calibri"/>
                          <a:cs typeface="Times New Roman"/>
                        </a:rPr>
                        <a:t>Future and Emerging Technologies (FET)</a:t>
                      </a:r>
                      <a:endParaRPr lang="en-GB" sz="1600" dirty="0">
                        <a:solidFill>
                          <a:srgbClr val="C00000"/>
                        </a:solidFill>
                        <a:effectLst/>
                        <a:latin typeface="Calibri"/>
                        <a:ea typeface="Calibri"/>
                        <a:cs typeface="Times New Roman"/>
                      </a:endParaRPr>
                    </a:p>
                    <a:p>
                      <a:pPr marL="0" marR="0">
                        <a:lnSpc>
                          <a:spcPct val="115000"/>
                        </a:lnSpc>
                        <a:spcBef>
                          <a:spcPts val="0"/>
                        </a:spcBef>
                        <a:spcAft>
                          <a:spcPts val="0"/>
                        </a:spcAft>
                      </a:pPr>
                      <a:r>
                        <a:rPr lang="en-GB" sz="1600" b="1" i="1" dirty="0">
                          <a:solidFill>
                            <a:srgbClr val="0F5494"/>
                          </a:solidFill>
                          <a:effectLst/>
                          <a:latin typeface="Calibri"/>
                          <a:ea typeface="Calibri"/>
                          <a:cs typeface="Times New Roman"/>
                        </a:rPr>
                        <a:t>Collaborative research to open new fields of innovation</a:t>
                      </a:r>
                      <a:endParaRPr lang="en-GB" sz="1600" dirty="0">
                        <a:solidFill>
                          <a:srgbClr val="0F5494"/>
                        </a:solidFill>
                        <a:effectLst/>
                        <a:latin typeface="Calibri"/>
                        <a:ea typeface="Calibri"/>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1" dirty="0">
                          <a:solidFill>
                            <a:srgbClr val="0F5494"/>
                          </a:solidFill>
                          <a:effectLst/>
                          <a:latin typeface="Calibri"/>
                          <a:ea typeface="Calibri"/>
                          <a:cs typeface="Times New Roman"/>
                        </a:rPr>
                        <a:t>2.696</a:t>
                      </a:r>
                      <a:endParaRPr lang="en-GB" sz="1600" dirty="0">
                        <a:solidFill>
                          <a:srgbClr val="0F5494"/>
                        </a:solidFill>
                        <a:effectLst/>
                        <a:latin typeface="Calibri"/>
                        <a:ea typeface="Calibri"/>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37136">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1" dirty="0">
                          <a:solidFill>
                            <a:srgbClr val="C00000"/>
                          </a:solidFill>
                          <a:effectLst/>
                          <a:latin typeface="Calibri"/>
                          <a:ea typeface="Calibri"/>
                          <a:cs typeface="Times New Roman"/>
                        </a:rPr>
                        <a:t>Marie </a:t>
                      </a:r>
                      <a:r>
                        <a:rPr lang="en-GB" sz="1600" b="1" dirty="0" err="1">
                          <a:solidFill>
                            <a:srgbClr val="C00000"/>
                          </a:solidFill>
                          <a:effectLst/>
                          <a:latin typeface="Calibri"/>
                          <a:ea typeface="Calibri"/>
                          <a:cs typeface="Times New Roman"/>
                        </a:rPr>
                        <a:t>Sklodowska</a:t>
                      </a:r>
                      <a:r>
                        <a:rPr lang="en-GB" sz="1600" b="1" dirty="0">
                          <a:solidFill>
                            <a:srgbClr val="C00000"/>
                          </a:solidFill>
                          <a:effectLst/>
                          <a:latin typeface="Calibri"/>
                          <a:ea typeface="Calibri"/>
                          <a:cs typeface="Times New Roman"/>
                        </a:rPr>
                        <a:t> Curie Actions* (MSCA)</a:t>
                      </a:r>
                      <a:endParaRPr lang="en-GB" sz="1600" dirty="0">
                        <a:solidFill>
                          <a:srgbClr val="C00000"/>
                        </a:solidFill>
                        <a:effectLst/>
                        <a:latin typeface="Calibri"/>
                        <a:ea typeface="Calibri"/>
                        <a:cs typeface="Times New Roman"/>
                      </a:endParaRPr>
                    </a:p>
                    <a:p>
                      <a:pPr marL="0" marR="0">
                        <a:lnSpc>
                          <a:spcPct val="115000"/>
                        </a:lnSpc>
                        <a:spcBef>
                          <a:spcPts val="0"/>
                        </a:spcBef>
                        <a:spcAft>
                          <a:spcPts val="0"/>
                        </a:spcAft>
                      </a:pPr>
                      <a:r>
                        <a:rPr lang="en-GB" sz="1600" b="1" i="1" dirty="0">
                          <a:solidFill>
                            <a:srgbClr val="0F5494"/>
                          </a:solidFill>
                          <a:effectLst/>
                          <a:latin typeface="Calibri"/>
                          <a:ea typeface="Calibri"/>
                          <a:cs typeface="Times New Roman"/>
                        </a:rPr>
                        <a:t>Opportunities for training and career development</a:t>
                      </a:r>
                      <a:endParaRPr lang="en-GB" sz="1600" dirty="0">
                        <a:solidFill>
                          <a:srgbClr val="0F5494"/>
                        </a:solidFill>
                        <a:effectLst/>
                        <a:latin typeface="Calibri"/>
                        <a:ea typeface="Calibri"/>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1" dirty="0">
                          <a:solidFill>
                            <a:srgbClr val="0F5494"/>
                          </a:solidFill>
                          <a:effectLst/>
                          <a:latin typeface="Calibri"/>
                          <a:ea typeface="Calibri"/>
                          <a:cs typeface="Times New Roman"/>
                        </a:rPr>
                        <a:t>6.162</a:t>
                      </a:r>
                      <a:endParaRPr lang="en-GB" sz="1600" dirty="0">
                        <a:solidFill>
                          <a:srgbClr val="0F5494"/>
                        </a:solidFill>
                        <a:effectLst/>
                        <a:latin typeface="Calibri"/>
                        <a:ea typeface="Calibri"/>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16630">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1" dirty="0">
                          <a:solidFill>
                            <a:srgbClr val="C00000"/>
                          </a:solidFill>
                          <a:effectLst/>
                          <a:latin typeface="Calibri"/>
                          <a:ea typeface="Calibri"/>
                          <a:cs typeface="Times New Roman"/>
                        </a:rPr>
                        <a:t>Research Infrastructures  (RI) </a:t>
                      </a:r>
                      <a:r>
                        <a:rPr lang="en-GB" sz="1600" b="1" dirty="0">
                          <a:solidFill>
                            <a:srgbClr val="0F5494"/>
                          </a:solidFill>
                          <a:effectLst/>
                          <a:latin typeface="Calibri"/>
                          <a:ea typeface="Calibri"/>
                          <a:cs typeface="Times New Roman"/>
                        </a:rPr>
                        <a:t>(including e-infrastructures)</a:t>
                      </a:r>
                      <a:endParaRPr lang="en-GB" sz="1600" dirty="0">
                        <a:solidFill>
                          <a:srgbClr val="0F5494"/>
                        </a:solidFill>
                        <a:effectLst/>
                        <a:latin typeface="Calibri"/>
                        <a:ea typeface="Calibri"/>
                        <a:cs typeface="Times New Roman"/>
                      </a:endParaRPr>
                    </a:p>
                    <a:p>
                      <a:pPr marL="0" marR="0">
                        <a:lnSpc>
                          <a:spcPct val="115000"/>
                        </a:lnSpc>
                        <a:spcBef>
                          <a:spcPts val="0"/>
                        </a:spcBef>
                        <a:spcAft>
                          <a:spcPts val="0"/>
                        </a:spcAft>
                      </a:pPr>
                      <a:r>
                        <a:rPr lang="en-GB" sz="1600" b="1" i="1" dirty="0">
                          <a:solidFill>
                            <a:srgbClr val="0F5494"/>
                          </a:solidFill>
                          <a:effectLst/>
                          <a:latin typeface="Calibri"/>
                          <a:ea typeface="Calibri"/>
                          <a:cs typeface="Times New Roman"/>
                        </a:rPr>
                        <a:t>Ensuring access to world-class facilities</a:t>
                      </a:r>
                      <a:endParaRPr lang="en-GB" sz="1600" dirty="0">
                        <a:solidFill>
                          <a:srgbClr val="0F5494"/>
                        </a:solidFill>
                        <a:effectLst/>
                        <a:latin typeface="Calibri"/>
                        <a:ea typeface="Calibri"/>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1" dirty="0">
                          <a:solidFill>
                            <a:srgbClr val="0F5494"/>
                          </a:solidFill>
                          <a:effectLst/>
                          <a:latin typeface="Calibri"/>
                          <a:ea typeface="Calibri"/>
                          <a:cs typeface="Times New Roman"/>
                        </a:rPr>
                        <a:t>2.488</a:t>
                      </a:r>
                      <a:endParaRPr lang="en-GB" sz="1600" dirty="0">
                        <a:solidFill>
                          <a:srgbClr val="0F5494"/>
                        </a:solidFill>
                        <a:effectLst/>
                        <a:latin typeface="Calibri"/>
                        <a:ea typeface="Calibri"/>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3" name="Rectangle 2"/>
          <p:cNvSpPr/>
          <p:nvPr/>
        </p:nvSpPr>
        <p:spPr>
          <a:xfrm>
            <a:off x="7180085" y="1062485"/>
            <a:ext cx="2032929" cy="523220"/>
          </a:xfrm>
          <a:prstGeom prst="rect">
            <a:avLst/>
          </a:prstGeom>
        </p:spPr>
        <p:txBody>
          <a:bodyPr wrap="none">
            <a:spAutoFit/>
          </a:bodyPr>
          <a:lstStyle/>
          <a:p>
            <a:pPr>
              <a:defRPr/>
            </a:pPr>
            <a:r>
              <a:rPr lang="en-GB" altLang="en-US" sz="2800" kern="0" dirty="0">
                <a:solidFill>
                  <a:srgbClr val="0F5494"/>
                </a:solidFill>
                <a:latin typeface="Calibri" panose="020F0502020204030204" pitchFamily="34" charset="0"/>
                <a:ea typeface="MS Gothic"/>
                <a:cs typeface="Calibri" panose="020F0502020204030204" pitchFamily="34" charset="0"/>
              </a:rPr>
              <a:t>€24.4 Billion</a:t>
            </a:r>
            <a:endParaRPr lang="en-GB" kern="0" dirty="0">
              <a:solidFill>
                <a:sysClr val="windowText" lastClr="000000"/>
              </a:solidFill>
              <a:latin typeface="Calibri" panose="020F0502020204030204" pitchFamily="34" charset="0"/>
              <a:cs typeface="Calibri" panose="020F0502020204030204" pitchFamily="34" charset="0"/>
            </a:endParaRPr>
          </a:p>
        </p:txBody>
      </p:sp>
      <p:pic>
        <p:nvPicPr>
          <p:cNvPr id="6" name="Image 2">
            <a:extLst>
              <a:ext uri="{FF2B5EF4-FFF2-40B4-BE49-F238E27FC236}">
                <a16:creationId xmlns:a16="http://schemas.microsoft.com/office/drawing/2014/main" id="{AE5957B4-61A0-4308-9F1E-2109D64A2A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898" y="5470295"/>
            <a:ext cx="2232116" cy="10821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80911250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C1C47A3-36DA-4E2A-9775-C4D1D1D1BE5C}"/>
              </a:ext>
            </a:extLst>
          </p:cNvPr>
          <p:cNvSpPr>
            <a:spLocks noGrp="1"/>
          </p:cNvSpPr>
          <p:nvPr>
            <p:ph idx="1"/>
          </p:nvPr>
        </p:nvSpPr>
        <p:spPr>
          <a:xfrm>
            <a:off x="749424" y="440709"/>
            <a:ext cx="10818180" cy="5818048"/>
          </a:xfrm>
        </p:spPr>
        <p:txBody>
          <a:bodyPr>
            <a:normAutofit fontScale="40000" lnSpcReduction="20000"/>
          </a:bodyPr>
          <a:lstStyle/>
          <a:p>
            <a:pPr lvl="0" algn="just">
              <a:lnSpc>
                <a:spcPct val="120000"/>
              </a:lnSpc>
            </a:pPr>
            <a:r>
              <a:rPr lang="en-GB" sz="4500" dirty="0">
                <a:latin typeface="Calibri" panose="020F0502020204030204" pitchFamily="34" charset="0"/>
                <a:cs typeface="Calibri" panose="020F0502020204030204" pitchFamily="34" charset="0"/>
              </a:rPr>
              <a:t>To be eligible, grant applications must comply with all of the following criteria: </a:t>
            </a:r>
            <a:endParaRPr lang="en-US" sz="4500" dirty="0">
              <a:latin typeface="Calibri" panose="020F0502020204030204" pitchFamily="34" charset="0"/>
              <a:cs typeface="Calibri" panose="020F0502020204030204" pitchFamily="34" charset="0"/>
            </a:endParaRPr>
          </a:p>
          <a:p>
            <a:pPr marL="0" indent="0" algn="just">
              <a:lnSpc>
                <a:spcPct val="120000"/>
              </a:lnSpc>
              <a:buNone/>
            </a:pPr>
            <a:r>
              <a:rPr lang="en-GB" sz="4500" dirty="0">
                <a:latin typeface="Calibri" panose="020F0502020204030204" pitchFamily="34" charset="0"/>
                <a:cs typeface="Calibri" panose="020F0502020204030204" pitchFamily="34" charset="0"/>
              </a:rPr>
              <a:t> a. the applicants must be public entities or private organisations, duly established in one of the countries participating in the Programme, or international organisation. Organisations which are profit-oriented must submit applications in partnership with public entities or private non-profit-oriented organisations; </a:t>
            </a:r>
            <a:endParaRPr lang="en-US" sz="4500" dirty="0">
              <a:latin typeface="Calibri" panose="020F0502020204030204" pitchFamily="34" charset="0"/>
              <a:cs typeface="Calibri" panose="020F0502020204030204" pitchFamily="34" charset="0"/>
            </a:endParaRPr>
          </a:p>
          <a:p>
            <a:pPr marL="0" indent="0" algn="just">
              <a:lnSpc>
                <a:spcPct val="120000"/>
              </a:lnSpc>
              <a:buNone/>
            </a:pPr>
            <a:r>
              <a:rPr lang="en-GB" sz="4500" dirty="0">
                <a:latin typeface="Calibri" panose="020F0502020204030204" pitchFamily="34" charset="0"/>
                <a:cs typeface="Calibri" panose="020F0502020204030204" pitchFamily="34" charset="0"/>
              </a:rPr>
              <a:t>b. the applications must be transnational and involve organisations from at least two participating countries; </a:t>
            </a:r>
            <a:endParaRPr lang="en-US" sz="4500" dirty="0">
              <a:latin typeface="Calibri" panose="020F0502020204030204" pitchFamily="34" charset="0"/>
              <a:cs typeface="Calibri" panose="020F0502020204030204" pitchFamily="34" charset="0"/>
            </a:endParaRPr>
          </a:p>
          <a:p>
            <a:pPr marL="0" indent="0" algn="just">
              <a:lnSpc>
                <a:spcPct val="120000"/>
              </a:lnSpc>
              <a:buNone/>
            </a:pPr>
            <a:r>
              <a:rPr lang="en-GB" sz="4500" dirty="0">
                <a:latin typeface="Calibri" panose="020F0502020204030204" pitchFamily="34" charset="0"/>
                <a:cs typeface="Calibri" panose="020F0502020204030204" pitchFamily="34" charset="0"/>
              </a:rPr>
              <a:t>c. For the year 2019, the EU grant applied for cannot be lower than € 75 000. Maximum Possible Rate of Co-Financing Of The Eligible Costs is 90%. For the duration of the project please refer to the specific Call but in most of the cases, the duration of the projects should not exceed 24 months. Depending on the requirements of each topic, the Applicant may submit an application on its own, or in partnership with other organisations, referred to as Partners.</a:t>
            </a:r>
            <a:endParaRPr lang="en-US" sz="4500" dirty="0">
              <a:latin typeface="Calibri" panose="020F0502020204030204" pitchFamily="34" charset="0"/>
              <a:cs typeface="Calibri" panose="020F0502020204030204" pitchFamily="34" charset="0"/>
            </a:endParaRPr>
          </a:p>
          <a:p>
            <a:pPr lvl="0" algn="just">
              <a:lnSpc>
                <a:spcPct val="120000"/>
              </a:lnSpc>
            </a:pPr>
            <a:r>
              <a:rPr lang="en-GB" sz="4500" dirty="0">
                <a:latin typeface="Calibri" panose="020F0502020204030204" pitchFamily="34" charset="0"/>
                <a:cs typeface="Calibri" panose="020F0502020204030204" pitchFamily="34" charset="0"/>
              </a:rPr>
              <a:t>Operating grants;</a:t>
            </a:r>
            <a:endParaRPr lang="en-US" sz="4500" dirty="0">
              <a:latin typeface="Calibri" panose="020F0502020204030204" pitchFamily="34" charset="0"/>
              <a:cs typeface="Calibri" panose="020F0502020204030204" pitchFamily="34" charset="0"/>
            </a:endParaRPr>
          </a:p>
          <a:p>
            <a:pPr marL="0" indent="0" algn="just">
              <a:lnSpc>
                <a:spcPct val="120000"/>
              </a:lnSpc>
              <a:buNone/>
            </a:pPr>
            <a:r>
              <a:rPr lang="en-GB" sz="4500" dirty="0">
                <a:latin typeface="Calibri" panose="020F0502020204030204" pitchFamily="34" charset="0"/>
                <a:cs typeface="Calibri" panose="020F0502020204030204" pitchFamily="34" charset="0"/>
              </a:rPr>
              <a:t> The Commission will invite Framework Partners in writing to submit their proposal announcing the annual priorities.  These grants will fund operating costs and those activities of the network which have EU added value and contribute to the implementation of the objectives of the Programme among others: analytical activities, training activities, mutual learning, cooperation, awareness-raising and dissemination activities.  Maximum Possible Rate of Co-Financing Of The Eligible Costs is 80%</a:t>
            </a:r>
            <a:endParaRPr lang="en-US" sz="45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Resim 3" descr="Image result for justice programme ec eu">
            <a:extLst>
              <a:ext uri="{FF2B5EF4-FFF2-40B4-BE49-F238E27FC236}">
                <a16:creationId xmlns:a16="http://schemas.microsoft.com/office/drawing/2014/main" id="{F02CF965-3797-46C6-A040-508331D3EB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718" y="5548544"/>
            <a:ext cx="1069051" cy="1041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4692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C1C47A3-36DA-4E2A-9775-C4D1D1D1BE5C}"/>
              </a:ext>
            </a:extLst>
          </p:cNvPr>
          <p:cNvSpPr>
            <a:spLocks noGrp="1"/>
          </p:cNvSpPr>
          <p:nvPr>
            <p:ph idx="1"/>
          </p:nvPr>
        </p:nvSpPr>
        <p:spPr>
          <a:xfrm>
            <a:off x="767178" y="495869"/>
            <a:ext cx="10986082" cy="4351338"/>
          </a:xfrm>
          <a:ln>
            <a:noFill/>
          </a:ln>
          <a:effectLst/>
          <a:scene3d>
            <a:camera prst="orthographicFront">
              <a:rot lat="0" lon="0" rev="0"/>
            </a:camera>
            <a:lightRig rig="chilly" dir="t">
              <a:rot lat="0" lon="0" rev="18480000"/>
            </a:lightRig>
          </a:scene3d>
          <a:sp3d prstMaterial="clear">
            <a:bevelT h="63500"/>
          </a:sp3d>
        </p:spPr>
        <p:txBody>
          <a:bodyPr>
            <a:normAutofit lnSpcReduction="10000"/>
          </a:bodyPr>
          <a:lstStyle/>
          <a:p>
            <a:r>
              <a:rPr lang="en-US" sz="2400" b="1" dirty="0">
                <a:latin typeface="Calibri" panose="020F0502020204030204" pitchFamily="34" charset="0"/>
                <a:cs typeface="Calibri" panose="020F0502020204030204" pitchFamily="34" charset="0"/>
              </a:rPr>
              <a:t>Link;</a:t>
            </a:r>
            <a:r>
              <a:rPr lang="en-US" sz="2400" dirty="0">
                <a:latin typeface="Calibri" panose="020F0502020204030204" pitchFamily="34" charset="0"/>
                <a:cs typeface="Calibri" panose="020F0502020204030204" pitchFamily="34" charset="0"/>
              </a:rPr>
              <a:t> </a:t>
            </a:r>
            <a:r>
              <a:rPr lang="tr-TR" sz="2400" u="sng" dirty="0" err="1">
                <a:latin typeface="Calibri" panose="020F0502020204030204" pitchFamily="34" charset="0"/>
                <a:cs typeface="Calibri" panose="020F0502020204030204" pitchFamily="34" charset="0"/>
                <a:hlinkClick r:id="rId2"/>
              </a:rPr>
              <a:t>https</a:t>
            </a:r>
            <a:r>
              <a:rPr lang="tr-TR" sz="2400" u="sng" dirty="0">
                <a:latin typeface="Calibri" panose="020F0502020204030204" pitchFamily="34" charset="0"/>
                <a:cs typeface="Calibri" panose="020F0502020204030204" pitchFamily="34" charset="0"/>
                <a:hlinkClick r:id="rId2"/>
              </a:rPr>
              <a:t>://</a:t>
            </a:r>
            <a:r>
              <a:rPr lang="tr-TR" sz="2400" u="sng" dirty="0" err="1">
                <a:latin typeface="Calibri" panose="020F0502020204030204" pitchFamily="34" charset="0"/>
                <a:cs typeface="Calibri" panose="020F0502020204030204" pitchFamily="34" charset="0"/>
                <a:hlinkClick r:id="rId2"/>
              </a:rPr>
              <a:t>ec.europa.eu</a:t>
            </a:r>
            <a:r>
              <a:rPr lang="tr-TR" sz="2400" u="sng" dirty="0">
                <a:latin typeface="Calibri" panose="020F0502020204030204" pitchFamily="34" charset="0"/>
                <a:cs typeface="Calibri" panose="020F0502020204030204" pitchFamily="34" charset="0"/>
                <a:hlinkClick r:id="rId2"/>
              </a:rPr>
              <a:t>/</a:t>
            </a:r>
            <a:r>
              <a:rPr lang="tr-TR" sz="2400" u="sng" dirty="0" err="1">
                <a:latin typeface="Calibri" panose="020F0502020204030204" pitchFamily="34" charset="0"/>
                <a:cs typeface="Calibri" panose="020F0502020204030204" pitchFamily="34" charset="0"/>
                <a:hlinkClick r:id="rId2"/>
              </a:rPr>
              <a:t>justice</a:t>
            </a:r>
            <a:r>
              <a:rPr lang="tr-TR" sz="2400" u="sng" dirty="0">
                <a:latin typeface="Calibri" panose="020F0502020204030204" pitchFamily="34" charset="0"/>
                <a:cs typeface="Calibri" panose="020F0502020204030204" pitchFamily="34" charset="0"/>
                <a:hlinkClick r:id="rId2"/>
              </a:rPr>
              <a:t>/</a:t>
            </a:r>
            <a:r>
              <a:rPr lang="tr-TR" sz="2400" u="sng" dirty="0" err="1">
                <a:latin typeface="Calibri" panose="020F0502020204030204" pitchFamily="34" charset="0"/>
                <a:cs typeface="Calibri" panose="020F0502020204030204" pitchFamily="34" charset="0"/>
                <a:hlinkClick r:id="rId2"/>
              </a:rPr>
              <a:t>grants1</a:t>
            </a:r>
            <a:r>
              <a:rPr lang="tr-TR" sz="2400" u="sng" dirty="0">
                <a:latin typeface="Calibri" panose="020F0502020204030204" pitchFamily="34" charset="0"/>
                <a:cs typeface="Calibri" panose="020F0502020204030204" pitchFamily="34" charset="0"/>
                <a:hlinkClick r:id="rId2"/>
              </a:rPr>
              <a:t>/programmes-2014-2020/</a:t>
            </a:r>
            <a:r>
              <a:rPr lang="tr-TR" sz="2400" u="sng" dirty="0" err="1">
                <a:latin typeface="Calibri" panose="020F0502020204030204" pitchFamily="34" charset="0"/>
                <a:cs typeface="Calibri" panose="020F0502020204030204" pitchFamily="34" charset="0"/>
                <a:hlinkClick r:id="rId2"/>
              </a:rPr>
              <a:t>justice</a:t>
            </a:r>
            <a:r>
              <a:rPr lang="tr-TR" sz="2400" u="sng" dirty="0">
                <a:latin typeface="Calibri" panose="020F0502020204030204" pitchFamily="34" charset="0"/>
                <a:cs typeface="Calibri" panose="020F0502020204030204" pitchFamily="34" charset="0"/>
                <a:hlinkClick r:id="rId2"/>
              </a:rPr>
              <a:t>/</a:t>
            </a:r>
            <a:r>
              <a:rPr lang="tr-TR" sz="2400" u="sng" dirty="0" err="1">
                <a:latin typeface="Calibri" panose="020F0502020204030204" pitchFamily="34" charset="0"/>
                <a:cs typeface="Calibri" panose="020F0502020204030204" pitchFamily="34" charset="0"/>
                <a:hlinkClick r:id="rId2"/>
              </a:rPr>
              <a:t>index_en.htm</a:t>
            </a:r>
            <a:endParaRPr lang="en-US" sz="24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Find a Call; </a:t>
            </a:r>
            <a:endParaRPr lang="en-US" sz="2400" dirty="0">
              <a:latin typeface="Calibri" panose="020F0502020204030204" pitchFamily="34" charset="0"/>
              <a:cs typeface="Calibri" panose="020F0502020204030204" pitchFamily="34" charset="0"/>
            </a:endParaRPr>
          </a:p>
          <a:p>
            <a:r>
              <a:rPr lang="tr-TR" sz="2400" u="sng" dirty="0" err="1">
                <a:latin typeface="Calibri" panose="020F0502020204030204" pitchFamily="34" charset="0"/>
                <a:cs typeface="Calibri" panose="020F0502020204030204" pitchFamily="34" charset="0"/>
                <a:hlinkClick r:id="rId3"/>
              </a:rPr>
              <a:t>https</a:t>
            </a:r>
            <a:r>
              <a:rPr lang="tr-TR" sz="2400" u="sng" dirty="0">
                <a:latin typeface="Calibri" panose="020F0502020204030204" pitchFamily="34" charset="0"/>
                <a:cs typeface="Calibri" panose="020F0502020204030204" pitchFamily="34" charset="0"/>
                <a:hlinkClick r:id="rId3"/>
              </a:rPr>
              <a:t>://</a:t>
            </a:r>
            <a:r>
              <a:rPr lang="tr-TR" sz="2400" u="sng" dirty="0" err="1">
                <a:latin typeface="Calibri" panose="020F0502020204030204" pitchFamily="34" charset="0"/>
                <a:cs typeface="Calibri" panose="020F0502020204030204" pitchFamily="34" charset="0"/>
                <a:hlinkClick r:id="rId3"/>
              </a:rPr>
              <a:t>ec.europa.eu</a:t>
            </a:r>
            <a:r>
              <a:rPr lang="tr-TR" sz="2400" u="sng" dirty="0">
                <a:latin typeface="Calibri" panose="020F0502020204030204" pitchFamily="34" charset="0"/>
                <a:cs typeface="Calibri" panose="020F0502020204030204" pitchFamily="34" charset="0"/>
                <a:hlinkClick r:id="rId3"/>
              </a:rPr>
              <a:t>/</a:t>
            </a:r>
            <a:r>
              <a:rPr lang="tr-TR" sz="2400" u="sng" dirty="0" err="1">
                <a:latin typeface="Calibri" panose="020F0502020204030204" pitchFamily="34" charset="0"/>
                <a:cs typeface="Calibri" panose="020F0502020204030204" pitchFamily="34" charset="0"/>
                <a:hlinkClick r:id="rId3"/>
              </a:rPr>
              <a:t>info</a:t>
            </a:r>
            <a:r>
              <a:rPr lang="tr-TR" sz="2400" u="sng" dirty="0">
                <a:latin typeface="Calibri" panose="020F0502020204030204" pitchFamily="34" charset="0"/>
                <a:cs typeface="Calibri" panose="020F0502020204030204" pitchFamily="34" charset="0"/>
                <a:hlinkClick r:id="rId3"/>
              </a:rPr>
              <a:t>/</a:t>
            </a:r>
            <a:r>
              <a:rPr lang="tr-TR" sz="2400" u="sng" dirty="0" err="1">
                <a:latin typeface="Calibri" panose="020F0502020204030204" pitchFamily="34" charset="0"/>
                <a:cs typeface="Calibri" panose="020F0502020204030204" pitchFamily="34" charset="0"/>
                <a:hlinkClick r:id="rId3"/>
              </a:rPr>
              <a:t>funding-tenders</a:t>
            </a:r>
            <a:r>
              <a:rPr lang="tr-TR" sz="2400" u="sng" dirty="0">
                <a:latin typeface="Calibri" panose="020F0502020204030204" pitchFamily="34" charset="0"/>
                <a:cs typeface="Calibri" panose="020F0502020204030204" pitchFamily="34" charset="0"/>
                <a:hlinkClick r:id="rId3"/>
              </a:rPr>
              <a:t>/</a:t>
            </a:r>
            <a:r>
              <a:rPr lang="tr-TR" sz="2400" u="sng" dirty="0" err="1">
                <a:latin typeface="Calibri" panose="020F0502020204030204" pitchFamily="34" charset="0"/>
                <a:cs typeface="Calibri" panose="020F0502020204030204" pitchFamily="34" charset="0"/>
                <a:hlinkClick r:id="rId3"/>
              </a:rPr>
              <a:t>opportunities</a:t>
            </a:r>
            <a:r>
              <a:rPr lang="tr-TR" sz="2400" u="sng" dirty="0">
                <a:latin typeface="Calibri" panose="020F0502020204030204" pitchFamily="34" charset="0"/>
                <a:cs typeface="Calibri" panose="020F0502020204030204" pitchFamily="34" charset="0"/>
                <a:hlinkClick r:id="rId3"/>
              </a:rPr>
              <a:t>/portal/</a:t>
            </a:r>
            <a:r>
              <a:rPr lang="tr-TR" sz="2400" u="sng" dirty="0" err="1">
                <a:latin typeface="Calibri" panose="020F0502020204030204" pitchFamily="34" charset="0"/>
                <a:cs typeface="Calibri" panose="020F0502020204030204" pitchFamily="34" charset="0"/>
                <a:hlinkClick r:id="rId3"/>
              </a:rPr>
              <a:t>screen</a:t>
            </a:r>
            <a:r>
              <a:rPr lang="tr-TR" sz="2400" u="sng" dirty="0">
                <a:latin typeface="Calibri" panose="020F0502020204030204" pitchFamily="34" charset="0"/>
                <a:cs typeface="Calibri" panose="020F0502020204030204" pitchFamily="34" charset="0"/>
                <a:hlinkClick r:id="rId3"/>
              </a:rPr>
              <a:t>/programmes/</a:t>
            </a:r>
            <a:r>
              <a:rPr lang="tr-TR" sz="2400" u="sng" dirty="0" err="1">
                <a:latin typeface="Calibri" panose="020F0502020204030204" pitchFamily="34" charset="0"/>
                <a:cs typeface="Calibri" panose="020F0502020204030204" pitchFamily="34" charset="0"/>
                <a:hlinkClick r:id="rId3"/>
              </a:rPr>
              <a:t>just</a:t>
            </a:r>
            <a:endParaRPr lang="en-US" sz="24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Regulations; </a:t>
            </a:r>
            <a:endParaRPr lang="en-US" sz="2400" dirty="0">
              <a:latin typeface="Calibri" panose="020F0502020204030204" pitchFamily="34" charset="0"/>
              <a:cs typeface="Calibri" panose="020F0502020204030204" pitchFamily="34" charset="0"/>
            </a:endParaRPr>
          </a:p>
          <a:p>
            <a:r>
              <a:rPr lang="tr-TR" sz="2400" u="sng" dirty="0" err="1">
                <a:latin typeface="Calibri" panose="020F0502020204030204" pitchFamily="34" charset="0"/>
                <a:cs typeface="Calibri" panose="020F0502020204030204" pitchFamily="34" charset="0"/>
                <a:hlinkClick r:id="rId4"/>
              </a:rPr>
              <a:t>https</a:t>
            </a:r>
            <a:r>
              <a:rPr lang="tr-TR" sz="2400" u="sng" dirty="0">
                <a:latin typeface="Calibri" panose="020F0502020204030204" pitchFamily="34" charset="0"/>
                <a:cs typeface="Calibri" panose="020F0502020204030204" pitchFamily="34" charset="0"/>
                <a:hlinkClick r:id="rId4"/>
              </a:rPr>
              <a:t>://</a:t>
            </a:r>
            <a:r>
              <a:rPr lang="tr-TR" sz="2400" u="sng" dirty="0" err="1">
                <a:latin typeface="Calibri" panose="020F0502020204030204" pitchFamily="34" charset="0"/>
                <a:cs typeface="Calibri" panose="020F0502020204030204" pitchFamily="34" charset="0"/>
                <a:hlinkClick r:id="rId4"/>
              </a:rPr>
              <a:t>eur-lex.europa.eu</a:t>
            </a:r>
            <a:r>
              <a:rPr lang="tr-TR" sz="2400" u="sng" dirty="0">
                <a:latin typeface="Calibri" panose="020F0502020204030204" pitchFamily="34" charset="0"/>
                <a:cs typeface="Calibri" panose="020F0502020204030204" pitchFamily="34" charset="0"/>
                <a:hlinkClick r:id="rId4"/>
              </a:rPr>
              <a:t>/legal-</a:t>
            </a:r>
            <a:r>
              <a:rPr lang="tr-TR" sz="2400" u="sng" dirty="0" err="1">
                <a:latin typeface="Calibri" panose="020F0502020204030204" pitchFamily="34" charset="0"/>
                <a:cs typeface="Calibri" panose="020F0502020204030204" pitchFamily="34" charset="0"/>
                <a:hlinkClick r:id="rId4"/>
              </a:rPr>
              <a:t>content</a:t>
            </a:r>
            <a:r>
              <a:rPr lang="tr-TR" sz="2400" u="sng" dirty="0">
                <a:latin typeface="Calibri" panose="020F0502020204030204" pitchFamily="34" charset="0"/>
                <a:cs typeface="Calibri" panose="020F0502020204030204" pitchFamily="34" charset="0"/>
                <a:hlinkClick r:id="rId4"/>
              </a:rPr>
              <a:t>/EN/</a:t>
            </a:r>
            <a:r>
              <a:rPr lang="tr-TR" sz="2400" u="sng" dirty="0" err="1">
                <a:latin typeface="Calibri" panose="020F0502020204030204" pitchFamily="34" charset="0"/>
                <a:cs typeface="Calibri" panose="020F0502020204030204" pitchFamily="34" charset="0"/>
                <a:hlinkClick r:id="rId4"/>
              </a:rPr>
              <a:t>TXT</a:t>
            </a:r>
            <a:r>
              <a:rPr lang="tr-TR" sz="2400" u="sng" dirty="0">
                <a:latin typeface="Calibri" panose="020F0502020204030204" pitchFamily="34" charset="0"/>
                <a:cs typeface="Calibri" panose="020F0502020204030204" pitchFamily="34" charset="0"/>
                <a:hlinkClick r:id="rId4"/>
              </a:rPr>
              <a:t>/</a:t>
            </a:r>
            <a:r>
              <a:rPr lang="tr-TR" sz="2400" u="sng" dirty="0" err="1">
                <a:latin typeface="Calibri" panose="020F0502020204030204" pitchFamily="34" charset="0"/>
                <a:cs typeface="Calibri" panose="020F0502020204030204" pitchFamily="34" charset="0"/>
                <a:hlinkClick r:id="rId4"/>
              </a:rPr>
              <a:t>PDF</a:t>
            </a:r>
            <a:r>
              <a:rPr lang="tr-TR" sz="2400" u="sng" dirty="0">
                <a:latin typeface="Calibri" panose="020F0502020204030204" pitchFamily="34" charset="0"/>
                <a:cs typeface="Calibri" panose="020F0502020204030204" pitchFamily="34" charset="0"/>
                <a:hlinkClick r:id="rId4"/>
              </a:rPr>
              <a:t>/?</a:t>
            </a:r>
            <a:r>
              <a:rPr lang="tr-TR" sz="2400" u="sng" dirty="0" err="1">
                <a:latin typeface="Calibri" panose="020F0502020204030204" pitchFamily="34" charset="0"/>
                <a:cs typeface="Calibri" panose="020F0502020204030204" pitchFamily="34" charset="0"/>
                <a:hlinkClick r:id="rId4"/>
              </a:rPr>
              <a:t>uri</a:t>
            </a:r>
            <a:r>
              <a:rPr lang="tr-TR" sz="2400" u="sng" dirty="0">
                <a:latin typeface="Calibri" panose="020F0502020204030204" pitchFamily="34" charset="0"/>
                <a:cs typeface="Calibri" panose="020F0502020204030204" pitchFamily="34" charset="0"/>
                <a:hlinkClick r:id="rId4"/>
              </a:rPr>
              <a:t>=</a:t>
            </a:r>
            <a:r>
              <a:rPr lang="tr-TR" sz="2400" u="sng" dirty="0" err="1">
                <a:latin typeface="Calibri" panose="020F0502020204030204" pitchFamily="34" charset="0"/>
                <a:cs typeface="Calibri" panose="020F0502020204030204" pitchFamily="34" charset="0"/>
                <a:hlinkClick r:id="rId4"/>
              </a:rPr>
              <a:t>CELEX:32013R1382&amp;from</a:t>
            </a:r>
            <a:r>
              <a:rPr lang="tr-TR" sz="2400" u="sng" dirty="0">
                <a:latin typeface="Calibri" panose="020F0502020204030204" pitchFamily="34" charset="0"/>
                <a:cs typeface="Calibri" panose="020F0502020204030204" pitchFamily="34" charset="0"/>
                <a:hlinkClick r:id="rId4"/>
              </a:rPr>
              <a:t>=EN</a:t>
            </a:r>
            <a:endParaRPr lang="en-US" sz="24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Work Programme: </a:t>
            </a:r>
            <a:endParaRPr lang="en-US" sz="2400" dirty="0">
              <a:latin typeface="Calibri" panose="020F0502020204030204" pitchFamily="34" charset="0"/>
              <a:cs typeface="Calibri" panose="020F0502020204030204" pitchFamily="34" charset="0"/>
            </a:endParaRPr>
          </a:p>
          <a:p>
            <a:r>
              <a:rPr lang="tr-TR" sz="2400" u="sng" dirty="0" err="1">
                <a:latin typeface="Calibri" panose="020F0502020204030204" pitchFamily="34" charset="0"/>
                <a:cs typeface="Calibri" panose="020F0502020204030204" pitchFamily="34" charset="0"/>
                <a:hlinkClick r:id="rId5"/>
              </a:rPr>
              <a:t>https</a:t>
            </a:r>
            <a:r>
              <a:rPr lang="tr-TR" sz="2400" u="sng" dirty="0">
                <a:latin typeface="Calibri" panose="020F0502020204030204" pitchFamily="34" charset="0"/>
                <a:cs typeface="Calibri" panose="020F0502020204030204" pitchFamily="34" charset="0"/>
                <a:hlinkClick r:id="rId5"/>
              </a:rPr>
              <a:t>://</a:t>
            </a:r>
            <a:r>
              <a:rPr lang="tr-TR" sz="2400" u="sng" dirty="0" err="1">
                <a:latin typeface="Calibri" panose="020F0502020204030204" pitchFamily="34" charset="0"/>
                <a:cs typeface="Calibri" panose="020F0502020204030204" pitchFamily="34" charset="0"/>
                <a:hlinkClick r:id="rId5"/>
              </a:rPr>
              <a:t>ec.europa.eu</a:t>
            </a:r>
            <a:r>
              <a:rPr lang="tr-TR" sz="2400" u="sng" dirty="0">
                <a:latin typeface="Calibri" panose="020F0502020204030204" pitchFamily="34" charset="0"/>
                <a:cs typeface="Calibri" panose="020F0502020204030204" pitchFamily="34" charset="0"/>
                <a:hlinkClick r:id="rId5"/>
              </a:rPr>
              <a:t>/</a:t>
            </a:r>
            <a:r>
              <a:rPr lang="tr-TR" sz="2400" u="sng" dirty="0" err="1">
                <a:latin typeface="Calibri" panose="020F0502020204030204" pitchFamily="34" charset="0"/>
                <a:cs typeface="Calibri" panose="020F0502020204030204" pitchFamily="34" charset="0"/>
                <a:hlinkClick r:id="rId5"/>
              </a:rPr>
              <a:t>research</a:t>
            </a:r>
            <a:r>
              <a:rPr lang="tr-TR" sz="2400" u="sng" dirty="0">
                <a:latin typeface="Calibri" panose="020F0502020204030204" pitchFamily="34" charset="0"/>
                <a:cs typeface="Calibri" panose="020F0502020204030204" pitchFamily="34" charset="0"/>
                <a:hlinkClick r:id="rId5"/>
              </a:rPr>
              <a:t>/</a:t>
            </a:r>
            <a:r>
              <a:rPr lang="tr-TR" sz="2400" u="sng" dirty="0" err="1">
                <a:latin typeface="Calibri" panose="020F0502020204030204" pitchFamily="34" charset="0"/>
                <a:cs typeface="Calibri" panose="020F0502020204030204" pitchFamily="34" charset="0"/>
                <a:hlinkClick r:id="rId5"/>
              </a:rPr>
              <a:t>participants</a:t>
            </a:r>
            <a:r>
              <a:rPr lang="tr-TR" sz="2400" u="sng" dirty="0">
                <a:latin typeface="Calibri" panose="020F0502020204030204" pitchFamily="34" charset="0"/>
                <a:cs typeface="Calibri" panose="020F0502020204030204" pitchFamily="34" charset="0"/>
                <a:hlinkClick r:id="rId5"/>
              </a:rPr>
              <a:t>/data/</a:t>
            </a:r>
            <a:r>
              <a:rPr lang="tr-TR" sz="2400" u="sng" dirty="0" err="1">
                <a:latin typeface="Calibri" panose="020F0502020204030204" pitchFamily="34" charset="0"/>
                <a:cs typeface="Calibri" panose="020F0502020204030204" pitchFamily="34" charset="0"/>
                <a:hlinkClick r:id="rId5"/>
              </a:rPr>
              <a:t>ref</a:t>
            </a:r>
            <a:r>
              <a:rPr lang="tr-TR" sz="2400" u="sng" dirty="0">
                <a:latin typeface="Calibri" panose="020F0502020204030204" pitchFamily="34" charset="0"/>
                <a:cs typeface="Calibri" panose="020F0502020204030204" pitchFamily="34" charset="0"/>
                <a:hlinkClick r:id="rId5"/>
              </a:rPr>
              <a:t>/</a:t>
            </a:r>
            <a:r>
              <a:rPr lang="tr-TR" sz="2400" u="sng" dirty="0" err="1">
                <a:latin typeface="Calibri" panose="020F0502020204030204" pitchFamily="34" charset="0"/>
                <a:cs typeface="Calibri" panose="020F0502020204030204" pitchFamily="34" charset="0"/>
                <a:hlinkClick r:id="rId5"/>
              </a:rPr>
              <a:t>other_eu_prog</a:t>
            </a:r>
            <a:r>
              <a:rPr lang="tr-TR" sz="2400" u="sng" dirty="0">
                <a:latin typeface="Calibri" panose="020F0502020204030204" pitchFamily="34" charset="0"/>
                <a:cs typeface="Calibri" panose="020F0502020204030204" pitchFamily="34" charset="0"/>
                <a:hlinkClick r:id="rId5"/>
              </a:rPr>
              <a:t>/</a:t>
            </a:r>
            <a:r>
              <a:rPr lang="tr-TR" sz="2400" u="sng" dirty="0" err="1">
                <a:latin typeface="Calibri" panose="020F0502020204030204" pitchFamily="34" charset="0"/>
                <a:cs typeface="Calibri" panose="020F0502020204030204" pitchFamily="34" charset="0"/>
                <a:hlinkClick r:id="rId5"/>
              </a:rPr>
              <a:t>justice</a:t>
            </a:r>
            <a:r>
              <a:rPr lang="tr-TR" sz="2400" u="sng" dirty="0">
                <a:latin typeface="Calibri" panose="020F0502020204030204" pitchFamily="34" charset="0"/>
                <a:cs typeface="Calibri" panose="020F0502020204030204" pitchFamily="34" charset="0"/>
                <a:hlinkClick r:id="rId5"/>
              </a:rPr>
              <a:t>/</a:t>
            </a:r>
            <a:r>
              <a:rPr lang="tr-TR" sz="2400" u="sng" dirty="0" err="1">
                <a:latin typeface="Calibri" panose="020F0502020204030204" pitchFamily="34" charset="0"/>
                <a:cs typeface="Calibri" panose="020F0502020204030204" pitchFamily="34" charset="0"/>
                <a:hlinkClick r:id="rId5"/>
              </a:rPr>
              <a:t>wp</a:t>
            </a:r>
            <a:r>
              <a:rPr lang="tr-TR" sz="2400" u="sng" dirty="0">
                <a:latin typeface="Calibri" panose="020F0502020204030204" pitchFamily="34" charset="0"/>
                <a:cs typeface="Calibri" panose="020F0502020204030204" pitchFamily="34" charset="0"/>
                <a:hlinkClick r:id="rId5"/>
              </a:rPr>
              <a:t>/</a:t>
            </a:r>
            <a:r>
              <a:rPr lang="tr-TR" sz="2400" u="sng" dirty="0" err="1">
                <a:latin typeface="Calibri" panose="020F0502020204030204" pitchFamily="34" charset="0"/>
                <a:cs typeface="Calibri" panose="020F0502020204030204" pitchFamily="34" charset="0"/>
                <a:hlinkClick r:id="rId5"/>
              </a:rPr>
              <a:t>justice-awp-2018_en.pdf</a:t>
            </a:r>
            <a:endParaRPr lang="en-US" sz="2400" dirty="0">
              <a:latin typeface="Calibri" panose="020F0502020204030204" pitchFamily="34" charset="0"/>
              <a:cs typeface="Calibri" panose="020F0502020204030204" pitchFamily="34" charset="0"/>
            </a:endParaRPr>
          </a:p>
          <a:p>
            <a:endParaRPr lang="en-US" dirty="0"/>
          </a:p>
        </p:txBody>
      </p:sp>
      <p:pic>
        <p:nvPicPr>
          <p:cNvPr id="4" name="Resim 3" descr="Image result for justice programme ec eu">
            <a:extLst>
              <a:ext uri="{FF2B5EF4-FFF2-40B4-BE49-F238E27FC236}">
                <a16:creationId xmlns:a16="http://schemas.microsoft.com/office/drawing/2014/main" id="{F02CF965-3797-46C6-A040-508331D3EB4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7718" y="5033638"/>
            <a:ext cx="1597671" cy="1556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46656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5A767E8-99D2-4168-B815-F7F2A2799FB0}"/>
              </a:ext>
            </a:extLst>
          </p:cNvPr>
          <p:cNvSpPr>
            <a:spLocks noGrp="1" noChangeArrowheads="1"/>
          </p:cNvSpPr>
          <p:nvPr>
            <p:ph type="title"/>
          </p:nvPr>
        </p:nvSpPr>
        <p:spPr>
          <a:xfrm>
            <a:off x="3044249" y="1280047"/>
            <a:ext cx="6103501" cy="1935889"/>
          </a:xfrm>
        </p:spPr>
        <p:txBody>
          <a:bodyPr>
            <a:noAutofit/>
          </a:bodyPr>
          <a:lstStyle/>
          <a:p>
            <a:pPr algn="ctr"/>
            <a:r>
              <a:rPr lang="en-GB" altLang="en-US" sz="5000" b="1" dirty="0">
                <a:solidFill>
                  <a:schemeClr val="accent5">
                    <a:lumMod val="50000"/>
                  </a:schemeClr>
                </a:solidFill>
                <a:latin typeface="+mn-lt"/>
              </a:rPr>
              <a:t>Internal Security Fund - Police</a:t>
            </a:r>
          </a:p>
        </p:txBody>
      </p:sp>
      <p:pic>
        <p:nvPicPr>
          <p:cNvPr id="6" name="Resim 5" descr="Image result for Internal Security Fund - Police">
            <a:extLst>
              <a:ext uri="{FF2B5EF4-FFF2-40B4-BE49-F238E27FC236}">
                <a16:creationId xmlns:a16="http://schemas.microsoft.com/office/drawing/2014/main" id="{57AB0CA2-A1B4-437E-9DCC-591BCCBD3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3617" y="3027384"/>
            <a:ext cx="2164766" cy="2103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81064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5A767E8-99D2-4168-B815-F7F2A2799FB0}"/>
              </a:ext>
            </a:extLst>
          </p:cNvPr>
          <p:cNvSpPr>
            <a:spLocks noGrp="1" noChangeArrowheads="1"/>
          </p:cNvSpPr>
          <p:nvPr>
            <p:ph type="title"/>
          </p:nvPr>
        </p:nvSpPr>
        <p:spPr>
          <a:xfrm>
            <a:off x="559293" y="244136"/>
            <a:ext cx="8336924" cy="827843"/>
          </a:xfrm>
        </p:spPr>
        <p:txBody>
          <a:bodyPr>
            <a:noAutofit/>
          </a:bodyPr>
          <a:lstStyle/>
          <a:p>
            <a:pPr algn="ctr"/>
            <a:r>
              <a:rPr lang="tr-TR" altLang="en-US" sz="3400" b="1" dirty="0">
                <a:solidFill>
                  <a:schemeClr val="accent5">
                    <a:lumMod val="50000"/>
                  </a:schemeClr>
                </a:solidFill>
                <a:latin typeface="+mn-lt"/>
              </a:rPr>
              <a:t>Programme; </a:t>
            </a:r>
            <a:r>
              <a:rPr lang="en-GB" altLang="en-US" sz="3400" b="1" dirty="0">
                <a:solidFill>
                  <a:schemeClr val="accent5">
                    <a:lumMod val="50000"/>
                  </a:schemeClr>
                </a:solidFill>
                <a:latin typeface="+mn-lt"/>
              </a:rPr>
              <a:t>Internal Security Fund - Police</a:t>
            </a:r>
          </a:p>
        </p:txBody>
      </p:sp>
      <p:pic>
        <p:nvPicPr>
          <p:cNvPr id="6" name="Resim 5" descr="Image result for Internal Security Fund - Police">
            <a:extLst>
              <a:ext uri="{FF2B5EF4-FFF2-40B4-BE49-F238E27FC236}">
                <a16:creationId xmlns:a16="http://schemas.microsoft.com/office/drawing/2014/main" id="{57AB0CA2-A1B4-437E-9DCC-591BCCBD3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208" y="5734975"/>
            <a:ext cx="904311" cy="878889"/>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E4FB1B56-11D8-4EFF-8C72-9475204B7156}"/>
              </a:ext>
            </a:extLst>
          </p:cNvPr>
          <p:cNvSpPr/>
          <p:nvPr/>
        </p:nvSpPr>
        <p:spPr>
          <a:xfrm>
            <a:off x="559292" y="1071979"/>
            <a:ext cx="11212497" cy="5224059"/>
          </a:xfrm>
          <a:prstGeom prst="rect">
            <a:avLst/>
          </a:prstGeom>
        </p:spPr>
        <p:txBody>
          <a:bodyPr wrap="square">
            <a:spAutoFit/>
          </a:bodyPr>
          <a:lstStyle/>
          <a:p>
            <a:pPr algn="just">
              <a:lnSpc>
                <a:spcPct val="107000"/>
              </a:lnSpc>
              <a:spcAft>
                <a:spcPts val="800"/>
              </a:spcAft>
            </a:pPr>
            <a:r>
              <a:rPr lang="en-GB" sz="2000" dirty="0">
                <a:latin typeface="Calibri" panose="020F0502020204030204" pitchFamily="34" charset="0"/>
                <a:ea typeface="Calibri" panose="020F0502020204030204" pitchFamily="34" charset="0"/>
                <a:cs typeface="Calibri" panose="020F0502020204030204" pitchFamily="34" charset="0"/>
              </a:rPr>
              <a:t>The programme will provide financial support to police cooperation, exchange and access to information, crime prevention and the fight against cross-border as well as serious and organised crime, including terrorism, the protection of people and critical infrastructure against security-related incidents and the effective management of security-related risks and crisis, taking into account common Union policies (strategies, programmes and action plans), legislation, practical co-operation and threat and risk assessments. </a:t>
            </a:r>
            <a:endParaRPr lang="tr-TR" sz="2000" dirty="0">
              <a:latin typeface="Calibri" panose="020F0502020204030204" pitchFamily="34" charset="0"/>
              <a:ea typeface="Calibri" panose="020F0502020204030204" pitchFamily="34" charset="0"/>
              <a:cs typeface="Calibri" panose="020F0502020204030204" pitchFamily="34" charset="0"/>
            </a:endParaRPr>
          </a:p>
          <a:p>
            <a:pPr algn="just"/>
            <a:r>
              <a:rPr lang="en-GB" sz="2000" dirty="0">
                <a:latin typeface="Calibri" panose="020F0502020204030204" pitchFamily="34" charset="0"/>
                <a:cs typeface="Calibri" panose="020F0502020204030204" pitchFamily="34" charset="0"/>
              </a:rPr>
              <a:t>Within this general objective, the Funds’ activities focus on two specific objectives:</a:t>
            </a:r>
            <a:endParaRPr lang="tr-TR" sz="2000" dirty="0">
              <a:latin typeface="Calibri" panose="020F0502020204030204" pitchFamily="34" charset="0"/>
              <a:cs typeface="Calibri" panose="020F0502020204030204" pitchFamily="34" charset="0"/>
            </a:endParaRPr>
          </a:p>
          <a:p>
            <a:pPr algn="just"/>
            <a:endParaRPr lang="en-US" sz="2000" dirty="0">
              <a:latin typeface="Calibri" panose="020F0502020204030204" pitchFamily="34" charset="0"/>
              <a:cs typeface="Calibri" panose="020F0502020204030204" pitchFamily="34" charset="0"/>
            </a:endParaRPr>
          </a:p>
          <a:p>
            <a:pPr algn="just"/>
            <a:r>
              <a:rPr lang="en-GB" sz="2000" dirty="0">
                <a:latin typeface="Calibri" panose="020F0502020204030204" pitchFamily="34" charset="0"/>
                <a:cs typeface="Calibri" panose="020F0502020204030204" pitchFamily="34" charset="0"/>
              </a:rPr>
              <a:t>●Fight against crime: combating cross-border, serious and organised crime including terrorism, and reinforcing coordination and cooperation between law enforcement authorities and other national authorities of EU States, including with EUROPOL and other relevant EU bodies, and with relevant non-EU and international organisations;</a:t>
            </a:r>
            <a:endParaRPr lang="en-US" sz="2000" dirty="0">
              <a:latin typeface="Calibri" panose="020F0502020204030204" pitchFamily="34" charset="0"/>
              <a:cs typeface="Calibri" panose="020F0502020204030204" pitchFamily="34" charset="0"/>
            </a:endParaRPr>
          </a:p>
          <a:p>
            <a:pPr algn="just"/>
            <a:r>
              <a:rPr lang="en-GB" sz="2000" dirty="0">
                <a:latin typeface="Calibri" panose="020F0502020204030204" pitchFamily="34" charset="0"/>
                <a:cs typeface="Calibri" panose="020F0502020204030204" pitchFamily="34" charset="0"/>
              </a:rPr>
              <a:t>●Managing risk and crisis: enhancing the capacity of EU States and the Union for managing effectively security-related risk and crisis, and preparing for protecting people and critical infrastructure against terrorist attacks and other security related incidents.</a:t>
            </a:r>
            <a:endParaRPr lang="en-US" sz="2000" dirty="0">
              <a:latin typeface="Calibri" panose="020F0502020204030204" pitchFamily="34" charset="0"/>
              <a:cs typeface="Calibri" panose="020F0502020204030204" pitchFamily="34" charset="0"/>
            </a:endParaRPr>
          </a:p>
          <a:p>
            <a:pPr algn="just">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63429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Image result for Internal Security Fund - Police">
            <a:extLst>
              <a:ext uri="{FF2B5EF4-FFF2-40B4-BE49-F238E27FC236}">
                <a16:creationId xmlns:a16="http://schemas.microsoft.com/office/drawing/2014/main" id="{57AB0CA2-A1B4-437E-9DCC-591BCCBD3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208" y="5734975"/>
            <a:ext cx="904311" cy="878889"/>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74B9B6AF-F625-4EFD-95EB-51B1D930C5F7}"/>
              </a:ext>
            </a:extLst>
          </p:cNvPr>
          <p:cNvSpPr/>
          <p:nvPr/>
        </p:nvSpPr>
        <p:spPr>
          <a:xfrm>
            <a:off x="929196" y="877018"/>
            <a:ext cx="10333607" cy="4093428"/>
          </a:xfrm>
          <a:prstGeom prst="rect">
            <a:avLst/>
          </a:prstGeom>
        </p:spPr>
        <p:txBody>
          <a:bodyPr wrap="square">
            <a:spAutoFit/>
          </a:bodyPr>
          <a:lstStyle/>
          <a:p>
            <a:pPr algn="just">
              <a:spcAft>
                <a:spcPts val="800"/>
              </a:spcAft>
            </a:pPr>
            <a:r>
              <a:rPr lang="en-GB" sz="2200" b="1" dirty="0">
                <a:latin typeface="Calibri" panose="020F0502020204030204" pitchFamily="34" charset="0"/>
                <a:ea typeface="Calibri" panose="020F0502020204030204" pitchFamily="34" charset="0"/>
                <a:cs typeface="Calibri" panose="020F0502020204030204" pitchFamily="34" charset="0"/>
              </a:rPr>
              <a:t>Total Budget:</a:t>
            </a:r>
            <a:r>
              <a:rPr lang="en-GB" sz="2200" dirty="0">
                <a:latin typeface="Calibri" panose="020F0502020204030204" pitchFamily="34" charset="0"/>
                <a:ea typeface="Calibri" panose="020F0502020204030204" pitchFamily="34" charset="0"/>
                <a:cs typeface="Calibri" panose="020F0502020204030204" pitchFamily="34" charset="0"/>
              </a:rPr>
              <a:t> €1,04 billion. ( </a:t>
            </a:r>
            <a:r>
              <a:rPr lang="en-GB" sz="2200" dirty="0" err="1">
                <a:latin typeface="Calibri" panose="020F0502020204030204" pitchFamily="34" charset="0"/>
                <a:ea typeface="Calibri" panose="020F0502020204030204" pitchFamily="34" charset="0"/>
                <a:cs typeface="Calibri" panose="020F0502020204030204" pitchFamily="34" charset="0"/>
              </a:rPr>
              <a:t>ISF</a:t>
            </a:r>
            <a:r>
              <a:rPr lang="en-GB" sz="2200" dirty="0">
                <a:latin typeface="Calibri" panose="020F0502020204030204" pitchFamily="34" charset="0"/>
                <a:ea typeface="Calibri" panose="020F0502020204030204" pitchFamily="34" charset="0"/>
                <a:cs typeface="Calibri" panose="020F0502020204030204" pitchFamily="34" charset="0"/>
              </a:rPr>
              <a:t> Police instrument, of which EUR 662 million will be channelled through shared management and EUR 342 million through direct management.</a:t>
            </a:r>
            <a:endParaRPr lang="tr-TR" sz="2200" dirty="0">
              <a:latin typeface="Calibri" panose="020F0502020204030204" pitchFamily="34" charset="0"/>
              <a:ea typeface="Calibri" panose="020F0502020204030204" pitchFamily="34" charset="0"/>
              <a:cs typeface="Calibri" panose="020F0502020204030204" pitchFamily="34" charset="0"/>
            </a:endParaRPr>
          </a:p>
          <a:p>
            <a:pPr algn="just">
              <a:spcAft>
                <a:spcPts val="800"/>
              </a:spcAft>
            </a:pPr>
            <a:endParaRPr lang="en-US" sz="2200" dirty="0">
              <a:latin typeface="Calibri" panose="020F0502020204030204" pitchFamily="34" charset="0"/>
              <a:ea typeface="Calibri" panose="020F0502020204030204" pitchFamily="34" charset="0"/>
              <a:cs typeface="Calibri" panose="020F0502020204030204" pitchFamily="34" charset="0"/>
            </a:endParaRPr>
          </a:p>
          <a:p>
            <a:pPr algn="just">
              <a:spcAft>
                <a:spcPts val="800"/>
              </a:spcAft>
            </a:pPr>
            <a:r>
              <a:rPr lang="en-GB" sz="2200" b="1" dirty="0">
                <a:latin typeface="Calibri" panose="020F0502020204030204" pitchFamily="34" charset="0"/>
                <a:ea typeface="Calibri" panose="020F0502020204030204" pitchFamily="34" charset="0"/>
                <a:cs typeface="Calibri" panose="020F0502020204030204" pitchFamily="34" charset="0"/>
              </a:rPr>
              <a:t>Thematic Categories:</a:t>
            </a:r>
            <a:r>
              <a:rPr lang="en-GB" sz="2200" dirty="0">
                <a:latin typeface="Calibri" panose="020F0502020204030204" pitchFamily="34" charset="0"/>
                <a:ea typeface="Calibri" panose="020F0502020204030204" pitchFamily="34" charset="0"/>
                <a:cs typeface="Calibri" panose="020F0502020204030204" pitchFamily="34" charset="0"/>
              </a:rPr>
              <a:t> Justice and Security, Law Enforcement, Education and Training</a:t>
            </a:r>
            <a:endParaRPr lang="tr-TR" sz="2200" dirty="0">
              <a:latin typeface="Calibri" panose="020F0502020204030204" pitchFamily="34" charset="0"/>
              <a:ea typeface="Calibri" panose="020F0502020204030204" pitchFamily="34" charset="0"/>
              <a:cs typeface="Calibri" panose="020F0502020204030204" pitchFamily="34" charset="0"/>
            </a:endParaRPr>
          </a:p>
          <a:p>
            <a:pPr algn="just">
              <a:spcAft>
                <a:spcPts val="800"/>
              </a:spcAft>
            </a:pPr>
            <a:endParaRPr lang="en-US" sz="2200" dirty="0">
              <a:latin typeface="Calibri" panose="020F0502020204030204" pitchFamily="34" charset="0"/>
              <a:ea typeface="Calibri" panose="020F0502020204030204" pitchFamily="34" charset="0"/>
              <a:cs typeface="Calibri" panose="020F0502020204030204" pitchFamily="34" charset="0"/>
            </a:endParaRPr>
          </a:p>
          <a:p>
            <a:pPr algn="just">
              <a:spcAft>
                <a:spcPts val="800"/>
              </a:spcAft>
            </a:pPr>
            <a:r>
              <a:rPr lang="en-GB" sz="2200" b="1" dirty="0">
                <a:solidFill>
                  <a:srgbClr val="000000"/>
                </a:solidFill>
                <a:latin typeface="Calibri" panose="020F0502020204030204" pitchFamily="34" charset="0"/>
                <a:ea typeface="Calibri" panose="020F0502020204030204" pitchFamily="34" charset="0"/>
                <a:cs typeface="Calibri" panose="020F0502020204030204" pitchFamily="34" charset="0"/>
              </a:rPr>
              <a:t>Beneficiaries</a:t>
            </a:r>
            <a:r>
              <a:rPr lang="en-GB" sz="2200" dirty="0">
                <a:latin typeface="Calibri" panose="020F0502020204030204" pitchFamily="34" charset="0"/>
                <a:ea typeface="Calibri" panose="020F0502020204030204" pitchFamily="34" charset="0"/>
                <a:cs typeface="Calibri" panose="020F0502020204030204" pitchFamily="34" charset="0"/>
              </a:rPr>
              <a:t>: Central Government - State and federal authorities, local public bodies, non-governmental organisations and private and public law companies.</a:t>
            </a:r>
            <a:endParaRPr lang="tr-TR" sz="2200" dirty="0">
              <a:latin typeface="Calibri" panose="020F0502020204030204" pitchFamily="34" charset="0"/>
              <a:ea typeface="Calibri" panose="020F0502020204030204" pitchFamily="34" charset="0"/>
              <a:cs typeface="Calibri" panose="020F0502020204030204" pitchFamily="34" charset="0"/>
            </a:endParaRPr>
          </a:p>
          <a:p>
            <a:pPr algn="just">
              <a:spcAft>
                <a:spcPts val="800"/>
              </a:spcAft>
            </a:pPr>
            <a:endParaRPr lang="en-US" sz="2200" dirty="0">
              <a:latin typeface="Calibri" panose="020F0502020204030204" pitchFamily="34" charset="0"/>
              <a:ea typeface="Calibri" panose="020F0502020204030204" pitchFamily="34" charset="0"/>
              <a:cs typeface="Calibri" panose="020F0502020204030204" pitchFamily="34" charset="0"/>
            </a:endParaRPr>
          </a:p>
          <a:p>
            <a:pPr algn="just">
              <a:spcAft>
                <a:spcPts val="800"/>
              </a:spcAft>
            </a:pPr>
            <a:r>
              <a:rPr lang="en-GB" sz="2200" b="1" dirty="0">
                <a:latin typeface="Calibri" panose="020F0502020204030204" pitchFamily="34" charset="0"/>
                <a:ea typeface="Calibri" panose="020F0502020204030204" pitchFamily="34" charset="0"/>
                <a:cs typeface="Calibri" panose="020F0502020204030204" pitchFamily="34" charset="0"/>
              </a:rPr>
              <a:t>Level of Financing (Eu Co-Financing Rate);</a:t>
            </a:r>
            <a:r>
              <a:rPr lang="en-GB" sz="2200" dirty="0">
                <a:latin typeface="Calibri" panose="020F0502020204030204" pitchFamily="34" charset="0"/>
                <a:ea typeface="Calibri" panose="020F0502020204030204" pitchFamily="34" charset="0"/>
                <a:cs typeface="Calibri" panose="020F0502020204030204" pitchFamily="34" charset="0"/>
              </a:rPr>
              <a:t> 90%</a:t>
            </a:r>
            <a:endParaRPr lang="en-US" sz="2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418152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Image result for Internal Security Fund - Police">
            <a:extLst>
              <a:ext uri="{FF2B5EF4-FFF2-40B4-BE49-F238E27FC236}">
                <a16:creationId xmlns:a16="http://schemas.microsoft.com/office/drawing/2014/main" id="{57AB0CA2-A1B4-437E-9DCC-591BCCBD3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208" y="5734975"/>
            <a:ext cx="904311" cy="878889"/>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74B9B6AF-F625-4EFD-95EB-51B1D930C5F7}"/>
              </a:ext>
            </a:extLst>
          </p:cNvPr>
          <p:cNvSpPr/>
          <p:nvPr/>
        </p:nvSpPr>
        <p:spPr>
          <a:xfrm>
            <a:off x="653988" y="168989"/>
            <a:ext cx="10333607" cy="5611793"/>
          </a:xfrm>
          <a:prstGeom prst="rect">
            <a:avLst/>
          </a:prstGeom>
        </p:spPr>
        <p:txBody>
          <a:bodyPr wrap="square">
            <a:spAutoFit/>
          </a:bodyPr>
          <a:lstStyle/>
          <a:p>
            <a:pPr algn="just">
              <a:spcAft>
                <a:spcPts val="800"/>
              </a:spcAft>
            </a:pPr>
            <a:r>
              <a:rPr lang="en-US" sz="2400" b="1" dirty="0">
                <a:latin typeface="Calibri" panose="020F0502020204030204" pitchFamily="34" charset="0"/>
                <a:ea typeface="Calibri" panose="020F0502020204030204" pitchFamily="34" charset="0"/>
                <a:cs typeface="Calibri" panose="020F0502020204030204" pitchFamily="34" charset="0"/>
              </a:rPr>
              <a:t>Programme will provide a support for following actions;</a:t>
            </a:r>
          </a:p>
          <a:p>
            <a:pPr lvl="1" algn="just">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	Actions improving police cooperation and coordination between law enforcement authorities, including joint investigation teams and any other form of cross-border joint operation, the access to and exchange of information and interoperable technologies.</a:t>
            </a:r>
          </a:p>
          <a:p>
            <a:pPr lvl="1" algn="just">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	Networking, mutual confidence, understanding and learning, the identification, exchange and dissemination of know-how, experience and good practices, information sharing, shared situation awareness and foresight, contingency planning and interoperability.</a:t>
            </a:r>
          </a:p>
          <a:p>
            <a:pPr lvl="1" algn="just">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	Analytical, monitoring and evaluation activities, including studies and threat, risk and impact assessments.</a:t>
            </a:r>
          </a:p>
          <a:p>
            <a:pPr lvl="1" algn="just">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	Awareness raising, dissemination and communication activities.</a:t>
            </a:r>
          </a:p>
          <a:p>
            <a:pPr lvl="1" algn="just">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	Acquisition and/or further upgrading of technical equipment, secure facilities, infrastructures, related buildings and systems, especially ICT systems and their components, including for the purpose of European cooperation on cyber- crime, notably with the European Cybercrime Centre.</a:t>
            </a:r>
          </a:p>
          <a:p>
            <a:pPr lvl="1" algn="just">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	Exchange, training and education of staff and experts of relevant authorities, including language training and joint exercises or programmes.</a:t>
            </a:r>
          </a:p>
          <a:p>
            <a:pPr lvl="1" algn="just">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	Measures deploying, transferring, testing and validating new methodology or technology, including pilot projects and follow-up measures to Union funded security research projects.</a:t>
            </a:r>
          </a:p>
        </p:txBody>
      </p:sp>
    </p:spTree>
    <p:extLst>
      <p:ext uri="{BB962C8B-B14F-4D97-AF65-F5344CB8AC3E}">
        <p14:creationId xmlns:p14="http://schemas.microsoft.com/office/powerpoint/2010/main" val="144543927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Image result for Internal Security Fund - Police">
            <a:extLst>
              <a:ext uri="{FF2B5EF4-FFF2-40B4-BE49-F238E27FC236}">
                <a16:creationId xmlns:a16="http://schemas.microsoft.com/office/drawing/2014/main" id="{57AB0CA2-A1B4-437E-9DCC-591BCCBD3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208" y="5734975"/>
            <a:ext cx="904311" cy="878889"/>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74B9B6AF-F625-4EFD-95EB-51B1D930C5F7}"/>
              </a:ext>
            </a:extLst>
          </p:cNvPr>
          <p:cNvSpPr/>
          <p:nvPr/>
        </p:nvSpPr>
        <p:spPr>
          <a:xfrm>
            <a:off x="778363" y="287330"/>
            <a:ext cx="10333607" cy="5109091"/>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r>
              <a:rPr lang="en-GB" sz="2200" b="1" dirty="0">
                <a:latin typeface="Calibri" panose="020F0502020204030204" pitchFamily="34" charset="0"/>
                <a:cs typeface="Calibri" panose="020F0502020204030204" pitchFamily="34" charset="0"/>
              </a:rPr>
              <a:t>Link; </a:t>
            </a:r>
            <a:r>
              <a:rPr lang="en-GB" sz="2200" u="sng" dirty="0">
                <a:latin typeface="Calibri" panose="020F0502020204030204" pitchFamily="34" charset="0"/>
                <a:cs typeface="Calibri" panose="020F0502020204030204" pitchFamily="34" charset="0"/>
                <a:hlinkClick r:id="rId3"/>
              </a:rPr>
              <a:t>https://</a:t>
            </a:r>
            <a:r>
              <a:rPr lang="en-GB" sz="2200" u="sng" dirty="0" err="1">
                <a:latin typeface="Calibri" panose="020F0502020204030204" pitchFamily="34" charset="0"/>
                <a:cs typeface="Calibri" panose="020F0502020204030204" pitchFamily="34" charset="0"/>
                <a:hlinkClick r:id="rId3"/>
              </a:rPr>
              <a:t>ec.europa.eu</a:t>
            </a:r>
            <a:r>
              <a:rPr lang="en-GB" sz="2200" u="sng" dirty="0">
                <a:latin typeface="Calibri" panose="020F0502020204030204" pitchFamily="34" charset="0"/>
                <a:cs typeface="Calibri" panose="020F0502020204030204" pitchFamily="34" charset="0"/>
                <a:hlinkClick r:id="rId3"/>
              </a:rPr>
              <a:t>/home-affairs/financing/</a:t>
            </a:r>
            <a:r>
              <a:rPr lang="en-GB" sz="2200" u="sng" dirty="0" err="1">
                <a:latin typeface="Calibri" panose="020F0502020204030204" pitchFamily="34" charset="0"/>
                <a:cs typeface="Calibri" panose="020F0502020204030204" pitchFamily="34" charset="0"/>
                <a:hlinkClick r:id="rId3"/>
              </a:rPr>
              <a:t>fundings</a:t>
            </a:r>
            <a:r>
              <a:rPr lang="en-GB" sz="2200" u="sng" dirty="0">
                <a:latin typeface="Calibri" panose="020F0502020204030204" pitchFamily="34" charset="0"/>
                <a:cs typeface="Calibri" panose="020F0502020204030204" pitchFamily="34" charset="0"/>
                <a:hlinkClick r:id="rId3"/>
              </a:rPr>
              <a:t>/security-and-safeguarding-liberties/internal-security-fund-</a:t>
            </a:r>
            <a:r>
              <a:rPr lang="en-GB" sz="2200" u="sng" dirty="0" err="1">
                <a:latin typeface="Calibri" panose="020F0502020204030204" pitchFamily="34" charset="0"/>
                <a:cs typeface="Calibri" panose="020F0502020204030204" pitchFamily="34" charset="0"/>
                <a:hlinkClick r:id="rId3"/>
              </a:rPr>
              <a:t>police_en</a:t>
            </a:r>
            <a:endParaRPr lang="tr-TR" sz="2200" u="sng" dirty="0">
              <a:latin typeface="Calibri" panose="020F0502020204030204" pitchFamily="34" charset="0"/>
              <a:cs typeface="Calibri" panose="020F0502020204030204" pitchFamily="34" charset="0"/>
            </a:endParaRPr>
          </a:p>
          <a:p>
            <a:endParaRPr lang="tr-TR" sz="2200" u="sng" dirty="0">
              <a:latin typeface="Calibri" panose="020F0502020204030204" pitchFamily="34" charset="0"/>
              <a:cs typeface="Calibri" panose="020F0502020204030204" pitchFamily="34" charset="0"/>
            </a:endParaRPr>
          </a:p>
          <a:p>
            <a:r>
              <a:rPr lang="en-GB" sz="2200" b="1" dirty="0">
                <a:latin typeface="Calibri" panose="020F0502020204030204" pitchFamily="34" charset="0"/>
                <a:cs typeface="Calibri" panose="020F0502020204030204" pitchFamily="34" charset="0"/>
              </a:rPr>
              <a:t>Find a Call; </a:t>
            </a:r>
            <a:endParaRPr lang="tr-TR" sz="2200" b="1" dirty="0">
              <a:latin typeface="Calibri" panose="020F0502020204030204" pitchFamily="34" charset="0"/>
              <a:cs typeface="Calibri" panose="020F0502020204030204" pitchFamily="34" charset="0"/>
            </a:endParaRPr>
          </a:p>
          <a:p>
            <a:r>
              <a:rPr lang="en-GB" sz="2200" u="sng" dirty="0">
                <a:latin typeface="Calibri" panose="020F0502020204030204" pitchFamily="34" charset="0"/>
                <a:cs typeface="Calibri" panose="020F0502020204030204" pitchFamily="34" charset="0"/>
                <a:hlinkClick r:id="rId4"/>
              </a:rPr>
              <a:t>https://</a:t>
            </a:r>
            <a:r>
              <a:rPr lang="en-GB" sz="2200" u="sng" dirty="0" err="1">
                <a:latin typeface="Calibri" panose="020F0502020204030204" pitchFamily="34" charset="0"/>
                <a:cs typeface="Calibri" panose="020F0502020204030204" pitchFamily="34" charset="0"/>
                <a:hlinkClick r:id="rId4"/>
              </a:rPr>
              <a:t>ec.europa.eu</a:t>
            </a:r>
            <a:r>
              <a:rPr lang="en-GB" sz="2200" u="sng" dirty="0">
                <a:latin typeface="Calibri" panose="020F0502020204030204" pitchFamily="34" charset="0"/>
                <a:cs typeface="Calibri" panose="020F0502020204030204" pitchFamily="34" charset="0"/>
                <a:hlinkClick r:id="rId4"/>
              </a:rPr>
              <a:t>/info/funding-tenders/opportunities/portal/screen/programmes/</a:t>
            </a:r>
            <a:r>
              <a:rPr lang="en-GB" sz="2200" u="sng" dirty="0" err="1">
                <a:latin typeface="Calibri" panose="020F0502020204030204" pitchFamily="34" charset="0"/>
                <a:cs typeface="Calibri" panose="020F0502020204030204" pitchFamily="34" charset="0"/>
                <a:hlinkClick r:id="rId4"/>
              </a:rPr>
              <a:t>isfp</a:t>
            </a:r>
            <a:endParaRPr lang="en-US" sz="2200" dirty="0">
              <a:latin typeface="Calibri" panose="020F0502020204030204" pitchFamily="34" charset="0"/>
              <a:cs typeface="Calibri" panose="020F0502020204030204" pitchFamily="34" charset="0"/>
            </a:endParaRPr>
          </a:p>
          <a:p>
            <a:endParaRPr lang="tr-TR" sz="2200" dirty="0">
              <a:latin typeface="Calibri" panose="020F0502020204030204" pitchFamily="34" charset="0"/>
              <a:cs typeface="Calibri" panose="020F0502020204030204" pitchFamily="34" charset="0"/>
            </a:endParaRPr>
          </a:p>
          <a:p>
            <a:r>
              <a:rPr lang="en-GB" sz="2200" b="1" dirty="0">
                <a:latin typeface="Calibri" panose="020F0502020204030204" pitchFamily="34" charset="0"/>
                <a:cs typeface="Calibri" panose="020F0502020204030204" pitchFamily="34" charset="0"/>
              </a:rPr>
              <a:t>Regulation; </a:t>
            </a:r>
            <a:endParaRPr lang="en-US" sz="2200" b="1" dirty="0">
              <a:latin typeface="Calibri" panose="020F0502020204030204" pitchFamily="34" charset="0"/>
              <a:cs typeface="Calibri" panose="020F0502020204030204" pitchFamily="34" charset="0"/>
            </a:endParaRPr>
          </a:p>
          <a:p>
            <a:r>
              <a:rPr lang="en-GB" sz="2200" u="sng" dirty="0">
                <a:latin typeface="Calibri" panose="020F0502020204030204" pitchFamily="34" charset="0"/>
                <a:cs typeface="Calibri" panose="020F0502020204030204" pitchFamily="34" charset="0"/>
                <a:hlinkClick r:id="rId5"/>
              </a:rPr>
              <a:t>https://</a:t>
            </a:r>
            <a:r>
              <a:rPr lang="en-GB" sz="2200" u="sng" dirty="0" err="1">
                <a:latin typeface="Calibri" panose="020F0502020204030204" pitchFamily="34" charset="0"/>
                <a:cs typeface="Calibri" panose="020F0502020204030204" pitchFamily="34" charset="0"/>
                <a:hlinkClick r:id="rId5"/>
              </a:rPr>
              <a:t>eur-lex.europa.eu</a:t>
            </a:r>
            <a:r>
              <a:rPr lang="en-GB" sz="2200" u="sng" dirty="0">
                <a:latin typeface="Calibri" panose="020F0502020204030204" pitchFamily="34" charset="0"/>
                <a:cs typeface="Calibri" panose="020F0502020204030204" pitchFamily="34" charset="0"/>
                <a:hlinkClick r:id="rId5"/>
              </a:rPr>
              <a:t>/legal-content/</a:t>
            </a:r>
            <a:r>
              <a:rPr lang="en-GB" sz="2200" u="sng" dirty="0" err="1">
                <a:latin typeface="Calibri" panose="020F0502020204030204" pitchFamily="34" charset="0"/>
                <a:cs typeface="Calibri" panose="020F0502020204030204" pitchFamily="34" charset="0"/>
                <a:hlinkClick r:id="rId5"/>
              </a:rPr>
              <a:t>EN</a:t>
            </a:r>
            <a:r>
              <a:rPr lang="en-GB" sz="2200" u="sng" dirty="0">
                <a:latin typeface="Calibri" panose="020F0502020204030204" pitchFamily="34" charset="0"/>
                <a:cs typeface="Calibri" panose="020F0502020204030204" pitchFamily="34" charset="0"/>
                <a:hlinkClick r:id="rId5"/>
              </a:rPr>
              <a:t>/TXT/PDF/?</a:t>
            </a:r>
            <a:r>
              <a:rPr lang="en-GB" sz="2200" u="sng" dirty="0" err="1">
                <a:latin typeface="Calibri" panose="020F0502020204030204" pitchFamily="34" charset="0"/>
                <a:cs typeface="Calibri" panose="020F0502020204030204" pitchFamily="34" charset="0"/>
                <a:hlinkClick r:id="rId5"/>
              </a:rPr>
              <a:t>uri</a:t>
            </a:r>
            <a:r>
              <a:rPr lang="en-GB" sz="2200" u="sng" dirty="0">
                <a:latin typeface="Calibri" panose="020F0502020204030204" pitchFamily="34" charset="0"/>
                <a:cs typeface="Calibri" panose="020F0502020204030204" pitchFamily="34" charset="0"/>
                <a:hlinkClick r:id="rId5"/>
              </a:rPr>
              <a:t>=</a:t>
            </a:r>
            <a:r>
              <a:rPr lang="en-GB" sz="2200" u="sng" dirty="0" err="1">
                <a:latin typeface="Calibri" panose="020F0502020204030204" pitchFamily="34" charset="0"/>
                <a:cs typeface="Calibri" panose="020F0502020204030204" pitchFamily="34" charset="0"/>
                <a:hlinkClick r:id="rId5"/>
              </a:rPr>
              <a:t>CELEX:32014R0513&amp;qid</a:t>
            </a:r>
            <a:r>
              <a:rPr lang="en-GB" sz="2200" u="sng" dirty="0">
                <a:latin typeface="Calibri" panose="020F0502020204030204" pitchFamily="34" charset="0"/>
                <a:cs typeface="Calibri" panose="020F0502020204030204" pitchFamily="34" charset="0"/>
                <a:hlinkClick r:id="rId5"/>
              </a:rPr>
              <a:t>=</a:t>
            </a:r>
            <a:r>
              <a:rPr lang="en-GB" sz="2200" u="sng" dirty="0" err="1">
                <a:latin typeface="Calibri" panose="020F0502020204030204" pitchFamily="34" charset="0"/>
                <a:cs typeface="Calibri" panose="020F0502020204030204" pitchFamily="34" charset="0"/>
                <a:hlinkClick r:id="rId5"/>
              </a:rPr>
              <a:t>1565345756477&amp;from</a:t>
            </a:r>
            <a:r>
              <a:rPr lang="en-GB" sz="2200" u="sng" dirty="0">
                <a:latin typeface="Calibri" panose="020F0502020204030204" pitchFamily="34" charset="0"/>
                <a:cs typeface="Calibri" panose="020F0502020204030204" pitchFamily="34" charset="0"/>
                <a:hlinkClick r:id="rId5"/>
              </a:rPr>
              <a:t>=</a:t>
            </a:r>
            <a:r>
              <a:rPr lang="en-GB" sz="2200" u="sng" dirty="0" err="1">
                <a:latin typeface="Calibri" panose="020F0502020204030204" pitchFamily="34" charset="0"/>
                <a:cs typeface="Calibri" panose="020F0502020204030204" pitchFamily="34" charset="0"/>
                <a:hlinkClick r:id="rId5"/>
              </a:rPr>
              <a:t>EN</a:t>
            </a:r>
            <a:endParaRPr lang="tr-TR" sz="2200" u="sng" dirty="0">
              <a:latin typeface="Calibri" panose="020F0502020204030204" pitchFamily="34" charset="0"/>
              <a:cs typeface="Calibri" panose="020F0502020204030204" pitchFamily="34" charset="0"/>
            </a:endParaRPr>
          </a:p>
          <a:p>
            <a:endParaRPr lang="en-US" sz="2200" dirty="0">
              <a:latin typeface="Calibri" panose="020F0502020204030204" pitchFamily="34" charset="0"/>
              <a:cs typeface="Calibri" panose="020F0502020204030204" pitchFamily="34" charset="0"/>
            </a:endParaRPr>
          </a:p>
          <a:p>
            <a:r>
              <a:rPr lang="en-GB" sz="2200" b="1" dirty="0">
                <a:latin typeface="Calibri" panose="020F0502020204030204" pitchFamily="34" charset="0"/>
                <a:cs typeface="Calibri" panose="020F0502020204030204" pitchFamily="34" charset="0"/>
              </a:rPr>
              <a:t>Work programme; </a:t>
            </a:r>
            <a:r>
              <a:rPr lang="en-GB" sz="2200" u="sng" dirty="0">
                <a:latin typeface="Calibri" panose="020F0502020204030204" pitchFamily="34" charset="0"/>
                <a:cs typeface="Calibri" panose="020F0502020204030204" pitchFamily="34" charset="0"/>
                <a:hlinkClick r:id="rId6"/>
              </a:rPr>
              <a:t>https://</a:t>
            </a:r>
            <a:r>
              <a:rPr lang="en-GB" sz="2200" u="sng" dirty="0" err="1">
                <a:latin typeface="Calibri" panose="020F0502020204030204" pitchFamily="34" charset="0"/>
                <a:cs typeface="Calibri" panose="020F0502020204030204" pitchFamily="34" charset="0"/>
                <a:hlinkClick r:id="rId6"/>
              </a:rPr>
              <a:t>ec.europa.eu</a:t>
            </a:r>
            <a:r>
              <a:rPr lang="en-GB" sz="2200" u="sng" dirty="0">
                <a:latin typeface="Calibri" panose="020F0502020204030204" pitchFamily="34" charset="0"/>
                <a:cs typeface="Calibri" panose="020F0502020204030204" pitchFamily="34" charset="0"/>
                <a:hlinkClick r:id="rId6"/>
              </a:rPr>
              <a:t>/research/participants/data/ref/</a:t>
            </a:r>
            <a:r>
              <a:rPr lang="en-GB" sz="2200" u="sng" dirty="0" err="1">
                <a:latin typeface="Calibri" panose="020F0502020204030204" pitchFamily="34" charset="0"/>
                <a:cs typeface="Calibri" panose="020F0502020204030204" pitchFamily="34" charset="0"/>
                <a:hlinkClick r:id="rId6"/>
              </a:rPr>
              <a:t>other_eu_prog</a:t>
            </a:r>
            <a:r>
              <a:rPr lang="en-GB" sz="2200" u="sng" dirty="0">
                <a:latin typeface="Calibri" panose="020F0502020204030204" pitchFamily="34" charset="0"/>
                <a:cs typeface="Calibri" panose="020F0502020204030204" pitchFamily="34" charset="0"/>
                <a:hlinkClick r:id="rId6"/>
              </a:rPr>
              <a:t>/home/</a:t>
            </a:r>
            <a:r>
              <a:rPr lang="en-GB" sz="2200" u="sng" dirty="0" err="1">
                <a:latin typeface="Calibri" panose="020F0502020204030204" pitchFamily="34" charset="0"/>
                <a:cs typeface="Calibri" panose="020F0502020204030204" pitchFamily="34" charset="0"/>
                <a:hlinkClick r:id="rId6"/>
              </a:rPr>
              <a:t>wp</a:t>
            </a:r>
            <a:r>
              <a:rPr lang="en-GB" sz="2200" u="sng" dirty="0">
                <a:latin typeface="Calibri" panose="020F0502020204030204" pitchFamily="34" charset="0"/>
                <a:cs typeface="Calibri" panose="020F0502020204030204" pitchFamily="34" charset="0"/>
                <a:hlinkClick r:id="rId6"/>
              </a:rPr>
              <a:t>/</a:t>
            </a:r>
            <a:r>
              <a:rPr lang="en-GB" sz="2200" u="sng" dirty="0" err="1">
                <a:latin typeface="Calibri" panose="020F0502020204030204" pitchFamily="34" charset="0"/>
                <a:cs typeface="Calibri" panose="020F0502020204030204" pitchFamily="34" charset="0"/>
                <a:hlinkClick r:id="rId6"/>
              </a:rPr>
              <a:t>isfp-awp-2018_en.pdf</a:t>
            </a:r>
            <a:endParaRPr lang="en-US" sz="22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76222678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5A767E8-99D2-4168-B815-F7F2A2799FB0}"/>
              </a:ext>
            </a:extLst>
          </p:cNvPr>
          <p:cNvSpPr>
            <a:spLocks noGrp="1" noChangeArrowheads="1"/>
          </p:cNvSpPr>
          <p:nvPr>
            <p:ph type="title"/>
          </p:nvPr>
        </p:nvSpPr>
        <p:spPr>
          <a:xfrm>
            <a:off x="4053935" y="1493111"/>
            <a:ext cx="4084127" cy="1935889"/>
          </a:xfrm>
        </p:spPr>
        <p:txBody>
          <a:bodyPr>
            <a:noAutofit/>
          </a:bodyPr>
          <a:lstStyle/>
          <a:p>
            <a:pPr algn="ctr"/>
            <a:r>
              <a:rPr lang="tr-TR" altLang="en-US" sz="5000" b="1" dirty="0" err="1">
                <a:solidFill>
                  <a:schemeClr val="accent5">
                    <a:lumMod val="50000"/>
                  </a:schemeClr>
                </a:solidFill>
                <a:latin typeface="+mn-lt"/>
              </a:rPr>
              <a:t>Connecting</a:t>
            </a:r>
            <a:r>
              <a:rPr lang="tr-TR" altLang="en-US" sz="5000" b="1" dirty="0">
                <a:solidFill>
                  <a:schemeClr val="accent5">
                    <a:lumMod val="50000"/>
                  </a:schemeClr>
                </a:solidFill>
                <a:latin typeface="+mn-lt"/>
              </a:rPr>
              <a:t> Europe </a:t>
            </a:r>
            <a:r>
              <a:rPr lang="tr-TR" altLang="en-US" sz="5000" b="1" dirty="0" err="1">
                <a:solidFill>
                  <a:schemeClr val="accent5">
                    <a:lumMod val="50000"/>
                  </a:schemeClr>
                </a:solidFill>
                <a:latin typeface="+mn-lt"/>
              </a:rPr>
              <a:t>Facility</a:t>
            </a:r>
            <a:br>
              <a:rPr lang="tr-TR" altLang="en-US" sz="5000" b="1" dirty="0">
                <a:solidFill>
                  <a:schemeClr val="accent5">
                    <a:lumMod val="50000"/>
                  </a:schemeClr>
                </a:solidFill>
                <a:latin typeface="+mn-lt"/>
              </a:rPr>
            </a:br>
            <a:r>
              <a:rPr lang="en-GB" altLang="en-US" sz="5000" b="1" dirty="0">
                <a:solidFill>
                  <a:schemeClr val="accent5">
                    <a:lumMod val="50000"/>
                  </a:schemeClr>
                </a:solidFill>
                <a:latin typeface="+mn-lt"/>
              </a:rPr>
              <a:t>"</a:t>
            </a:r>
            <a:r>
              <a:rPr lang="tr-TR" altLang="en-US" sz="5000" b="1" dirty="0">
                <a:solidFill>
                  <a:schemeClr val="accent5">
                    <a:lumMod val="50000"/>
                  </a:schemeClr>
                </a:solidFill>
                <a:latin typeface="+mn-lt"/>
              </a:rPr>
              <a:t>CEF</a:t>
            </a:r>
            <a:r>
              <a:rPr lang="en-GB" altLang="en-US" sz="5000" b="1" dirty="0">
                <a:solidFill>
                  <a:schemeClr val="accent5">
                    <a:lumMod val="50000"/>
                  </a:schemeClr>
                </a:solidFill>
                <a:latin typeface="+mn-lt"/>
              </a:rPr>
              <a:t>"</a:t>
            </a:r>
          </a:p>
        </p:txBody>
      </p:sp>
      <p:pic>
        <p:nvPicPr>
          <p:cNvPr id="5" name="Resim 4" descr="Image result for Connecting Europe Facility - CEF ec eu">
            <a:extLst>
              <a:ext uri="{FF2B5EF4-FFF2-40B4-BE49-F238E27FC236}">
                <a16:creationId xmlns:a16="http://schemas.microsoft.com/office/drawing/2014/main" id="{DF9D9E72-1F6B-4686-A71E-9B6D459C1B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4058" y="3909135"/>
            <a:ext cx="3443879" cy="193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04634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a:extLst>
              <a:ext uri="{FF2B5EF4-FFF2-40B4-BE49-F238E27FC236}">
                <a16:creationId xmlns:a16="http://schemas.microsoft.com/office/drawing/2014/main" id="{946F57C9-19DA-4746-95A3-3BBD1C4C7991}"/>
              </a:ext>
            </a:extLst>
          </p:cNvPr>
          <p:cNvSpPr txBox="1">
            <a:spLocks noChangeArrowheads="1"/>
          </p:cNvSpPr>
          <p:nvPr/>
        </p:nvSpPr>
        <p:spPr bwMode="auto">
          <a:xfrm>
            <a:off x="1703512" y="694988"/>
            <a:ext cx="79200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marL="357188" indent="-357188" eaLnBrk="0" hangingPunct="0">
              <a:tabLst>
                <a:tab pos="357188" algn="l"/>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tx1"/>
                </a:solidFill>
                <a:latin typeface="Verdana" panose="020B0604030504040204" pitchFamily="34" charset="0"/>
                <a:cs typeface="Arial" panose="020B0604020202020204" pitchFamily="34" charset="0"/>
              </a:defRPr>
            </a:lvl1pPr>
            <a:lvl2pPr marL="742950" indent="-285750" eaLnBrk="0" hangingPunct="0">
              <a:tabLst>
                <a:tab pos="357188" algn="l"/>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tx1"/>
                </a:solidFill>
                <a:latin typeface="Verdana" panose="020B0604030504040204" pitchFamily="34" charset="0"/>
                <a:cs typeface="Arial" panose="020B0604020202020204" pitchFamily="34" charset="0"/>
              </a:defRPr>
            </a:lvl2pPr>
            <a:lvl3pPr marL="1143000" indent="-228600" eaLnBrk="0" hangingPunct="0">
              <a:tabLst>
                <a:tab pos="357188" algn="l"/>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tx1"/>
                </a:solidFill>
                <a:latin typeface="Verdana" panose="020B0604030504040204" pitchFamily="34" charset="0"/>
                <a:cs typeface="Arial" panose="020B0604020202020204" pitchFamily="34" charset="0"/>
              </a:defRPr>
            </a:lvl3pPr>
            <a:lvl4pPr marL="1600200" indent="-228600" eaLnBrk="0" hangingPunct="0">
              <a:tabLst>
                <a:tab pos="357188" algn="l"/>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tx1"/>
                </a:solidFill>
                <a:latin typeface="Verdana" panose="020B0604030504040204" pitchFamily="34" charset="0"/>
                <a:cs typeface="Arial" panose="020B0604020202020204" pitchFamily="34" charset="0"/>
              </a:defRPr>
            </a:lvl4pPr>
            <a:lvl5pPr marL="2057400" indent="-228600" eaLnBrk="0" hangingPunct="0">
              <a:tabLst>
                <a:tab pos="357188" algn="l"/>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tabLst>
                <a:tab pos="357188" algn="l"/>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tabLst>
                <a:tab pos="357188" algn="l"/>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tabLst>
                <a:tab pos="357188" algn="l"/>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tabLst>
                <a:tab pos="357188" algn="l"/>
                <a:tab pos="912813" algn="l"/>
                <a:tab pos="1827213" algn="l"/>
                <a:tab pos="2741613" algn="l"/>
                <a:tab pos="3656013" algn="l"/>
                <a:tab pos="4570413" algn="l"/>
                <a:tab pos="5484813" algn="l"/>
                <a:tab pos="6399213" algn="l"/>
                <a:tab pos="7313613" algn="l"/>
                <a:tab pos="8228013" algn="l"/>
                <a:tab pos="9142413" algn="l"/>
                <a:tab pos="10056813" algn="l"/>
              </a:tabLst>
              <a:defRPr>
                <a:solidFill>
                  <a:schemeClr val="tx1"/>
                </a:solidFill>
                <a:latin typeface="Verdana" panose="020B0604030504040204" pitchFamily="34" charset="0"/>
                <a:cs typeface="Arial" panose="020B0604020202020204" pitchFamily="34" charset="0"/>
              </a:defRPr>
            </a:lvl9pPr>
          </a:lstStyle>
          <a:p>
            <a:pPr algn="ctr" eaLnBrk="1" hangingPunct="1"/>
            <a:r>
              <a:rPr lang="en-GB" altLang="en-US" sz="2800" b="1" dirty="0">
                <a:latin typeface="Calibri" panose="020F0502020204030204" pitchFamily="34" charset="0"/>
                <a:ea typeface="Arial Unicode MS" panose="020B0604020202020204" pitchFamily="34" charset="-128"/>
                <a:cs typeface="Calibri" panose="020F0502020204030204" pitchFamily="34" charset="0"/>
              </a:rPr>
              <a:t>Connecting Europe Facility</a:t>
            </a:r>
          </a:p>
          <a:p>
            <a:pPr algn="ctr" eaLnBrk="1" hangingPunct="1"/>
            <a:r>
              <a:rPr lang="en-GB" altLang="en-US" sz="2800" b="1" dirty="0">
                <a:latin typeface="Calibri" panose="020F0502020204030204" pitchFamily="34" charset="0"/>
                <a:ea typeface="Arial Unicode MS" panose="020B0604020202020204" pitchFamily="34" charset="-128"/>
                <a:cs typeface="Calibri" panose="020F0502020204030204" pitchFamily="34" charset="0"/>
              </a:rPr>
              <a:t>One instrument – three sectors</a:t>
            </a:r>
          </a:p>
        </p:txBody>
      </p:sp>
      <p:sp useBgFill="1">
        <p:nvSpPr>
          <p:cNvPr id="10243" name="Text Box 2">
            <a:extLst>
              <a:ext uri="{FF2B5EF4-FFF2-40B4-BE49-F238E27FC236}">
                <a16:creationId xmlns:a16="http://schemas.microsoft.com/office/drawing/2014/main" id="{2CEA2D66-4128-4A61-9E59-0FC217B1FA2E}"/>
              </a:ext>
            </a:extLst>
          </p:cNvPr>
          <p:cNvSpPr txBox="1">
            <a:spLocks noChangeArrowheads="1"/>
          </p:cNvSpPr>
          <p:nvPr/>
        </p:nvSpPr>
        <p:spPr bwMode="auto">
          <a:xfrm>
            <a:off x="1360575" y="1891845"/>
            <a:ext cx="8928100" cy="4581525"/>
          </a:xfrm>
          <a:prstGeom prst="rect">
            <a:avLst/>
          </a:prstGeom>
          <a:ln w="0">
            <a:solidFill>
              <a:srgbClr val="000000"/>
            </a:solidFill>
            <a:round/>
            <a:headEnd/>
            <a:tailEnd/>
          </a:ln>
        </p:spPr>
        <p:txBody>
          <a:bodyPr/>
          <a:lstStyle>
            <a:lvl1pPr eaLnBrk="0" hangingPunc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tx1"/>
                </a:solidFill>
                <a:latin typeface="Verdana" panose="020B0604030504040204" pitchFamily="34" charset="0"/>
                <a:cs typeface="Arial" panose="020B0604020202020204" pitchFamily="34" charset="0"/>
              </a:defRPr>
            </a:lvl1pPr>
            <a:lvl2pPr marL="742950" indent="-285750" eaLnBrk="0" hangingPunc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tx1"/>
                </a:solidFill>
                <a:latin typeface="Verdana" panose="020B0604030504040204" pitchFamily="34" charset="0"/>
                <a:cs typeface="Arial" panose="020B0604020202020204" pitchFamily="34" charset="0"/>
              </a:defRPr>
            </a:lvl2pPr>
            <a:lvl3pPr marL="1143000" indent="-228600" eaLnBrk="0" hangingPunc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tx1"/>
                </a:solidFill>
                <a:latin typeface="Verdana" panose="020B0604030504040204" pitchFamily="34" charset="0"/>
                <a:cs typeface="Arial" panose="020B0604020202020204" pitchFamily="34" charset="0"/>
              </a:defRPr>
            </a:lvl3pPr>
            <a:lvl4pPr marL="1600200" indent="-228600" eaLnBrk="0" hangingPunc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tx1"/>
                </a:solidFill>
                <a:latin typeface="Verdana" panose="020B0604030504040204" pitchFamily="34" charset="0"/>
                <a:cs typeface="Arial" panose="020B0604020202020204" pitchFamily="34" charset="0"/>
              </a:defRPr>
            </a:lvl4pPr>
            <a:lvl5pPr marL="2057400" indent="-228600" eaLnBrk="0" hangingPunct="0">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tabLst>
                <a:tab pos="569913" algn="l"/>
                <a:tab pos="1484313" algn="l"/>
                <a:tab pos="2398713" algn="l"/>
                <a:tab pos="3313113" algn="l"/>
                <a:tab pos="4227513" algn="l"/>
                <a:tab pos="5141913" algn="l"/>
                <a:tab pos="6056313" algn="l"/>
                <a:tab pos="6970713" algn="l"/>
                <a:tab pos="7885113" algn="l"/>
                <a:tab pos="8799513" algn="l"/>
                <a:tab pos="9713913" algn="l"/>
              </a:tabLst>
              <a:defRPr>
                <a:solidFill>
                  <a:schemeClr val="tx1"/>
                </a:solidFill>
                <a:latin typeface="Verdana" panose="020B0604030504040204" pitchFamily="34" charset="0"/>
                <a:cs typeface="Arial" panose="020B0604020202020204" pitchFamily="34" charset="0"/>
              </a:defRPr>
            </a:lvl9pPr>
          </a:lstStyle>
          <a:p>
            <a:pPr eaLnBrk="1" hangingPunct="1">
              <a:lnSpc>
                <a:spcPct val="90000"/>
              </a:lnSpc>
              <a:spcBef>
                <a:spcPts val="600"/>
              </a:spcBef>
            </a:pPr>
            <a:endParaRPr lang="fr-FR" altLang="en-US" sz="1700" b="1" i="1">
              <a:solidFill>
                <a:srgbClr val="005BAB"/>
              </a:solidFill>
              <a:ea typeface="Arial Unicode MS" panose="020B0604020202020204" pitchFamily="34" charset="-128"/>
              <a:cs typeface="Arial Unicode MS" panose="020B0604020202020204" pitchFamily="34" charset="-128"/>
            </a:endParaRPr>
          </a:p>
        </p:txBody>
      </p:sp>
      <p:graphicFrame>
        <p:nvGraphicFramePr>
          <p:cNvPr id="4" name="Content Placeholder 5">
            <a:extLst>
              <a:ext uri="{FF2B5EF4-FFF2-40B4-BE49-F238E27FC236}">
                <a16:creationId xmlns:a16="http://schemas.microsoft.com/office/drawing/2014/main" id="{C50E7222-3C53-4702-B41E-B7FD7D9F706A}"/>
              </a:ext>
            </a:extLst>
          </p:cNvPr>
          <p:cNvGraphicFramePr>
            <a:graphicFrameLocks/>
          </p:cNvGraphicFramePr>
          <p:nvPr/>
        </p:nvGraphicFramePr>
        <p:xfrm>
          <a:off x="1703512" y="1751671"/>
          <a:ext cx="7632848" cy="4273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246" name="Rectangle 2">
            <a:extLst>
              <a:ext uri="{FF2B5EF4-FFF2-40B4-BE49-F238E27FC236}">
                <a16:creationId xmlns:a16="http://schemas.microsoft.com/office/drawing/2014/main" id="{FFB29042-B8E4-49B7-93F3-161CB725B652}"/>
              </a:ext>
            </a:extLst>
          </p:cNvPr>
          <p:cNvSpPr>
            <a:spLocks noChangeArrowheads="1"/>
          </p:cNvSpPr>
          <p:nvPr/>
        </p:nvSpPr>
        <p:spPr bwMode="auto">
          <a:xfrm>
            <a:off x="8472621" y="5052876"/>
            <a:ext cx="19081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r>
              <a:rPr lang="fr-BE" altLang="en-US" sz="1600" b="1" dirty="0" err="1"/>
              <a:t>Sectoral</a:t>
            </a:r>
            <a:r>
              <a:rPr lang="fr-BE" altLang="en-US" sz="1600" b="1" dirty="0"/>
              <a:t> </a:t>
            </a:r>
            <a:r>
              <a:rPr lang="fr-BE" altLang="en-US" sz="1600" b="1" dirty="0" err="1"/>
              <a:t>policy</a:t>
            </a:r>
            <a:r>
              <a:rPr lang="fr-BE" altLang="en-US" sz="1600" b="1" dirty="0"/>
              <a:t> </a:t>
            </a:r>
            <a:r>
              <a:rPr lang="fr-BE" altLang="en-US" sz="1600" b="1" dirty="0" err="1"/>
              <a:t>frameworks</a:t>
            </a:r>
            <a:endParaRPr lang="fr-BE" altLang="en-US" sz="1600" b="1" dirty="0"/>
          </a:p>
          <a:p>
            <a:pPr algn="ctr" eaLnBrk="1" hangingPunct="1">
              <a:spcBef>
                <a:spcPts val="300"/>
              </a:spcBef>
            </a:pPr>
            <a:r>
              <a:rPr lang="fr-BE" altLang="en-US" sz="1400" b="1" dirty="0"/>
              <a:t>(setting </a:t>
            </a:r>
            <a:r>
              <a:rPr lang="fr-BE" altLang="en-US" sz="1400" b="1" dirty="0" err="1"/>
              <a:t>priorities</a:t>
            </a:r>
            <a:r>
              <a:rPr lang="fr-BE" altLang="en-US" sz="1400" b="1" dirty="0"/>
              <a:t> for 2020, 2030, 2050)</a:t>
            </a:r>
          </a:p>
        </p:txBody>
      </p:sp>
      <p:sp>
        <p:nvSpPr>
          <p:cNvPr id="10247" name="Rectangle 4">
            <a:extLst>
              <a:ext uri="{FF2B5EF4-FFF2-40B4-BE49-F238E27FC236}">
                <a16:creationId xmlns:a16="http://schemas.microsoft.com/office/drawing/2014/main" id="{3257ED3C-0E46-4673-841C-5B64BD449704}"/>
              </a:ext>
            </a:extLst>
          </p:cNvPr>
          <p:cNvSpPr>
            <a:spLocks noChangeArrowheads="1"/>
          </p:cNvSpPr>
          <p:nvPr/>
        </p:nvSpPr>
        <p:spPr bwMode="auto">
          <a:xfrm>
            <a:off x="1351688" y="2128499"/>
            <a:ext cx="29384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defTabSz="457200" eaLnBrk="0" hangingPunct="0">
              <a:defRPr>
                <a:solidFill>
                  <a:schemeClr val="tx1"/>
                </a:solidFill>
                <a:latin typeface="Verdana" panose="020B0604030504040204" pitchFamily="34" charset="0"/>
                <a:cs typeface="Arial" panose="020B0604020202020204" pitchFamily="34" charset="0"/>
              </a:defRPr>
            </a:lvl1pPr>
            <a:lvl2pPr marL="742950" indent="-285750" defTabSz="457200" eaLnBrk="0" hangingPunct="0">
              <a:defRPr>
                <a:solidFill>
                  <a:schemeClr val="tx1"/>
                </a:solidFill>
                <a:latin typeface="Verdana" panose="020B0604030504040204" pitchFamily="34" charset="0"/>
                <a:cs typeface="Arial" panose="020B0604020202020204" pitchFamily="34" charset="0"/>
              </a:defRPr>
            </a:lvl2pPr>
            <a:lvl3pPr marL="1143000" indent="-228600" defTabSz="457200" eaLnBrk="0" hangingPunct="0">
              <a:defRPr>
                <a:solidFill>
                  <a:schemeClr val="tx1"/>
                </a:solidFill>
                <a:latin typeface="Verdana" panose="020B0604030504040204" pitchFamily="34" charset="0"/>
                <a:cs typeface="Arial" panose="020B0604020202020204" pitchFamily="34" charset="0"/>
              </a:defRPr>
            </a:lvl3pPr>
            <a:lvl4pPr marL="1600200" indent="-228600" defTabSz="457200" eaLnBrk="0" hangingPunct="0">
              <a:defRPr>
                <a:solidFill>
                  <a:schemeClr val="tx1"/>
                </a:solidFill>
                <a:latin typeface="Verdana" panose="020B0604030504040204" pitchFamily="34" charset="0"/>
                <a:cs typeface="Arial" panose="020B0604020202020204" pitchFamily="34" charset="0"/>
              </a:defRPr>
            </a:lvl4pPr>
            <a:lvl5pPr marL="2057400" indent="-228600" defTabSz="457200" eaLnBrk="0" hangingPunct="0">
              <a:defRPr>
                <a:solidFill>
                  <a:schemeClr val="tx1"/>
                </a:solidFill>
                <a:latin typeface="Verdana" panose="020B060403050404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buFont typeface="Times New Roman" panose="02020603050405020304" pitchFamily="18" charset="0"/>
              <a:buNone/>
            </a:pPr>
            <a:r>
              <a:rPr lang="en-GB" altLang="en-US" b="1" u="sng" dirty="0">
                <a:solidFill>
                  <a:srgbClr val="19194D"/>
                </a:solidFill>
                <a:ea typeface="Arial Unicode MS" panose="020B0604020202020204" pitchFamily="34" charset="-128"/>
                <a:cs typeface="Arial Unicode MS" panose="020B0604020202020204" pitchFamily="34" charset="-128"/>
              </a:rPr>
              <a:t>The "European Infrastructure Package"</a:t>
            </a:r>
          </a:p>
        </p:txBody>
      </p:sp>
      <p:sp>
        <p:nvSpPr>
          <p:cNvPr id="9" name="Rectangle 2">
            <a:extLst>
              <a:ext uri="{FF2B5EF4-FFF2-40B4-BE49-F238E27FC236}">
                <a16:creationId xmlns:a16="http://schemas.microsoft.com/office/drawing/2014/main" id="{6747DD07-8B0C-416E-8146-B0B725BB03CC}"/>
              </a:ext>
            </a:extLst>
          </p:cNvPr>
          <p:cNvSpPr txBox="1">
            <a:spLocks noChangeArrowheads="1"/>
          </p:cNvSpPr>
          <p:nvPr/>
        </p:nvSpPr>
        <p:spPr>
          <a:xfrm>
            <a:off x="887368" y="185874"/>
            <a:ext cx="8229600" cy="6492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a:solidFill>
                  <a:schemeClr val="accent5">
                    <a:lumMod val="50000"/>
                  </a:schemeClr>
                </a:solidFill>
                <a:latin typeface="+mn-lt"/>
              </a:rPr>
              <a:t>Programme "</a:t>
            </a:r>
            <a:r>
              <a:rPr lang="tr-TR" altLang="en-US" sz="3200" b="1" dirty="0">
                <a:solidFill>
                  <a:schemeClr val="accent5">
                    <a:lumMod val="50000"/>
                  </a:schemeClr>
                </a:solidFill>
                <a:latin typeface="+mn-lt"/>
              </a:rPr>
              <a:t>CEF</a:t>
            </a:r>
            <a:r>
              <a:rPr lang="en-GB" altLang="en-US" sz="3200" b="1" dirty="0">
                <a:solidFill>
                  <a:schemeClr val="accent5">
                    <a:lumMod val="50000"/>
                  </a:schemeClr>
                </a:solidFill>
                <a:latin typeface="+mn-lt"/>
              </a:rPr>
              <a:t>"</a:t>
            </a:r>
          </a:p>
        </p:txBody>
      </p:sp>
      <p:sp>
        <p:nvSpPr>
          <p:cNvPr id="2" name="Dikdörtgen 1">
            <a:extLst>
              <a:ext uri="{FF2B5EF4-FFF2-40B4-BE49-F238E27FC236}">
                <a16:creationId xmlns:a16="http://schemas.microsoft.com/office/drawing/2014/main" id="{BA3BA6DF-64D4-4849-8992-220B355E05B3}"/>
              </a:ext>
            </a:extLst>
          </p:cNvPr>
          <p:cNvSpPr/>
          <p:nvPr/>
        </p:nvSpPr>
        <p:spPr>
          <a:xfrm>
            <a:off x="8137212" y="2225865"/>
            <a:ext cx="1675305" cy="830997"/>
          </a:xfrm>
          <a:prstGeom prst="rect">
            <a:avLst/>
          </a:prstGeom>
        </p:spPr>
        <p:txBody>
          <a:bodyPr wrap="square">
            <a:spAutoFit/>
          </a:bodyPr>
          <a:lstStyle/>
          <a:p>
            <a:pPr algn="ctr"/>
            <a:r>
              <a:rPr lang="fr-BE" altLang="en-US" sz="1600" b="1" dirty="0" err="1">
                <a:latin typeface="Verdana" panose="020B0604030504040204" pitchFamily="34" charset="0"/>
                <a:ea typeface="Verdana" panose="020B0604030504040204" pitchFamily="34" charset="0"/>
              </a:rPr>
              <a:t>Financing</a:t>
            </a:r>
            <a:r>
              <a:rPr lang="fr-BE" altLang="en-US" sz="1600" b="1" dirty="0">
                <a:latin typeface="Verdana" panose="020B0604030504040204" pitchFamily="34" charset="0"/>
                <a:ea typeface="Verdana" panose="020B0604030504040204" pitchFamily="34" charset="0"/>
              </a:rPr>
              <a:t> </a:t>
            </a:r>
            <a:r>
              <a:rPr lang="fr-BE" altLang="en-US" sz="1600" b="1" dirty="0" err="1">
                <a:latin typeface="Verdana" panose="020B0604030504040204" pitchFamily="34" charset="0"/>
                <a:ea typeface="Verdana" panose="020B0604030504040204" pitchFamily="34" charset="0"/>
              </a:rPr>
              <a:t>framework</a:t>
            </a:r>
            <a:r>
              <a:rPr lang="fr-BE" altLang="en-US" sz="1600" b="1" dirty="0">
                <a:latin typeface="Verdana" panose="020B0604030504040204" pitchFamily="34" charset="0"/>
                <a:ea typeface="Verdana" panose="020B0604030504040204" pitchFamily="34" charset="0"/>
              </a:rPr>
              <a:t> 2014-2020</a:t>
            </a:r>
            <a:endParaRPr lang="en-GB" altLang="en-US" sz="1600" b="1" dirty="0">
              <a:latin typeface="Verdana" panose="020B0604030504040204" pitchFamily="34" charset="0"/>
              <a:ea typeface="Verdana" panose="020B0604030504040204" pitchFamily="34" charset="0"/>
            </a:endParaRPr>
          </a:p>
        </p:txBody>
      </p:sp>
      <p:pic>
        <p:nvPicPr>
          <p:cNvPr id="11" name="Resim 10" descr="Image result for Connecting Europe Facility - CEF ec eu">
            <a:extLst>
              <a:ext uri="{FF2B5EF4-FFF2-40B4-BE49-F238E27FC236}">
                <a16:creationId xmlns:a16="http://schemas.microsoft.com/office/drawing/2014/main" id="{59DDF53D-8042-442A-9037-CEF7D560407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9410" y="5892601"/>
            <a:ext cx="1365449" cy="7675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6747DD07-8B0C-416E-8146-B0B725BB03CC}"/>
              </a:ext>
            </a:extLst>
          </p:cNvPr>
          <p:cNvSpPr txBox="1">
            <a:spLocks noChangeArrowheads="1"/>
          </p:cNvSpPr>
          <p:nvPr/>
        </p:nvSpPr>
        <p:spPr>
          <a:xfrm>
            <a:off x="887368" y="185874"/>
            <a:ext cx="8229600" cy="6492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a:solidFill>
                  <a:schemeClr val="accent5">
                    <a:lumMod val="50000"/>
                  </a:schemeClr>
                </a:solidFill>
                <a:latin typeface="+mn-lt"/>
              </a:rPr>
              <a:t>Programme "</a:t>
            </a:r>
            <a:r>
              <a:rPr lang="tr-TR" altLang="en-US" sz="3200" b="1">
                <a:solidFill>
                  <a:schemeClr val="accent5">
                    <a:lumMod val="50000"/>
                  </a:schemeClr>
                </a:solidFill>
                <a:latin typeface="+mn-lt"/>
              </a:rPr>
              <a:t>CEF</a:t>
            </a:r>
            <a:r>
              <a:rPr lang="en-GB" altLang="en-US" sz="3200" b="1">
                <a:solidFill>
                  <a:schemeClr val="accent5">
                    <a:lumMod val="50000"/>
                  </a:schemeClr>
                </a:solidFill>
                <a:latin typeface="+mn-lt"/>
              </a:rPr>
              <a:t>"</a:t>
            </a:r>
            <a:endParaRPr lang="en-GB" altLang="en-US" sz="3200" b="1" dirty="0">
              <a:solidFill>
                <a:schemeClr val="accent5">
                  <a:lumMod val="50000"/>
                </a:schemeClr>
              </a:solidFill>
              <a:latin typeface="+mn-lt"/>
            </a:endParaRPr>
          </a:p>
        </p:txBody>
      </p:sp>
      <p:pic>
        <p:nvPicPr>
          <p:cNvPr id="11" name="Resim 10" descr="Image result for Connecting Europe Facility - CEF ec eu">
            <a:extLst>
              <a:ext uri="{FF2B5EF4-FFF2-40B4-BE49-F238E27FC236}">
                <a16:creationId xmlns:a16="http://schemas.microsoft.com/office/drawing/2014/main" id="{59DDF53D-8042-442A-9037-CEF7D56040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410" y="5892601"/>
            <a:ext cx="1365449" cy="767552"/>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a:extLst>
              <a:ext uri="{FF2B5EF4-FFF2-40B4-BE49-F238E27FC236}">
                <a16:creationId xmlns:a16="http://schemas.microsoft.com/office/drawing/2014/main" id="{42712C6E-37FA-4351-834F-03C7BB8B1AED}"/>
              </a:ext>
            </a:extLst>
          </p:cNvPr>
          <p:cNvSpPr/>
          <p:nvPr/>
        </p:nvSpPr>
        <p:spPr>
          <a:xfrm>
            <a:off x="887368" y="1361351"/>
            <a:ext cx="9233176" cy="3904274"/>
          </a:xfrm>
          <a:prstGeom prst="rect">
            <a:avLst/>
          </a:prstGeom>
        </p:spPr>
        <p:txBody>
          <a:bodyPr wrap="square">
            <a:spAutoFit/>
          </a:bodyPr>
          <a:lstStyle/>
          <a:p>
            <a:pPr algn="just">
              <a:lnSpc>
                <a:spcPct val="107000"/>
              </a:lnSpc>
              <a:spcAft>
                <a:spcPts val="800"/>
              </a:spcAft>
            </a:pPr>
            <a:r>
              <a:rPr lang="en-US" sz="2200" b="1" dirty="0">
                <a:latin typeface="Calibri" panose="020F0502020204030204" pitchFamily="34" charset="0"/>
                <a:ea typeface="Calibri" panose="020F0502020204030204" pitchFamily="34" charset="0"/>
                <a:cs typeface="Calibri" panose="020F0502020204030204" pitchFamily="34" charset="0"/>
              </a:rPr>
              <a:t>Total Budget</a:t>
            </a:r>
            <a:r>
              <a:rPr lang="en-US" sz="2200" dirty="0">
                <a:latin typeface="Calibri" panose="020F0502020204030204" pitchFamily="34" charset="0"/>
                <a:ea typeface="Calibri" panose="020F0502020204030204" pitchFamily="34" charset="0"/>
                <a:cs typeface="Calibri" panose="020F0502020204030204" pitchFamily="34" charset="0"/>
              </a:rPr>
              <a:t>: € </a:t>
            </a:r>
            <a:r>
              <a:rPr lang="sr-Latn-RS" sz="2200" dirty="0">
                <a:latin typeface="Calibri" panose="020F0502020204030204" pitchFamily="34" charset="0"/>
                <a:ea typeface="Calibri" panose="020F0502020204030204" pitchFamily="34" charset="0"/>
                <a:cs typeface="Calibri" panose="020F0502020204030204" pitchFamily="34" charset="0"/>
              </a:rPr>
              <a:t>28</a:t>
            </a:r>
            <a:r>
              <a:rPr lang="en-US" sz="2200" dirty="0">
                <a:latin typeface="Calibri" panose="020F0502020204030204" pitchFamily="34" charset="0"/>
                <a:ea typeface="Calibri" panose="020F0502020204030204" pitchFamily="34" charset="0"/>
                <a:cs typeface="Calibri" panose="020F0502020204030204" pitchFamily="34" charset="0"/>
              </a:rPr>
              <a:t>,</a:t>
            </a:r>
            <a:r>
              <a:rPr lang="sr-Latn-RS" sz="2200" dirty="0">
                <a:latin typeface="Calibri" panose="020F0502020204030204" pitchFamily="34" charset="0"/>
                <a:ea typeface="Calibri" panose="020F0502020204030204" pitchFamily="34" charset="0"/>
                <a:cs typeface="Calibri" panose="020F0502020204030204" pitchFamily="34" charset="0"/>
              </a:rPr>
              <a:t>7</a:t>
            </a:r>
            <a:r>
              <a:rPr lang="en-US" sz="2200" dirty="0">
                <a:latin typeface="Calibri" panose="020F0502020204030204" pitchFamily="34" charset="0"/>
                <a:ea typeface="Calibri" panose="020F0502020204030204" pitchFamily="34" charset="0"/>
                <a:cs typeface="Calibri" panose="020F0502020204030204" pitchFamily="34" charset="0"/>
              </a:rPr>
              <a:t> billion (€23.6 billion for Transport, €4.6 billion for Energy, and €0.5 billion for Telecom)</a:t>
            </a:r>
          </a:p>
          <a:p>
            <a:pPr algn="just">
              <a:lnSpc>
                <a:spcPct val="107000"/>
              </a:lnSpc>
              <a:spcAft>
                <a:spcPts val="800"/>
              </a:spcAft>
            </a:pPr>
            <a:r>
              <a:rPr lang="en-US" sz="2200" b="1" dirty="0">
                <a:latin typeface="Calibri" panose="020F0502020204030204" pitchFamily="34" charset="0"/>
                <a:ea typeface="Calibri" panose="020F0502020204030204" pitchFamily="34" charset="0"/>
                <a:cs typeface="Calibri" panose="020F0502020204030204" pitchFamily="34" charset="0"/>
              </a:rPr>
              <a:t>Thematic Categories:</a:t>
            </a:r>
            <a:r>
              <a:rPr lang="en-US" sz="2200" dirty="0">
                <a:latin typeface="Calibri" panose="020F0502020204030204" pitchFamily="34" charset="0"/>
                <a:ea typeface="Calibri" panose="020F0502020204030204" pitchFamily="34" charset="0"/>
                <a:cs typeface="Calibri" panose="020F0502020204030204" pitchFamily="34" charset="0"/>
              </a:rPr>
              <a:t> Transport, Energy, Telecommunications / Building, Industry, Regional development, Traffic, Technologies</a:t>
            </a:r>
          </a:p>
          <a:p>
            <a:pPr algn="just">
              <a:lnSpc>
                <a:spcPct val="107000"/>
              </a:lnSpc>
              <a:spcAft>
                <a:spcPts val="800"/>
              </a:spcAft>
            </a:pPr>
            <a:r>
              <a:rPr lang="en-US" sz="2200" b="1" dirty="0">
                <a:latin typeface="Calibri" panose="020F0502020204030204" pitchFamily="34" charset="0"/>
                <a:ea typeface="Calibri" panose="020F0502020204030204" pitchFamily="34" charset="0"/>
                <a:cs typeface="Calibri" panose="020F0502020204030204" pitchFamily="34" charset="0"/>
              </a:rPr>
              <a:t>Beneficiaries:</a:t>
            </a:r>
            <a:r>
              <a:rPr lang="en-US" sz="2200" dirty="0">
                <a:latin typeface="Calibri" panose="020F0502020204030204" pitchFamily="34" charset="0"/>
                <a:ea typeface="Calibri" panose="020F0502020204030204" pitchFamily="34" charset="0"/>
                <a:cs typeface="Calibri" panose="020F0502020204030204" pitchFamily="34" charset="0"/>
              </a:rPr>
              <a:t> Public Services, State / Region / City / Municipality / Local Authority, Small and Medium Sized Enterprises, SMEs (between 10 and 249 employees), Microenterprises (fewer than 10 employees), Start Up Company, Enterprise (more than 250 employees or not defined), International Organization, Non-Profit Organizations, Academic institutions and research Centers</a:t>
            </a:r>
          </a:p>
        </p:txBody>
      </p:sp>
    </p:spTree>
    <p:extLst>
      <p:ext uri="{BB962C8B-B14F-4D97-AF65-F5344CB8AC3E}">
        <p14:creationId xmlns:p14="http://schemas.microsoft.com/office/powerpoint/2010/main" val="92933309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571870" y="682940"/>
            <a:ext cx="10187866" cy="4936625"/>
          </a:xfrm>
        </p:spPr>
        <p:txBody>
          <a:bodyPr>
            <a:normAutofit/>
          </a:bodyPr>
          <a:lstStyle/>
          <a:p>
            <a:pPr marL="0" marR="0" indent="0">
              <a:lnSpc>
                <a:spcPct val="115000"/>
              </a:lnSpc>
              <a:spcBef>
                <a:spcPts val="0"/>
              </a:spcBef>
              <a:spcAft>
                <a:spcPts val="0"/>
              </a:spcAft>
              <a:buNone/>
            </a:pPr>
            <a:r>
              <a:rPr lang="en-GB" altLang="en-US" b="1" dirty="0">
                <a:solidFill>
                  <a:schemeClr val="accent5">
                    <a:lumMod val="50000"/>
                  </a:schemeClr>
                </a:solidFill>
                <a:latin typeface="Calibri"/>
              </a:rPr>
              <a:t>Priority 1.</a:t>
            </a:r>
            <a:r>
              <a:rPr lang="en-GB" altLang="zh-CN" b="1" dirty="0">
                <a:solidFill>
                  <a:schemeClr val="accent5">
                    <a:lumMod val="50000"/>
                  </a:schemeClr>
                </a:solidFill>
                <a:latin typeface="Calibri"/>
                <a:ea typeface="宋体"/>
              </a:rPr>
              <a:t> </a:t>
            </a:r>
            <a:r>
              <a:rPr lang="en-GB" altLang="en-US" b="1" dirty="0">
                <a:solidFill>
                  <a:schemeClr val="accent5">
                    <a:lumMod val="50000"/>
                  </a:schemeClr>
                </a:solidFill>
                <a:latin typeface="Calibri"/>
              </a:rPr>
              <a:t>Excellent science - </a:t>
            </a:r>
            <a:r>
              <a:rPr lang="en-GB" b="1" dirty="0">
                <a:solidFill>
                  <a:srgbClr val="C00000"/>
                </a:solidFill>
                <a:latin typeface="Calibri"/>
                <a:ea typeface="Calibri"/>
                <a:cs typeface="Times New Roman"/>
              </a:rPr>
              <a:t>European Research Council (ERC)</a:t>
            </a:r>
            <a:endParaRPr lang="en-GB" dirty="0">
              <a:solidFill>
                <a:srgbClr val="C00000"/>
              </a:solidFill>
              <a:latin typeface="Calibri"/>
              <a:ea typeface="Calibri"/>
              <a:cs typeface="Times New Roman"/>
            </a:endParaRPr>
          </a:p>
          <a:p>
            <a:pPr marL="0" marR="0" indent="0">
              <a:lnSpc>
                <a:spcPct val="115000"/>
              </a:lnSpc>
              <a:spcBef>
                <a:spcPts val="0"/>
              </a:spcBef>
              <a:spcAft>
                <a:spcPts val="0"/>
              </a:spcAft>
              <a:buNone/>
            </a:pPr>
            <a:r>
              <a:rPr lang="en-GB" b="1" i="1" dirty="0">
                <a:solidFill>
                  <a:srgbClr val="0F5494"/>
                </a:solidFill>
                <a:latin typeface="Calibri"/>
                <a:ea typeface="Calibri"/>
                <a:cs typeface="Times New Roman"/>
              </a:rPr>
              <a:t>Frontier research by the best individual teams</a:t>
            </a:r>
            <a:endParaRPr lang="en-GB" dirty="0">
              <a:solidFill>
                <a:srgbClr val="0F5494"/>
              </a:solidFill>
              <a:latin typeface="Calibri"/>
              <a:ea typeface="Calibri"/>
              <a:cs typeface="Times New Roman"/>
            </a:endParaRPr>
          </a:p>
          <a:p>
            <a:pPr marL="0" indent="0" algn="just">
              <a:lnSpc>
                <a:spcPct val="120000"/>
              </a:lnSpc>
              <a:buNone/>
            </a:pPr>
            <a:r>
              <a:rPr lang="en-US" sz="2000" dirty="0">
                <a:latin typeface="Calibri" panose="020F0502020204030204" pitchFamily="34" charset="0"/>
                <a:cs typeface="Calibri" panose="020F0502020204030204" pitchFamily="34" charset="0"/>
              </a:rPr>
              <a:t>The European Research Council (ERC) provides attractive and flexible funding to enable talented and creative </a:t>
            </a:r>
            <a:r>
              <a:rPr lang="en-US" sz="2000" u="sng" dirty="0">
                <a:latin typeface="Calibri" panose="020F0502020204030204" pitchFamily="34" charset="0"/>
                <a:cs typeface="Calibri" panose="020F0502020204030204" pitchFamily="34" charset="0"/>
              </a:rPr>
              <a:t>individual researchers and their teams </a:t>
            </a:r>
            <a:r>
              <a:rPr lang="en-US" sz="2000" dirty="0">
                <a:latin typeface="Calibri" panose="020F0502020204030204" pitchFamily="34" charset="0"/>
                <a:cs typeface="Calibri" panose="020F0502020204030204" pitchFamily="34" charset="0"/>
              </a:rPr>
              <a:t>to pursue the most promising avenues at the frontier of science, on the basis of Union-wide competition</a:t>
            </a:r>
          </a:p>
          <a:p>
            <a:pPr marL="0" indent="0" algn="just">
              <a:lnSpc>
                <a:spcPct val="120000"/>
              </a:lnSpc>
              <a:buNone/>
            </a:pPr>
            <a:r>
              <a:rPr lang="en-US" sz="2000" dirty="0">
                <a:latin typeface="Calibri" panose="020F0502020204030204" pitchFamily="34" charset="0"/>
                <a:cs typeface="Calibri" panose="020F0502020204030204" pitchFamily="34" charset="0"/>
              </a:rPr>
              <a:t>Project types:</a:t>
            </a:r>
          </a:p>
          <a:p>
            <a:pPr lvl="1" algn="just">
              <a:lnSpc>
                <a:spcPct val="120000"/>
              </a:lnSpc>
              <a:buFont typeface="Wingdings" panose="05000000000000000000" pitchFamily="2" charset="2"/>
              <a:buChar char="Ø"/>
            </a:pPr>
            <a:r>
              <a:rPr lang="en-US" sz="2000" dirty="0">
                <a:latin typeface="Calibri" panose="020F0502020204030204" pitchFamily="34" charset="0"/>
                <a:cs typeface="Calibri" panose="020F0502020204030204" pitchFamily="34" charset="0"/>
              </a:rPr>
              <a:t>Starting Grant (2-7 years from dissertation, ≤1.5 M€ over 5 years )</a:t>
            </a:r>
          </a:p>
          <a:p>
            <a:pPr lvl="1" algn="just">
              <a:lnSpc>
                <a:spcPct val="120000"/>
              </a:lnSpc>
              <a:buFont typeface="Wingdings" panose="05000000000000000000" pitchFamily="2" charset="2"/>
              <a:buChar char="Ø"/>
            </a:pPr>
            <a:r>
              <a:rPr lang="en-US" sz="2000" dirty="0">
                <a:latin typeface="Calibri" panose="020F0502020204030204" pitchFamily="34" charset="0"/>
                <a:cs typeface="Calibri" panose="020F0502020204030204" pitchFamily="34" charset="0"/>
              </a:rPr>
              <a:t>Consolidator Grant (8-12 years from dissertation, ≤2 M€ over 5 years)</a:t>
            </a:r>
          </a:p>
          <a:p>
            <a:pPr lvl="1" algn="just">
              <a:lnSpc>
                <a:spcPct val="120000"/>
              </a:lnSpc>
              <a:buFont typeface="Wingdings" panose="05000000000000000000" pitchFamily="2" charset="2"/>
              <a:buChar char="Ø"/>
            </a:pPr>
            <a:r>
              <a:rPr lang="en-US" sz="2000" dirty="0">
                <a:latin typeface="Calibri" panose="020F0502020204030204" pitchFamily="34" charset="0"/>
                <a:cs typeface="Calibri" panose="020F0502020204030204" pitchFamily="34" charset="0"/>
              </a:rPr>
              <a:t>Advanced Grant (≤2,5 (3,5) M€ over 5 years)</a:t>
            </a:r>
          </a:p>
          <a:p>
            <a:pPr lvl="1" algn="just">
              <a:lnSpc>
                <a:spcPct val="120000"/>
              </a:lnSpc>
              <a:buFont typeface="Wingdings" panose="05000000000000000000" pitchFamily="2" charset="2"/>
              <a:buChar char="Ø"/>
            </a:pPr>
            <a:r>
              <a:rPr lang="en-US" sz="2000" dirty="0">
                <a:latin typeface="Calibri" panose="020F0502020204030204" pitchFamily="34" charset="0"/>
                <a:cs typeface="Calibri" panose="020F0502020204030204" pitchFamily="34" charset="0"/>
              </a:rPr>
              <a:t>Proof of Concept Grant (≤150 k€ over 1 year - for ERC Grant holders to investigate innovation potential)</a:t>
            </a:r>
          </a:p>
          <a:p>
            <a:pPr marL="0" indent="0" algn="just">
              <a:lnSpc>
                <a:spcPct val="120000"/>
              </a:lnSpc>
              <a:buNone/>
            </a:pP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Image 2">
            <a:extLst>
              <a:ext uri="{FF2B5EF4-FFF2-40B4-BE49-F238E27FC236}">
                <a16:creationId xmlns:a16="http://schemas.microsoft.com/office/drawing/2014/main" id="{D0333304-77CB-4554-B586-F86A0492F9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898" y="5576303"/>
            <a:ext cx="2232116" cy="10821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86745196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descr="Image result for Connecting Europe Facility - CEF ec eu">
            <a:extLst>
              <a:ext uri="{FF2B5EF4-FFF2-40B4-BE49-F238E27FC236}">
                <a16:creationId xmlns:a16="http://schemas.microsoft.com/office/drawing/2014/main" id="{59DDF53D-8042-442A-9037-CEF7D56040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410" y="5892601"/>
            <a:ext cx="1365449" cy="767552"/>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a:extLst>
              <a:ext uri="{FF2B5EF4-FFF2-40B4-BE49-F238E27FC236}">
                <a16:creationId xmlns:a16="http://schemas.microsoft.com/office/drawing/2014/main" id="{42712C6E-37FA-4351-834F-03C7BB8B1AED}"/>
              </a:ext>
            </a:extLst>
          </p:cNvPr>
          <p:cNvSpPr/>
          <p:nvPr/>
        </p:nvSpPr>
        <p:spPr>
          <a:xfrm>
            <a:off x="822134" y="279526"/>
            <a:ext cx="9233176" cy="5975354"/>
          </a:xfrm>
          <a:prstGeom prst="rect">
            <a:avLst/>
          </a:prstGeom>
        </p:spPr>
        <p:txBody>
          <a:bodyPr wrap="square">
            <a:spAutoFit/>
          </a:bodyPr>
          <a:lstStyle/>
          <a:p>
            <a:pPr marL="342900" indent="-342900" algn="just">
              <a:lnSpc>
                <a:spcPct val="107000"/>
              </a:lnSpc>
              <a:spcAft>
                <a:spcPts val="800"/>
              </a:spcAft>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The aim of the creation of the Connecting Europe Facility (CEF) established by this Regulation is to accelerate investment in the field of trans-European networks and to leverage funding from both the public and the private sectors, while increasing legal certainty and respecting the principle of technological neutrality. The CEF should enable synergies between the transport, telecommunications and energy sectors to be harnessed to the full, thus enhancing the effectiveness of Union action and enabling implementing costs to be optimized.</a:t>
            </a:r>
          </a:p>
          <a:p>
            <a:pPr marL="342900" indent="-342900" algn="just">
              <a:lnSpc>
                <a:spcPct val="107000"/>
              </a:lnSpc>
              <a:spcAft>
                <a:spcPts val="800"/>
              </a:spcAft>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The Connecting Europe Facility (CEF) is a key EU funding instrument to promote growth, jobs and competitiveness through targeted infrastructure investment at European level. Connecting Europe Facility (CEF) is the mechanism for infrastructure projects of common interest for trans-European transport, energy and telecoms networks. CEF will support the development of high performing, sustainable and efficiently interconnected trans-European networks in the fields of transport, energy and digital services.</a:t>
            </a:r>
          </a:p>
        </p:txBody>
      </p:sp>
    </p:spTree>
    <p:extLst>
      <p:ext uri="{BB962C8B-B14F-4D97-AF65-F5344CB8AC3E}">
        <p14:creationId xmlns:p14="http://schemas.microsoft.com/office/powerpoint/2010/main" val="3969544644"/>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Image result for Connecting Europe Facility - CEF ec eu">
            <a:extLst>
              <a:ext uri="{FF2B5EF4-FFF2-40B4-BE49-F238E27FC236}">
                <a16:creationId xmlns:a16="http://schemas.microsoft.com/office/drawing/2014/main" id="{0D5B47F4-C3B4-4E28-BAF5-99E964D054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942" y="5632652"/>
            <a:ext cx="1849189" cy="10394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ontent Placeholder 3">
            <a:extLst>
              <a:ext uri="{FF2B5EF4-FFF2-40B4-BE49-F238E27FC236}">
                <a16:creationId xmlns:a16="http://schemas.microsoft.com/office/drawing/2014/main" id="{520829FC-88ED-4422-B71A-29A40FE9629A}"/>
              </a:ext>
            </a:extLst>
          </p:cNvPr>
          <p:cNvGraphicFramePr>
            <a:graphicFrameLocks/>
          </p:cNvGraphicFramePr>
          <p:nvPr>
            <p:extLst>
              <p:ext uri="{D42A27DB-BD31-4B8C-83A1-F6EECF244321}">
                <p14:modId xmlns:p14="http://schemas.microsoft.com/office/powerpoint/2010/main" val="2254674357"/>
              </p:ext>
            </p:extLst>
          </p:nvPr>
        </p:nvGraphicFramePr>
        <p:xfrm>
          <a:off x="2607076" y="512609"/>
          <a:ext cx="6977848" cy="5183892"/>
        </p:xfrm>
        <a:graphic>
          <a:graphicData uri="http://schemas.openxmlformats.org/drawingml/2006/table">
            <a:tbl>
              <a:tblPr firstRow="1" firstCol="1" bandRow="1"/>
              <a:tblGrid>
                <a:gridCol w="2577994">
                  <a:extLst>
                    <a:ext uri="{9D8B030D-6E8A-4147-A177-3AD203B41FA5}">
                      <a16:colId xmlns:a16="http://schemas.microsoft.com/office/drawing/2014/main" val="20000"/>
                    </a:ext>
                  </a:extLst>
                </a:gridCol>
                <a:gridCol w="2886385">
                  <a:extLst>
                    <a:ext uri="{9D8B030D-6E8A-4147-A177-3AD203B41FA5}">
                      <a16:colId xmlns:a16="http://schemas.microsoft.com/office/drawing/2014/main" val="20001"/>
                    </a:ext>
                  </a:extLst>
                </a:gridCol>
                <a:gridCol w="1513469">
                  <a:extLst>
                    <a:ext uri="{9D8B030D-6E8A-4147-A177-3AD203B41FA5}">
                      <a16:colId xmlns:a16="http://schemas.microsoft.com/office/drawing/2014/main" val="20002"/>
                    </a:ext>
                  </a:extLst>
                </a:gridCol>
              </a:tblGrid>
              <a:tr h="691612">
                <a:tc gridSpan="2">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marR="0">
                        <a:lnSpc>
                          <a:spcPct val="115000"/>
                        </a:lnSpc>
                        <a:spcBef>
                          <a:spcPts val="0"/>
                        </a:spcBef>
                        <a:spcAft>
                          <a:spcPts val="0"/>
                        </a:spcAft>
                      </a:pPr>
                      <a:r>
                        <a:rPr lang="en-GB" sz="1200" i="0" dirty="0">
                          <a:solidFill>
                            <a:schemeClr val="tx1"/>
                          </a:solidFill>
                          <a:effectLst/>
                          <a:latin typeface="Calibri" panose="020F0502020204030204" pitchFamily="34" charset="0"/>
                          <a:cs typeface="Calibri" panose="020F0502020204030204" pitchFamily="34" charset="0"/>
                        </a:rPr>
                        <a:t>Types of Projects</a:t>
                      </a:r>
                      <a:endParaRPr lang="en-GB" sz="1200" i="0"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c hMerge="1">
                  <a:txBody>
                    <a:bodyPr/>
                    <a:lstStyle/>
                    <a:p>
                      <a:endParaRPr lang="en-GB"/>
                    </a:p>
                  </a:txBody>
                  <a:tcPr/>
                </a:tc>
                <a:tc>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marR="0" algn="ctr">
                        <a:lnSpc>
                          <a:spcPct val="115000"/>
                        </a:lnSpc>
                        <a:spcBef>
                          <a:spcPts val="0"/>
                        </a:spcBef>
                        <a:spcAft>
                          <a:spcPts val="0"/>
                        </a:spcAft>
                      </a:pPr>
                      <a:r>
                        <a:rPr lang="en-GB" sz="1100" baseline="0" dirty="0">
                          <a:solidFill>
                            <a:schemeClr val="tx1"/>
                          </a:solidFill>
                          <a:effectLst/>
                        </a:rPr>
                        <a:t>CEF </a:t>
                      </a:r>
                      <a:r>
                        <a:rPr lang="en-GB" sz="1100" dirty="0">
                          <a:solidFill>
                            <a:schemeClr val="tx1"/>
                          </a:solidFill>
                          <a:effectLst/>
                        </a:rPr>
                        <a:t>General</a:t>
                      </a:r>
                      <a:r>
                        <a:rPr lang="en-GB" sz="1100" baseline="0" dirty="0">
                          <a:solidFill>
                            <a:schemeClr val="tx1"/>
                          </a:solidFill>
                          <a:effectLst/>
                        </a:rPr>
                        <a:t> Budget</a:t>
                      </a:r>
                      <a:endParaRPr lang="en-GB" sz="1100" dirty="0">
                        <a:solidFill>
                          <a:schemeClr val="tx1"/>
                        </a:solidFill>
                        <a:effectLst/>
                        <a:latin typeface="Calibri"/>
                        <a:ea typeface="Calibri"/>
                        <a:cs typeface="Times New Roman"/>
                      </a:endParaRPr>
                    </a:p>
                  </a:txBody>
                  <a:tcPr marL="46460" marR="46460" marT="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solidFill>
                  </a:tcPr>
                </a:tc>
                <a:extLst>
                  <a:ext uri="{0D108BD9-81ED-4DB2-BD59-A6C34878D82A}">
                    <a16:rowId xmlns:a16="http://schemas.microsoft.com/office/drawing/2014/main" val="10000"/>
                  </a:ext>
                </a:extLst>
              </a:tr>
              <a:tr h="194440">
                <a:tc gridSpan="2">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marR="0">
                        <a:lnSpc>
                          <a:spcPct val="115000"/>
                        </a:lnSpc>
                        <a:spcBef>
                          <a:spcPts val="0"/>
                        </a:spcBef>
                        <a:spcAft>
                          <a:spcPts val="0"/>
                        </a:spcAft>
                      </a:pPr>
                      <a:r>
                        <a:rPr lang="en-GB" sz="1200" i="0" dirty="0">
                          <a:solidFill>
                            <a:schemeClr val="tx1"/>
                          </a:solidFill>
                          <a:effectLst/>
                          <a:latin typeface="Calibri" panose="020F0502020204030204" pitchFamily="34" charset="0"/>
                          <a:cs typeface="Calibri" panose="020F0502020204030204" pitchFamily="34" charset="0"/>
                        </a:rPr>
                        <a:t>(a) Studies (all modes)</a:t>
                      </a:r>
                      <a:endParaRPr lang="en-GB" sz="1200" i="0"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hMerge="1">
                  <a:txBody>
                    <a:bodyPr/>
                    <a:lstStyle/>
                    <a:p>
                      <a:endParaRPr lang="en-GB"/>
                    </a:p>
                  </a:txBody>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gn="ctr">
                        <a:lnSpc>
                          <a:spcPct val="115000"/>
                        </a:lnSpc>
                        <a:spcBef>
                          <a:spcPts val="0"/>
                        </a:spcBef>
                        <a:spcAft>
                          <a:spcPts val="0"/>
                        </a:spcAft>
                      </a:pPr>
                      <a:r>
                        <a:rPr lang="en-GB" sz="1100" b="1" dirty="0">
                          <a:solidFill>
                            <a:schemeClr val="tx1"/>
                          </a:solidFill>
                          <a:effectLst/>
                          <a:latin typeface="Calibri" panose="020F0502020204030204" pitchFamily="34" charset="0"/>
                          <a:cs typeface="Calibri" panose="020F0502020204030204" pitchFamily="34" charset="0"/>
                        </a:rPr>
                        <a:t>50%</a:t>
                      </a:r>
                      <a:endParaRPr lang="en-GB" sz="1100" b="1"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1"/>
                  </a:ext>
                </a:extLst>
              </a:tr>
              <a:tr h="194440">
                <a:tc gridSpan="3">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marR="0">
                        <a:lnSpc>
                          <a:spcPct val="115000"/>
                        </a:lnSpc>
                        <a:spcBef>
                          <a:spcPts val="0"/>
                        </a:spcBef>
                        <a:spcAft>
                          <a:spcPts val="0"/>
                        </a:spcAft>
                      </a:pPr>
                      <a:r>
                        <a:rPr lang="en-GB" sz="1200" b="1" i="0" dirty="0">
                          <a:solidFill>
                            <a:schemeClr val="tx1"/>
                          </a:solidFill>
                          <a:effectLst/>
                          <a:latin typeface="Calibri" panose="020F0502020204030204" pitchFamily="34" charset="0"/>
                          <a:cs typeface="Calibri" panose="020F0502020204030204" pitchFamily="34" charset="0"/>
                        </a:rPr>
                        <a:t>(b)Works on</a:t>
                      </a:r>
                      <a:endParaRPr lang="en-GB" sz="1200" b="1" i="0"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194440">
                <a:tc rowSpan="3">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marR="0">
                        <a:lnSpc>
                          <a:spcPct val="115000"/>
                        </a:lnSpc>
                        <a:spcBef>
                          <a:spcPts val="0"/>
                        </a:spcBef>
                        <a:spcAft>
                          <a:spcPts val="0"/>
                        </a:spcAft>
                      </a:pPr>
                      <a:r>
                        <a:rPr lang="en-GB" sz="1200" i="0" dirty="0">
                          <a:solidFill>
                            <a:schemeClr val="tx1"/>
                          </a:solidFill>
                          <a:effectLst/>
                          <a:latin typeface="Calibri" panose="020F0502020204030204" pitchFamily="34" charset="0"/>
                          <a:cs typeface="Calibri" panose="020F0502020204030204" pitchFamily="34" charset="0"/>
                        </a:rPr>
                        <a:t>Rail </a:t>
                      </a:r>
                      <a:endParaRPr lang="en-GB" sz="1200" i="0"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nSpc>
                          <a:spcPct val="115000"/>
                        </a:lnSpc>
                        <a:spcBef>
                          <a:spcPts val="0"/>
                        </a:spcBef>
                        <a:spcAft>
                          <a:spcPts val="0"/>
                        </a:spcAft>
                      </a:pPr>
                      <a:r>
                        <a:rPr lang="en-GB" sz="1200" i="0" dirty="0">
                          <a:solidFill>
                            <a:schemeClr val="tx1"/>
                          </a:solidFill>
                          <a:effectLst/>
                          <a:latin typeface="Calibri" panose="020F0502020204030204" pitchFamily="34" charset="0"/>
                          <a:cs typeface="Calibri" panose="020F0502020204030204" pitchFamily="34" charset="0"/>
                        </a:rPr>
                        <a:t>Cross border </a:t>
                      </a:r>
                      <a:endParaRPr lang="en-GB" sz="1200" i="0"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rowSpan="18">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gn="ctr">
                        <a:lnSpc>
                          <a:spcPct val="115000"/>
                        </a:lnSpc>
                        <a:spcBef>
                          <a:spcPts val="0"/>
                        </a:spcBef>
                        <a:spcAft>
                          <a:spcPts val="0"/>
                        </a:spcAft>
                      </a:pPr>
                      <a:r>
                        <a:rPr lang="en-GB" sz="1100" b="1" dirty="0">
                          <a:solidFill>
                            <a:schemeClr val="tx1"/>
                          </a:solidFill>
                          <a:effectLst/>
                          <a:latin typeface="Calibri" panose="020F0502020204030204" pitchFamily="34" charset="0"/>
                          <a:cs typeface="Calibri" panose="020F0502020204030204" pitchFamily="34" charset="0"/>
                        </a:rPr>
                        <a:t>40% </a:t>
                      </a:r>
                      <a:endParaRPr lang="en-GB" sz="1100" b="1" dirty="0">
                        <a:solidFill>
                          <a:schemeClr val="tx1"/>
                        </a:solidFill>
                        <a:effectLst/>
                        <a:latin typeface="Calibri" panose="020F0502020204030204" pitchFamily="34" charset="0"/>
                        <a:ea typeface="Calibri"/>
                        <a:cs typeface="Calibri" panose="020F0502020204030204" pitchFamily="34" charset="0"/>
                      </a:endParaRPr>
                    </a:p>
                    <a:p>
                      <a:pPr marL="0" marR="0" algn="ctr" defTabSz="914400" rtl="0" eaLnBrk="1" latinLnBrk="0" hangingPunct="1">
                        <a:lnSpc>
                          <a:spcPct val="115000"/>
                        </a:lnSpc>
                        <a:spcBef>
                          <a:spcPts val="0"/>
                        </a:spcBef>
                        <a:spcAft>
                          <a:spcPts val="0"/>
                        </a:spcAft>
                      </a:pPr>
                      <a:r>
                        <a:rPr lang="en-GB" sz="1100" b="1" kern="1200" dirty="0">
                          <a:solidFill>
                            <a:schemeClr val="tx1"/>
                          </a:solidFill>
                          <a:effectLst/>
                          <a:latin typeface="Calibri" panose="020F0502020204030204" pitchFamily="34" charset="0"/>
                          <a:ea typeface="+mn-ea"/>
                          <a:cs typeface="Calibri" panose="020F0502020204030204" pitchFamily="34" charset="0"/>
                        </a:rPr>
                        <a:t>30%</a:t>
                      </a:r>
                    </a:p>
                    <a:p>
                      <a:pPr marL="0" marR="0" algn="ctr">
                        <a:lnSpc>
                          <a:spcPct val="115000"/>
                        </a:lnSpc>
                        <a:spcBef>
                          <a:spcPts val="0"/>
                        </a:spcBef>
                        <a:spcAft>
                          <a:spcPts val="0"/>
                        </a:spcAft>
                      </a:pPr>
                      <a:r>
                        <a:rPr lang="en-GB" sz="1100" b="1" dirty="0">
                          <a:solidFill>
                            <a:schemeClr val="tx1"/>
                          </a:solidFill>
                          <a:effectLst/>
                          <a:latin typeface="Calibri" panose="020F0502020204030204" pitchFamily="34" charset="0"/>
                          <a:cs typeface="Calibri" panose="020F0502020204030204" pitchFamily="34" charset="0"/>
                        </a:rPr>
                        <a:t>20% </a:t>
                      </a:r>
                      <a:endParaRPr lang="en-GB" sz="1100" b="1" dirty="0">
                        <a:solidFill>
                          <a:schemeClr val="tx1"/>
                        </a:solidFill>
                        <a:effectLst/>
                        <a:latin typeface="Calibri" panose="020F0502020204030204" pitchFamily="34" charset="0"/>
                        <a:ea typeface="Calibri"/>
                        <a:cs typeface="Calibri" panose="020F0502020204030204" pitchFamily="34" charset="0"/>
                      </a:endParaRPr>
                    </a:p>
                    <a:p>
                      <a:pPr marL="0" marR="0" algn="ctr">
                        <a:lnSpc>
                          <a:spcPct val="115000"/>
                        </a:lnSpc>
                        <a:spcBef>
                          <a:spcPts val="0"/>
                        </a:spcBef>
                        <a:spcAft>
                          <a:spcPts val="0"/>
                        </a:spcAft>
                      </a:pPr>
                      <a:r>
                        <a:rPr lang="en-GB" sz="1100" b="1" dirty="0">
                          <a:solidFill>
                            <a:schemeClr val="tx1"/>
                          </a:solidFill>
                          <a:effectLst/>
                          <a:latin typeface="Calibri" panose="020F0502020204030204" pitchFamily="34" charset="0"/>
                          <a:cs typeface="Calibri" panose="020F0502020204030204" pitchFamily="34" charset="0"/>
                        </a:rPr>
                        <a:t>40% </a:t>
                      </a:r>
                      <a:endParaRPr lang="en-GB" sz="1100" b="1" dirty="0">
                        <a:solidFill>
                          <a:schemeClr val="tx1"/>
                        </a:solidFill>
                        <a:effectLst/>
                        <a:latin typeface="Calibri" panose="020F0502020204030204" pitchFamily="34" charset="0"/>
                        <a:ea typeface="Calibri"/>
                        <a:cs typeface="Calibri" panose="020F0502020204030204" pitchFamily="34" charset="0"/>
                      </a:endParaRPr>
                    </a:p>
                    <a:p>
                      <a:pPr marL="0" marR="0" algn="ctr">
                        <a:lnSpc>
                          <a:spcPct val="115000"/>
                        </a:lnSpc>
                        <a:spcBef>
                          <a:spcPts val="0"/>
                        </a:spcBef>
                        <a:spcAft>
                          <a:spcPts val="0"/>
                        </a:spcAft>
                      </a:pPr>
                      <a:r>
                        <a:rPr lang="en-GB" sz="1100" b="1" dirty="0">
                          <a:solidFill>
                            <a:schemeClr val="tx1"/>
                          </a:solidFill>
                          <a:effectLst/>
                          <a:latin typeface="Calibri" panose="020F0502020204030204" pitchFamily="34" charset="0"/>
                          <a:cs typeface="Calibri" panose="020F0502020204030204" pitchFamily="34" charset="0"/>
                        </a:rPr>
                        <a:t>40% </a:t>
                      </a:r>
                      <a:endParaRPr lang="en-GB" sz="1100" b="1" dirty="0">
                        <a:solidFill>
                          <a:schemeClr val="tx1"/>
                        </a:solidFill>
                        <a:effectLst/>
                        <a:latin typeface="Calibri" panose="020F0502020204030204" pitchFamily="34" charset="0"/>
                        <a:ea typeface="Calibri"/>
                        <a:cs typeface="Calibri" panose="020F0502020204030204" pitchFamily="34" charset="0"/>
                      </a:endParaRPr>
                    </a:p>
                    <a:p>
                      <a:pPr marL="0" marR="0" algn="ctr">
                        <a:lnSpc>
                          <a:spcPct val="115000"/>
                        </a:lnSpc>
                        <a:spcBef>
                          <a:spcPts val="0"/>
                        </a:spcBef>
                        <a:spcAft>
                          <a:spcPts val="0"/>
                        </a:spcAft>
                      </a:pPr>
                      <a:r>
                        <a:rPr lang="en-GB" sz="1100" b="1" dirty="0">
                          <a:solidFill>
                            <a:schemeClr val="tx1"/>
                          </a:solidFill>
                          <a:effectLst/>
                          <a:latin typeface="Calibri" panose="020F0502020204030204" pitchFamily="34" charset="0"/>
                          <a:cs typeface="Calibri" panose="020F0502020204030204" pitchFamily="34" charset="0"/>
                        </a:rPr>
                        <a:t>20% </a:t>
                      </a:r>
                      <a:endParaRPr lang="en-GB" sz="1100" b="1" dirty="0">
                        <a:solidFill>
                          <a:schemeClr val="tx1"/>
                        </a:solidFill>
                        <a:effectLst/>
                        <a:latin typeface="Calibri" panose="020F0502020204030204" pitchFamily="34" charset="0"/>
                        <a:ea typeface="Calibri"/>
                        <a:cs typeface="Calibri" panose="020F0502020204030204" pitchFamily="34" charset="0"/>
                      </a:endParaRPr>
                    </a:p>
                    <a:p>
                      <a:pPr marL="0" marR="0" algn="ctr">
                        <a:lnSpc>
                          <a:spcPct val="115000"/>
                        </a:lnSpc>
                        <a:spcBef>
                          <a:spcPts val="0"/>
                        </a:spcBef>
                        <a:spcAft>
                          <a:spcPts val="0"/>
                        </a:spcAft>
                      </a:pPr>
                      <a:r>
                        <a:rPr lang="en-GB" sz="1100" b="1" dirty="0">
                          <a:solidFill>
                            <a:schemeClr val="tx1"/>
                          </a:solidFill>
                          <a:effectLst/>
                          <a:latin typeface="Calibri" panose="020F0502020204030204" pitchFamily="34" charset="0"/>
                          <a:cs typeface="Calibri" panose="020F0502020204030204" pitchFamily="34" charset="0"/>
                        </a:rPr>
                        <a:t>20%</a:t>
                      </a:r>
                      <a:endParaRPr lang="en-GB" sz="1100" b="1" dirty="0">
                        <a:solidFill>
                          <a:schemeClr val="tx1"/>
                        </a:solidFill>
                        <a:effectLst/>
                        <a:latin typeface="Calibri" panose="020F0502020204030204" pitchFamily="34" charset="0"/>
                        <a:ea typeface="Calibri"/>
                        <a:cs typeface="Calibri" panose="020F0502020204030204" pitchFamily="34" charset="0"/>
                      </a:endParaRPr>
                    </a:p>
                    <a:p>
                      <a:pPr marL="0" marR="0" algn="ctr">
                        <a:lnSpc>
                          <a:spcPct val="115000"/>
                        </a:lnSpc>
                        <a:spcBef>
                          <a:spcPts val="0"/>
                        </a:spcBef>
                        <a:spcAft>
                          <a:spcPts val="0"/>
                        </a:spcAft>
                      </a:pPr>
                      <a:r>
                        <a:rPr lang="en-GB" sz="1100" b="1" dirty="0">
                          <a:solidFill>
                            <a:schemeClr val="tx1"/>
                          </a:solidFill>
                          <a:effectLst/>
                          <a:latin typeface="Calibri" panose="020F0502020204030204" pitchFamily="34" charset="0"/>
                          <a:cs typeface="Calibri" panose="020F0502020204030204" pitchFamily="34" charset="0"/>
                        </a:rPr>
                        <a:t>20%</a:t>
                      </a:r>
                      <a:endParaRPr lang="en-GB" sz="1100" b="1" dirty="0">
                        <a:solidFill>
                          <a:schemeClr val="tx1"/>
                        </a:solidFill>
                        <a:effectLst/>
                        <a:latin typeface="Calibri" panose="020F0502020204030204" pitchFamily="34" charset="0"/>
                        <a:ea typeface="Calibri"/>
                        <a:cs typeface="Calibri" panose="020F0502020204030204" pitchFamily="34" charset="0"/>
                      </a:endParaRPr>
                    </a:p>
                    <a:p>
                      <a:pPr marL="0" marR="0" algn="ctr">
                        <a:lnSpc>
                          <a:spcPct val="115000"/>
                        </a:lnSpc>
                        <a:spcBef>
                          <a:spcPts val="0"/>
                        </a:spcBef>
                        <a:spcAft>
                          <a:spcPts val="0"/>
                        </a:spcAft>
                      </a:pPr>
                      <a:r>
                        <a:rPr lang="en-GB" sz="1100" b="1" dirty="0">
                          <a:solidFill>
                            <a:schemeClr val="tx1"/>
                          </a:solidFill>
                          <a:effectLst/>
                          <a:latin typeface="Calibri" panose="020F0502020204030204" pitchFamily="34" charset="0"/>
                          <a:cs typeface="Calibri" panose="020F0502020204030204" pitchFamily="34" charset="0"/>
                        </a:rPr>
                        <a:t>20%</a:t>
                      </a:r>
                      <a:endParaRPr lang="en-GB" sz="1100" b="1" dirty="0">
                        <a:solidFill>
                          <a:schemeClr val="tx1"/>
                        </a:solidFill>
                        <a:effectLst/>
                        <a:latin typeface="Calibri" panose="020F0502020204030204" pitchFamily="34" charset="0"/>
                        <a:ea typeface="Calibri"/>
                        <a:cs typeface="Calibri" panose="020F0502020204030204" pitchFamily="34" charset="0"/>
                      </a:endParaRPr>
                    </a:p>
                    <a:p>
                      <a:pPr marL="0" marR="0" algn="ctr">
                        <a:lnSpc>
                          <a:spcPct val="115000"/>
                        </a:lnSpc>
                        <a:spcBef>
                          <a:spcPts val="0"/>
                        </a:spcBef>
                        <a:spcAft>
                          <a:spcPts val="0"/>
                        </a:spcAft>
                      </a:pPr>
                      <a:r>
                        <a:rPr lang="en-GB" sz="1100" b="1" dirty="0">
                          <a:solidFill>
                            <a:schemeClr val="tx1"/>
                          </a:solidFill>
                          <a:effectLst/>
                          <a:latin typeface="Calibri" panose="020F0502020204030204" pitchFamily="34" charset="0"/>
                          <a:cs typeface="Calibri" panose="020F0502020204030204" pitchFamily="34" charset="0"/>
                        </a:rPr>
                        <a:t>20%</a:t>
                      </a:r>
                      <a:endParaRPr lang="en-GB" sz="1100" b="1" dirty="0">
                        <a:solidFill>
                          <a:schemeClr val="tx1"/>
                        </a:solidFill>
                        <a:effectLst/>
                        <a:latin typeface="Calibri" panose="020F0502020204030204" pitchFamily="34" charset="0"/>
                        <a:ea typeface="Calibri"/>
                        <a:cs typeface="Calibri" panose="020F0502020204030204" pitchFamily="34" charset="0"/>
                      </a:endParaRPr>
                    </a:p>
                    <a:p>
                      <a:pPr marL="0" marR="0" algn="ctr">
                        <a:lnSpc>
                          <a:spcPct val="115000"/>
                        </a:lnSpc>
                        <a:spcBef>
                          <a:spcPts val="0"/>
                        </a:spcBef>
                        <a:spcAft>
                          <a:spcPts val="0"/>
                        </a:spcAft>
                      </a:pPr>
                      <a:r>
                        <a:rPr lang="en-GB" sz="1100" b="1" dirty="0">
                          <a:solidFill>
                            <a:schemeClr val="tx1"/>
                          </a:solidFill>
                          <a:effectLst/>
                          <a:latin typeface="Calibri" panose="020F0502020204030204" pitchFamily="34" charset="0"/>
                          <a:cs typeface="Calibri" panose="020F0502020204030204" pitchFamily="34" charset="0"/>
                        </a:rPr>
                        <a:t>20%</a:t>
                      </a:r>
                      <a:endParaRPr lang="en-GB" sz="1100" b="1" dirty="0">
                        <a:solidFill>
                          <a:schemeClr val="tx1"/>
                        </a:solidFill>
                        <a:effectLst/>
                        <a:latin typeface="Calibri" panose="020F0502020204030204" pitchFamily="34" charset="0"/>
                        <a:ea typeface="Calibri"/>
                        <a:cs typeface="Calibri" panose="020F0502020204030204" pitchFamily="34" charset="0"/>
                      </a:endParaRPr>
                    </a:p>
                    <a:p>
                      <a:pPr marL="0" marR="0" algn="ctr">
                        <a:lnSpc>
                          <a:spcPct val="115000"/>
                        </a:lnSpc>
                        <a:spcBef>
                          <a:spcPts val="0"/>
                        </a:spcBef>
                        <a:spcAft>
                          <a:spcPts val="0"/>
                        </a:spcAft>
                      </a:pPr>
                      <a:r>
                        <a:rPr lang="en-GB" sz="1100" b="1" dirty="0">
                          <a:solidFill>
                            <a:schemeClr val="tx1"/>
                          </a:solidFill>
                          <a:effectLst/>
                          <a:latin typeface="Calibri" panose="020F0502020204030204" pitchFamily="34" charset="0"/>
                          <a:cs typeface="Calibri" panose="020F0502020204030204" pitchFamily="34" charset="0"/>
                        </a:rPr>
                        <a:t>20%</a:t>
                      </a:r>
                      <a:endParaRPr lang="en-GB" sz="1100" b="1" dirty="0">
                        <a:solidFill>
                          <a:schemeClr val="tx1"/>
                        </a:solidFill>
                        <a:effectLst/>
                        <a:latin typeface="Calibri" panose="020F0502020204030204" pitchFamily="34" charset="0"/>
                        <a:ea typeface="Calibri"/>
                        <a:cs typeface="Calibri" panose="020F0502020204030204" pitchFamily="34" charset="0"/>
                      </a:endParaRPr>
                    </a:p>
                    <a:p>
                      <a:pPr marL="0" marR="0" algn="ctr" defTabSz="914400" rtl="0" eaLnBrk="1" latinLnBrk="0" hangingPunct="1">
                        <a:lnSpc>
                          <a:spcPct val="115000"/>
                        </a:lnSpc>
                        <a:spcBef>
                          <a:spcPts val="0"/>
                        </a:spcBef>
                        <a:spcAft>
                          <a:spcPts val="0"/>
                        </a:spcAft>
                      </a:pPr>
                      <a:r>
                        <a:rPr lang="en-GB" sz="1100" b="1" kern="1200" dirty="0">
                          <a:solidFill>
                            <a:schemeClr val="tx1"/>
                          </a:solidFill>
                          <a:effectLst/>
                          <a:latin typeface="Calibri" panose="020F0502020204030204" pitchFamily="34" charset="0"/>
                          <a:ea typeface="+mn-ea"/>
                          <a:cs typeface="Calibri" panose="020F0502020204030204" pitchFamily="34" charset="0"/>
                        </a:rPr>
                        <a:t>30%</a:t>
                      </a:r>
                    </a:p>
                    <a:p>
                      <a:pPr marL="0" marR="0" algn="ctr">
                        <a:lnSpc>
                          <a:spcPct val="115000"/>
                        </a:lnSpc>
                        <a:spcBef>
                          <a:spcPts val="0"/>
                        </a:spcBef>
                        <a:spcAft>
                          <a:spcPts val="0"/>
                        </a:spcAft>
                      </a:pPr>
                      <a:r>
                        <a:rPr lang="en-GB" sz="1100" b="1" dirty="0">
                          <a:solidFill>
                            <a:schemeClr val="tx1"/>
                          </a:solidFill>
                          <a:effectLst/>
                          <a:latin typeface="Calibri" panose="020F0502020204030204" pitchFamily="34" charset="0"/>
                          <a:cs typeface="Calibri" panose="020F0502020204030204" pitchFamily="34" charset="0"/>
                        </a:rPr>
                        <a:t>50/20%</a:t>
                      </a:r>
                      <a:endParaRPr lang="en-GB" sz="1100" b="1" dirty="0">
                        <a:solidFill>
                          <a:schemeClr val="tx1"/>
                        </a:solidFill>
                        <a:effectLst/>
                        <a:latin typeface="Calibri" panose="020F0502020204030204" pitchFamily="34" charset="0"/>
                        <a:ea typeface="Calibri"/>
                        <a:cs typeface="Calibri" panose="020F0502020204030204" pitchFamily="34" charset="0"/>
                      </a:endParaRPr>
                    </a:p>
                    <a:p>
                      <a:pPr marL="0" marR="0" algn="ctr">
                        <a:lnSpc>
                          <a:spcPct val="115000"/>
                        </a:lnSpc>
                        <a:spcBef>
                          <a:spcPts val="0"/>
                        </a:spcBef>
                        <a:spcAft>
                          <a:spcPts val="0"/>
                        </a:spcAft>
                      </a:pPr>
                      <a:r>
                        <a:rPr lang="en-GB" sz="1100" b="1" dirty="0">
                          <a:solidFill>
                            <a:schemeClr val="tx1"/>
                          </a:solidFill>
                          <a:effectLst/>
                          <a:latin typeface="Calibri" panose="020F0502020204030204" pitchFamily="34" charset="0"/>
                          <a:ea typeface="Calibri"/>
                          <a:cs typeface="Calibri" panose="020F0502020204030204" pitchFamily="34" charset="0"/>
                        </a:rPr>
                        <a:t>50%</a:t>
                      </a:r>
                    </a:p>
                    <a:p>
                      <a:pPr marL="0" marR="0" algn="ctr">
                        <a:lnSpc>
                          <a:spcPct val="115000"/>
                        </a:lnSpc>
                        <a:spcBef>
                          <a:spcPts val="0"/>
                        </a:spcBef>
                        <a:spcAft>
                          <a:spcPts val="0"/>
                        </a:spcAft>
                      </a:pPr>
                      <a:r>
                        <a:rPr lang="en-GB" sz="1100" b="1" dirty="0">
                          <a:solidFill>
                            <a:schemeClr val="tx1"/>
                          </a:solidFill>
                          <a:effectLst/>
                          <a:latin typeface="Calibri" panose="020F0502020204030204" pitchFamily="34" charset="0"/>
                          <a:cs typeface="Calibri" panose="020F0502020204030204" pitchFamily="34" charset="0"/>
                        </a:rPr>
                        <a:t>20% </a:t>
                      </a:r>
                      <a:endParaRPr lang="en-GB" sz="1100" b="1" dirty="0">
                        <a:solidFill>
                          <a:schemeClr val="tx1"/>
                        </a:solidFill>
                        <a:effectLst/>
                        <a:latin typeface="Calibri" panose="020F0502020204030204" pitchFamily="34" charset="0"/>
                        <a:ea typeface="Calibri"/>
                        <a:cs typeface="Calibri" panose="020F0502020204030204" pitchFamily="34" charset="0"/>
                      </a:endParaRPr>
                    </a:p>
                    <a:p>
                      <a:pPr marL="0" marR="0" algn="ctr">
                        <a:lnSpc>
                          <a:spcPct val="115000"/>
                        </a:lnSpc>
                        <a:spcBef>
                          <a:spcPts val="0"/>
                        </a:spcBef>
                        <a:spcAft>
                          <a:spcPts val="0"/>
                        </a:spcAft>
                      </a:pPr>
                      <a:r>
                        <a:rPr lang="en-GB" sz="1100" b="1" dirty="0">
                          <a:solidFill>
                            <a:schemeClr val="tx1"/>
                          </a:solidFill>
                          <a:effectLst/>
                          <a:latin typeface="Calibri" panose="020F0502020204030204" pitchFamily="34" charset="0"/>
                          <a:cs typeface="Calibri" panose="020F0502020204030204" pitchFamily="34" charset="0"/>
                        </a:rPr>
                        <a:t>10%</a:t>
                      </a:r>
                      <a:endParaRPr lang="en-GB" sz="1100" b="1" dirty="0">
                        <a:solidFill>
                          <a:schemeClr val="tx1"/>
                        </a:solidFill>
                        <a:effectLst/>
                        <a:latin typeface="Calibri" panose="020F0502020204030204" pitchFamily="34" charset="0"/>
                        <a:ea typeface="Calibri"/>
                        <a:cs typeface="Calibri" panose="020F0502020204030204" pitchFamily="34" charset="0"/>
                      </a:endParaRPr>
                    </a:p>
                    <a:p>
                      <a:pPr marL="0" marR="0" algn="ctr">
                        <a:lnSpc>
                          <a:spcPct val="115000"/>
                        </a:lnSpc>
                        <a:spcBef>
                          <a:spcPts val="0"/>
                        </a:spcBef>
                        <a:spcAft>
                          <a:spcPts val="0"/>
                        </a:spcAft>
                      </a:pPr>
                      <a:r>
                        <a:rPr lang="en-GB" sz="1100" b="1" dirty="0">
                          <a:solidFill>
                            <a:schemeClr val="tx1"/>
                          </a:solidFill>
                          <a:effectLst/>
                          <a:latin typeface="Calibri" panose="020F0502020204030204" pitchFamily="34" charset="0"/>
                          <a:cs typeface="Calibri" panose="020F0502020204030204" pitchFamily="34" charset="0"/>
                        </a:rPr>
                        <a:t>20%</a:t>
                      </a:r>
                      <a:endParaRPr lang="en-GB" sz="1100" b="1"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3"/>
                  </a:ext>
                </a:extLst>
              </a:tr>
              <a:tr h="194440">
                <a:tc vMerge="1">
                  <a:txBody>
                    <a:bodyPr/>
                    <a:lstStyle/>
                    <a:p>
                      <a:endParaRPr lang="en-GB"/>
                    </a:p>
                  </a:txBody>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gn="l" defTabSz="914400" rtl="0" eaLnBrk="1" latinLnBrk="0" hangingPunct="1">
                        <a:lnSpc>
                          <a:spcPct val="115000"/>
                        </a:lnSpc>
                        <a:spcBef>
                          <a:spcPts val="0"/>
                        </a:spcBef>
                        <a:spcAft>
                          <a:spcPts val="0"/>
                        </a:spcAft>
                      </a:pPr>
                      <a:r>
                        <a:rPr lang="en-GB" sz="1200" i="0" kern="1200" dirty="0">
                          <a:solidFill>
                            <a:schemeClr val="tx1"/>
                          </a:solidFill>
                          <a:effectLst/>
                          <a:latin typeface="Calibri" panose="020F0502020204030204" pitchFamily="34" charset="0"/>
                          <a:ea typeface="+mn-ea"/>
                          <a:cs typeface="Calibri" panose="020F0502020204030204" pitchFamily="34" charset="0"/>
                        </a:rPr>
                        <a:t>Bottleneck</a:t>
                      </a: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v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gn="l" defTabSz="914400" rtl="0" eaLnBrk="1" latinLnBrk="0" hangingPunct="1">
                        <a:lnSpc>
                          <a:spcPct val="115000"/>
                        </a:lnSpc>
                        <a:spcBef>
                          <a:spcPts val="0"/>
                        </a:spcBef>
                        <a:spcAft>
                          <a:spcPts val="0"/>
                        </a:spcAft>
                      </a:pPr>
                      <a:endParaRPr lang="en-GB" sz="1100" b="1" kern="1200" dirty="0">
                        <a:solidFill>
                          <a:schemeClr val="tx1"/>
                        </a:solidFill>
                        <a:effectLst/>
                        <a:latin typeface="Calibri" panose="020F0502020204030204" pitchFamily="34" charset="0"/>
                        <a:ea typeface="+mn-ea"/>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4"/>
                  </a:ext>
                </a:extLst>
              </a:tr>
              <a:tr h="264069">
                <a:tc vMerge="1">
                  <a:txBody>
                    <a:bodyPr/>
                    <a:lstStyle/>
                    <a:p>
                      <a:endParaRPr lang="en-GB"/>
                    </a:p>
                  </a:txBody>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nSpc>
                          <a:spcPct val="115000"/>
                        </a:lnSpc>
                        <a:spcBef>
                          <a:spcPts val="0"/>
                        </a:spcBef>
                        <a:spcAft>
                          <a:spcPts val="0"/>
                        </a:spcAft>
                      </a:pPr>
                      <a:r>
                        <a:rPr lang="en-GB" sz="1200" i="0" dirty="0">
                          <a:solidFill>
                            <a:schemeClr val="tx1"/>
                          </a:solidFill>
                          <a:effectLst/>
                          <a:latin typeface="Calibri" panose="020F0502020204030204" pitchFamily="34" charset="0"/>
                          <a:cs typeface="Calibri" panose="020F0502020204030204" pitchFamily="34" charset="0"/>
                        </a:rPr>
                        <a:t>Other projects of common interest </a:t>
                      </a: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v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nSpc>
                          <a:spcPct val="115000"/>
                        </a:lnSpc>
                        <a:spcBef>
                          <a:spcPts val="0"/>
                        </a:spcBef>
                        <a:spcAft>
                          <a:spcPts val="0"/>
                        </a:spcAft>
                      </a:pPr>
                      <a:endParaRPr lang="en-GB" sz="1100" b="1"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5"/>
                  </a:ext>
                </a:extLst>
              </a:tr>
              <a:tr h="131773">
                <a:tc rowSpan="3">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marR="0">
                        <a:lnSpc>
                          <a:spcPct val="115000"/>
                        </a:lnSpc>
                        <a:spcBef>
                          <a:spcPts val="0"/>
                        </a:spcBef>
                        <a:spcAft>
                          <a:spcPts val="0"/>
                        </a:spcAft>
                      </a:pPr>
                      <a:r>
                        <a:rPr lang="en-GB" sz="1200" i="0" dirty="0">
                          <a:solidFill>
                            <a:schemeClr val="tx1"/>
                          </a:solidFill>
                          <a:effectLst/>
                          <a:latin typeface="Calibri" panose="020F0502020204030204" pitchFamily="34" charset="0"/>
                          <a:cs typeface="Calibri" panose="020F0502020204030204" pitchFamily="34" charset="0"/>
                        </a:rPr>
                        <a:t>Inland waterways</a:t>
                      </a:r>
                      <a:endParaRPr lang="en-GB" sz="1200" i="0"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nSpc>
                          <a:spcPct val="115000"/>
                        </a:lnSpc>
                        <a:spcBef>
                          <a:spcPts val="0"/>
                        </a:spcBef>
                        <a:spcAft>
                          <a:spcPts val="0"/>
                        </a:spcAft>
                      </a:pPr>
                      <a:r>
                        <a:rPr lang="en-GB" sz="1200" i="0">
                          <a:solidFill>
                            <a:schemeClr val="tx1"/>
                          </a:solidFill>
                          <a:effectLst/>
                          <a:latin typeface="Calibri" panose="020F0502020204030204" pitchFamily="34" charset="0"/>
                          <a:cs typeface="Calibri" panose="020F0502020204030204" pitchFamily="34" charset="0"/>
                        </a:rPr>
                        <a:t>Cross border </a:t>
                      </a:r>
                      <a:endParaRPr lang="en-GB" sz="1200" i="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v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nSpc>
                          <a:spcPct val="115000"/>
                        </a:lnSpc>
                        <a:spcBef>
                          <a:spcPts val="0"/>
                        </a:spcBef>
                        <a:spcAft>
                          <a:spcPts val="0"/>
                        </a:spcAft>
                      </a:pPr>
                      <a:endParaRPr lang="en-GB" sz="1100" b="1"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6"/>
                  </a:ext>
                </a:extLst>
              </a:tr>
              <a:tr h="194440">
                <a:tc vMerge="1">
                  <a:txBody>
                    <a:bodyPr/>
                    <a:lstStyle/>
                    <a:p>
                      <a:endParaRPr lang="en-GB"/>
                    </a:p>
                  </a:txBody>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nSpc>
                          <a:spcPct val="115000"/>
                        </a:lnSpc>
                        <a:spcBef>
                          <a:spcPts val="0"/>
                        </a:spcBef>
                        <a:spcAft>
                          <a:spcPts val="0"/>
                        </a:spcAft>
                      </a:pPr>
                      <a:r>
                        <a:rPr lang="en-GB" sz="1200" i="0" dirty="0">
                          <a:solidFill>
                            <a:schemeClr val="tx1"/>
                          </a:solidFill>
                          <a:effectLst/>
                          <a:latin typeface="Calibri" panose="020F0502020204030204" pitchFamily="34" charset="0"/>
                          <a:cs typeface="Calibri" panose="020F0502020204030204" pitchFamily="34" charset="0"/>
                        </a:rPr>
                        <a:t>Bottleneck </a:t>
                      </a:r>
                      <a:endParaRPr lang="en-GB" sz="1200" i="0"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v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nSpc>
                          <a:spcPct val="115000"/>
                        </a:lnSpc>
                        <a:spcBef>
                          <a:spcPts val="0"/>
                        </a:spcBef>
                        <a:spcAft>
                          <a:spcPts val="0"/>
                        </a:spcAft>
                      </a:pPr>
                      <a:endParaRPr lang="en-GB" sz="1100" b="1"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7"/>
                  </a:ext>
                </a:extLst>
              </a:tr>
              <a:tr h="194440">
                <a:tc vMerge="1">
                  <a:txBody>
                    <a:bodyPr/>
                    <a:lstStyle/>
                    <a:p>
                      <a:endParaRPr lang="en-GB"/>
                    </a:p>
                  </a:txBody>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nSpc>
                          <a:spcPct val="115000"/>
                        </a:lnSpc>
                        <a:spcBef>
                          <a:spcPts val="0"/>
                        </a:spcBef>
                        <a:spcAft>
                          <a:spcPts val="0"/>
                        </a:spcAft>
                      </a:pPr>
                      <a:r>
                        <a:rPr lang="en-GB" sz="1200" i="0" dirty="0">
                          <a:solidFill>
                            <a:schemeClr val="tx1"/>
                          </a:solidFill>
                          <a:effectLst/>
                          <a:latin typeface="Calibri" panose="020F0502020204030204" pitchFamily="34" charset="0"/>
                          <a:cs typeface="Calibri" panose="020F0502020204030204" pitchFamily="34" charset="0"/>
                        </a:rPr>
                        <a:t>Other projects of common interest </a:t>
                      </a:r>
                      <a:endParaRPr lang="en-GB" sz="1200" i="0"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v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nSpc>
                          <a:spcPct val="115000"/>
                        </a:lnSpc>
                        <a:spcBef>
                          <a:spcPts val="0"/>
                        </a:spcBef>
                        <a:spcAft>
                          <a:spcPts val="0"/>
                        </a:spcAft>
                      </a:pPr>
                      <a:endParaRPr lang="en-GB" sz="1100" b="1"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08"/>
                  </a:ext>
                </a:extLst>
              </a:tr>
              <a:tr h="206988">
                <a:tc gridSpan="2">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marR="0">
                        <a:lnSpc>
                          <a:spcPct val="115000"/>
                        </a:lnSpc>
                        <a:spcBef>
                          <a:spcPts val="0"/>
                        </a:spcBef>
                        <a:spcAft>
                          <a:spcPts val="0"/>
                        </a:spcAft>
                      </a:pPr>
                      <a:r>
                        <a:rPr lang="en-GB" sz="1200" b="1" i="0" dirty="0">
                          <a:solidFill>
                            <a:schemeClr val="tx1"/>
                          </a:solidFill>
                          <a:effectLst/>
                          <a:latin typeface="Calibri" panose="020F0502020204030204" pitchFamily="34" charset="0"/>
                          <a:cs typeface="Calibri" panose="020F0502020204030204" pitchFamily="34" charset="0"/>
                        </a:rPr>
                        <a:t>Inland transport connections to ports and airports (rail and road)</a:t>
                      </a:r>
                      <a:endParaRPr lang="en-GB" sz="1200" b="1" i="0"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hMerge="1">
                  <a:txBody>
                    <a:bodyPr/>
                    <a:lstStyle/>
                    <a:p>
                      <a:endParaRPr lang="en-GB"/>
                    </a:p>
                  </a:txBody>
                  <a:tcPr/>
                </a:tc>
                <a:tc v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nSpc>
                          <a:spcPct val="115000"/>
                        </a:lnSpc>
                        <a:spcBef>
                          <a:spcPts val="0"/>
                        </a:spcBef>
                        <a:spcAft>
                          <a:spcPts val="0"/>
                        </a:spcAft>
                      </a:pPr>
                      <a:endParaRPr lang="en-GB" sz="1100" b="1"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09"/>
                  </a:ext>
                </a:extLst>
              </a:tr>
              <a:tr h="206988">
                <a:tc gridSpan="2">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marR="0">
                        <a:lnSpc>
                          <a:spcPct val="115000"/>
                        </a:lnSpc>
                        <a:spcBef>
                          <a:spcPts val="0"/>
                        </a:spcBef>
                        <a:spcAft>
                          <a:spcPts val="0"/>
                        </a:spcAft>
                      </a:pPr>
                      <a:r>
                        <a:rPr lang="en-GB" sz="1200" i="0" dirty="0">
                          <a:solidFill>
                            <a:schemeClr val="tx1"/>
                          </a:solidFill>
                          <a:effectLst/>
                          <a:latin typeface="Calibri" panose="020F0502020204030204" pitchFamily="34" charset="0"/>
                          <a:cs typeface="Calibri" panose="020F0502020204030204" pitchFamily="34" charset="0"/>
                        </a:rPr>
                        <a:t>Development of ports</a:t>
                      </a:r>
                      <a:endParaRPr lang="en-GB" sz="1200" i="0"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hMerge="1">
                  <a:txBody>
                    <a:bodyPr/>
                    <a:lstStyle/>
                    <a:p>
                      <a:endParaRPr lang="en-GB"/>
                    </a:p>
                  </a:txBody>
                  <a:tcPr/>
                </a:tc>
                <a:tc v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nSpc>
                          <a:spcPct val="115000"/>
                        </a:lnSpc>
                        <a:spcBef>
                          <a:spcPts val="0"/>
                        </a:spcBef>
                        <a:spcAft>
                          <a:spcPts val="0"/>
                        </a:spcAft>
                      </a:pPr>
                      <a:endParaRPr lang="en-GB" sz="1100" b="1"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10"/>
                  </a:ext>
                </a:extLst>
              </a:tr>
              <a:tr h="206988">
                <a:tc gridSpan="2">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marR="0">
                        <a:lnSpc>
                          <a:spcPct val="115000"/>
                        </a:lnSpc>
                        <a:spcBef>
                          <a:spcPts val="0"/>
                        </a:spcBef>
                        <a:spcAft>
                          <a:spcPts val="0"/>
                        </a:spcAft>
                      </a:pPr>
                      <a:r>
                        <a:rPr lang="en-GB" sz="1200" b="1" i="0" dirty="0">
                          <a:solidFill>
                            <a:schemeClr val="tx1"/>
                          </a:solidFill>
                          <a:effectLst/>
                          <a:latin typeface="Calibri" panose="020F0502020204030204" pitchFamily="34" charset="0"/>
                          <a:cs typeface="Calibri" panose="020F0502020204030204" pitchFamily="34" charset="0"/>
                        </a:rPr>
                        <a:t>Development of multi-modal platforms</a:t>
                      </a:r>
                      <a:endParaRPr lang="en-GB" sz="1200" b="1" i="0"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hMerge="1">
                  <a:txBody>
                    <a:bodyPr/>
                    <a:lstStyle/>
                    <a:p>
                      <a:endParaRPr lang="en-GB"/>
                    </a:p>
                  </a:txBody>
                  <a:tcPr/>
                </a:tc>
                <a:tc v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nSpc>
                          <a:spcPct val="115000"/>
                        </a:lnSpc>
                        <a:spcBef>
                          <a:spcPts val="0"/>
                        </a:spcBef>
                        <a:spcAft>
                          <a:spcPts val="0"/>
                        </a:spcAft>
                      </a:pPr>
                      <a:endParaRPr lang="en-GB" sz="1100" b="1"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11"/>
                  </a:ext>
                </a:extLst>
              </a:tr>
              <a:tr h="206988">
                <a:tc gridSpan="2">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marR="0">
                        <a:lnSpc>
                          <a:spcPct val="115000"/>
                        </a:lnSpc>
                        <a:spcBef>
                          <a:spcPts val="0"/>
                        </a:spcBef>
                        <a:spcAft>
                          <a:spcPts val="0"/>
                        </a:spcAft>
                      </a:pPr>
                      <a:r>
                        <a:rPr lang="en-GB" sz="1200" i="0" dirty="0">
                          <a:solidFill>
                            <a:schemeClr val="tx1"/>
                          </a:solidFill>
                          <a:effectLst/>
                          <a:latin typeface="Calibri" panose="020F0502020204030204" pitchFamily="34" charset="0"/>
                          <a:cs typeface="Calibri" panose="020F0502020204030204" pitchFamily="34" charset="0"/>
                        </a:rPr>
                        <a:t>Reduce rail freight noise by retrofitting of existing </a:t>
                      </a:r>
                      <a:r>
                        <a:rPr lang="en-GB" sz="1200" b="1" i="0" kern="1200" dirty="0">
                          <a:solidFill>
                            <a:schemeClr val="tx1"/>
                          </a:solidFill>
                          <a:effectLst/>
                          <a:latin typeface="Calibri" panose="020F0502020204030204" pitchFamily="34" charset="0"/>
                          <a:ea typeface="+mn-ea"/>
                          <a:cs typeface="Calibri" panose="020F0502020204030204" pitchFamily="34" charset="0"/>
                        </a:rPr>
                        <a:t>rolling</a:t>
                      </a:r>
                      <a:r>
                        <a:rPr lang="en-GB" sz="1200" i="0" dirty="0">
                          <a:solidFill>
                            <a:schemeClr val="tx1"/>
                          </a:solidFill>
                          <a:effectLst/>
                          <a:latin typeface="Calibri" panose="020F0502020204030204" pitchFamily="34" charset="0"/>
                          <a:cs typeface="Calibri" panose="020F0502020204030204" pitchFamily="34" charset="0"/>
                        </a:rPr>
                        <a:t> stock</a:t>
                      </a:r>
                      <a:endParaRPr lang="en-GB" sz="1200" i="0"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hMerge="1">
                  <a:txBody>
                    <a:bodyPr/>
                    <a:lstStyle/>
                    <a:p>
                      <a:endParaRPr lang="en-GB"/>
                    </a:p>
                  </a:txBody>
                  <a:tcPr/>
                </a:tc>
                <a:tc v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nSpc>
                          <a:spcPct val="115000"/>
                        </a:lnSpc>
                        <a:spcBef>
                          <a:spcPts val="0"/>
                        </a:spcBef>
                        <a:spcAft>
                          <a:spcPts val="0"/>
                        </a:spcAft>
                      </a:pPr>
                      <a:endParaRPr lang="en-GB" sz="1100" b="1"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12"/>
                  </a:ext>
                </a:extLst>
              </a:tr>
              <a:tr h="206988">
                <a:tc gridSpan="2">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marR="0">
                        <a:lnSpc>
                          <a:spcPct val="115000"/>
                        </a:lnSpc>
                        <a:spcBef>
                          <a:spcPts val="0"/>
                        </a:spcBef>
                        <a:spcAft>
                          <a:spcPts val="0"/>
                        </a:spcAft>
                      </a:pPr>
                      <a:r>
                        <a:rPr lang="en-GB" sz="1200" b="1" i="0" dirty="0">
                          <a:solidFill>
                            <a:schemeClr val="tx1"/>
                          </a:solidFill>
                          <a:effectLst/>
                          <a:latin typeface="Calibri" panose="020F0502020204030204" pitchFamily="34" charset="0"/>
                          <a:cs typeface="Calibri" panose="020F0502020204030204" pitchFamily="34" charset="0"/>
                        </a:rPr>
                        <a:t>Freight transport services</a:t>
                      </a:r>
                      <a:endParaRPr lang="en-GB" sz="1200" b="1" i="0"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hMerge="1">
                  <a:txBody>
                    <a:bodyPr/>
                    <a:lstStyle/>
                    <a:p>
                      <a:endParaRPr lang="en-GB"/>
                    </a:p>
                  </a:txBody>
                  <a:tcPr/>
                </a:tc>
                <a:tc v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nSpc>
                          <a:spcPct val="115000"/>
                        </a:lnSpc>
                        <a:spcBef>
                          <a:spcPts val="0"/>
                        </a:spcBef>
                        <a:spcAft>
                          <a:spcPts val="0"/>
                        </a:spcAft>
                      </a:pPr>
                      <a:endParaRPr lang="en-GB" sz="1100" b="1"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13"/>
                  </a:ext>
                </a:extLst>
              </a:tr>
              <a:tr h="206988">
                <a:tc gridSpan="2">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marR="0">
                        <a:lnSpc>
                          <a:spcPct val="115000"/>
                        </a:lnSpc>
                        <a:spcBef>
                          <a:spcPts val="0"/>
                        </a:spcBef>
                        <a:spcAft>
                          <a:spcPts val="0"/>
                        </a:spcAft>
                      </a:pPr>
                      <a:r>
                        <a:rPr lang="en-GB" sz="1200" b="1" i="0" dirty="0">
                          <a:solidFill>
                            <a:schemeClr val="tx1"/>
                          </a:solidFill>
                          <a:effectLst/>
                          <a:latin typeface="Calibri" panose="020F0502020204030204" pitchFamily="34" charset="0"/>
                          <a:cs typeface="Calibri" panose="020F0502020204030204" pitchFamily="34" charset="0"/>
                        </a:rPr>
                        <a:t>Secure </a:t>
                      </a:r>
                      <a:r>
                        <a:rPr lang="en-GB" sz="1200" b="1" i="0" dirty="0" err="1">
                          <a:solidFill>
                            <a:schemeClr val="tx1"/>
                          </a:solidFill>
                          <a:effectLst/>
                          <a:latin typeface="Calibri" panose="020F0502020204030204" pitchFamily="34" charset="0"/>
                          <a:cs typeface="Calibri" panose="020F0502020204030204" pitchFamily="34" charset="0"/>
                        </a:rPr>
                        <a:t>parkings</a:t>
                      </a:r>
                      <a:r>
                        <a:rPr lang="en-GB" sz="1200" b="1" i="0" dirty="0">
                          <a:solidFill>
                            <a:schemeClr val="tx1"/>
                          </a:solidFill>
                          <a:effectLst/>
                          <a:latin typeface="Calibri" panose="020F0502020204030204" pitchFamily="34" charset="0"/>
                          <a:cs typeface="Calibri" panose="020F0502020204030204" pitchFamily="34" charset="0"/>
                        </a:rPr>
                        <a:t> on road core network</a:t>
                      </a:r>
                      <a:endParaRPr lang="en-GB" sz="1200" b="1" i="0"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hMerge="1">
                  <a:txBody>
                    <a:bodyPr/>
                    <a:lstStyle/>
                    <a:p>
                      <a:endParaRPr lang="en-GB"/>
                    </a:p>
                  </a:txBody>
                  <a:tcPr/>
                </a:tc>
                <a:tc v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nSpc>
                          <a:spcPct val="115000"/>
                        </a:lnSpc>
                        <a:spcBef>
                          <a:spcPts val="0"/>
                        </a:spcBef>
                        <a:spcAft>
                          <a:spcPts val="0"/>
                        </a:spcAft>
                      </a:pPr>
                      <a:endParaRPr lang="en-GB" sz="1100" b="1"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14"/>
                  </a:ext>
                </a:extLst>
              </a:tr>
              <a:tr h="233070">
                <a:tc gridSpan="2">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marR="0">
                        <a:lnSpc>
                          <a:spcPct val="115000"/>
                        </a:lnSpc>
                        <a:spcBef>
                          <a:spcPts val="0"/>
                        </a:spcBef>
                        <a:spcAft>
                          <a:spcPts val="0"/>
                        </a:spcAft>
                      </a:pPr>
                      <a:r>
                        <a:rPr lang="en-GB" sz="1200" i="0" dirty="0">
                          <a:solidFill>
                            <a:schemeClr val="tx1"/>
                          </a:solidFill>
                          <a:effectLst/>
                          <a:latin typeface="Calibri" panose="020F0502020204030204" pitchFamily="34" charset="0"/>
                          <a:cs typeface="Calibri" panose="020F0502020204030204" pitchFamily="34" charset="0"/>
                        </a:rPr>
                        <a:t>Motorways of the sea</a:t>
                      </a:r>
                      <a:endParaRPr lang="en-GB" sz="1200" i="0"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hMerge="1">
                  <a:txBody>
                    <a:bodyPr/>
                    <a:lstStyle/>
                    <a:p>
                      <a:endParaRPr lang="en-GB"/>
                    </a:p>
                  </a:txBody>
                  <a:tcPr/>
                </a:tc>
                <a:tc v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gn="l" defTabSz="914400" rtl="0" eaLnBrk="1" latinLnBrk="0" hangingPunct="1">
                        <a:lnSpc>
                          <a:spcPct val="115000"/>
                        </a:lnSpc>
                        <a:spcBef>
                          <a:spcPts val="0"/>
                        </a:spcBef>
                        <a:spcAft>
                          <a:spcPts val="0"/>
                        </a:spcAft>
                      </a:pPr>
                      <a:endParaRPr lang="en-GB" sz="1100" b="1" kern="1200" dirty="0">
                        <a:solidFill>
                          <a:schemeClr val="tx1"/>
                        </a:solidFill>
                        <a:effectLst/>
                        <a:latin typeface="Calibri" panose="020F0502020204030204" pitchFamily="34" charset="0"/>
                        <a:ea typeface="+mn-ea"/>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15"/>
                  </a:ext>
                </a:extLst>
              </a:tr>
              <a:tr h="192792">
                <a:tc rowSpan="3">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marR="0">
                        <a:lnSpc>
                          <a:spcPct val="115000"/>
                        </a:lnSpc>
                        <a:spcBef>
                          <a:spcPts val="0"/>
                        </a:spcBef>
                        <a:spcAft>
                          <a:spcPts val="0"/>
                        </a:spcAft>
                      </a:pPr>
                      <a:r>
                        <a:rPr lang="en-GB" sz="1200" i="0" dirty="0">
                          <a:solidFill>
                            <a:schemeClr val="tx1"/>
                          </a:solidFill>
                          <a:effectLst/>
                          <a:latin typeface="Calibri" panose="020F0502020204030204" pitchFamily="34" charset="0"/>
                          <a:cs typeface="Calibri" panose="020F0502020204030204" pitchFamily="34" charset="0"/>
                        </a:rPr>
                        <a:t>Traffic management systems</a:t>
                      </a:r>
                      <a:endParaRPr lang="en-GB" sz="1200" i="0"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nSpc>
                          <a:spcPct val="115000"/>
                        </a:lnSpc>
                        <a:spcBef>
                          <a:spcPts val="0"/>
                        </a:spcBef>
                        <a:spcAft>
                          <a:spcPts val="0"/>
                        </a:spcAft>
                      </a:pPr>
                      <a:r>
                        <a:rPr lang="en-GB" sz="1200" i="0" baseline="0" dirty="0">
                          <a:solidFill>
                            <a:schemeClr val="tx1"/>
                          </a:solidFill>
                          <a:effectLst/>
                          <a:latin typeface="Calibri" panose="020F0502020204030204" pitchFamily="34" charset="0"/>
                          <a:cs typeface="Calibri" panose="020F0502020204030204" pitchFamily="34" charset="0"/>
                        </a:rPr>
                        <a:t>SESAR, </a:t>
                      </a:r>
                      <a:r>
                        <a:rPr lang="en-GB" sz="1200" i="0" dirty="0">
                          <a:solidFill>
                            <a:schemeClr val="tx1"/>
                          </a:solidFill>
                          <a:effectLst/>
                          <a:latin typeface="Calibri" panose="020F0502020204030204" pitchFamily="34" charset="0"/>
                          <a:cs typeface="Calibri" panose="020F0502020204030204" pitchFamily="34" charset="0"/>
                        </a:rPr>
                        <a:t>RIS &amp; VTMIS</a:t>
                      </a:r>
                      <a:endParaRPr lang="en-GB" sz="1200" i="0"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v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nSpc>
                          <a:spcPct val="115000"/>
                        </a:lnSpc>
                        <a:spcBef>
                          <a:spcPts val="0"/>
                        </a:spcBef>
                        <a:spcAft>
                          <a:spcPts val="0"/>
                        </a:spcAft>
                      </a:pPr>
                      <a:endParaRPr lang="en-GB" sz="1100" b="1"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16"/>
                  </a:ext>
                </a:extLst>
              </a:tr>
              <a:tr h="194440">
                <a:tc vMerge="1">
                  <a:txBody>
                    <a:bodyPr/>
                    <a:lstStyle/>
                    <a:p>
                      <a:endParaRPr lang="en-GB"/>
                    </a:p>
                  </a:txBody>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nSpc>
                          <a:spcPct val="115000"/>
                        </a:lnSpc>
                        <a:spcBef>
                          <a:spcPts val="0"/>
                        </a:spcBef>
                        <a:spcAft>
                          <a:spcPts val="0"/>
                        </a:spcAft>
                      </a:pPr>
                      <a:r>
                        <a:rPr lang="en-GB" sz="1200" b="0" i="0" dirty="0">
                          <a:solidFill>
                            <a:schemeClr val="tx1"/>
                          </a:solidFill>
                          <a:effectLst/>
                          <a:latin typeface="Calibri" panose="020F0502020204030204" pitchFamily="34" charset="0"/>
                          <a:ea typeface="Calibri"/>
                          <a:cs typeface="Calibri" panose="020F0502020204030204" pitchFamily="34" charset="0"/>
                        </a:rPr>
                        <a:t>ERTMS</a:t>
                      </a: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v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nSpc>
                          <a:spcPct val="115000"/>
                        </a:lnSpc>
                        <a:spcBef>
                          <a:spcPts val="0"/>
                        </a:spcBef>
                        <a:spcAft>
                          <a:spcPts val="0"/>
                        </a:spcAft>
                      </a:pPr>
                      <a:endParaRPr lang="en-GB" sz="1100" b="1"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17"/>
                  </a:ext>
                </a:extLst>
              </a:tr>
              <a:tr h="194440">
                <a:tc vMerge="1">
                  <a:txBody>
                    <a:bodyPr/>
                    <a:lstStyle/>
                    <a:p>
                      <a:endParaRPr lang="en-GB"/>
                    </a:p>
                  </a:txBody>
                  <a:tcPr/>
                </a:tc>
                <a:tc>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nSpc>
                          <a:spcPct val="115000"/>
                        </a:lnSpc>
                        <a:spcBef>
                          <a:spcPts val="0"/>
                        </a:spcBef>
                        <a:spcAft>
                          <a:spcPts val="0"/>
                        </a:spcAft>
                      </a:pPr>
                      <a:r>
                        <a:rPr lang="en-GB" sz="1200" b="0" i="0" dirty="0">
                          <a:solidFill>
                            <a:schemeClr val="tx1"/>
                          </a:solidFill>
                          <a:effectLst/>
                          <a:latin typeface="Calibri" panose="020F0502020204030204" pitchFamily="34" charset="0"/>
                          <a:cs typeface="Calibri" panose="020F0502020204030204" pitchFamily="34" charset="0"/>
                        </a:rPr>
                        <a:t>ITS for road</a:t>
                      </a:r>
                      <a:endParaRPr lang="en-GB" sz="1200" b="0" i="0"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v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nSpc>
                          <a:spcPct val="115000"/>
                        </a:lnSpc>
                        <a:spcBef>
                          <a:spcPts val="0"/>
                        </a:spcBef>
                        <a:spcAft>
                          <a:spcPts val="0"/>
                        </a:spcAft>
                      </a:pPr>
                      <a:endParaRPr lang="en-GB" sz="1100" b="1"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18"/>
                  </a:ext>
                </a:extLst>
              </a:tr>
              <a:tr h="385583">
                <a:tc gridSpan="2">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marR="0">
                        <a:lnSpc>
                          <a:spcPct val="115000"/>
                        </a:lnSpc>
                        <a:spcBef>
                          <a:spcPts val="0"/>
                        </a:spcBef>
                        <a:spcAft>
                          <a:spcPts val="0"/>
                        </a:spcAft>
                      </a:pPr>
                      <a:r>
                        <a:rPr lang="en-GB" sz="1200" b="1" i="0" dirty="0">
                          <a:solidFill>
                            <a:schemeClr val="tx1"/>
                          </a:solidFill>
                          <a:effectLst/>
                          <a:latin typeface="Calibri" panose="020F0502020204030204" pitchFamily="34" charset="0"/>
                          <a:cs typeface="Calibri" panose="020F0502020204030204" pitchFamily="34" charset="0"/>
                        </a:rPr>
                        <a:t>Cross border road sections</a:t>
                      </a:r>
                      <a:endParaRPr lang="en-GB" sz="1200" b="1" i="0"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hMerge="1">
                  <a:txBody>
                    <a:bodyPr/>
                    <a:lstStyle/>
                    <a:p>
                      <a:endParaRPr lang="en-GB"/>
                    </a:p>
                  </a:txBody>
                  <a:tcPr/>
                </a:tc>
                <a:tc v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nSpc>
                          <a:spcPct val="115000"/>
                        </a:lnSpc>
                        <a:spcBef>
                          <a:spcPts val="0"/>
                        </a:spcBef>
                        <a:spcAft>
                          <a:spcPts val="0"/>
                        </a:spcAft>
                      </a:pPr>
                      <a:endParaRPr lang="en-GB" sz="1100" b="1"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val="10019"/>
                  </a:ext>
                </a:extLst>
              </a:tr>
              <a:tr h="244566">
                <a:tc gridSpan="2">
                  <a:txBody>
                    <a:bodyPr/>
                    <a:lstStyle>
                      <a:lvl1pPr marL="0" algn="l" defTabSz="914400" rtl="0" eaLnBrk="1" latinLnBrk="0" hangingPunct="1">
                        <a:defRPr sz="1800" b="1" kern="1200">
                          <a:solidFill>
                            <a:schemeClr val="lt1"/>
                          </a:solidFill>
                          <a:latin typeface="Verdana"/>
                          <a:ea typeface=""/>
                          <a:cs typeface=""/>
                        </a:defRPr>
                      </a:lvl1pPr>
                      <a:lvl2pPr marL="457200" algn="l" defTabSz="914400" rtl="0" eaLnBrk="1" latinLnBrk="0" hangingPunct="1">
                        <a:defRPr sz="1800" b="1" kern="1200">
                          <a:solidFill>
                            <a:schemeClr val="lt1"/>
                          </a:solidFill>
                          <a:latin typeface="Verdana"/>
                          <a:ea typeface=""/>
                          <a:cs typeface=""/>
                        </a:defRPr>
                      </a:lvl2pPr>
                      <a:lvl3pPr marL="914400" algn="l" defTabSz="914400" rtl="0" eaLnBrk="1" latinLnBrk="0" hangingPunct="1">
                        <a:defRPr sz="1800" b="1" kern="1200">
                          <a:solidFill>
                            <a:schemeClr val="lt1"/>
                          </a:solidFill>
                          <a:latin typeface="Verdana"/>
                          <a:ea typeface=""/>
                          <a:cs typeface=""/>
                        </a:defRPr>
                      </a:lvl3pPr>
                      <a:lvl4pPr marL="1371600" algn="l" defTabSz="914400" rtl="0" eaLnBrk="1" latinLnBrk="0" hangingPunct="1">
                        <a:defRPr sz="1800" b="1" kern="1200">
                          <a:solidFill>
                            <a:schemeClr val="lt1"/>
                          </a:solidFill>
                          <a:latin typeface="Verdana"/>
                          <a:ea typeface=""/>
                          <a:cs typeface=""/>
                        </a:defRPr>
                      </a:lvl4pPr>
                      <a:lvl5pPr marL="1828800" algn="l" defTabSz="914400" rtl="0" eaLnBrk="1" latinLnBrk="0" hangingPunct="1">
                        <a:defRPr sz="1800" b="1" kern="1200">
                          <a:solidFill>
                            <a:schemeClr val="lt1"/>
                          </a:solidFill>
                          <a:latin typeface="Verdana"/>
                          <a:ea typeface=""/>
                          <a:cs typeface=""/>
                        </a:defRPr>
                      </a:lvl5pPr>
                      <a:lvl6pPr marL="2286000" algn="l" defTabSz="914400" rtl="0" eaLnBrk="1" latinLnBrk="0" hangingPunct="1">
                        <a:defRPr sz="1800" b="1" kern="1200">
                          <a:solidFill>
                            <a:schemeClr val="lt1"/>
                          </a:solidFill>
                          <a:latin typeface="Verdana"/>
                          <a:ea typeface=""/>
                          <a:cs typeface=""/>
                        </a:defRPr>
                      </a:lvl6pPr>
                      <a:lvl7pPr marL="2743200" algn="l" defTabSz="914400" rtl="0" eaLnBrk="1" latinLnBrk="0" hangingPunct="1">
                        <a:defRPr sz="1800" b="1" kern="1200">
                          <a:solidFill>
                            <a:schemeClr val="lt1"/>
                          </a:solidFill>
                          <a:latin typeface="Verdana"/>
                          <a:ea typeface=""/>
                          <a:cs typeface=""/>
                        </a:defRPr>
                      </a:lvl7pPr>
                      <a:lvl8pPr marL="3200400" algn="l" defTabSz="914400" rtl="0" eaLnBrk="1" latinLnBrk="0" hangingPunct="1">
                        <a:defRPr sz="1800" b="1" kern="1200">
                          <a:solidFill>
                            <a:schemeClr val="lt1"/>
                          </a:solidFill>
                          <a:latin typeface="Verdana"/>
                          <a:ea typeface=""/>
                          <a:cs typeface=""/>
                        </a:defRPr>
                      </a:lvl8pPr>
                      <a:lvl9pPr marL="3657600" algn="l" defTabSz="914400" rtl="0" eaLnBrk="1" latinLnBrk="0" hangingPunct="1">
                        <a:defRPr sz="1800" b="1" kern="1200">
                          <a:solidFill>
                            <a:schemeClr val="lt1"/>
                          </a:solidFill>
                          <a:latin typeface="Verdana"/>
                          <a:ea typeface=""/>
                          <a:cs typeface=""/>
                        </a:defRPr>
                      </a:lvl9pPr>
                    </a:lstStyle>
                    <a:p>
                      <a:pPr marL="0" marR="0">
                        <a:lnSpc>
                          <a:spcPct val="115000"/>
                        </a:lnSpc>
                        <a:spcBef>
                          <a:spcPts val="0"/>
                        </a:spcBef>
                        <a:spcAft>
                          <a:spcPts val="0"/>
                        </a:spcAft>
                      </a:pPr>
                      <a:r>
                        <a:rPr lang="en-GB" sz="1200" i="0" dirty="0">
                          <a:solidFill>
                            <a:schemeClr val="tx1"/>
                          </a:solidFill>
                          <a:effectLst/>
                          <a:latin typeface="Calibri" panose="020F0502020204030204" pitchFamily="34" charset="0"/>
                          <a:cs typeface="Calibri" panose="020F0502020204030204" pitchFamily="34" charset="0"/>
                        </a:rPr>
                        <a:t>New technologies and innovation for all modes of transport</a:t>
                      </a:r>
                      <a:endParaRPr lang="en-GB" sz="1200" i="0"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solidFill>
                  </a:tcPr>
                </a:tc>
                <a:tc hMerge="1">
                  <a:txBody>
                    <a:bodyPr/>
                    <a:lstStyle/>
                    <a:p>
                      <a:endParaRPr lang="en-GB"/>
                    </a:p>
                  </a:txBody>
                  <a:tcPr/>
                </a:tc>
                <a:tc vMerge="1">
                  <a:txBody>
                    <a:bodyPr/>
                    <a:lstStyle>
                      <a:lvl1pPr marL="0" algn="l" defTabSz="914400" rtl="0" eaLnBrk="1" latinLnBrk="0" hangingPunct="1">
                        <a:defRPr sz="1800" kern="1200">
                          <a:solidFill>
                            <a:schemeClr val="dk1"/>
                          </a:solidFill>
                          <a:latin typeface="Verdana"/>
                          <a:ea typeface=""/>
                          <a:cs typeface=""/>
                        </a:defRPr>
                      </a:lvl1pPr>
                      <a:lvl2pPr marL="457200" algn="l" defTabSz="914400" rtl="0" eaLnBrk="1" latinLnBrk="0" hangingPunct="1">
                        <a:defRPr sz="1800" kern="1200">
                          <a:solidFill>
                            <a:schemeClr val="dk1"/>
                          </a:solidFill>
                          <a:latin typeface="Verdana"/>
                          <a:ea typeface=""/>
                          <a:cs typeface=""/>
                        </a:defRPr>
                      </a:lvl2pPr>
                      <a:lvl3pPr marL="914400" algn="l" defTabSz="914400" rtl="0" eaLnBrk="1" latinLnBrk="0" hangingPunct="1">
                        <a:defRPr sz="1800" kern="1200">
                          <a:solidFill>
                            <a:schemeClr val="dk1"/>
                          </a:solidFill>
                          <a:latin typeface="Verdana"/>
                          <a:ea typeface=""/>
                          <a:cs typeface=""/>
                        </a:defRPr>
                      </a:lvl3pPr>
                      <a:lvl4pPr marL="1371600" algn="l" defTabSz="914400" rtl="0" eaLnBrk="1" latinLnBrk="0" hangingPunct="1">
                        <a:defRPr sz="1800" kern="1200">
                          <a:solidFill>
                            <a:schemeClr val="dk1"/>
                          </a:solidFill>
                          <a:latin typeface="Verdana"/>
                          <a:ea typeface=""/>
                          <a:cs typeface=""/>
                        </a:defRPr>
                      </a:lvl4pPr>
                      <a:lvl5pPr marL="1828800" algn="l" defTabSz="914400" rtl="0" eaLnBrk="1" latinLnBrk="0" hangingPunct="1">
                        <a:defRPr sz="1800" kern="1200">
                          <a:solidFill>
                            <a:schemeClr val="dk1"/>
                          </a:solidFill>
                          <a:latin typeface="Verdana"/>
                          <a:ea typeface=""/>
                          <a:cs typeface=""/>
                        </a:defRPr>
                      </a:lvl5pPr>
                      <a:lvl6pPr marL="2286000" algn="l" defTabSz="914400" rtl="0" eaLnBrk="1" latinLnBrk="0" hangingPunct="1">
                        <a:defRPr sz="1800" kern="1200">
                          <a:solidFill>
                            <a:schemeClr val="dk1"/>
                          </a:solidFill>
                          <a:latin typeface="Verdana"/>
                          <a:ea typeface=""/>
                          <a:cs typeface=""/>
                        </a:defRPr>
                      </a:lvl6pPr>
                      <a:lvl7pPr marL="2743200" algn="l" defTabSz="914400" rtl="0" eaLnBrk="1" latinLnBrk="0" hangingPunct="1">
                        <a:defRPr sz="1800" kern="1200">
                          <a:solidFill>
                            <a:schemeClr val="dk1"/>
                          </a:solidFill>
                          <a:latin typeface="Verdana"/>
                          <a:ea typeface=""/>
                          <a:cs typeface=""/>
                        </a:defRPr>
                      </a:lvl7pPr>
                      <a:lvl8pPr marL="3200400" algn="l" defTabSz="914400" rtl="0" eaLnBrk="1" latinLnBrk="0" hangingPunct="1">
                        <a:defRPr sz="1800" kern="1200">
                          <a:solidFill>
                            <a:schemeClr val="dk1"/>
                          </a:solidFill>
                          <a:latin typeface="Verdana"/>
                          <a:ea typeface=""/>
                          <a:cs typeface=""/>
                        </a:defRPr>
                      </a:lvl8pPr>
                      <a:lvl9pPr marL="3657600" algn="l" defTabSz="914400" rtl="0" eaLnBrk="1" latinLnBrk="0" hangingPunct="1">
                        <a:defRPr sz="1800" kern="1200">
                          <a:solidFill>
                            <a:schemeClr val="dk1"/>
                          </a:solidFill>
                          <a:latin typeface="Verdana"/>
                          <a:ea typeface=""/>
                          <a:cs typeface=""/>
                        </a:defRPr>
                      </a:lvl9pPr>
                    </a:lstStyle>
                    <a:p>
                      <a:pPr marL="0" marR="0">
                        <a:lnSpc>
                          <a:spcPct val="115000"/>
                        </a:lnSpc>
                        <a:spcBef>
                          <a:spcPts val="0"/>
                        </a:spcBef>
                        <a:spcAft>
                          <a:spcPts val="0"/>
                        </a:spcAft>
                      </a:pPr>
                      <a:endParaRPr lang="en-GB" sz="1100" b="1" dirty="0">
                        <a:solidFill>
                          <a:schemeClr val="tx1"/>
                        </a:solidFill>
                        <a:effectLst/>
                        <a:latin typeface="Calibri" panose="020F0502020204030204" pitchFamily="34" charset="0"/>
                        <a:ea typeface="Calibri"/>
                        <a:cs typeface="Calibri" panose="020F0502020204030204" pitchFamily="34" charset="0"/>
                      </a:endParaRPr>
                    </a:p>
                  </a:txBody>
                  <a:tcPr marL="46460" marR="4646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163946238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Image result for Connecting Europe Facility - CEF ec eu">
            <a:extLst>
              <a:ext uri="{FF2B5EF4-FFF2-40B4-BE49-F238E27FC236}">
                <a16:creationId xmlns:a16="http://schemas.microsoft.com/office/drawing/2014/main" id="{0D5B47F4-C3B4-4E28-BAF5-99E964D054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942" y="5632652"/>
            <a:ext cx="1849189" cy="1039474"/>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169EE5C5-7A1A-4D3B-8093-611D483736B1}"/>
              </a:ext>
            </a:extLst>
          </p:cNvPr>
          <p:cNvSpPr/>
          <p:nvPr/>
        </p:nvSpPr>
        <p:spPr>
          <a:xfrm>
            <a:off x="677661" y="168119"/>
            <a:ext cx="11073087" cy="5271956"/>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just">
              <a:lnSpc>
                <a:spcPct val="107000"/>
              </a:lnSpc>
              <a:spcAft>
                <a:spcPts val="800"/>
              </a:spcAft>
            </a:pPr>
            <a:r>
              <a:rPr lang="en-US" sz="2000" b="1" dirty="0">
                <a:latin typeface="Calibri" panose="020F0502020204030204" pitchFamily="34" charset="0"/>
                <a:ea typeface="Calibri" panose="020F0502020204030204" pitchFamily="34" charset="0"/>
                <a:cs typeface="Calibri" panose="020F0502020204030204" pitchFamily="34" charset="0"/>
              </a:rPr>
              <a:t>Link;</a:t>
            </a:r>
            <a:r>
              <a:rPr lang="en-US" sz="2000" dirty="0">
                <a:latin typeface="Calibri" panose="020F0502020204030204" pitchFamily="34" charset="0"/>
                <a:ea typeface="Calibri" panose="020F0502020204030204" pitchFamily="34" charset="0"/>
                <a:cs typeface="Calibri" panose="020F0502020204030204" pitchFamily="34" charset="0"/>
              </a:rPr>
              <a:t> </a:t>
            </a:r>
            <a:r>
              <a:rPr lang="tr-TR" sz="20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https</a:t>
            </a:r>
            <a:r>
              <a:rPr lang="tr-TR" sz="20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a:t>
            </a:r>
            <a:r>
              <a:rPr lang="tr-TR" sz="20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ec.europa.eu</a:t>
            </a:r>
            <a:r>
              <a:rPr lang="tr-TR" sz="20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a:t>
            </a:r>
            <a:r>
              <a:rPr lang="tr-TR" sz="20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inea</a:t>
            </a:r>
            <a:r>
              <a:rPr lang="tr-TR" sz="20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/en/</a:t>
            </a:r>
            <a:r>
              <a:rPr lang="tr-TR" sz="2000"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3"/>
              </a:rPr>
              <a:t>connecting-europe-facility</a:t>
            </a:r>
            <a:endParaRPr lang="tr-TR" sz="2000" u="sng"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US" sz="2000" b="1" i="1" dirty="0">
                <a:latin typeface="Calibri" panose="020F0502020204030204" pitchFamily="34" charset="0"/>
                <a:cs typeface="Calibri" panose="020F0502020204030204" pitchFamily="34" charset="0"/>
              </a:rPr>
              <a:t>Transport</a:t>
            </a:r>
            <a:endParaRPr lang="en-US" sz="2000" b="1"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Find a Call; </a:t>
            </a:r>
          </a:p>
          <a:p>
            <a:r>
              <a:rPr lang="tr-TR" sz="2000" u="sng" dirty="0" err="1">
                <a:latin typeface="Calibri" panose="020F0502020204030204" pitchFamily="34" charset="0"/>
                <a:cs typeface="Calibri" panose="020F0502020204030204" pitchFamily="34" charset="0"/>
                <a:hlinkClick r:id="rId4"/>
              </a:rPr>
              <a:t>https</a:t>
            </a:r>
            <a:r>
              <a:rPr lang="tr-TR" sz="2000" u="sng" dirty="0">
                <a:latin typeface="Calibri" panose="020F0502020204030204" pitchFamily="34" charset="0"/>
                <a:cs typeface="Calibri" panose="020F0502020204030204" pitchFamily="34" charset="0"/>
                <a:hlinkClick r:id="rId4"/>
              </a:rPr>
              <a:t>://</a:t>
            </a:r>
            <a:r>
              <a:rPr lang="tr-TR" sz="2000" u="sng" dirty="0" err="1">
                <a:latin typeface="Calibri" panose="020F0502020204030204" pitchFamily="34" charset="0"/>
                <a:cs typeface="Calibri" panose="020F0502020204030204" pitchFamily="34" charset="0"/>
                <a:hlinkClick r:id="rId4"/>
              </a:rPr>
              <a:t>ec.europa.eu</a:t>
            </a:r>
            <a:r>
              <a:rPr lang="tr-TR" sz="2000" u="sng" dirty="0">
                <a:latin typeface="Calibri" panose="020F0502020204030204" pitchFamily="34" charset="0"/>
                <a:cs typeface="Calibri" panose="020F0502020204030204" pitchFamily="34" charset="0"/>
                <a:hlinkClick r:id="rId4"/>
              </a:rPr>
              <a:t>/</a:t>
            </a:r>
            <a:r>
              <a:rPr lang="tr-TR" sz="2000" u="sng" dirty="0" err="1">
                <a:latin typeface="Calibri" panose="020F0502020204030204" pitchFamily="34" charset="0"/>
                <a:cs typeface="Calibri" panose="020F0502020204030204" pitchFamily="34" charset="0"/>
                <a:hlinkClick r:id="rId4"/>
              </a:rPr>
              <a:t>inea</a:t>
            </a:r>
            <a:r>
              <a:rPr lang="tr-TR" sz="2000" u="sng" dirty="0">
                <a:latin typeface="Calibri" panose="020F0502020204030204" pitchFamily="34" charset="0"/>
                <a:cs typeface="Calibri" panose="020F0502020204030204" pitchFamily="34" charset="0"/>
                <a:hlinkClick r:id="rId4"/>
              </a:rPr>
              <a:t>/en/</a:t>
            </a:r>
            <a:r>
              <a:rPr lang="tr-TR" sz="2000" u="sng" dirty="0" err="1">
                <a:latin typeface="Calibri" panose="020F0502020204030204" pitchFamily="34" charset="0"/>
                <a:cs typeface="Calibri" panose="020F0502020204030204" pitchFamily="34" charset="0"/>
                <a:hlinkClick r:id="rId4"/>
              </a:rPr>
              <a:t>connecting-europe-facility</a:t>
            </a:r>
            <a:r>
              <a:rPr lang="tr-TR" sz="2000" u="sng" dirty="0">
                <a:latin typeface="Calibri" panose="020F0502020204030204" pitchFamily="34" charset="0"/>
                <a:cs typeface="Calibri" panose="020F0502020204030204" pitchFamily="34" charset="0"/>
                <a:hlinkClick r:id="rId4"/>
              </a:rPr>
              <a:t>/</a:t>
            </a:r>
            <a:r>
              <a:rPr lang="tr-TR" sz="2000" u="sng" dirty="0" err="1">
                <a:latin typeface="Calibri" panose="020F0502020204030204" pitchFamily="34" charset="0"/>
                <a:cs typeface="Calibri" panose="020F0502020204030204" pitchFamily="34" charset="0"/>
                <a:hlinkClick r:id="rId4"/>
              </a:rPr>
              <a:t>cef</a:t>
            </a:r>
            <a:r>
              <a:rPr lang="tr-TR" sz="2000" u="sng" dirty="0">
                <a:latin typeface="Calibri" panose="020F0502020204030204" pitchFamily="34" charset="0"/>
                <a:cs typeface="Calibri" panose="020F0502020204030204" pitchFamily="34" charset="0"/>
                <a:hlinkClick r:id="rId4"/>
              </a:rPr>
              <a:t>-transport/</a:t>
            </a:r>
            <a:r>
              <a:rPr lang="tr-TR" sz="2000" u="sng" dirty="0" err="1">
                <a:latin typeface="Calibri" panose="020F0502020204030204" pitchFamily="34" charset="0"/>
                <a:cs typeface="Calibri" panose="020F0502020204030204" pitchFamily="34" charset="0"/>
                <a:hlinkClick r:id="rId4"/>
              </a:rPr>
              <a:t>apply-funding</a:t>
            </a:r>
            <a:endParaRPr lang="en-US" sz="2000" dirty="0">
              <a:latin typeface="Calibri" panose="020F0502020204030204" pitchFamily="34" charset="0"/>
              <a:cs typeface="Calibri" panose="020F0502020204030204" pitchFamily="34" charset="0"/>
            </a:endParaRPr>
          </a:p>
          <a:p>
            <a:r>
              <a:rPr lang="tr-TR" sz="2000" dirty="0" err="1">
                <a:latin typeface="Calibri" panose="020F0502020204030204" pitchFamily="34" charset="0"/>
                <a:cs typeface="Calibri" panose="020F0502020204030204" pitchFamily="34" charset="0"/>
              </a:rPr>
              <a:t>Work</a:t>
            </a:r>
            <a:r>
              <a:rPr lang="tr-TR" sz="2000" dirty="0">
                <a:latin typeface="Calibri" panose="020F0502020204030204" pitchFamily="34" charset="0"/>
                <a:cs typeface="Calibri" panose="020F0502020204030204" pitchFamily="34" charset="0"/>
              </a:rPr>
              <a:t> Programme: </a:t>
            </a:r>
            <a:endParaRPr lang="en-US" sz="2000" dirty="0">
              <a:latin typeface="Calibri" panose="020F0502020204030204" pitchFamily="34" charset="0"/>
              <a:cs typeface="Calibri" panose="020F0502020204030204" pitchFamily="34" charset="0"/>
            </a:endParaRPr>
          </a:p>
          <a:p>
            <a:r>
              <a:rPr lang="tr-TR" sz="2000" u="sng" dirty="0" err="1">
                <a:latin typeface="Calibri" panose="020F0502020204030204" pitchFamily="34" charset="0"/>
                <a:cs typeface="Calibri" panose="020F0502020204030204" pitchFamily="34" charset="0"/>
                <a:hlinkClick r:id="rId5"/>
              </a:rPr>
              <a:t>https</a:t>
            </a:r>
            <a:r>
              <a:rPr lang="tr-TR" sz="2000" u="sng" dirty="0">
                <a:latin typeface="Calibri" panose="020F0502020204030204" pitchFamily="34" charset="0"/>
                <a:cs typeface="Calibri" panose="020F0502020204030204" pitchFamily="34" charset="0"/>
                <a:hlinkClick r:id="rId5"/>
              </a:rPr>
              <a:t>://</a:t>
            </a:r>
            <a:r>
              <a:rPr lang="tr-TR" sz="2000" u="sng" dirty="0" err="1">
                <a:latin typeface="Calibri" panose="020F0502020204030204" pitchFamily="34" charset="0"/>
                <a:cs typeface="Calibri" panose="020F0502020204030204" pitchFamily="34" charset="0"/>
                <a:hlinkClick r:id="rId5"/>
              </a:rPr>
              <a:t>ec.europa.eu</a:t>
            </a:r>
            <a:r>
              <a:rPr lang="tr-TR" sz="2000" u="sng" dirty="0">
                <a:latin typeface="Calibri" panose="020F0502020204030204" pitchFamily="34" charset="0"/>
                <a:cs typeface="Calibri" panose="020F0502020204030204" pitchFamily="34" charset="0"/>
                <a:hlinkClick r:id="rId5"/>
              </a:rPr>
              <a:t>/transport/</a:t>
            </a:r>
            <a:r>
              <a:rPr lang="tr-TR" sz="2000" u="sng" dirty="0" err="1">
                <a:latin typeface="Calibri" panose="020F0502020204030204" pitchFamily="34" charset="0"/>
                <a:cs typeface="Calibri" panose="020F0502020204030204" pitchFamily="34" charset="0"/>
                <a:hlinkClick r:id="rId5"/>
              </a:rPr>
              <a:t>sites</a:t>
            </a:r>
            <a:r>
              <a:rPr lang="tr-TR" sz="2000" u="sng" dirty="0">
                <a:latin typeface="Calibri" panose="020F0502020204030204" pitchFamily="34" charset="0"/>
                <a:cs typeface="Calibri" panose="020F0502020204030204" pitchFamily="34" charset="0"/>
                <a:hlinkClick r:id="rId5"/>
              </a:rPr>
              <a:t>/transport/</a:t>
            </a:r>
            <a:r>
              <a:rPr lang="tr-TR" sz="2000" u="sng" dirty="0" err="1">
                <a:latin typeface="Calibri" panose="020F0502020204030204" pitchFamily="34" charset="0"/>
                <a:cs typeface="Calibri" panose="020F0502020204030204" pitchFamily="34" charset="0"/>
                <a:hlinkClick r:id="rId5"/>
              </a:rPr>
              <a:t>files</a:t>
            </a:r>
            <a:r>
              <a:rPr lang="tr-TR" sz="2000" u="sng" dirty="0">
                <a:latin typeface="Calibri" panose="020F0502020204030204" pitchFamily="34" charset="0"/>
                <a:cs typeface="Calibri" panose="020F0502020204030204" pitchFamily="34" charset="0"/>
                <a:hlinkClick r:id="rId5"/>
              </a:rPr>
              <a:t>/</a:t>
            </a:r>
            <a:r>
              <a:rPr lang="tr-TR" sz="2000" u="sng" dirty="0" err="1">
                <a:latin typeface="Calibri" panose="020F0502020204030204" pitchFamily="34" charset="0"/>
                <a:cs typeface="Calibri" panose="020F0502020204030204" pitchFamily="34" charset="0"/>
                <a:hlinkClick r:id="rId5"/>
              </a:rPr>
              <a:t>legislation</a:t>
            </a:r>
            <a:r>
              <a:rPr lang="tr-TR" sz="2000" u="sng" dirty="0">
                <a:latin typeface="Calibri" panose="020F0502020204030204" pitchFamily="34" charset="0"/>
                <a:cs typeface="Calibri" panose="020F0502020204030204" pitchFamily="34" charset="0"/>
                <a:hlinkClick r:id="rId5"/>
              </a:rPr>
              <a:t>/</a:t>
            </a:r>
            <a:r>
              <a:rPr lang="tr-TR" sz="2000" u="sng" dirty="0" err="1">
                <a:latin typeface="Calibri" panose="020F0502020204030204" pitchFamily="34" charset="0"/>
                <a:cs typeface="Calibri" panose="020F0502020204030204" pitchFamily="34" charset="0"/>
                <a:hlinkClick r:id="rId5"/>
              </a:rPr>
              <a:t>c2018-6599.pdf</a:t>
            </a:r>
            <a:endParaRPr lang="tr-TR" sz="2000" u="sng" dirty="0">
              <a:latin typeface="Calibri" panose="020F0502020204030204" pitchFamily="34" charset="0"/>
              <a:cs typeface="Calibri" panose="020F0502020204030204" pitchFamily="34" charset="0"/>
            </a:endParaRPr>
          </a:p>
          <a:p>
            <a:endParaRPr lang="tr-TR" sz="2000" b="1" i="1" dirty="0">
              <a:latin typeface="Calibri" panose="020F0502020204030204" pitchFamily="34" charset="0"/>
              <a:cs typeface="Calibri" panose="020F0502020204030204" pitchFamily="34" charset="0"/>
            </a:endParaRPr>
          </a:p>
          <a:p>
            <a:r>
              <a:rPr lang="en-US" sz="2000" b="1" i="1" dirty="0">
                <a:latin typeface="Calibri" panose="020F0502020204030204" pitchFamily="34" charset="0"/>
                <a:cs typeface="Calibri" panose="020F0502020204030204" pitchFamily="34" charset="0"/>
              </a:rPr>
              <a:t>Energy</a:t>
            </a:r>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Find a Call; </a:t>
            </a:r>
            <a:r>
              <a:rPr lang="tr-TR" sz="2000" u="sng" dirty="0" err="1">
                <a:latin typeface="Calibri" panose="020F0502020204030204" pitchFamily="34" charset="0"/>
                <a:cs typeface="Calibri" panose="020F0502020204030204" pitchFamily="34" charset="0"/>
                <a:hlinkClick r:id="rId6"/>
              </a:rPr>
              <a:t>https</a:t>
            </a:r>
            <a:r>
              <a:rPr lang="tr-TR" sz="2000" u="sng" dirty="0">
                <a:latin typeface="Calibri" panose="020F0502020204030204" pitchFamily="34" charset="0"/>
                <a:cs typeface="Calibri" panose="020F0502020204030204" pitchFamily="34" charset="0"/>
                <a:hlinkClick r:id="rId6"/>
              </a:rPr>
              <a:t>://</a:t>
            </a:r>
            <a:r>
              <a:rPr lang="tr-TR" sz="2000" u="sng" dirty="0" err="1">
                <a:latin typeface="Calibri" panose="020F0502020204030204" pitchFamily="34" charset="0"/>
                <a:cs typeface="Calibri" panose="020F0502020204030204" pitchFamily="34" charset="0"/>
                <a:hlinkClick r:id="rId6"/>
              </a:rPr>
              <a:t>ec.europa.eu</a:t>
            </a:r>
            <a:r>
              <a:rPr lang="tr-TR" sz="2000" u="sng" dirty="0">
                <a:latin typeface="Calibri" panose="020F0502020204030204" pitchFamily="34" charset="0"/>
                <a:cs typeface="Calibri" panose="020F0502020204030204" pitchFamily="34" charset="0"/>
                <a:hlinkClick r:id="rId6"/>
              </a:rPr>
              <a:t>/</a:t>
            </a:r>
            <a:r>
              <a:rPr lang="tr-TR" sz="2000" u="sng" dirty="0" err="1">
                <a:latin typeface="Calibri" panose="020F0502020204030204" pitchFamily="34" charset="0"/>
                <a:cs typeface="Calibri" panose="020F0502020204030204" pitchFamily="34" charset="0"/>
                <a:hlinkClick r:id="rId6"/>
              </a:rPr>
              <a:t>inea</a:t>
            </a:r>
            <a:r>
              <a:rPr lang="tr-TR" sz="2000" u="sng" dirty="0">
                <a:latin typeface="Calibri" panose="020F0502020204030204" pitchFamily="34" charset="0"/>
                <a:cs typeface="Calibri" panose="020F0502020204030204" pitchFamily="34" charset="0"/>
                <a:hlinkClick r:id="rId6"/>
              </a:rPr>
              <a:t>/</a:t>
            </a:r>
            <a:r>
              <a:rPr lang="tr-TR" sz="2000" u="sng" dirty="0" err="1">
                <a:latin typeface="Calibri" panose="020F0502020204030204" pitchFamily="34" charset="0"/>
                <a:cs typeface="Calibri" panose="020F0502020204030204" pitchFamily="34" charset="0"/>
                <a:hlinkClick r:id="rId6"/>
              </a:rPr>
              <a:t>connecting-europe-facility</a:t>
            </a:r>
            <a:r>
              <a:rPr lang="tr-TR" sz="2000" u="sng" dirty="0">
                <a:latin typeface="Calibri" panose="020F0502020204030204" pitchFamily="34" charset="0"/>
                <a:cs typeface="Calibri" panose="020F0502020204030204" pitchFamily="34" charset="0"/>
                <a:hlinkClick r:id="rId6"/>
              </a:rPr>
              <a:t>/</a:t>
            </a:r>
            <a:r>
              <a:rPr lang="tr-TR" sz="2000" u="sng" dirty="0" err="1">
                <a:latin typeface="Calibri" panose="020F0502020204030204" pitchFamily="34" charset="0"/>
                <a:cs typeface="Calibri" panose="020F0502020204030204" pitchFamily="34" charset="0"/>
                <a:hlinkClick r:id="rId6"/>
              </a:rPr>
              <a:t>cef-energy</a:t>
            </a:r>
            <a:r>
              <a:rPr lang="tr-TR" sz="2000" u="sng" dirty="0">
                <a:latin typeface="Calibri" panose="020F0502020204030204" pitchFamily="34" charset="0"/>
                <a:cs typeface="Calibri" panose="020F0502020204030204" pitchFamily="34" charset="0"/>
                <a:hlinkClick r:id="rId6"/>
              </a:rPr>
              <a:t>/</a:t>
            </a:r>
            <a:r>
              <a:rPr lang="tr-TR" sz="2000" u="sng" dirty="0" err="1">
                <a:latin typeface="Calibri" panose="020F0502020204030204" pitchFamily="34" charset="0"/>
                <a:cs typeface="Calibri" panose="020F0502020204030204" pitchFamily="34" charset="0"/>
                <a:hlinkClick r:id="rId6"/>
              </a:rPr>
              <a:t>calls</a:t>
            </a:r>
            <a:endParaRPr lang="en-US" sz="2000" dirty="0">
              <a:latin typeface="Calibri" panose="020F0502020204030204" pitchFamily="34" charset="0"/>
              <a:cs typeface="Calibri" panose="020F0502020204030204" pitchFamily="34" charset="0"/>
            </a:endParaRPr>
          </a:p>
          <a:p>
            <a:r>
              <a:rPr lang="tr-TR" sz="2000" dirty="0" err="1">
                <a:latin typeface="Calibri" panose="020F0502020204030204" pitchFamily="34" charset="0"/>
                <a:cs typeface="Calibri" panose="020F0502020204030204" pitchFamily="34" charset="0"/>
              </a:rPr>
              <a:t>Work</a:t>
            </a:r>
            <a:r>
              <a:rPr lang="tr-TR" sz="2000" dirty="0">
                <a:latin typeface="Calibri" panose="020F0502020204030204" pitchFamily="34" charset="0"/>
                <a:cs typeface="Calibri" panose="020F0502020204030204" pitchFamily="34" charset="0"/>
              </a:rPr>
              <a:t> Programme: </a:t>
            </a:r>
            <a:r>
              <a:rPr lang="tr-TR" sz="2000" u="sng" dirty="0" err="1">
                <a:latin typeface="Calibri" panose="020F0502020204030204" pitchFamily="34" charset="0"/>
                <a:cs typeface="Calibri" panose="020F0502020204030204" pitchFamily="34" charset="0"/>
                <a:hlinkClick r:id="rId7"/>
              </a:rPr>
              <a:t>https</a:t>
            </a:r>
            <a:r>
              <a:rPr lang="tr-TR" sz="2000" u="sng" dirty="0">
                <a:latin typeface="Calibri" panose="020F0502020204030204" pitchFamily="34" charset="0"/>
                <a:cs typeface="Calibri" panose="020F0502020204030204" pitchFamily="34" charset="0"/>
                <a:hlinkClick r:id="rId7"/>
              </a:rPr>
              <a:t>://</a:t>
            </a:r>
            <a:r>
              <a:rPr lang="tr-TR" sz="2000" u="sng" dirty="0" err="1">
                <a:latin typeface="Calibri" panose="020F0502020204030204" pitchFamily="34" charset="0"/>
                <a:cs typeface="Calibri" panose="020F0502020204030204" pitchFamily="34" charset="0"/>
                <a:hlinkClick r:id="rId7"/>
              </a:rPr>
              <a:t>ec.europa.eu</a:t>
            </a:r>
            <a:r>
              <a:rPr lang="tr-TR" sz="2000" u="sng" dirty="0">
                <a:latin typeface="Calibri" panose="020F0502020204030204" pitchFamily="34" charset="0"/>
                <a:cs typeface="Calibri" panose="020F0502020204030204" pitchFamily="34" charset="0"/>
                <a:hlinkClick r:id="rId7"/>
              </a:rPr>
              <a:t>/</a:t>
            </a:r>
            <a:r>
              <a:rPr lang="tr-TR" sz="2000" u="sng" dirty="0" err="1">
                <a:latin typeface="Calibri" panose="020F0502020204030204" pitchFamily="34" charset="0"/>
                <a:cs typeface="Calibri" panose="020F0502020204030204" pitchFamily="34" charset="0"/>
                <a:hlinkClick r:id="rId7"/>
              </a:rPr>
              <a:t>inea</a:t>
            </a:r>
            <a:r>
              <a:rPr lang="tr-TR" sz="2000" u="sng" dirty="0">
                <a:latin typeface="Calibri" panose="020F0502020204030204" pitchFamily="34" charset="0"/>
                <a:cs typeface="Calibri" panose="020F0502020204030204" pitchFamily="34" charset="0"/>
                <a:hlinkClick r:id="rId7"/>
              </a:rPr>
              <a:t>/</a:t>
            </a:r>
            <a:r>
              <a:rPr lang="tr-TR" sz="2000" u="sng" dirty="0" err="1">
                <a:latin typeface="Calibri" panose="020F0502020204030204" pitchFamily="34" charset="0"/>
                <a:cs typeface="Calibri" panose="020F0502020204030204" pitchFamily="34" charset="0"/>
                <a:hlinkClick r:id="rId7"/>
              </a:rPr>
              <a:t>sites</a:t>
            </a:r>
            <a:r>
              <a:rPr lang="tr-TR" sz="2000" u="sng" dirty="0">
                <a:latin typeface="Calibri" panose="020F0502020204030204" pitchFamily="34" charset="0"/>
                <a:cs typeface="Calibri" panose="020F0502020204030204" pitchFamily="34" charset="0"/>
                <a:hlinkClick r:id="rId7"/>
              </a:rPr>
              <a:t>/</a:t>
            </a:r>
            <a:r>
              <a:rPr lang="tr-TR" sz="2000" u="sng" dirty="0" err="1">
                <a:latin typeface="Calibri" panose="020F0502020204030204" pitchFamily="34" charset="0"/>
                <a:cs typeface="Calibri" panose="020F0502020204030204" pitchFamily="34" charset="0"/>
                <a:hlinkClick r:id="rId7"/>
              </a:rPr>
              <a:t>inea</a:t>
            </a:r>
            <a:r>
              <a:rPr lang="tr-TR" sz="2000" u="sng" dirty="0">
                <a:latin typeface="Calibri" panose="020F0502020204030204" pitchFamily="34" charset="0"/>
                <a:cs typeface="Calibri" panose="020F0502020204030204" pitchFamily="34" charset="0"/>
                <a:hlinkClick r:id="rId7"/>
              </a:rPr>
              <a:t>/</a:t>
            </a:r>
            <a:r>
              <a:rPr lang="tr-TR" sz="2000" u="sng" dirty="0" err="1">
                <a:latin typeface="Calibri" panose="020F0502020204030204" pitchFamily="34" charset="0"/>
                <a:cs typeface="Calibri" panose="020F0502020204030204" pitchFamily="34" charset="0"/>
                <a:hlinkClick r:id="rId7"/>
              </a:rPr>
              <a:t>files</a:t>
            </a:r>
            <a:r>
              <a:rPr lang="tr-TR" sz="2000" u="sng" dirty="0">
                <a:latin typeface="Calibri" panose="020F0502020204030204" pitchFamily="34" charset="0"/>
                <a:cs typeface="Calibri" panose="020F0502020204030204" pitchFamily="34" charset="0"/>
                <a:hlinkClick r:id="rId7"/>
              </a:rPr>
              <a:t>/</a:t>
            </a:r>
            <a:r>
              <a:rPr lang="tr-TR" sz="2000" u="sng" dirty="0" err="1">
                <a:latin typeface="Calibri" panose="020F0502020204030204" pitchFamily="34" charset="0"/>
                <a:cs typeface="Calibri" panose="020F0502020204030204" pitchFamily="34" charset="0"/>
                <a:hlinkClick r:id="rId7"/>
              </a:rPr>
              <a:t>cefpub</a:t>
            </a:r>
            <a:r>
              <a:rPr lang="tr-TR" sz="2000" u="sng" dirty="0">
                <a:latin typeface="Calibri" panose="020F0502020204030204" pitchFamily="34" charset="0"/>
                <a:cs typeface="Calibri" panose="020F0502020204030204" pitchFamily="34" charset="0"/>
                <a:hlinkClick r:id="rId7"/>
              </a:rPr>
              <a:t>/</a:t>
            </a:r>
            <a:r>
              <a:rPr lang="tr-TR" sz="2000" u="sng" dirty="0" err="1">
                <a:latin typeface="Calibri" panose="020F0502020204030204" pitchFamily="34" charset="0"/>
                <a:cs typeface="Calibri" panose="020F0502020204030204" pitchFamily="34" charset="0"/>
                <a:hlinkClick r:id="rId7"/>
              </a:rPr>
              <a:t>3.priorities_in_mwp2019_rs.pdf</a:t>
            </a:r>
            <a:endParaRPr lang="en-US" sz="2000" dirty="0">
              <a:latin typeface="Calibri" panose="020F0502020204030204" pitchFamily="34" charset="0"/>
              <a:cs typeface="Calibri" panose="020F0502020204030204" pitchFamily="34" charset="0"/>
            </a:endParaRPr>
          </a:p>
          <a:p>
            <a:endParaRPr lang="tr-TR" sz="2000" dirty="0">
              <a:latin typeface="Calibri" panose="020F0502020204030204" pitchFamily="34" charset="0"/>
              <a:cs typeface="Calibri" panose="020F0502020204030204" pitchFamily="34" charset="0"/>
            </a:endParaRPr>
          </a:p>
          <a:p>
            <a:r>
              <a:rPr lang="en-US" sz="2000" b="1" i="1" dirty="0">
                <a:latin typeface="Calibri" panose="020F0502020204030204" pitchFamily="34" charset="0"/>
                <a:cs typeface="Calibri" panose="020F0502020204030204" pitchFamily="34" charset="0"/>
              </a:rPr>
              <a:t>Telecommunication;</a:t>
            </a:r>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Find a Call: </a:t>
            </a:r>
            <a:r>
              <a:rPr lang="tr-TR" sz="2000" u="sng" dirty="0" err="1">
                <a:latin typeface="Calibri" panose="020F0502020204030204" pitchFamily="34" charset="0"/>
                <a:cs typeface="Calibri" panose="020F0502020204030204" pitchFamily="34" charset="0"/>
                <a:hlinkClick r:id="rId8"/>
              </a:rPr>
              <a:t>https</a:t>
            </a:r>
            <a:r>
              <a:rPr lang="tr-TR" sz="2000" u="sng" dirty="0">
                <a:latin typeface="Calibri" panose="020F0502020204030204" pitchFamily="34" charset="0"/>
                <a:cs typeface="Calibri" panose="020F0502020204030204" pitchFamily="34" charset="0"/>
                <a:hlinkClick r:id="rId8"/>
              </a:rPr>
              <a:t>://</a:t>
            </a:r>
            <a:r>
              <a:rPr lang="tr-TR" sz="2000" u="sng" dirty="0" err="1">
                <a:latin typeface="Calibri" panose="020F0502020204030204" pitchFamily="34" charset="0"/>
                <a:cs typeface="Calibri" panose="020F0502020204030204" pitchFamily="34" charset="0"/>
                <a:hlinkClick r:id="rId8"/>
              </a:rPr>
              <a:t>ec.europa.eu</a:t>
            </a:r>
            <a:r>
              <a:rPr lang="tr-TR" sz="2000" u="sng" dirty="0">
                <a:latin typeface="Calibri" panose="020F0502020204030204" pitchFamily="34" charset="0"/>
                <a:cs typeface="Calibri" panose="020F0502020204030204" pitchFamily="34" charset="0"/>
                <a:hlinkClick r:id="rId8"/>
              </a:rPr>
              <a:t>/</a:t>
            </a:r>
            <a:r>
              <a:rPr lang="tr-TR" sz="2000" u="sng" dirty="0" err="1">
                <a:latin typeface="Calibri" panose="020F0502020204030204" pitchFamily="34" charset="0"/>
                <a:cs typeface="Calibri" panose="020F0502020204030204" pitchFamily="34" charset="0"/>
                <a:hlinkClick r:id="rId8"/>
              </a:rPr>
              <a:t>inea</a:t>
            </a:r>
            <a:r>
              <a:rPr lang="tr-TR" sz="2000" u="sng" dirty="0">
                <a:latin typeface="Calibri" panose="020F0502020204030204" pitchFamily="34" charset="0"/>
                <a:cs typeface="Calibri" panose="020F0502020204030204" pitchFamily="34" charset="0"/>
                <a:hlinkClick r:id="rId8"/>
              </a:rPr>
              <a:t>/en/</a:t>
            </a:r>
            <a:r>
              <a:rPr lang="tr-TR" sz="2000" u="sng" dirty="0" err="1">
                <a:latin typeface="Calibri" panose="020F0502020204030204" pitchFamily="34" charset="0"/>
                <a:cs typeface="Calibri" panose="020F0502020204030204" pitchFamily="34" charset="0"/>
                <a:hlinkClick r:id="rId8"/>
              </a:rPr>
              <a:t>connecting-europe-facility</a:t>
            </a:r>
            <a:r>
              <a:rPr lang="tr-TR" sz="2000" u="sng" dirty="0">
                <a:latin typeface="Calibri" panose="020F0502020204030204" pitchFamily="34" charset="0"/>
                <a:cs typeface="Calibri" panose="020F0502020204030204" pitchFamily="34" charset="0"/>
                <a:hlinkClick r:id="rId8"/>
              </a:rPr>
              <a:t>/</a:t>
            </a:r>
            <a:r>
              <a:rPr lang="tr-TR" sz="2000" u="sng" dirty="0" err="1">
                <a:latin typeface="Calibri" panose="020F0502020204030204" pitchFamily="34" charset="0"/>
                <a:cs typeface="Calibri" panose="020F0502020204030204" pitchFamily="34" charset="0"/>
                <a:hlinkClick r:id="rId8"/>
              </a:rPr>
              <a:t>cef-telecom</a:t>
            </a:r>
            <a:r>
              <a:rPr lang="tr-TR" sz="2000" u="sng" dirty="0">
                <a:latin typeface="Calibri" panose="020F0502020204030204" pitchFamily="34" charset="0"/>
                <a:cs typeface="Calibri" panose="020F0502020204030204" pitchFamily="34" charset="0"/>
                <a:hlinkClick r:id="rId8"/>
              </a:rPr>
              <a:t>/</a:t>
            </a:r>
            <a:r>
              <a:rPr lang="tr-TR" sz="2000" u="sng" dirty="0" err="1">
                <a:latin typeface="Calibri" panose="020F0502020204030204" pitchFamily="34" charset="0"/>
                <a:cs typeface="Calibri" panose="020F0502020204030204" pitchFamily="34" charset="0"/>
                <a:hlinkClick r:id="rId8"/>
              </a:rPr>
              <a:t>apply-funding</a:t>
            </a:r>
            <a:endParaRPr lang="en-US" sz="2000" dirty="0">
              <a:latin typeface="Calibri" panose="020F0502020204030204" pitchFamily="34" charset="0"/>
              <a:cs typeface="Calibri" panose="020F0502020204030204" pitchFamily="34" charset="0"/>
            </a:endParaRPr>
          </a:p>
          <a:p>
            <a:r>
              <a:rPr lang="tr-TR" sz="2000" dirty="0" err="1">
                <a:latin typeface="Calibri" panose="020F0502020204030204" pitchFamily="34" charset="0"/>
                <a:cs typeface="Calibri" panose="020F0502020204030204" pitchFamily="34" charset="0"/>
              </a:rPr>
              <a:t>Work</a:t>
            </a:r>
            <a:r>
              <a:rPr lang="tr-TR" sz="2000" dirty="0">
                <a:latin typeface="Calibri" panose="020F0502020204030204" pitchFamily="34" charset="0"/>
                <a:cs typeface="Calibri" panose="020F0502020204030204" pitchFamily="34" charset="0"/>
              </a:rPr>
              <a:t> Programme: </a:t>
            </a:r>
            <a:r>
              <a:rPr lang="tr-TR" sz="2000" u="sng" dirty="0" err="1">
                <a:latin typeface="Calibri" panose="020F0502020204030204" pitchFamily="34" charset="0"/>
                <a:cs typeface="Calibri" panose="020F0502020204030204" pitchFamily="34" charset="0"/>
                <a:hlinkClick r:id="rId9"/>
              </a:rPr>
              <a:t>https</a:t>
            </a:r>
            <a:r>
              <a:rPr lang="tr-TR" sz="2000" u="sng" dirty="0">
                <a:latin typeface="Calibri" panose="020F0502020204030204" pitchFamily="34" charset="0"/>
                <a:cs typeface="Calibri" panose="020F0502020204030204" pitchFamily="34" charset="0"/>
                <a:hlinkClick r:id="rId9"/>
              </a:rPr>
              <a:t>://</a:t>
            </a:r>
            <a:r>
              <a:rPr lang="tr-TR" sz="2000" u="sng" dirty="0" err="1">
                <a:latin typeface="Calibri" panose="020F0502020204030204" pitchFamily="34" charset="0"/>
                <a:cs typeface="Calibri" panose="020F0502020204030204" pitchFamily="34" charset="0"/>
                <a:hlinkClick r:id="rId9"/>
              </a:rPr>
              <a:t>ec.europa.eu</a:t>
            </a:r>
            <a:r>
              <a:rPr lang="tr-TR" sz="2000" u="sng" dirty="0">
                <a:latin typeface="Calibri" panose="020F0502020204030204" pitchFamily="34" charset="0"/>
                <a:cs typeface="Calibri" panose="020F0502020204030204" pitchFamily="34" charset="0"/>
                <a:hlinkClick r:id="rId9"/>
              </a:rPr>
              <a:t>/</a:t>
            </a:r>
            <a:r>
              <a:rPr lang="tr-TR" sz="2000" u="sng" dirty="0" err="1">
                <a:latin typeface="Calibri" panose="020F0502020204030204" pitchFamily="34" charset="0"/>
                <a:cs typeface="Calibri" panose="020F0502020204030204" pitchFamily="34" charset="0"/>
                <a:hlinkClick r:id="rId9"/>
              </a:rPr>
              <a:t>inea</a:t>
            </a:r>
            <a:r>
              <a:rPr lang="tr-TR" sz="2000" u="sng" dirty="0">
                <a:latin typeface="Calibri" panose="020F0502020204030204" pitchFamily="34" charset="0"/>
                <a:cs typeface="Calibri" panose="020F0502020204030204" pitchFamily="34" charset="0"/>
                <a:hlinkClick r:id="rId9"/>
              </a:rPr>
              <a:t>/</a:t>
            </a:r>
            <a:r>
              <a:rPr lang="tr-TR" sz="2000" u="sng" dirty="0" err="1">
                <a:latin typeface="Calibri" panose="020F0502020204030204" pitchFamily="34" charset="0"/>
                <a:cs typeface="Calibri" panose="020F0502020204030204" pitchFamily="34" charset="0"/>
                <a:hlinkClick r:id="rId9"/>
              </a:rPr>
              <a:t>sites</a:t>
            </a:r>
            <a:r>
              <a:rPr lang="tr-TR" sz="2000" u="sng" dirty="0">
                <a:latin typeface="Calibri" panose="020F0502020204030204" pitchFamily="34" charset="0"/>
                <a:cs typeface="Calibri" panose="020F0502020204030204" pitchFamily="34" charset="0"/>
                <a:hlinkClick r:id="rId9"/>
              </a:rPr>
              <a:t>/</a:t>
            </a:r>
            <a:r>
              <a:rPr lang="tr-TR" sz="2000" u="sng" dirty="0" err="1">
                <a:latin typeface="Calibri" panose="020F0502020204030204" pitchFamily="34" charset="0"/>
                <a:cs typeface="Calibri" panose="020F0502020204030204" pitchFamily="34" charset="0"/>
                <a:hlinkClick r:id="rId9"/>
              </a:rPr>
              <a:t>inea</a:t>
            </a:r>
            <a:r>
              <a:rPr lang="tr-TR" sz="2000" u="sng" dirty="0">
                <a:latin typeface="Calibri" panose="020F0502020204030204" pitchFamily="34" charset="0"/>
                <a:cs typeface="Calibri" panose="020F0502020204030204" pitchFamily="34" charset="0"/>
                <a:hlinkClick r:id="rId9"/>
              </a:rPr>
              <a:t>/</a:t>
            </a:r>
            <a:r>
              <a:rPr lang="tr-TR" sz="2000" u="sng" dirty="0" err="1">
                <a:latin typeface="Calibri" panose="020F0502020204030204" pitchFamily="34" charset="0"/>
                <a:cs typeface="Calibri" panose="020F0502020204030204" pitchFamily="34" charset="0"/>
                <a:hlinkClick r:id="rId9"/>
              </a:rPr>
              <a:t>files</a:t>
            </a:r>
            <a:r>
              <a:rPr lang="tr-TR" sz="2000" u="sng" dirty="0">
                <a:latin typeface="Calibri" panose="020F0502020204030204" pitchFamily="34" charset="0"/>
                <a:cs typeface="Calibri" panose="020F0502020204030204" pitchFamily="34" charset="0"/>
                <a:hlinkClick r:id="rId9"/>
              </a:rPr>
              <a:t>/</a:t>
            </a:r>
            <a:r>
              <a:rPr lang="tr-TR" sz="2000" u="sng" dirty="0" err="1">
                <a:latin typeface="Calibri" panose="020F0502020204030204" pitchFamily="34" charset="0"/>
                <a:cs typeface="Calibri" panose="020F0502020204030204" pitchFamily="34" charset="0"/>
                <a:hlinkClick r:id="rId9"/>
              </a:rPr>
              <a:t>cef_telecom_work_programme_2019.pdf</a:t>
            </a:r>
            <a:endParaRPr lang="en-US" sz="2000" dirty="0">
              <a:latin typeface="Calibri" panose="020F0502020204030204" pitchFamily="34" charset="0"/>
              <a:cs typeface="Calibri" panose="020F0502020204030204" pitchFamily="34" charset="0"/>
            </a:endParaRPr>
          </a:p>
          <a:p>
            <a:endParaRPr lang="tr-TR" sz="2000" dirty="0">
              <a:latin typeface="Calibri" panose="020F0502020204030204" pitchFamily="34" charset="0"/>
              <a:cs typeface="Calibri" panose="020F0502020204030204" pitchFamily="34" charset="0"/>
            </a:endParaRPr>
          </a:p>
          <a:p>
            <a:pPr algn="just">
              <a:lnSpc>
                <a:spcPct val="107000"/>
              </a:lnSpc>
              <a:spcAft>
                <a:spcPts val="800"/>
              </a:spcAft>
            </a:pP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653553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C09B0B6-14A7-4290-8E2A-E2FC818F2D54}"/>
              </a:ext>
            </a:extLst>
          </p:cNvPr>
          <p:cNvSpPr/>
          <p:nvPr/>
        </p:nvSpPr>
        <p:spPr>
          <a:xfrm>
            <a:off x="544033" y="1356881"/>
            <a:ext cx="10873113" cy="3323987"/>
          </a:xfrm>
          <a:prstGeom prst="rect">
            <a:avLst/>
          </a:prstGeom>
        </p:spPr>
        <p:txBody>
          <a:bodyPr wrap="square">
            <a:spAutoFit/>
          </a:bodyPr>
          <a:lstStyle/>
          <a:p>
            <a:pPr marL="457200" indent="-457200" algn="ctr">
              <a:buFont typeface="Arial" panose="020B0604020202020204" pitchFamily="34" charset="0"/>
              <a:buChar char="•"/>
            </a:pPr>
            <a:endParaRPr lang="en-US" sz="2000" dirty="0">
              <a:solidFill>
                <a:schemeClr val="tx1">
                  <a:lumMod val="75000"/>
                  <a:lumOff val="25000"/>
                </a:schemeClr>
              </a:solidFill>
              <a:latin typeface="+mj-lt"/>
            </a:endParaRPr>
          </a:p>
          <a:p>
            <a:pPr marL="457200" indent="-457200" algn="ctr">
              <a:buFont typeface="Arial" panose="020B0604020202020204" pitchFamily="34" charset="0"/>
              <a:buChar char="•"/>
            </a:pPr>
            <a:r>
              <a:rPr lang="en-US" sz="2400" dirty="0">
                <a:latin typeface="Calibri" panose="020F0502020204030204" pitchFamily="34" charset="0"/>
                <a:cs typeface="Calibri" panose="020F0502020204030204" pitchFamily="34" charset="0"/>
              </a:rPr>
              <a:t>Before applying, organisations seeking EU funding should identify the programme and the body managing it. The European Commission’s departments and agencies as well as the regional and national managing authorities regularly publish information about the funding opportunities they offer. </a:t>
            </a:r>
          </a:p>
          <a:p>
            <a:pPr algn="ctr"/>
            <a:endParaRPr lang="tr-TR" sz="2000" dirty="0">
              <a:solidFill>
                <a:schemeClr val="tx1">
                  <a:lumMod val="75000"/>
                  <a:lumOff val="25000"/>
                </a:schemeClr>
              </a:solidFill>
              <a:latin typeface="+mj-lt"/>
            </a:endParaRPr>
          </a:p>
          <a:p>
            <a:pPr algn="ctr"/>
            <a:endParaRPr lang="tr-TR" sz="2600" dirty="0">
              <a:solidFill>
                <a:schemeClr val="tx1">
                  <a:lumMod val="75000"/>
                  <a:lumOff val="25000"/>
                </a:schemeClr>
              </a:solidFill>
              <a:latin typeface="+mj-lt"/>
            </a:endParaRPr>
          </a:p>
          <a:p>
            <a:pPr algn="ctr"/>
            <a:endParaRPr lang="en-US" sz="2600" dirty="0">
              <a:solidFill>
                <a:schemeClr val="tx1">
                  <a:lumMod val="75000"/>
                  <a:lumOff val="25000"/>
                </a:schemeClr>
              </a:solidFill>
              <a:latin typeface="+mj-lt"/>
            </a:endParaRPr>
          </a:p>
          <a:p>
            <a:pPr marL="342900" indent="-342900">
              <a:buFont typeface="Arial" panose="020B0604020202020204" pitchFamily="34" charset="0"/>
              <a:buChar char="•"/>
            </a:pPr>
            <a:endParaRPr lang="tr-TR" sz="2200" b="1" dirty="0">
              <a:solidFill>
                <a:schemeClr val="tx1">
                  <a:lumMod val="75000"/>
                  <a:lumOff val="25000"/>
                </a:schemeClr>
              </a:solidFill>
              <a:effectLst>
                <a:outerShdw blurRad="38100" dist="38100" dir="2700000" algn="tl">
                  <a:srgbClr val="000000">
                    <a:alpha val="43137"/>
                  </a:srgbClr>
                </a:outerShdw>
              </a:effectLst>
              <a:latin typeface="+mj-lt"/>
            </a:endParaRPr>
          </a:p>
        </p:txBody>
      </p:sp>
      <p:sp>
        <p:nvSpPr>
          <p:cNvPr id="4" name="Dikdörtgen 3">
            <a:extLst>
              <a:ext uri="{FF2B5EF4-FFF2-40B4-BE49-F238E27FC236}">
                <a16:creationId xmlns:a16="http://schemas.microsoft.com/office/drawing/2014/main" id="{ECFB674C-4608-42CD-81AA-23A41D22AC22}"/>
              </a:ext>
            </a:extLst>
          </p:cNvPr>
          <p:cNvSpPr/>
          <p:nvPr/>
        </p:nvSpPr>
        <p:spPr>
          <a:xfrm>
            <a:off x="4439944" y="412357"/>
            <a:ext cx="3081293" cy="646331"/>
          </a:xfrm>
          <a:prstGeom prst="rect">
            <a:avLst/>
          </a:prstGeom>
        </p:spPr>
        <p:txBody>
          <a:bodyPr wrap="none">
            <a:spAutoFit/>
          </a:bodyPr>
          <a:lstStyle/>
          <a:p>
            <a:pPr algn="ctr"/>
            <a:r>
              <a:rPr lang="en-US" sz="3600" b="1" dirty="0">
                <a:solidFill>
                  <a:schemeClr val="accent5">
                    <a:lumMod val="50000"/>
                  </a:schemeClr>
                </a:solidFill>
              </a:rPr>
              <a:t>How to apply</a:t>
            </a:r>
            <a:r>
              <a:rPr lang="tr-TR" sz="3600" b="1" dirty="0">
                <a:solidFill>
                  <a:schemeClr val="accent5">
                    <a:lumMod val="50000"/>
                  </a:schemeClr>
                </a:solidFill>
              </a:rPr>
              <a:t> ?</a:t>
            </a:r>
          </a:p>
        </p:txBody>
      </p:sp>
      <p:pic>
        <p:nvPicPr>
          <p:cNvPr id="25602" name="Picture 2" descr="Image result for how to apply eu ec">
            <a:extLst>
              <a:ext uri="{FF2B5EF4-FFF2-40B4-BE49-F238E27FC236}">
                <a16:creationId xmlns:a16="http://schemas.microsoft.com/office/drawing/2014/main" id="{07D947B8-A800-4810-BB02-A5931DDF0A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1122" y="3429000"/>
            <a:ext cx="4962969" cy="2977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51935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C09B0B6-14A7-4290-8E2A-E2FC818F2D54}"/>
              </a:ext>
            </a:extLst>
          </p:cNvPr>
          <p:cNvSpPr/>
          <p:nvPr/>
        </p:nvSpPr>
        <p:spPr>
          <a:xfrm>
            <a:off x="1410221" y="200611"/>
            <a:ext cx="9493187" cy="461665"/>
          </a:xfrm>
          <a:prstGeom prst="rect">
            <a:avLst/>
          </a:prstGeom>
        </p:spPr>
        <p:txBody>
          <a:bodyPr wrap="square">
            <a:spAutoFit/>
          </a:bodyPr>
          <a:lstStyle/>
          <a:p>
            <a:pPr algn="ctr"/>
            <a:r>
              <a:rPr lang="sr-Latn-RS" sz="2400" b="1" dirty="0">
                <a:latin typeface="Calibri" panose="020F0502020204030204" pitchFamily="34" charset="0"/>
                <a:cs typeface="Calibri" panose="020F0502020204030204" pitchFamily="34" charset="0"/>
              </a:rPr>
              <a:t>National Contact Points (NCPs)</a:t>
            </a:r>
            <a:endParaRPr lang="sr-Latn-RS" sz="2400" b="1" dirty="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Resim 1">
            <a:extLst>
              <a:ext uri="{FF2B5EF4-FFF2-40B4-BE49-F238E27FC236}">
                <a16:creationId xmlns:a16="http://schemas.microsoft.com/office/drawing/2014/main" id="{6B2EEF1D-DD3C-4F89-81C3-E5A90ED7F428}"/>
              </a:ext>
            </a:extLst>
          </p:cNvPr>
          <p:cNvPicPr>
            <a:picLocks noChangeAspect="1"/>
          </p:cNvPicPr>
          <p:nvPr/>
        </p:nvPicPr>
        <p:blipFill rotWithShape="1">
          <a:blip r:embed="rId2"/>
          <a:srcRect b="30690"/>
          <a:stretch/>
        </p:blipFill>
        <p:spPr>
          <a:xfrm>
            <a:off x="189021" y="5599098"/>
            <a:ext cx="2234583" cy="10325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3" name="Table 2"/>
          <p:cNvGraphicFramePr>
            <a:graphicFrameLocks noGrp="1"/>
          </p:cNvGraphicFramePr>
          <p:nvPr>
            <p:extLst>
              <p:ext uri="{D42A27DB-BD31-4B8C-83A1-F6EECF244321}">
                <p14:modId xmlns:p14="http://schemas.microsoft.com/office/powerpoint/2010/main" val="945018844"/>
              </p:ext>
            </p:extLst>
          </p:nvPr>
        </p:nvGraphicFramePr>
        <p:xfrm>
          <a:off x="189021" y="662274"/>
          <a:ext cx="11926779" cy="5940930"/>
        </p:xfrm>
        <a:graphic>
          <a:graphicData uri="http://schemas.openxmlformats.org/drawingml/2006/table">
            <a:tbl>
              <a:tblPr firstRow="1" firstCol="1" bandRow="1">
                <a:tableStyleId>{5C22544A-7EE6-4342-B048-85BDC9FD1C3A}</a:tableStyleId>
              </a:tblPr>
              <a:tblGrid>
                <a:gridCol w="1809223">
                  <a:extLst>
                    <a:ext uri="{9D8B030D-6E8A-4147-A177-3AD203B41FA5}">
                      <a16:colId xmlns:a16="http://schemas.microsoft.com/office/drawing/2014/main" val="20000"/>
                    </a:ext>
                  </a:extLst>
                </a:gridCol>
                <a:gridCol w="3654411">
                  <a:extLst>
                    <a:ext uri="{9D8B030D-6E8A-4147-A177-3AD203B41FA5}">
                      <a16:colId xmlns:a16="http://schemas.microsoft.com/office/drawing/2014/main" val="20001"/>
                    </a:ext>
                  </a:extLst>
                </a:gridCol>
                <a:gridCol w="1932709">
                  <a:extLst>
                    <a:ext uri="{9D8B030D-6E8A-4147-A177-3AD203B41FA5}">
                      <a16:colId xmlns:a16="http://schemas.microsoft.com/office/drawing/2014/main" val="20002"/>
                    </a:ext>
                  </a:extLst>
                </a:gridCol>
                <a:gridCol w="4530436">
                  <a:extLst>
                    <a:ext uri="{9D8B030D-6E8A-4147-A177-3AD203B41FA5}">
                      <a16:colId xmlns:a16="http://schemas.microsoft.com/office/drawing/2014/main" val="20003"/>
                    </a:ext>
                  </a:extLst>
                </a:gridCol>
              </a:tblGrid>
              <a:tr h="523150">
                <a:tc>
                  <a:txBody>
                    <a:bodyPr/>
                    <a:lstStyle/>
                    <a:p>
                      <a:pPr marL="0" marR="0" algn="ctr">
                        <a:lnSpc>
                          <a:spcPct val="115000"/>
                        </a:lnSpc>
                        <a:spcBef>
                          <a:spcPts val="0"/>
                        </a:spcBef>
                        <a:spcAft>
                          <a:spcPts val="0"/>
                        </a:spcAft>
                      </a:pPr>
                      <a:r>
                        <a:rPr lang="en-US" sz="2000" dirty="0" err="1">
                          <a:effectLst/>
                        </a:rPr>
                        <a:t>Programme</a:t>
                      </a:r>
                      <a:endParaRPr lang="en-US" sz="20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000" dirty="0">
                          <a:effectLst/>
                        </a:rPr>
                        <a:t>Contact person</a:t>
                      </a:r>
                      <a:endParaRPr lang="en-US" sz="20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sr-Latn-RS" sz="2000" dirty="0">
                          <a:effectLst/>
                        </a:rPr>
                        <a:t>Phone</a:t>
                      </a:r>
                      <a:endParaRPr lang="en-US" sz="20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000" dirty="0">
                          <a:effectLst/>
                        </a:rPr>
                        <a:t>Email</a:t>
                      </a:r>
                      <a:r>
                        <a:rPr lang="sr-Latn-RS" sz="2000" dirty="0">
                          <a:effectLst/>
                        </a:rPr>
                        <a:t>/web</a:t>
                      </a:r>
                      <a:endParaRPr lang="en-US"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523150">
                <a:tc>
                  <a:txBody>
                    <a:bodyPr/>
                    <a:lstStyle/>
                    <a:p>
                      <a:pPr marL="0" marR="0">
                        <a:lnSpc>
                          <a:spcPct val="115000"/>
                        </a:lnSpc>
                        <a:spcBef>
                          <a:spcPts val="0"/>
                        </a:spcBef>
                        <a:spcAft>
                          <a:spcPts val="0"/>
                        </a:spcAft>
                      </a:pPr>
                      <a:r>
                        <a:rPr lang="en-US" sz="2000">
                          <a:effectLst/>
                        </a:rPr>
                        <a:t>Horizon2020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err="1">
                          <a:effectLst/>
                        </a:rPr>
                        <a:t>Zeljka</a:t>
                      </a:r>
                      <a:r>
                        <a:rPr lang="en-US" sz="2000" dirty="0">
                          <a:effectLst/>
                        </a:rPr>
                        <a:t> </a:t>
                      </a:r>
                      <a:r>
                        <a:rPr lang="en-US" sz="2000" dirty="0" err="1">
                          <a:effectLst/>
                        </a:rPr>
                        <a:t>Dukic</a:t>
                      </a:r>
                      <a:r>
                        <a:rPr lang="en-US" sz="2000" dirty="0">
                          <a:effectLst/>
                        </a:rPr>
                        <a:t>, </a:t>
                      </a:r>
                      <a:r>
                        <a:rPr lang="en-US" sz="2000" dirty="0" err="1">
                          <a:effectLst/>
                        </a:rPr>
                        <a:t>MoESTD</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+381 11 3616 529</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hlinkClick r:id="rId3"/>
                        </a:rPr>
                        <a:t>zeljka.dukic@mpn.gov.rs</a:t>
                      </a:r>
                      <a:r>
                        <a:rPr lang="sr-Latn-RS" sz="2000" dirty="0">
                          <a:effectLst/>
                        </a:rPr>
                        <a:t>, </a:t>
                      </a:r>
                      <a:r>
                        <a:rPr lang="en-US" sz="2000" dirty="0">
                          <a:hlinkClick r:id="rId4"/>
                        </a:rPr>
                        <a:t>http://horizon2020.mpn.gov.rs/</a:t>
                      </a:r>
                      <a:endParaRPr lang="en-US"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523150">
                <a:tc>
                  <a:txBody>
                    <a:bodyPr/>
                    <a:lstStyle/>
                    <a:p>
                      <a:pPr marL="0" marR="0">
                        <a:lnSpc>
                          <a:spcPct val="115000"/>
                        </a:lnSpc>
                        <a:spcBef>
                          <a:spcPts val="0"/>
                        </a:spcBef>
                        <a:spcAft>
                          <a:spcPts val="0"/>
                        </a:spcAft>
                      </a:pPr>
                      <a:r>
                        <a:rPr lang="en-US" sz="2000">
                          <a:effectLst/>
                        </a:rPr>
                        <a:t>Erasmus</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Vladimir </a:t>
                      </a:r>
                      <a:r>
                        <a:rPr lang="en-US" sz="2000" dirty="0" err="1">
                          <a:effectLst/>
                        </a:rPr>
                        <a:t>Jovanovic</a:t>
                      </a:r>
                      <a:r>
                        <a:rPr lang="sr-Latn-RS" sz="2000" dirty="0">
                          <a:effectLst/>
                        </a:rPr>
                        <a:t>,</a:t>
                      </a:r>
                      <a:r>
                        <a:rPr lang="en-US" sz="2000" dirty="0">
                          <a:effectLst/>
                        </a:rPr>
                        <a:t> The Foundation Tempus</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+381 11 33 42 430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hlinkClick r:id="rId5"/>
                        </a:rPr>
                        <a:t>office@tempus.ac.rs</a:t>
                      </a:r>
                      <a:r>
                        <a:rPr lang="sr-Latn-RS" sz="2000" dirty="0">
                          <a:effectLst/>
                        </a:rPr>
                        <a:t>, </a:t>
                      </a:r>
                      <a:r>
                        <a:rPr lang="sr-Latn-RS" sz="2000" dirty="0">
                          <a:effectLst/>
                          <a:hlinkClick r:id="rId6"/>
                        </a:rPr>
                        <a:t>www.erasmusplus.rs</a:t>
                      </a:r>
                      <a:r>
                        <a:rPr lang="sr-Latn-RS" sz="2000" baseline="0" dirty="0">
                          <a:effectLst/>
                        </a:rPr>
                        <a:t> </a:t>
                      </a:r>
                      <a:endParaRPr lang="sr-Latn-RS" sz="2000" dirty="0">
                        <a:effectLst/>
                      </a:endParaRPr>
                    </a:p>
                  </a:txBody>
                  <a:tcPr marL="68580" marR="68580" marT="0" marB="0"/>
                </a:tc>
                <a:extLst>
                  <a:ext uri="{0D108BD9-81ED-4DB2-BD59-A6C34878D82A}">
                    <a16:rowId xmlns:a16="http://schemas.microsoft.com/office/drawing/2014/main" val="10002"/>
                  </a:ext>
                </a:extLst>
              </a:tr>
              <a:tr h="523150">
                <a:tc>
                  <a:txBody>
                    <a:bodyPr/>
                    <a:lstStyle/>
                    <a:p>
                      <a:pPr marL="0" marR="0">
                        <a:lnSpc>
                          <a:spcPct val="115000"/>
                        </a:lnSpc>
                        <a:spcBef>
                          <a:spcPts val="0"/>
                        </a:spcBef>
                        <a:spcAft>
                          <a:spcPts val="0"/>
                        </a:spcAft>
                      </a:pPr>
                      <a:r>
                        <a:rPr lang="en-US" sz="2000">
                          <a:effectLst/>
                        </a:rPr>
                        <a:t>Creative Europe</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err="1">
                          <a:effectLst/>
                        </a:rPr>
                        <a:t>Dimitrije</a:t>
                      </a:r>
                      <a:r>
                        <a:rPr lang="en-US" sz="2000" dirty="0">
                          <a:effectLst/>
                        </a:rPr>
                        <a:t> </a:t>
                      </a:r>
                      <a:r>
                        <a:rPr lang="en-US" sz="2000" dirty="0" err="1">
                          <a:effectLst/>
                        </a:rPr>
                        <a:t>Tadic</a:t>
                      </a:r>
                      <a:r>
                        <a:rPr lang="sr-Latn-RS" sz="2000" dirty="0">
                          <a:effectLst/>
                        </a:rPr>
                        <a:t>,</a:t>
                      </a:r>
                      <a:r>
                        <a:rPr lang="en-US" sz="2000" dirty="0">
                          <a:effectLst/>
                        </a:rPr>
                        <a:t> Ministry of Culture and Information</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+ 381 11 2927 896</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 </a:t>
                      </a:r>
                      <a:r>
                        <a:rPr lang="en-US" sz="2000" dirty="0">
                          <a:effectLst/>
                          <a:hlinkClick r:id="rId7"/>
                        </a:rPr>
                        <a:t>kreativnaevropa@kultura.gov.rs</a:t>
                      </a:r>
                      <a:r>
                        <a:rPr lang="sr-Latn-RS" sz="2000" dirty="0">
                          <a:effectLst/>
                        </a:rPr>
                        <a:t>,</a:t>
                      </a:r>
                    </a:p>
                    <a:p>
                      <a:pPr marL="0" marR="0">
                        <a:lnSpc>
                          <a:spcPct val="115000"/>
                        </a:lnSpc>
                        <a:spcBef>
                          <a:spcPts val="0"/>
                        </a:spcBef>
                        <a:spcAft>
                          <a:spcPts val="0"/>
                        </a:spcAft>
                      </a:pPr>
                      <a:r>
                        <a:rPr lang="en-US" sz="2000" dirty="0">
                          <a:hlinkClick r:id="rId8"/>
                        </a:rPr>
                        <a:t>http://www.kreativnaevropa.rs/</a:t>
                      </a:r>
                      <a:endParaRPr lang="en-US"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523150">
                <a:tc>
                  <a:txBody>
                    <a:bodyPr/>
                    <a:lstStyle/>
                    <a:p>
                      <a:pPr marL="0" marR="0">
                        <a:lnSpc>
                          <a:spcPct val="115000"/>
                        </a:lnSpc>
                        <a:spcBef>
                          <a:spcPts val="0"/>
                        </a:spcBef>
                        <a:spcAft>
                          <a:spcPts val="0"/>
                        </a:spcAft>
                      </a:pPr>
                      <a:r>
                        <a:rPr lang="en-US" sz="2000">
                          <a:effectLst/>
                        </a:rPr>
                        <a:t>COSME</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rPr>
                        <a:t>Eva </a:t>
                      </a:r>
                      <a:r>
                        <a:rPr lang="en-US" sz="2000" dirty="0" err="1">
                          <a:effectLst/>
                        </a:rPr>
                        <a:t>Zlatkovic</a:t>
                      </a:r>
                      <a:r>
                        <a:rPr lang="en-US" sz="2000" dirty="0">
                          <a:effectLst/>
                        </a:rPr>
                        <a:t> </a:t>
                      </a:r>
                      <a:r>
                        <a:rPr lang="en-US" sz="2000" dirty="0" err="1">
                          <a:effectLst/>
                        </a:rPr>
                        <a:t>Ristic</a:t>
                      </a:r>
                      <a:r>
                        <a:rPr lang="sr-Latn-RS" sz="2000" dirty="0">
                          <a:effectLst/>
                        </a:rPr>
                        <a:t>,</a:t>
                      </a:r>
                      <a:r>
                        <a:rPr lang="en-US" sz="2000" dirty="0">
                          <a:effectLst/>
                        </a:rPr>
                        <a:t> Ministry of Economy</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+381 11 3334 219</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hlinkClick r:id="rId9"/>
                        </a:rPr>
                        <a:t>eva.zlatkovic@privreda.gov.rs</a:t>
                      </a:r>
                      <a:r>
                        <a:rPr lang="sr-Latn-RS" sz="2000" dirty="0">
                          <a:effectLst/>
                        </a:rPr>
                        <a:t> </a:t>
                      </a:r>
                      <a:endParaRPr lang="en-US"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758896">
                <a:tc>
                  <a:txBody>
                    <a:bodyPr/>
                    <a:lstStyle/>
                    <a:p>
                      <a:pPr marL="0" marR="0">
                        <a:lnSpc>
                          <a:spcPct val="115000"/>
                        </a:lnSpc>
                        <a:spcBef>
                          <a:spcPts val="0"/>
                        </a:spcBef>
                        <a:spcAft>
                          <a:spcPts val="0"/>
                        </a:spcAft>
                      </a:pPr>
                      <a:r>
                        <a:rPr lang="en-US" sz="2000">
                          <a:effectLst/>
                        </a:rPr>
                        <a:t>EaSI </a:t>
                      </a:r>
                    </a:p>
                    <a:p>
                      <a:pPr marL="0" marR="0">
                        <a:lnSpc>
                          <a:spcPct val="115000"/>
                        </a:lnSpc>
                        <a:spcBef>
                          <a:spcPts val="0"/>
                        </a:spcBef>
                        <a:spcAft>
                          <a:spcPts val="0"/>
                        </a:spcAft>
                      </a:pPr>
                      <a:r>
                        <a:rPr lang="en-US" sz="2000">
                          <a:effectLst/>
                        </a:rPr>
                        <a:t>REC</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Danka Cancarevic,</a:t>
                      </a:r>
                    </a:p>
                    <a:p>
                      <a:pPr marL="0" marR="0">
                        <a:lnSpc>
                          <a:spcPct val="115000"/>
                        </a:lnSpc>
                        <a:spcBef>
                          <a:spcPts val="0"/>
                        </a:spcBef>
                        <a:spcAft>
                          <a:spcPts val="0"/>
                        </a:spcAft>
                      </a:pPr>
                      <a:r>
                        <a:rPr lang="en-US" sz="2000">
                          <a:effectLst/>
                        </a:rPr>
                        <a:t>MoLEVSP</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+381 11 3616 261</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hlinkClick r:id="rId10"/>
                        </a:rPr>
                        <a:t>danka.cancarevic@minrzs.gov.rs</a:t>
                      </a:r>
                      <a:r>
                        <a:rPr lang="sr-Latn-RS" sz="2000" dirty="0">
                          <a:effectLst/>
                        </a:rPr>
                        <a:t> </a:t>
                      </a:r>
                      <a:endParaRPr lang="en-US"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792625">
                <a:tc>
                  <a:txBody>
                    <a:bodyPr/>
                    <a:lstStyle/>
                    <a:p>
                      <a:pPr marL="0" marR="0">
                        <a:lnSpc>
                          <a:spcPct val="115000"/>
                        </a:lnSpc>
                        <a:spcBef>
                          <a:spcPts val="0"/>
                        </a:spcBef>
                        <a:spcAft>
                          <a:spcPts val="0"/>
                        </a:spcAft>
                      </a:pPr>
                      <a:r>
                        <a:rPr lang="en-US" sz="2000" dirty="0">
                          <a:effectLst/>
                        </a:rPr>
                        <a:t>Health </a:t>
                      </a:r>
                      <a:r>
                        <a:rPr lang="en-US" sz="2000" dirty="0" err="1">
                          <a:effectLst/>
                        </a:rPr>
                        <a:t>Programme</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err="1">
                          <a:effectLst/>
                        </a:rPr>
                        <a:t>Ljubica</a:t>
                      </a:r>
                      <a:r>
                        <a:rPr lang="en-US" sz="2000" dirty="0">
                          <a:effectLst/>
                        </a:rPr>
                        <a:t> </a:t>
                      </a:r>
                      <a:r>
                        <a:rPr lang="en-US" sz="2000" dirty="0" err="1">
                          <a:effectLst/>
                        </a:rPr>
                        <a:t>Pakovic</a:t>
                      </a:r>
                      <a:r>
                        <a:rPr lang="en-US" sz="2000" dirty="0">
                          <a:effectLst/>
                        </a:rPr>
                        <a:t>, Ministry of Health</a:t>
                      </a:r>
                      <a:endParaRPr lang="en-US" sz="20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+381 11 3616 630</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hlinkClick r:id="rId11"/>
                        </a:rPr>
                        <a:t>ljubica.pakovic@zdravlje.gov.rs</a:t>
                      </a:r>
                      <a:r>
                        <a:rPr lang="sr-Latn-RS" sz="2000" dirty="0">
                          <a:effectLst/>
                        </a:rPr>
                        <a:t> </a:t>
                      </a:r>
                      <a:endParaRPr lang="en-US"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1062099">
                <a:tc>
                  <a:txBody>
                    <a:bodyPr/>
                    <a:lstStyle/>
                    <a:p>
                      <a:pPr marL="0" marR="0">
                        <a:lnSpc>
                          <a:spcPct val="115000"/>
                        </a:lnSpc>
                        <a:spcBef>
                          <a:spcPts val="0"/>
                        </a:spcBef>
                        <a:spcAft>
                          <a:spcPts val="0"/>
                        </a:spcAft>
                      </a:pPr>
                      <a:r>
                        <a:rPr lang="en-US" sz="2000">
                          <a:effectLst/>
                        </a:rPr>
                        <a:t>Europe for Citizens</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Sanja Atanaskovic Opacic </a:t>
                      </a:r>
                    </a:p>
                    <a:p>
                      <a:pPr marL="0" marR="0">
                        <a:lnSpc>
                          <a:spcPct val="115000"/>
                        </a:lnSpc>
                        <a:spcBef>
                          <a:spcPts val="0"/>
                        </a:spcBef>
                        <a:spcAft>
                          <a:spcPts val="0"/>
                        </a:spcAft>
                      </a:pPr>
                      <a:r>
                        <a:rPr lang="en-US" sz="2000">
                          <a:effectLst/>
                        </a:rPr>
                        <a:t>The Office for Cooperation with Civil Society</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a:effectLst/>
                        </a:rPr>
                        <a:t>+381 11 3130 968</a:t>
                      </a:r>
                      <a:endParaRPr lang="en-US" sz="20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000" dirty="0">
                          <a:effectLst/>
                          <a:hlinkClick r:id="rId12"/>
                        </a:rPr>
                        <a:t>sanja.atanaskovic@civilnodrustvo.gov.rs</a:t>
                      </a:r>
                      <a:r>
                        <a:rPr lang="sr-Latn-RS" sz="2000" dirty="0">
                          <a:effectLst/>
                        </a:rPr>
                        <a:t> </a:t>
                      </a:r>
                      <a:endParaRPr lang="en-US"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447741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C09B0B6-14A7-4290-8E2A-E2FC818F2D54}"/>
              </a:ext>
            </a:extLst>
          </p:cNvPr>
          <p:cNvSpPr/>
          <p:nvPr/>
        </p:nvSpPr>
        <p:spPr>
          <a:xfrm>
            <a:off x="1306312" y="1385175"/>
            <a:ext cx="9493187" cy="2677656"/>
          </a:xfrm>
          <a:prstGeom prst="rect">
            <a:avLst/>
          </a:prstGeom>
        </p:spPr>
        <p:txBody>
          <a:bodyPr wrap="square">
            <a:spAutoFit/>
          </a:bodyPr>
          <a:lstStyle/>
          <a:p>
            <a:pPr algn="ctr"/>
            <a:r>
              <a:rPr lang="en-US" sz="2400" dirty="0">
                <a:latin typeface="Calibri" panose="020F0502020204030204" pitchFamily="34" charset="0"/>
                <a:cs typeface="Calibri" panose="020F0502020204030204" pitchFamily="34" charset="0"/>
              </a:rPr>
              <a:t>The Commission’s calls for tender are published on the websites of its various directorates-general on</a:t>
            </a:r>
          </a:p>
          <a:p>
            <a:pPr algn="ctr"/>
            <a:r>
              <a:rPr lang="en-US" sz="2400" dirty="0">
                <a:latin typeface="Calibri" panose="020F0502020204030204" pitchFamily="34" charset="0"/>
                <a:cs typeface="Calibri" panose="020F0502020204030204" pitchFamily="34" charset="0"/>
              </a:rPr>
              <a:t>the EU’s web portal, Europa</a:t>
            </a:r>
            <a:r>
              <a:rPr lang="tr-TR" sz="2400" dirty="0">
                <a:latin typeface="Calibri" panose="020F0502020204030204" pitchFamily="34" charset="0"/>
                <a:cs typeface="Calibri" panose="020F0502020204030204" pitchFamily="34" charset="0"/>
              </a:rPr>
              <a:t> </a:t>
            </a:r>
            <a:r>
              <a:rPr lang="tr-TR" sz="2400" dirty="0">
                <a:solidFill>
                  <a:schemeClr val="tx1">
                    <a:lumMod val="75000"/>
                    <a:lumOff val="25000"/>
                  </a:schemeClr>
                </a:solidFill>
                <a:latin typeface="Calibri" panose="020F0502020204030204" pitchFamily="34" charset="0"/>
                <a:cs typeface="Calibri" panose="020F0502020204030204" pitchFamily="34" charset="0"/>
              </a:rPr>
              <a:t>(</a:t>
            </a:r>
            <a:r>
              <a:rPr lang="en-US" sz="2400" dirty="0">
                <a:latin typeface="Calibri" panose="020F0502020204030204" pitchFamily="34" charset="0"/>
                <a:cs typeface="Calibri" panose="020F0502020204030204" pitchFamily="34" charset="0"/>
                <a:hlinkClick r:id="rId2"/>
              </a:rPr>
              <a:t>http://</a:t>
            </a:r>
            <a:r>
              <a:rPr lang="en-US" sz="2400" dirty="0" err="1">
                <a:latin typeface="Calibri" panose="020F0502020204030204" pitchFamily="34" charset="0"/>
                <a:cs typeface="Calibri" panose="020F0502020204030204" pitchFamily="34" charset="0"/>
                <a:hlinkClick r:id="rId2"/>
              </a:rPr>
              <a:t>www.ec.europa.eu</a:t>
            </a:r>
            <a:r>
              <a:rPr lang="tr-TR" sz="2400" dirty="0">
                <a:latin typeface="Calibri" panose="020F0502020204030204" pitchFamily="34" charset="0"/>
                <a:cs typeface="Calibri" panose="020F0502020204030204" pitchFamily="34" charset="0"/>
              </a:rPr>
              <a:t>)</a:t>
            </a:r>
            <a:r>
              <a:rPr lang="en-US" sz="2400" dirty="0">
                <a:solidFill>
                  <a:schemeClr val="tx1">
                    <a:lumMod val="75000"/>
                    <a:lumOff val="25000"/>
                  </a:schemeClr>
                </a:solidFill>
                <a:latin typeface="Calibri" panose="020F0502020204030204" pitchFamily="34" charset="0"/>
                <a:cs typeface="Calibri" panose="020F0502020204030204" pitchFamily="34" charset="0"/>
              </a:rPr>
              <a:t>. </a:t>
            </a:r>
            <a:endParaRPr lang="tr-TR" sz="2400" dirty="0">
              <a:solidFill>
                <a:schemeClr val="tx1">
                  <a:lumMod val="75000"/>
                  <a:lumOff val="25000"/>
                </a:schemeClr>
              </a:solidFill>
              <a:latin typeface="Calibri" panose="020F0502020204030204" pitchFamily="34" charset="0"/>
              <a:cs typeface="Calibri" panose="020F0502020204030204" pitchFamily="34" charset="0"/>
            </a:endParaRPr>
          </a:p>
          <a:p>
            <a:pPr algn="ctr"/>
            <a:endParaRPr lang="tr-TR" sz="2400"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2400" dirty="0">
                <a:latin typeface="Calibri" panose="020F0502020204030204" pitchFamily="34" charset="0"/>
                <a:cs typeface="Calibri" panose="020F0502020204030204" pitchFamily="34" charset="0"/>
              </a:rPr>
              <a:t>They are also published in the Supplement to the Official Journal of the</a:t>
            </a:r>
          </a:p>
          <a:p>
            <a:pPr algn="ctr"/>
            <a:r>
              <a:rPr lang="en-US" sz="2400" dirty="0">
                <a:latin typeface="Calibri" panose="020F0502020204030204" pitchFamily="34" charset="0"/>
                <a:cs typeface="Calibri" panose="020F0502020204030204" pitchFamily="34" charset="0"/>
              </a:rPr>
              <a:t>European Union and its online format, the TED database.</a:t>
            </a:r>
            <a:r>
              <a:rPr lang="tr-TR" sz="2400" dirty="0">
                <a:latin typeface="Calibri" panose="020F0502020204030204" pitchFamily="34" charset="0"/>
                <a:cs typeface="Calibri" panose="020F0502020204030204" pitchFamily="34" charset="0"/>
              </a:rPr>
              <a:t> </a:t>
            </a:r>
            <a:r>
              <a:rPr lang="tr-TR" sz="2400" dirty="0">
                <a:solidFill>
                  <a:schemeClr val="tx1">
                    <a:lumMod val="75000"/>
                    <a:lumOff val="25000"/>
                  </a:schemeClr>
                </a:solidFill>
                <a:latin typeface="Calibri" panose="020F0502020204030204" pitchFamily="34" charset="0"/>
                <a:cs typeface="Calibri" panose="020F0502020204030204" pitchFamily="34" charset="0"/>
              </a:rPr>
              <a:t>(</a:t>
            </a:r>
            <a:r>
              <a:rPr lang="en-US" sz="2400" dirty="0">
                <a:latin typeface="Calibri" panose="020F0502020204030204" pitchFamily="34" charset="0"/>
                <a:cs typeface="Calibri" panose="020F0502020204030204" pitchFamily="34" charset="0"/>
                <a:hlinkClick r:id="rId3"/>
              </a:rPr>
              <a:t>http://</a:t>
            </a:r>
            <a:r>
              <a:rPr lang="en-US" sz="2400" dirty="0" err="1">
                <a:latin typeface="Calibri" panose="020F0502020204030204" pitchFamily="34" charset="0"/>
                <a:cs typeface="Calibri" panose="020F0502020204030204" pitchFamily="34" charset="0"/>
                <a:hlinkClick r:id="rId3"/>
              </a:rPr>
              <a:t>www.ted.europa.eu</a:t>
            </a:r>
            <a:r>
              <a:rPr lang="en-US" sz="2400" dirty="0">
                <a:latin typeface="Calibri" panose="020F0502020204030204" pitchFamily="34" charset="0"/>
                <a:cs typeface="Calibri" panose="020F0502020204030204" pitchFamily="34" charset="0"/>
                <a:hlinkClick r:id="rId3"/>
              </a:rPr>
              <a:t>/TED/main/</a:t>
            </a:r>
            <a:r>
              <a:rPr lang="en-US" sz="2400" dirty="0" err="1">
                <a:latin typeface="Calibri" panose="020F0502020204030204" pitchFamily="34" charset="0"/>
                <a:cs typeface="Calibri" panose="020F0502020204030204" pitchFamily="34" charset="0"/>
                <a:hlinkClick r:id="rId3"/>
              </a:rPr>
              <a:t>HomePage.do</a:t>
            </a:r>
            <a:r>
              <a:rPr lang="tr-TR" sz="2400" dirty="0">
                <a:latin typeface="Calibri" panose="020F0502020204030204" pitchFamily="34" charset="0"/>
                <a:cs typeface="Calibri" panose="020F0502020204030204" pitchFamily="34" charset="0"/>
              </a:rPr>
              <a:t>)</a:t>
            </a:r>
            <a:endParaRPr lang="en-US" sz="2400" b="1" dirty="0">
              <a:solidFill>
                <a:schemeClr val="tx1">
                  <a:lumMod val="75000"/>
                  <a:lumOff val="2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Resim 1">
            <a:extLst>
              <a:ext uri="{FF2B5EF4-FFF2-40B4-BE49-F238E27FC236}">
                <a16:creationId xmlns:a16="http://schemas.microsoft.com/office/drawing/2014/main" id="{6B2EEF1D-DD3C-4F89-81C3-E5A90ED7F428}"/>
              </a:ext>
            </a:extLst>
          </p:cNvPr>
          <p:cNvPicPr>
            <a:picLocks noChangeAspect="1"/>
          </p:cNvPicPr>
          <p:nvPr/>
        </p:nvPicPr>
        <p:blipFill rotWithShape="1">
          <a:blip r:embed="rId4"/>
          <a:srcRect b="30690"/>
          <a:stretch/>
        </p:blipFill>
        <p:spPr>
          <a:xfrm>
            <a:off x="189021" y="5599098"/>
            <a:ext cx="2234583" cy="10325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2096247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A18FEAD8-3BBD-4F25-881F-3693324A0F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61" y="115410"/>
            <a:ext cx="12140799" cy="6649374"/>
          </a:xfrm>
          <a:prstGeom prst="rect">
            <a:avLst/>
          </a:prstGeom>
        </p:spPr>
      </p:pic>
    </p:spTree>
    <p:extLst>
      <p:ext uri="{BB962C8B-B14F-4D97-AF65-F5344CB8AC3E}">
        <p14:creationId xmlns:p14="http://schemas.microsoft.com/office/powerpoint/2010/main" val="92268584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C09B0B6-14A7-4290-8E2A-E2FC818F2D54}"/>
              </a:ext>
            </a:extLst>
          </p:cNvPr>
          <p:cNvSpPr/>
          <p:nvPr/>
        </p:nvSpPr>
        <p:spPr>
          <a:xfrm>
            <a:off x="822664" y="1074456"/>
            <a:ext cx="10546672" cy="6155531"/>
          </a:xfrm>
          <a:prstGeom prst="rect">
            <a:avLst/>
          </a:prstGeom>
        </p:spPr>
        <p:txBody>
          <a:bodyPr wrap="square">
            <a:spAutoFit/>
          </a:bodyPr>
          <a:lstStyle/>
          <a:p>
            <a:pPr marL="457200" indent="-457200" algn="ctr">
              <a:buFont typeface="Arial" panose="020B0604020202020204" pitchFamily="34" charset="0"/>
              <a:buChar char="•"/>
            </a:pPr>
            <a:r>
              <a:rPr lang="en-US" sz="2000" dirty="0">
                <a:latin typeface="Calibri" panose="020F0502020204030204" pitchFamily="34" charset="0"/>
                <a:cs typeface="Calibri" panose="020F0502020204030204" pitchFamily="34" charset="0"/>
              </a:rPr>
              <a:t>Find an Opportunity / a Call</a:t>
            </a:r>
            <a:r>
              <a:rPr lang="tr-TR" sz="2000" dirty="0">
                <a:latin typeface="Calibri" panose="020F0502020204030204" pitchFamily="34" charset="0"/>
                <a:cs typeface="Calibri" panose="020F0502020204030204" pitchFamily="34" charset="0"/>
              </a:rPr>
              <a:t> ; </a:t>
            </a:r>
            <a:r>
              <a:rPr lang="tr-TR" sz="2000" dirty="0" err="1">
                <a:solidFill>
                  <a:schemeClr val="accent5">
                    <a:lumMod val="75000"/>
                  </a:schemeClr>
                </a:solidFill>
                <a:latin typeface="Calibri" panose="020F0502020204030204" pitchFamily="34" charset="0"/>
                <a:cs typeface="Calibri" panose="020F0502020204030204" pitchFamily="34" charset="0"/>
              </a:rPr>
              <a:t>https</a:t>
            </a:r>
            <a:r>
              <a:rPr lang="tr-TR" sz="2000" dirty="0">
                <a:solidFill>
                  <a:schemeClr val="accent5">
                    <a:lumMod val="75000"/>
                  </a:schemeClr>
                </a:solidFill>
                <a:latin typeface="Calibri" panose="020F0502020204030204" pitchFamily="34" charset="0"/>
                <a:cs typeface="Calibri" panose="020F0502020204030204" pitchFamily="34" charset="0"/>
              </a:rPr>
              <a:t>://</a:t>
            </a:r>
            <a:r>
              <a:rPr lang="tr-TR" sz="2000" dirty="0" err="1">
                <a:solidFill>
                  <a:schemeClr val="accent5">
                    <a:lumMod val="75000"/>
                  </a:schemeClr>
                </a:solidFill>
                <a:latin typeface="Calibri" panose="020F0502020204030204" pitchFamily="34" charset="0"/>
                <a:cs typeface="Calibri" panose="020F0502020204030204" pitchFamily="34" charset="0"/>
              </a:rPr>
              <a:t>ec.europa.eu</a:t>
            </a:r>
            <a:r>
              <a:rPr lang="tr-TR" sz="2000" dirty="0">
                <a:solidFill>
                  <a:schemeClr val="accent5">
                    <a:lumMod val="75000"/>
                  </a:schemeClr>
                </a:solidFill>
                <a:latin typeface="Calibri" panose="020F0502020204030204" pitchFamily="34" charset="0"/>
                <a:cs typeface="Calibri" panose="020F0502020204030204" pitchFamily="34" charset="0"/>
              </a:rPr>
              <a:t>/</a:t>
            </a:r>
            <a:r>
              <a:rPr lang="tr-TR" sz="2000" dirty="0" err="1">
                <a:solidFill>
                  <a:schemeClr val="accent5">
                    <a:lumMod val="75000"/>
                  </a:schemeClr>
                </a:solidFill>
                <a:latin typeface="Calibri" panose="020F0502020204030204" pitchFamily="34" charset="0"/>
                <a:cs typeface="Calibri" panose="020F0502020204030204" pitchFamily="34" charset="0"/>
              </a:rPr>
              <a:t>info</a:t>
            </a:r>
            <a:r>
              <a:rPr lang="tr-TR" sz="2000" dirty="0">
                <a:solidFill>
                  <a:schemeClr val="accent5">
                    <a:lumMod val="75000"/>
                  </a:schemeClr>
                </a:solidFill>
                <a:latin typeface="Calibri" panose="020F0502020204030204" pitchFamily="34" charset="0"/>
                <a:cs typeface="Calibri" panose="020F0502020204030204" pitchFamily="34" charset="0"/>
              </a:rPr>
              <a:t>/</a:t>
            </a:r>
            <a:r>
              <a:rPr lang="tr-TR" sz="2000" dirty="0" err="1">
                <a:solidFill>
                  <a:schemeClr val="accent5">
                    <a:lumMod val="75000"/>
                  </a:schemeClr>
                </a:solidFill>
                <a:latin typeface="Calibri" panose="020F0502020204030204" pitchFamily="34" charset="0"/>
                <a:cs typeface="Calibri" panose="020F0502020204030204" pitchFamily="34" charset="0"/>
              </a:rPr>
              <a:t>funding-tenders</a:t>
            </a:r>
            <a:r>
              <a:rPr lang="tr-TR" sz="2000" dirty="0">
                <a:solidFill>
                  <a:schemeClr val="accent5">
                    <a:lumMod val="75000"/>
                  </a:schemeClr>
                </a:solidFill>
                <a:latin typeface="Calibri" panose="020F0502020204030204" pitchFamily="34" charset="0"/>
                <a:cs typeface="Calibri" panose="020F0502020204030204" pitchFamily="34" charset="0"/>
              </a:rPr>
              <a:t>/</a:t>
            </a:r>
            <a:r>
              <a:rPr lang="tr-TR" sz="2000" dirty="0" err="1">
                <a:solidFill>
                  <a:schemeClr val="accent5">
                    <a:lumMod val="75000"/>
                  </a:schemeClr>
                </a:solidFill>
                <a:latin typeface="Calibri" panose="020F0502020204030204" pitchFamily="34" charset="0"/>
                <a:cs typeface="Calibri" panose="020F0502020204030204" pitchFamily="34" charset="0"/>
              </a:rPr>
              <a:t>funding-opportunities</a:t>
            </a:r>
            <a:r>
              <a:rPr lang="tr-TR" sz="2000" dirty="0">
                <a:solidFill>
                  <a:schemeClr val="accent5">
                    <a:lumMod val="75000"/>
                  </a:schemeClr>
                </a:solidFill>
                <a:latin typeface="Calibri" panose="020F0502020204030204" pitchFamily="34" charset="0"/>
                <a:cs typeface="Calibri" panose="020F0502020204030204" pitchFamily="34" charset="0"/>
              </a:rPr>
              <a:t>/</a:t>
            </a:r>
            <a:r>
              <a:rPr lang="tr-TR" sz="2000" dirty="0" err="1">
                <a:solidFill>
                  <a:schemeClr val="accent5">
                    <a:lumMod val="75000"/>
                  </a:schemeClr>
                </a:solidFill>
                <a:latin typeface="Calibri" panose="020F0502020204030204" pitchFamily="34" charset="0"/>
                <a:cs typeface="Calibri" panose="020F0502020204030204" pitchFamily="34" charset="0"/>
              </a:rPr>
              <a:t>find-calls-funding-topic_en</a:t>
            </a:r>
            <a:endParaRPr lang="tr-TR" sz="2000" dirty="0">
              <a:solidFill>
                <a:schemeClr val="accent5">
                  <a:lumMod val="75000"/>
                </a:schemeClr>
              </a:solidFill>
              <a:latin typeface="Calibri" panose="020F0502020204030204" pitchFamily="34" charset="0"/>
              <a:cs typeface="Calibri" panose="020F0502020204030204" pitchFamily="34" charset="0"/>
            </a:endParaRPr>
          </a:p>
          <a:p>
            <a:pPr marL="457200" indent="-457200" algn="ctr">
              <a:buFont typeface="Arial" panose="020B0604020202020204" pitchFamily="34" charset="0"/>
              <a:buChar char="•"/>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lgn="ctr">
              <a:buFont typeface="Arial" panose="020B0604020202020204" pitchFamily="34" charset="0"/>
              <a:buChar char="•"/>
            </a:pPr>
            <a:r>
              <a:rPr lang="en-US" sz="2000" dirty="0">
                <a:latin typeface="Calibri" panose="020F0502020204030204" pitchFamily="34" charset="0"/>
                <a:cs typeface="Calibri" panose="020F0502020204030204" pitchFamily="34" charset="0"/>
              </a:rPr>
              <a:t>Find Partner(s) (for Grants)</a:t>
            </a:r>
            <a:r>
              <a:rPr lang="tr-TR" sz="2000" dirty="0">
                <a:latin typeface="Calibri" panose="020F0502020204030204" pitchFamily="34" charset="0"/>
                <a:cs typeface="Calibri" panose="020F0502020204030204" pitchFamily="34" charset="0"/>
              </a:rPr>
              <a:t> </a:t>
            </a:r>
            <a:r>
              <a:rPr lang="tr-TR" sz="2000" dirty="0">
                <a:solidFill>
                  <a:schemeClr val="tx1">
                    <a:lumMod val="75000"/>
                    <a:lumOff val="25000"/>
                  </a:schemeClr>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hlinkClick r:id="rId2"/>
              </a:rPr>
              <a:t>https://</a:t>
            </a:r>
            <a:r>
              <a:rPr lang="en-US" sz="2000" dirty="0" err="1">
                <a:latin typeface="Calibri" panose="020F0502020204030204" pitchFamily="34" charset="0"/>
                <a:cs typeface="Calibri" panose="020F0502020204030204" pitchFamily="34" charset="0"/>
                <a:hlinkClick r:id="rId2"/>
              </a:rPr>
              <a:t>ec.europa.eu</a:t>
            </a:r>
            <a:r>
              <a:rPr lang="en-US" sz="2000" dirty="0">
                <a:latin typeface="Calibri" panose="020F0502020204030204" pitchFamily="34" charset="0"/>
                <a:cs typeface="Calibri" panose="020F0502020204030204" pitchFamily="34" charset="0"/>
                <a:hlinkClick r:id="rId2"/>
              </a:rPr>
              <a:t>/info/funding-tenders/opportunities/portal/screen/how-to-participate/partner-search</a:t>
            </a:r>
            <a:endParaRPr lang="tr-TR" sz="20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lgn="ctr">
              <a:buFont typeface="Arial" panose="020B0604020202020204" pitchFamily="34" charset="0"/>
              <a:buChar char="•"/>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lgn="ctr">
              <a:buFont typeface="Arial" panose="020B0604020202020204" pitchFamily="34" charset="0"/>
              <a:buChar char="•"/>
            </a:pPr>
            <a:r>
              <a:rPr lang="en-US" sz="2000" dirty="0">
                <a:latin typeface="Calibri" panose="020F0502020204030204" pitchFamily="34" charset="0"/>
                <a:cs typeface="Calibri" panose="020F0502020204030204" pitchFamily="34" charset="0"/>
              </a:rPr>
              <a:t>Create your Account</a:t>
            </a:r>
            <a:r>
              <a:rPr lang="tr-TR" sz="2000" dirty="0">
                <a:latin typeface="Calibri" panose="020F0502020204030204" pitchFamily="34" charset="0"/>
                <a:cs typeface="Calibri" panose="020F0502020204030204" pitchFamily="34" charset="0"/>
              </a:rPr>
              <a:t>;</a:t>
            </a:r>
            <a:r>
              <a:rPr lang="tr-TR" sz="2000" dirty="0">
                <a:solidFill>
                  <a:schemeClr val="tx1">
                    <a:lumMod val="75000"/>
                    <a:lumOff val="25000"/>
                  </a:schemeClr>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hlinkClick r:id="rId3"/>
              </a:rPr>
              <a:t>https://</a:t>
            </a:r>
            <a:r>
              <a:rPr lang="en-US" sz="2000" dirty="0" err="1">
                <a:latin typeface="Calibri" panose="020F0502020204030204" pitchFamily="34" charset="0"/>
                <a:cs typeface="Calibri" panose="020F0502020204030204" pitchFamily="34" charset="0"/>
                <a:hlinkClick r:id="rId3"/>
              </a:rPr>
              <a:t>webgate.ec.europa.eu</a:t>
            </a:r>
            <a:r>
              <a:rPr lang="en-US" sz="2000" dirty="0">
                <a:latin typeface="Calibri" panose="020F0502020204030204" pitchFamily="34" charset="0"/>
                <a:cs typeface="Calibri" panose="020F0502020204030204" pitchFamily="34" charset="0"/>
                <a:hlinkClick r:id="rId3"/>
              </a:rPr>
              <a:t>/</a:t>
            </a:r>
            <a:r>
              <a:rPr lang="en-US" sz="2000" dirty="0" err="1">
                <a:latin typeface="Calibri" panose="020F0502020204030204" pitchFamily="34" charset="0"/>
                <a:cs typeface="Calibri" panose="020F0502020204030204" pitchFamily="34" charset="0"/>
                <a:hlinkClick r:id="rId3"/>
              </a:rPr>
              <a:t>cas</a:t>
            </a:r>
            <a:r>
              <a:rPr lang="en-US" sz="2000" dirty="0">
                <a:latin typeface="Calibri" panose="020F0502020204030204" pitchFamily="34" charset="0"/>
                <a:cs typeface="Calibri" panose="020F0502020204030204" pitchFamily="34" charset="0"/>
                <a:hlinkClick r:id="rId3"/>
              </a:rPr>
              <a:t>/</a:t>
            </a:r>
            <a:r>
              <a:rPr lang="en-US" sz="2000" dirty="0" err="1">
                <a:latin typeface="Calibri" panose="020F0502020204030204" pitchFamily="34" charset="0"/>
                <a:cs typeface="Calibri" panose="020F0502020204030204" pitchFamily="34" charset="0"/>
                <a:hlinkClick r:id="rId3"/>
              </a:rPr>
              <a:t>eim</a:t>
            </a:r>
            <a:r>
              <a:rPr lang="en-US" sz="2000" dirty="0">
                <a:latin typeface="Calibri" panose="020F0502020204030204" pitchFamily="34" charset="0"/>
                <a:cs typeface="Calibri" panose="020F0502020204030204" pitchFamily="34" charset="0"/>
                <a:hlinkClick r:id="rId3"/>
              </a:rPr>
              <a:t>/external/</a:t>
            </a:r>
            <a:r>
              <a:rPr lang="en-US" sz="2000" dirty="0" err="1">
                <a:latin typeface="Calibri" panose="020F0502020204030204" pitchFamily="34" charset="0"/>
                <a:cs typeface="Calibri" panose="020F0502020204030204" pitchFamily="34" charset="0"/>
                <a:hlinkClick r:id="rId3"/>
              </a:rPr>
              <a:t>register.cgi</a:t>
            </a:r>
            <a:endParaRPr lang="tr-TR" sz="2000" dirty="0">
              <a:latin typeface="Calibri" panose="020F0502020204030204" pitchFamily="34" charset="0"/>
              <a:cs typeface="Calibri" panose="020F0502020204030204" pitchFamily="34" charset="0"/>
            </a:endParaRPr>
          </a:p>
          <a:p>
            <a:pPr marL="457200" indent="-457200" algn="ctr">
              <a:buFont typeface="Arial" panose="020B0604020202020204" pitchFamily="34" charset="0"/>
              <a:buChar char="•"/>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lgn="ctr">
              <a:buFont typeface="Arial" panose="020B0604020202020204" pitchFamily="34" charset="0"/>
              <a:buChar char="•"/>
            </a:pPr>
            <a:r>
              <a:rPr lang="en-US" sz="2000" dirty="0">
                <a:latin typeface="Calibri" panose="020F0502020204030204" pitchFamily="34" charset="0"/>
                <a:cs typeface="Calibri" panose="020F0502020204030204" pitchFamily="34" charset="0"/>
              </a:rPr>
              <a:t>Register your Organization</a:t>
            </a:r>
            <a:r>
              <a:rPr lang="tr-TR" sz="2000" dirty="0">
                <a:latin typeface="Calibri" panose="020F0502020204030204" pitchFamily="34" charset="0"/>
                <a:cs typeface="Calibri" panose="020F0502020204030204" pitchFamily="34" charset="0"/>
              </a:rPr>
              <a:t> ; </a:t>
            </a:r>
            <a:r>
              <a:rPr lang="en-US" sz="2000" dirty="0">
                <a:latin typeface="Calibri" panose="020F0502020204030204" pitchFamily="34" charset="0"/>
                <a:cs typeface="Calibri" panose="020F0502020204030204" pitchFamily="34" charset="0"/>
                <a:hlinkClick r:id="rId4"/>
              </a:rPr>
              <a:t>https://</a:t>
            </a:r>
            <a:r>
              <a:rPr lang="en-US" sz="2000" dirty="0" err="1">
                <a:latin typeface="Calibri" panose="020F0502020204030204" pitchFamily="34" charset="0"/>
                <a:cs typeface="Calibri" panose="020F0502020204030204" pitchFamily="34" charset="0"/>
                <a:hlinkClick r:id="rId4"/>
              </a:rPr>
              <a:t>ec.europa.eu</a:t>
            </a:r>
            <a:r>
              <a:rPr lang="en-US" sz="2000" dirty="0">
                <a:latin typeface="Calibri" panose="020F0502020204030204" pitchFamily="34" charset="0"/>
                <a:cs typeface="Calibri" panose="020F0502020204030204" pitchFamily="34" charset="0"/>
                <a:hlinkClick r:id="rId4"/>
              </a:rPr>
              <a:t>/info/funding-tenders/opportunities/portal/screen/how-to-participate/participant-register</a:t>
            </a:r>
            <a:endParaRPr lang="tr-TR" sz="2000" dirty="0">
              <a:latin typeface="Calibri" panose="020F0502020204030204" pitchFamily="34" charset="0"/>
              <a:cs typeface="Calibri" panose="020F0502020204030204" pitchFamily="34" charset="0"/>
            </a:endParaRPr>
          </a:p>
          <a:p>
            <a:pPr marL="457200" indent="-457200" algn="ctr">
              <a:buFont typeface="Arial" panose="020B0604020202020204" pitchFamily="34" charset="0"/>
              <a:buChar char="•"/>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lgn="ctr">
              <a:buFont typeface="Arial" panose="020B0604020202020204" pitchFamily="34" charset="0"/>
              <a:buChar char="•"/>
            </a:pPr>
            <a:r>
              <a:rPr lang="en-US" sz="2000" dirty="0">
                <a:latin typeface="Calibri" panose="020F0502020204030204" pitchFamily="34" charset="0"/>
                <a:cs typeface="Calibri" panose="020F0502020204030204" pitchFamily="34" charset="0"/>
              </a:rPr>
              <a:t>Submit a Proposal</a:t>
            </a:r>
            <a:r>
              <a:rPr lang="tr-TR" sz="2000" dirty="0">
                <a:latin typeface="Calibri" panose="020F0502020204030204" pitchFamily="34" charset="0"/>
                <a:cs typeface="Calibri" panose="020F0502020204030204" pitchFamily="34" charset="0"/>
              </a:rPr>
              <a:t> ; </a:t>
            </a:r>
            <a:r>
              <a:rPr lang="en-US" sz="2000" dirty="0">
                <a:latin typeface="Calibri" panose="020F0502020204030204" pitchFamily="34" charset="0"/>
                <a:cs typeface="Calibri" panose="020F0502020204030204" pitchFamily="34" charset="0"/>
              </a:rPr>
              <a:t>Select your topic and go to the Submission Service section of the topic page. Make sure that you select the correct type of action before you start drafting a proposal. The link to the submission system is available, if the status of the call is </a:t>
            </a:r>
            <a:r>
              <a:rPr lang="en-US" sz="2000" b="1" dirty="0">
                <a:latin typeface="Calibri" panose="020F0502020204030204" pitchFamily="34" charset="0"/>
                <a:cs typeface="Calibri" panose="020F0502020204030204" pitchFamily="34" charset="0"/>
              </a:rPr>
              <a:t>'open'</a:t>
            </a:r>
            <a:r>
              <a:rPr lang="en-US" sz="2000" dirty="0">
                <a:latin typeface="Calibri" panose="020F0502020204030204" pitchFamily="34" charset="0"/>
                <a:cs typeface="Calibri" panose="020F0502020204030204" pitchFamily="34" charset="0"/>
              </a:rPr>
              <a:t>. A login with your EU Login account is required.</a:t>
            </a:r>
          </a:p>
          <a:p>
            <a:pPr algn="ctr"/>
            <a:endParaRPr lang="tr-TR" sz="2000" dirty="0">
              <a:solidFill>
                <a:schemeClr val="tx1">
                  <a:lumMod val="75000"/>
                  <a:lumOff val="25000"/>
                </a:schemeClr>
              </a:solidFill>
              <a:latin typeface="+mj-lt"/>
            </a:endParaRPr>
          </a:p>
          <a:p>
            <a:pPr algn="ctr"/>
            <a:endParaRPr lang="tr-TR" sz="2600" dirty="0">
              <a:solidFill>
                <a:schemeClr val="tx1">
                  <a:lumMod val="75000"/>
                  <a:lumOff val="25000"/>
                </a:schemeClr>
              </a:solidFill>
              <a:latin typeface="+mj-lt"/>
            </a:endParaRPr>
          </a:p>
          <a:p>
            <a:pPr algn="ctr"/>
            <a:endParaRPr lang="en-US" sz="2600" dirty="0">
              <a:solidFill>
                <a:schemeClr val="tx1">
                  <a:lumMod val="75000"/>
                  <a:lumOff val="25000"/>
                </a:schemeClr>
              </a:solidFill>
              <a:latin typeface="+mj-lt"/>
            </a:endParaRPr>
          </a:p>
          <a:p>
            <a:pPr marL="342900" indent="-342900">
              <a:buFont typeface="Arial" panose="020B0604020202020204" pitchFamily="34" charset="0"/>
              <a:buChar char="•"/>
            </a:pPr>
            <a:endParaRPr lang="tr-TR" sz="2200" b="1" dirty="0">
              <a:solidFill>
                <a:schemeClr val="tx1">
                  <a:lumMod val="75000"/>
                  <a:lumOff val="25000"/>
                </a:schemeClr>
              </a:solidFill>
              <a:effectLst>
                <a:outerShdw blurRad="38100" dist="38100" dir="2700000" algn="tl">
                  <a:srgbClr val="000000">
                    <a:alpha val="43137"/>
                  </a:srgbClr>
                </a:outerShdw>
              </a:effectLst>
              <a:latin typeface="+mj-lt"/>
            </a:endParaRPr>
          </a:p>
        </p:txBody>
      </p:sp>
      <p:sp>
        <p:nvSpPr>
          <p:cNvPr id="4" name="Dikdörtgen 3">
            <a:extLst>
              <a:ext uri="{FF2B5EF4-FFF2-40B4-BE49-F238E27FC236}">
                <a16:creationId xmlns:a16="http://schemas.microsoft.com/office/drawing/2014/main" id="{ECFB674C-4608-42CD-81AA-23A41D22AC22}"/>
              </a:ext>
            </a:extLst>
          </p:cNvPr>
          <p:cNvSpPr/>
          <p:nvPr/>
        </p:nvSpPr>
        <p:spPr>
          <a:xfrm>
            <a:off x="4863136" y="412357"/>
            <a:ext cx="2234907" cy="523220"/>
          </a:xfrm>
          <a:prstGeom prst="rect">
            <a:avLst/>
          </a:prstGeom>
        </p:spPr>
        <p:txBody>
          <a:bodyPr wrap="none">
            <a:spAutoFit/>
          </a:bodyPr>
          <a:lstStyle/>
          <a:p>
            <a:pPr algn="ctr"/>
            <a:r>
              <a:rPr lang="en-US" sz="2800" b="1" dirty="0">
                <a:solidFill>
                  <a:schemeClr val="accent5">
                    <a:lumMod val="75000"/>
                  </a:schemeClr>
                </a:solidFill>
              </a:rPr>
              <a:t>How to apply</a:t>
            </a:r>
            <a:endParaRPr lang="tr-TR" sz="2800" b="1" dirty="0">
              <a:solidFill>
                <a:schemeClr val="accent5">
                  <a:lumMod val="75000"/>
                </a:schemeClr>
              </a:solidFill>
            </a:endParaRPr>
          </a:p>
        </p:txBody>
      </p:sp>
      <p:pic>
        <p:nvPicPr>
          <p:cNvPr id="6" name="Resim 5">
            <a:extLst>
              <a:ext uri="{FF2B5EF4-FFF2-40B4-BE49-F238E27FC236}">
                <a16:creationId xmlns:a16="http://schemas.microsoft.com/office/drawing/2014/main" id="{B4002231-B66E-43C3-BFDB-CB69F0F2BB48}"/>
              </a:ext>
            </a:extLst>
          </p:cNvPr>
          <p:cNvPicPr>
            <a:picLocks noChangeAspect="1"/>
          </p:cNvPicPr>
          <p:nvPr/>
        </p:nvPicPr>
        <p:blipFill rotWithShape="1">
          <a:blip r:embed="rId5"/>
          <a:srcRect b="30690"/>
          <a:stretch/>
        </p:blipFill>
        <p:spPr>
          <a:xfrm>
            <a:off x="189021" y="5599098"/>
            <a:ext cx="2234583" cy="10325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6938881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7954EDC-59D8-4150-8A27-5368696A5D6A}"/>
              </a:ext>
            </a:extLst>
          </p:cNvPr>
          <p:cNvSpPr>
            <a:spLocks noGrp="1"/>
          </p:cNvSpPr>
          <p:nvPr>
            <p:ph idx="1"/>
          </p:nvPr>
        </p:nvSpPr>
        <p:spPr>
          <a:xfrm>
            <a:off x="838200" y="514905"/>
            <a:ext cx="10515600" cy="4731798"/>
          </a:xfrm>
        </p:spPr>
        <p:txBody>
          <a:bodyPr>
            <a:normAutofit fontScale="62500" lnSpcReduction="20000"/>
          </a:bodyPr>
          <a:lstStyle/>
          <a:p>
            <a:pPr>
              <a:lnSpc>
                <a:spcPct val="120000"/>
              </a:lnSpc>
            </a:pPr>
            <a:r>
              <a:rPr lang="en-US" dirty="0">
                <a:latin typeface="Calibri" panose="020F0502020204030204" pitchFamily="34" charset="0"/>
                <a:cs typeface="Calibri" panose="020F0502020204030204" pitchFamily="34" charset="0"/>
                <a:hlinkClick r:id="rId2"/>
              </a:rPr>
              <a:t>https://</a:t>
            </a:r>
            <a:r>
              <a:rPr lang="en-US" dirty="0" err="1">
                <a:latin typeface="Calibri" panose="020F0502020204030204" pitchFamily="34" charset="0"/>
                <a:cs typeface="Calibri" panose="020F0502020204030204" pitchFamily="34" charset="0"/>
                <a:hlinkClick r:id="rId2"/>
              </a:rPr>
              <a:t>ec.europa.eu</a:t>
            </a:r>
            <a:r>
              <a:rPr lang="en-US" dirty="0">
                <a:latin typeface="Calibri" panose="020F0502020204030204" pitchFamily="34" charset="0"/>
                <a:cs typeface="Calibri" panose="020F0502020204030204" pitchFamily="34" charset="0"/>
                <a:hlinkClick r:id="rId2"/>
              </a:rPr>
              <a:t>/info/funding-tenders/funding-opportunities/find-calls-funding-</a:t>
            </a:r>
            <a:r>
              <a:rPr lang="en-US" dirty="0" err="1">
                <a:latin typeface="Calibri" panose="020F0502020204030204" pitchFamily="34" charset="0"/>
                <a:cs typeface="Calibri" panose="020F0502020204030204" pitchFamily="34" charset="0"/>
                <a:hlinkClick r:id="rId2"/>
              </a:rPr>
              <a:t>topic_en</a:t>
            </a:r>
            <a:r>
              <a:rPr lang="tr-T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Find calls for funding - by topic</a:t>
            </a:r>
            <a:endParaRPr lang="tr-TR" dirty="0">
              <a:latin typeface="Calibri" panose="020F0502020204030204" pitchFamily="34" charset="0"/>
              <a:cs typeface="Calibri" panose="020F0502020204030204" pitchFamily="34" charset="0"/>
            </a:endParaRPr>
          </a:p>
          <a:p>
            <a:pPr>
              <a:lnSpc>
                <a:spcPct val="120000"/>
              </a:lnSpc>
            </a:pPr>
            <a:r>
              <a:rPr lang="en-US" dirty="0">
                <a:latin typeface="Calibri" panose="020F0502020204030204" pitchFamily="34" charset="0"/>
                <a:cs typeface="Calibri" panose="020F0502020204030204" pitchFamily="34" charset="0"/>
                <a:hlinkClick r:id="rId3"/>
              </a:rPr>
              <a:t>https://</a:t>
            </a:r>
            <a:r>
              <a:rPr lang="en-US" dirty="0" err="1">
                <a:latin typeface="Calibri" panose="020F0502020204030204" pitchFamily="34" charset="0"/>
                <a:cs typeface="Calibri" panose="020F0502020204030204" pitchFamily="34" charset="0"/>
                <a:hlinkClick r:id="rId3"/>
              </a:rPr>
              <a:t>ec.europa.eu</a:t>
            </a:r>
            <a:r>
              <a:rPr lang="en-US" dirty="0">
                <a:latin typeface="Calibri" panose="020F0502020204030204" pitchFamily="34" charset="0"/>
                <a:cs typeface="Calibri" panose="020F0502020204030204" pitchFamily="34" charset="0"/>
                <a:hlinkClick r:id="rId3"/>
              </a:rPr>
              <a:t>/</a:t>
            </a:r>
            <a:r>
              <a:rPr lang="en-US" dirty="0" err="1">
                <a:latin typeface="Calibri" panose="020F0502020204030204" pitchFamily="34" charset="0"/>
                <a:cs typeface="Calibri" panose="020F0502020204030204" pitchFamily="34" charset="0"/>
                <a:hlinkClick r:id="rId3"/>
              </a:rPr>
              <a:t>eipp</a:t>
            </a:r>
            <a:r>
              <a:rPr lang="en-US" dirty="0">
                <a:latin typeface="Calibri" panose="020F0502020204030204" pitchFamily="34" charset="0"/>
                <a:cs typeface="Calibri" panose="020F0502020204030204" pitchFamily="34" charset="0"/>
                <a:hlinkClick r:id="rId3"/>
              </a:rPr>
              <a:t>/desktop/</a:t>
            </a:r>
            <a:r>
              <a:rPr lang="en-US" dirty="0" err="1">
                <a:latin typeface="Calibri" panose="020F0502020204030204" pitchFamily="34" charset="0"/>
                <a:cs typeface="Calibri" panose="020F0502020204030204" pitchFamily="34" charset="0"/>
                <a:hlinkClick r:id="rId3"/>
              </a:rPr>
              <a:t>en</a:t>
            </a:r>
            <a:r>
              <a:rPr lang="en-US" dirty="0">
                <a:latin typeface="Calibri" panose="020F0502020204030204" pitchFamily="34" charset="0"/>
                <a:cs typeface="Calibri" panose="020F0502020204030204" pitchFamily="34" charset="0"/>
                <a:hlinkClick r:id="rId3"/>
              </a:rPr>
              <a:t>/</a:t>
            </a:r>
            <a:r>
              <a:rPr lang="en-US" dirty="0" err="1">
                <a:latin typeface="Calibri" panose="020F0502020204030204" pitchFamily="34" charset="0"/>
                <a:cs typeface="Calibri" panose="020F0502020204030204" pitchFamily="34" charset="0"/>
                <a:hlinkClick r:id="rId3"/>
              </a:rPr>
              <a:t>index.html</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European</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Investment</a:t>
            </a:r>
            <a:r>
              <a:rPr lang="tr-TR" dirty="0">
                <a:latin typeface="Calibri" panose="020F0502020204030204" pitchFamily="34" charset="0"/>
                <a:cs typeface="Calibri" panose="020F0502020204030204" pitchFamily="34" charset="0"/>
              </a:rPr>
              <a:t> Project Portal</a:t>
            </a:r>
          </a:p>
          <a:p>
            <a:pPr>
              <a:lnSpc>
                <a:spcPct val="120000"/>
              </a:lnSpc>
            </a:pPr>
            <a:r>
              <a:rPr lang="en-US" dirty="0">
                <a:latin typeface="Calibri" panose="020F0502020204030204" pitchFamily="34" charset="0"/>
                <a:cs typeface="Calibri" panose="020F0502020204030204" pitchFamily="34" charset="0"/>
                <a:hlinkClick r:id="rId4"/>
              </a:rPr>
              <a:t>https://</a:t>
            </a:r>
            <a:r>
              <a:rPr lang="en-US" dirty="0" err="1">
                <a:latin typeface="Calibri" panose="020F0502020204030204" pitchFamily="34" charset="0"/>
                <a:cs typeface="Calibri" panose="020F0502020204030204" pitchFamily="34" charset="0"/>
                <a:hlinkClick r:id="rId4"/>
              </a:rPr>
              <a:t>ec.europa.eu</a:t>
            </a:r>
            <a:r>
              <a:rPr lang="en-US" dirty="0">
                <a:latin typeface="Calibri" panose="020F0502020204030204" pitchFamily="34" charset="0"/>
                <a:cs typeface="Calibri" panose="020F0502020204030204" pitchFamily="34" charset="0"/>
                <a:hlinkClick r:id="rId4"/>
              </a:rPr>
              <a:t>/</a:t>
            </a:r>
            <a:r>
              <a:rPr lang="en-US" dirty="0" err="1">
                <a:latin typeface="Calibri" panose="020F0502020204030204" pitchFamily="34" charset="0"/>
                <a:cs typeface="Calibri" panose="020F0502020204030204" pitchFamily="34" charset="0"/>
                <a:hlinkClick r:id="rId4"/>
              </a:rPr>
              <a:t>inea</a:t>
            </a:r>
            <a:r>
              <a:rPr lang="en-US" dirty="0">
                <a:latin typeface="Calibri" panose="020F0502020204030204" pitchFamily="34" charset="0"/>
                <a:cs typeface="Calibri" panose="020F0502020204030204" pitchFamily="34" charset="0"/>
                <a:hlinkClick r:id="rId4"/>
              </a:rPr>
              <a:t>/</a:t>
            </a:r>
            <a:r>
              <a:rPr lang="en-US" dirty="0" err="1">
                <a:latin typeface="Calibri" panose="020F0502020204030204" pitchFamily="34" charset="0"/>
                <a:cs typeface="Calibri" panose="020F0502020204030204" pitchFamily="34" charset="0"/>
                <a:hlinkClick r:id="rId4"/>
              </a:rPr>
              <a:t>en</a:t>
            </a:r>
            <a:r>
              <a:rPr lang="en-US" dirty="0">
                <a:latin typeface="Calibri" panose="020F0502020204030204" pitchFamily="34" charset="0"/>
                <a:cs typeface="Calibri" panose="020F0502020204030204" pitchFamily="34" charset="0"/>
                <a:hlinkClick r:id="rId4"/>
              </a:rPr>
              <a:t>/publications-2018</a:t>
            </a:r>
            <a:r>
              <a:rPr lang="tr-TR" dirty="0">
                <a:latin typeface="Calibri" panose="020F0502020204030204" pitchFamily="34" charset="0"/>
                <a:cs typeface="Calibri" panose="020F0502020204030204" pitchFamily="34" charset="0"/>
              </a:rPr>
              <a:t> - Publications </a:t>
            </a:r>
          </a:p>
          <a:p>
            <a:pPr>
              <a:lnSpc>
                <a:spcPct val="120000"/>
              </a:lnSpc>
            </a:pPr>
            <a:r>
              <a:rPr lang="en-US" dirty="0">
                <a:latin typeface="Calibri" panose="020F0502020204030204" pitchFamily="34" charset="0"/>
                <a:cs typeface="Calibri" panose="020F0502020204030204" pitchFamily="34" charset="0"/>
                <a:hlinkClick r:id="rId5"/>
              </a:rPr>
              <a:t>https://</a:t>
            </a:r>
            <a:r>
              <a:rPr lang="en-US" dirty="0" err="1">
                <a:latin typeface="Calibri" panose="020F0502020204030204" pitchFamily="34" charset="0"/>
                <a:cs typeface="Calibri" panose="020F0502020204030204" pitchFamily="34" charset="0"/>
                <a:hlinkClick r:id="rId5"/>
              </a:rPr>
              <a:t>www.danube-region.eu</a:t>
            </a:r>
            <a:r>
              <a:rPr lang="en-US" dirty="0">
                <a:latin typeface="Calibri" panose="020F0502020204030204" pitchFamily="34" charset="0"/>
                <a:cs typeface="Calibri" panose="020F0502020204030204" pitchFamily="34" charset="0"/>
                <a:hlinkClick r:id="rId5"/>
              </a:rPr>
              <a:t>/</a:t>
            </a:r>
            <a:r>
              <a:rPr lang="tr-TR" dirty="0">
                <a:latin typeface="Calibri" panose="020F0502020204030204" pitchFamily="34" charset="0"/>
                <a:cs typeface="Calibri" panose="020F0502020204030204" pitchFamily="34" charset="0"/>
              </a:rPr>
              <a:t> - </a:t>
            </a:r>
            <a:r>
              <a:rPr lang="tr-TR" dirty="0" err="1">
                <a:latin typeface="Calibri" panose="020F0502020204030204" pitchFamily="34" charset="0"/>
                <a:cs typeface="Calibri" panose="020F0502020204030204" pitchFamily="34" charset="0"/>
              </a:rPr>
              <a:t>Danube</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Region</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website</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including</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Serbia</a:t>
            </a:r>
            <a:r>
              <a:rPr lang="tr-TR" dirty="0">
                <a:latin typeface="Calibri" panose="020F0502020204030204" pitchFamily="34" charset="0"/>
                <a:cs typeface="Calibri" panose="020F0502020204030204" pitchFamily="34" charset="0"/>
              </a:rPr>
              <a:t>)</a:t>
            </a:r>
          </a:p>
          <a:p>
            <a:pPr>
              <a:lnSpc>
                <a:spcPct val="120000"/>
              </a:lnSpc>
            </a:pPr>
            <a:r>
              <a:rPr lang="en-US" dirty="0">
                <a:latin typeface="Calibri" panose="020F0502020204030204" pitchFamily="34" charset="0"/>
                <a:cs typeface="Calibri" panose="020F0502020204030204" pitchFamily="34" charset="0"/>
                <a:hlinkClick r:id="rId6"/>
              </a:rPr>
              <a:t>https://</a:t>
            </a:r>
            <a:r>
              <a:rPr lang="en-US" dirty="0" err="1">
                <a:latin typeface="Calibri" panose="020F0502020204030204" pitchFamily="34" charset="0"/>
                <a:cs typeface="Calibri" panose="020F0502020204030204" pitchFamily="34" charset="0"/>
                <a:hlinkClick r:id="rId6"/>
              </a:rPr>
              <a:t>www.euro-access.eu</a:t>
            </a:r>
            <a:r>
              <a:rPr lang="en-US" dirty="0">
                <a:latin typeface="Calibri" panose="020F0502020204030204" pitchFamily="34" charset="0"/>
                <a:cs typeface="Calibri" panose="020F0502020204030204" pitchFamily="34" charset="0"/>
                <a:hlinkClick r:id="rId6"/>
              </a:rPr>
              <a:t>/</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search</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for</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Funding</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by</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region</a:t>
            </a:r>
            <a:endParaRPr lang="tr-TR" dirty="0">
              <a:latin typeface="Calibri" panose="020F0502020204030204" pitchFamily="34" charset="0"/>
              <a:cs typeface="Calibri" panose="020F0502020204030204" pitchFamily="34" charset="0"/>
            </a:endParaRPr>
          </a:p>
          <a:p>
            <a:pPr>
              <a:lnSpc>
                <a:spcPct val="120000"/>
              </a:lnSpc>
            </a:pPr>
            <a:r>
              <a:rPr lang="en-US" dirty="0">
                <a:latin typeface="Calibri" panose="020F0502020204030204" pitchFamily="34" charset="0"/>
                <a:cs typeface="Calibri" panose="020F0502020204030204" pitchFamily="34" charset="0"/>
                <a:hlinkClick r:id="rId7"/>
              </a:rPr>
              <a:t>https://</a:t>
            </a:r>
            <a:r>
              <a:rPr lang="en-US" dirty="0" err="1">
                <a:latin typeface="Calibri" panose="020F0502020204030204" pitchFamily="34" charset="0"/>
                <a:cs typeface="Calibri" panose="020F0502020204030204" pitchFamily="34" charset="0"/>
                <a:hlinkClick r:id="rId7"/>
              </a:rPr>
              <a:t>cordis.europa.eu</a:t>
            </a:r>
            <a:r>
              <a:rPr lang="en-US" dirty="0">
                <a:latin typeface="Calibri" panose="020F0502020204030204" pitchFamily="34" charset="0"/>
                <a:cs typeface="Calibri" panose="020F0502020204030204" pitchFamily="34" charset="0"/>
                <a:hlinkClick r:id="rId7"/>
              </a:rPr>
              <a:t>/projects/</a:t>
            </a:r>
            <a:r>
              <a:rPr lang="en-US" dirty="0" err="1">
                <a:latin typeface="Calibri" panose="020F0502020204030204" pitchFamily="34" charset="0"/>
                <a:cs typeface="Calibri" panose="020F0502020204030204" pitchFamily="34" charset="0"/>
                <a:hlinkClick r:id="rId7"/>
              </a:rPr>
              <a:t>en</a:t>
            </a:r>
            <a:r>
              <a:rPr lang="tr-T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CORDIS is the primary source of results from EU-funded project</a:t>
            </a:r>
            <a:endParaRPr lang="tr-TR" dirty="0">
              <a:latin typeface="Calibri" panose="020F0502020204030204" pitchFamily="34" charset="0"/>
              <a:cs typeface="Calibri" panose="020F0502020204030204" pitchFamily="34" charset="0"/>
            </a:endParaRPr>
          </a:p>
          <a:p>
            <a:pPr>
              <a:lnSpc>
                <a:spcPct val="120000"/>
              </a:lnSpc>
            </a:pPr>
            <a:r>
              <a:rPr lang="en-US" dirty="0">
                <a:latin typeface="Calibri" panose="020F0502020204030204" pitchFamily="34" charset="0"/>
                <a:cs typeface="Calibri" panose="020F0502020204030204" pitchFamily="34" charset="0"/>
                <a:hlinkClick r:id="rId8"/>
              </a:rPr>
              <a:t>https://</a:t>
            </a:r>
            <a:r>
              <a:rPr lang="en-US" dirty="0" err="1">
                <a:latin typeface="Calibri" panose="020F0502020204030204" pitchFamily="34" charset="0"/>
                <a:cs typeface="Calibri" panose="020F0502020204030204" pitchFamily="34" charset="0"/>
                <a:hlinkClick r:id="rId8"/>
              </a:rPr>
              <a:t>ec.europa.eu</a:t>
            </a:r>
            <a:r>
              <a:rPr lang="en-US" dirty="0">
                <a:latin typeface="Calibri" panose="020F0502020204030204" pitchFamily="34" charset="0"/>
                <a:cs typeface="Calibri" panose="020F0502020204030204" pitchFamily="34" charset="0"/>
                <a:hlinkClick r:id="rId8"/>
              </a:rPr>
              <a:t>/budget/</a:t>
            </a:r>
            <a:r>
              <a:rPr lang="en-US" dirty="0" err="1">
                <a:latin typeface="Calibri" panose="020F0502020204030204" pitchFamily="34" charset="0"/>
                <a:cs typeface="Calibri" panose="020F0502020204030204" pitchFamily="34" charset="0"/>
                <a:hlinkClick r:id="rId8"/>
              </a:rPr>
              <a:t>euprojects</a:t>
            </a:r>
            <a:r>
              <a:rPr lang="en-US" dirty="0">
                <a:latin typeface="Calibri" panose="020F0502020204030204" pitchFamily="34" charset="0"/>
                <a:cs typeface="Calibri" panose="020F0502020204030204" pitchFamily="34" charset="0"/>
                <a:hlinkClick r:id="rId8"/>
              </a:rPr>
              <a:t>/search-</a:t>
            </a:r>
            <a:r>
              <a:rPr lang="en-US" dirty="0" err="1">
                <a:latin typeface="Calibri" panose="020F0502020204030204" pitchFamily="34" charset="0"/>
                <a:cs typeface="Calibri" panose="020F0502020204030204" pitchFamily="34" charset="0"/>
                <a:hlinkClick r:id="rId8"/>
              </a:rPr>
              <a:t>projects_en</a:t>
            </a:r>
            <a:r>
              <a:rPr lang="tr-T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Examples of EU funded projects</a:t>
            </a:r>
            <a:r>
              <a:rPr lang="tr-TR" dirty="0">
                <a:latin typeface="Calibri" panose="020F0502020204030204" pitchFamily="34" charset="0"/>
                <a:cs typeface="Calibri" panose="020F0502020204030204" pitchFamily="34" charset="0"/>
              </a:rPr>
              <a:t> </a:t>
            </a:r>
          </a:p>
          <a:p>
            <a:pPr>
              <a:lnSpc>
                <a:spcPct val="120000"/>
              </a:lnSpc>
            </a:pPr>
            <a:r>
              <a:rPr lang="tr-TR" dirty="0">
                <a:latin typeface="Calibri" panose="020F0502020204030204" pitchFamily="34" charset="0"/>
                <a:cs typeface="Calibri" panose="020F0502020204030204" pitchFamily="34" charset="0"/>
                <a:hlinkClick r:id="rId9"/>
              </a:rPr>
              <a:t>http://</a:t>
            </a:r>
            <a:r>
              <a:rPr lang="tr-TR" dirty="0" err="1">
                <a:latin typeface="Calibri" panose="020F0502020204030204" pitchFamily="34" charset="0"/>
                <a:cs typeface="Calibri" panose="020F0502020204030204" pitchFamily="34" charset="0"/>
                <a:hlinkClick r:id="rId9"/>
              </a:rPr>
              <a:t>ec.europa.eu</a:t>
            </a:r>
            <a:r>
              <a:rPr lang="tr-TR" dirty="0">
                <a:latin typeface="Calibri" panose="020F0502020204030204" pitchFamily="34" charset="0"/>
                <a:cs typeface="Calibri" panose="020F0502020204030204" pitchFamily="34" charset="0"/>
                <a:hlinkClick r:id="rId9"/>
              </a:rPr>
              <a:t>/</a:t>
            </a:r>
            <a:r>
              <a:rPr lang="tr-TR" dirty="0" err="1">
                <a:latin typeface="Calibri" panose="020F0502020204030204" pitchFamily="34" charset="0"/>
                <a:cs typeface="Calibri" panose="020F0502020204030204" pitchFamily="34" charset="0"/>
                <a:hlinkClick r:id="rId9"/>
              </a:rPr>
              <a:t>budget</a:t>
            </a:r>
            <a:r>
              <a:rPr lang="tr-TR" dirty="0">
                <a:latin typeface="Calibri" panose="020F0502020204030204" pitchFamily="34" charset="0"/>
                <a:cs typeface="Calibri" panose="020F0502020204030204" pitchFamily="34" charset="0"/>
                <a:hlinkClick r:id="rId9"/>
              </a:rPr>
              <a:t>/</a:t>
            </a:r>
            <a:r>
              <a:rPr lang="tr-TR" dirty="0" err="1">
                <a:latin typeface="Calibri" panose="020F0502020204030204" pitchFamily="34" charset="0"/>
                <a:cs typeface="Calibri" panose="020F0502020204030204" pitchFamily="34" charset="0"/>
                <a:hlinkClick r:id="rId9"/>
              </a:rPr>
              <a:t>fts</a:t>
            </a:r>
            <a:r>
              <a:rPr lang="tr-TR" dirty="0">
                <a:latin typeface="Calibri" panose="020F0502020204030204" pitchFamily="34" charset="0"/>
                <a:cs typeface="Calibri" panose="020F0502020204030204" pitchFamily="34" charset="0"/>
                <a:hlinkClick r:id="rId9"/>
              </a:rPr>
              <a:t>/</a:t>
            </a:r>
            <a:r>
              <a:rPr lang="tr-TR" dirty="0" err="1">
                <a:latin typeface="Calibri" panose="020F0502020204030204" pitchFamily="34" charset="0"/>
                <a:cs typeface="Calibri" panose="020F0502020204030204" pitchFamily="34" charset="0"/>
                <a:hlinkClick r:id="rId9"/>
              </a:rPr>
              <a:t>index_en.htm</a:t>
            </a:r>
            <a:r>
              <a:rPr lang="tr-TR" dirty="0">
                <a:latin typeface="Calibri" panose="020F0502020204030204" pitchFamily="34" charset="0"/>
                <a:cs typeface="Calibri" panose="020F0502020204030204" pitchFamily="34" charset="0"/>
              </a:rPr>
              <a:t> - </a:t>
            </a:r>
            <a:r>
              <a:rPr lang="en-US" dirty="0">
                <a:latin typeface="Calibri" panose="020F0502020204030204" pitchFamily="34" charset="0"/>
                <a:cs typeface="Calibri" panose="020F0502020204030204" pitchFamily="34" charset="0"/>
              </a:rPr>
              <a:t>Find funded projects and who has received funding</a:t>
            </a:r>
            <a:endParaRPr lang="tr-TR" dirty="0">
              <a:latin typeface="Calibri" panose="020F0502020204030204" pitchFamily="34" charset="0"/>
              <a:cs typeface="Calibri" panose="020F0502020204030204" pitchFamily="34" charset="0"/>
            </a:endParaRPr>
          </a:p>
          <a:p>
            <a:pPr>
              <a:lnSpc>
                <a:spcPct val="120000"/>
              </a:lnSpc>
            </a:pPr>
            <a:r>
              <a:rPr lang="en-US" dirty="0">
                <a:latin typeface="Calibri" panose="020F0502020204030204" pitchFamily="34" charset="0"/>
                <a:cs typeface="Calibri" panose="020F0502020204030204" pitchFamily="34" charset="0"/>
                <a:hlinkClick r:id="rId10"/>
              </a:rPr>
              <a:t>https://</a:t>
            </a:r>
            <a:r>
              <a:rPr lang="en-US" dirty="0" err="1">
                <a:latin typeface="Calibri" panose="020F0502020204030204" pitchFamily="34" charset="0"/>
                <a:cs typeface="Calibri" panose="020F0502020204030204" pitchFamily="34" charset="0"/>
                <a:hlinkClick r:id="rId10"/>
              </a:rPr>
              <a:t>ec.europa.eu</a:t>
            </a:r>
            <a:r>
              <a:rPr lang="en-US" dirty="0">
                <a:latin typeface="Calibri" panose="020F0502020204030204" pitchFamily="34" charset="0"/>
                <a:cs typeface="Calibri" panose="020F0502020204030204" pitchFamily="34" charset="0"/>
                <a:hlinkClick r:id="rId10"/>
              </a:rPr>
              <a:t>/programmes/</a:t>
            </a:r>
            <a:r>
              <a:rPr lang="en-US" dirty="0" err="1">
                <a:latin typeface="Calibri" panose="020F0502020204030204" pitchFamily="34" charset="0"/>
                <a:cs typeface="Calibri" panose="020F0502020204030204" pitchFamily="34" charset="0"/>
                <a:hlinkClick r:id="rId10"/>
              </a:rPr>
              <a:t>erasmus</a:t>
            </a:r>
            <a:r>
              <a:rPr lang="en-US" dirty="0">
                <a:latin typeface="Calibri" panose="020F0502020204030204" pitchFamily="34" charset="0"/>
                <a:cs typeface="Calibri" panose="020F0502020204030204" pitchFamily="34" charset="0"/>
                <a:hlinkClick r:id="rId10"/>
              </a:rPr>
              <a:t>-plus/sites/</a:t>
            </a:r>
            <a:r>
              <a:rPr lang="en-US" dirty="0" err="1">
                <a:latin typeface="Calibri" panose="020F0502020204030204" pitchFamily="34" charset="0"/>
                <a:cs typeface="Calibri" panose="020F0502020204030204" pitchFamily="34" charset="0"/>
                <a:hlinkClick r:id="rId10"/>
              </a:rPr>
              <a:t>erasmusplus</a:t>
            </a:r>
            <a:r>
              <a:rPr lang="en-US" dirty="0">
                <a:latin typeface="Calibri" panose="020F0502020204030204" pitchFamily="34" charset="0"/>
                <a:cs typeface="Calibri" panose="020F0502020204030204" pitchFamily="34" charset="0"/>
                <a:hlinkClick r:id="rId10"/>
              </a:rPr>
              <a:t>/files/</a:t>
            </a:r>
            <a:r>
              <a:rPr lang="en-US" dirty="0" err="1">
                <a:latin typeface="Calibri" panose="020F0502020204030204" pitchFamily="34" charset="0"/>
                <a:cs typeface="Calibri" panose="020F0502020204030204" pitchFamily="34" charset="0"/>
                <a:hlinkClick r:id="rId10"/>
              </a:rPr>
              <a:t>eu</a:t>
            </a:r>
            <a:r>
              <a:rPr lang="en-US" dirty="0">
                <a:latin typeface="Calibri" panose="020F0502020204030204" pitchFamily="34" charset="0"/>
                <a:cs typeface="Calibri" panose="020F0502020204030204" pitchFamily="34" charset="0"/>
                <a:hlinkClick r:id="rId10"/>
              </a:rPr>
              <a:t>-login-</a:t>
            </a:r>
            <a:r>
              <a:rPr lang="en-US" dirty="0" err="1">
                <a:latin typeface="Calibri" panose="020F0502020204030204" pitchFamily="34" charset="0"/>
                <a:cs typeface="Calibri" panose="020F0502020204030204" pitchFamily="34" charset="0"/>
                <a:hlinkClick r:id="rId10"/>
              </a:rPr>
              <a:t>information_en.pdf</a:t>
            </a:r>
            <a:r>
              <a:rPr lang="tr-TR" dirty="0">
                <a:latin typeface="Calibri" panose="020F0502020204030204" pitchFamily="34" charset="0"/>
                <a:cs typeface="Calibri" panose="020F0502020204030204" pitchFamily="34" charset="0"/>
              </a:rPr>
              <a:t>-  - EU </a:t>
            </a:r>
            <a:r>
              <a:rPr lang="tr-TR" dirty="0" err="1">
                <a:latin typeface="Calibri" panose="020F0502020204030204" pitchFamily="34" charset="0"/>
                <a:cs typeface="Calibri" panose="020F0502020204030204" pitchFamily="34" charset="0"/>
              </a:rPr>
              <a:t>Login</a:t>
            </a:r>
            <a:endParaRPr lang="tr-TR"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Resim 3">
            <a:extLst>
              <a:ext uri="{FF2B5EF4-FFF2-40B4-BE49-F238E27FC236}">
                <a16:creationId xmlns:a16="http://schemas.microsoft.com/office/drawing/2014/main" id="{2839AE64-1984-4E89-9B35-33B80A827F9F}"/>
              </a:ext>
            </a:extLst>
          </p:cNvPr>
          <p:cNvPicPr>
            <a:picLocks noChangeAspect="1"/>
          </p:cNvPicPr>
          <p:nvPr/>
        </p:nvPicPr>
        <p:blipFill rotWithShape="1">
          <a:blip r:embed="rId11"/>
          <a:srcRect b="30690"/>
          <a:stretch/>
        </p:blipFill>
        <p:spPr>
          <a:xfrm>
            <a:off x="750532" y="5405516"/>
            <a:ext cx="2234583" cy="10325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6590930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32031204-EB36-4E9C-BB22-E9CA3048CC07}"/>
              </a:ext>
            </a:extLst>
          </p:cNvPr>
          <p:cNvSpPr>
            <a:spLocks noGrp="1"/>
          </p:cNvSpPr>
          <p:nvPr>
            <p:ph idx="1"/>
          </p:nvPr>
        </p:nvSpPr>
        <p:spPr>
          <a:xfrm>
            <a:off x="750532" y="539569"/>
            <a:ext cx="10515600" cy="4865948"/>
          </a:xfrm>
        </p:spPr>
        <p:txBody>
          <a:bodyPr>
            <a:normAutofit fontScale="77500" lnSpcReduction="20000"/>
          </a:bodyPr>
          <a:lstStyle/>
          <a:p>
            <a:pPr>
              <a:lnSpc>
                <a:spcPct val="120000"/>
              </a:lnSpc>
            </a:pPr>
            <a:r>
              <a:rPr lang="en-US" dirty="0">
                <a:latin typeface="Calibri" panose="020F0502020204030204" pitchFamily="34" charset="0"/>
                <a:cs typeface="Calibri" panose="020F0502020204030204" pitchFamily="34" charset="0"/>
                <a:hlinkClick r:id="rId2"/>
              </a:rPr>
              <a:t>https://</a:t>
            </a:r>
            <a:r>
              <a:rPr lang="en-US" dirty="0" err="1">
                <a:latin typeface="Calibri" panose="020F0502020204030204" pitchFamily="34" charset="0"/>
                <a:cs typeface="Calibri" panose="020F0502020204030204" pitchFamily="34" charset="0"/>
                <a:hlinkClick r:id="rId2"/>
              </a:rPr>
              <a:t>publications.europa.eu</a:t>
            </a:r>
            <a:r>
              <a:rPr lang="en-US" dirty="0">
                <a:latin typeface="Calibri" panose="020F0502020204030204" pitchFamily="34" charset="0"/>
                <a:cs typeface="Calibri" panose="020F0502020204030204" pitchFamily="34" charset="0"/>
                <a:hlinkClick r:id="rId2"/>
              </a:rPr>
              <a:t>/</a:t>
            </a:r>
            <a:r>
              <a:rPr lang="en-US" dirty="0" err="1">
                <a:latin typeface="Calibri" panose="020F0502020204030204" pitchFamily="34" charset="0"/>
                <a:cs typeface="Calibri" panose="020F0502020204030204" pitchFamily="34" charset="0"/>
                <a:hlinkClick r:id="rId2"/>
              </a:rPr>
              <a:t>en</a:t>
            </a:r>
            <a:r>
              <a:rPr lang="en-US" dirty="0">
                <a:latin typeface="Calibri" panose="020F0502020204030204" pitchFamily="34" charset="0"/>
                <a:cs typeface="Calibri" panose="020F0502020204030204" pitchFamily="34" charset="0"/>
                <a:hlinkClick r:id="rId2"/>
              </a:rPr>
              <a:t>/home</a:t>
            </a:r>
            <a:r>
              <a:rPr lang="en-US" dirty="0">
                <a:latin typeface="Calibri" panose="020F0502020204030204" pitchFamily="34" charset="0"/>
                <a:cs typeface="Calibri" panose="020F0502020204030204" pitchFamily="34" charset="0"/>
              </a:rPr>
              <a:t> ; For all publications of EU, EU Structure, Official Journal of EU, Project results and EU Dataset </a:t>
            </a:r>
          </a:p>
          <a:p>
            <a:pPr>
              <a:lnSpc>
                <a:spcPct val="120000"/>
              </a:lnSpc>
            </a:pPr>
            <a:r>
              <a:rPr lang="en-US" dirty="0">
                <a:latin typeface="Calibri" panose="020F0502020204030204" pitchFamily="34" charset="0"/>
                <a:cs typeface="Calibri" panose="020F0502020204030204" pitchFamily="34" charset="0"/>
                <a:hlinkClick r:id="rId3"/>
              </a:rPr>
              <a:t>http://</a:t>
            </a:r>
            <a:r>
              <a:rPr lang="en-US" dirty="0" err="1">
                <a:latin typeface="Calibri" panose="020F0502020204030204" pitchFamily="34" charset="0"/>
                <a:cs typeface="Calibri" panose="020F0502020204030204" pitchFamily="34" charset="0"/>
                <a:hlinkClick r:id="rId3"/>
              </a:rPr>
              <a:t>www.ec.europa.eu</a:t>
            </a:r>
            <a:r>
              <a:rPr lang="en-US" dirty="0">
                <a:latin typeface="Calibri" panose="020F0502020204030204" pitchFamily="34" charset="0"/>
                <a:cs typeface="Calibri" panose="020F0502020204030204" pitchFamily="34" charset="0"/>
                <a:hlinkClick r:id="rId3"/>
              </a:rPr>
              <a:t>/budget/fts/</a:t>
            </a:r>
            <a:r>
              <a:rPr lang="en-US" dirty="0" err="1">
                <a:latin typeface="Calibri" panose="020F0502020204030204" pitchFamily="34" charset="0"/>
                <a:cs typeface="Calibri" panose="020F0502020204030204" pitchFamily="34" charset="0"/>
                <a:hlinkClick r:id="rId3"/>
              </a:rPr>
              <a:t>index_en.htm</a:t>
            </a:r>
            <a:r>
              <a:rPr lang="en-US" dirty="0">
                <a:latin typeface="Calibri" panose="020F0502020204030204" pitchFamily="34" charset="0"/>
                <a:cs typeface="Calibri" panose="020F0502020204030204" pitchFamily="34" charset="0"/>
              </a:rPr>
              <a:t>; For all the programs granted (Financial Transparency System)</a:t>
            </a:r>
          </a:p>
          <a:p>
            <a:pPr>
              <a:lnSpc>
                <a:spcPct val="120000"/>
              </a:lnSpc>
            </a:pPr>
            <a:r>
              <a:rPr lang="en-US" dirty="0">
                <a:latin typeface="Calibri" panose="020F0502020204030204" pitchFamily="34" charset="0"/>
                <a:cs typeface="Calibri" panose="020F0502020204030204" pitchFamily="34" charset="0"/>
                <a:hlinkClick r:id="rId4"/>
              </a:rPr>
              <a:t>https://</a:t>
            </a:r>
            <a:r>
              <a:rPr lang="en-US" dirty="0" err="1">
                <a:latin typeface="Calibri" panose="020F0502020204030204" pitchFamily="34" charset="0"/>
                <a:cs typeface="Calibri" panose="020F0502020204030204" pitchFamily="34" charset="0"/>
                <a:hlinkClick r:id="rId4"/>
              </a:rPr>
              <a:t>ec.europa.eu</a:t>
            </a:r>
            <a:r>
              <a:rPr lang="en-US" dirty="0">
                <a:latin typeface="Calibri" panose="020F0502020204030204" pitchFamily="34" charset="0"/>
                <a:cs typeface="Calibri" panose="020F0502020204030204" pitchFamily="34" charset="0"/>
                <a:hlinkClick r:id="rId4"/>
              </a:rPr>
              <a:t>/info/about-</a:t>
            </a:r>
            <a:r>
              <a:rPr lang="en-US" dirty="0" err="1">
                <a:latin typeface="Calibri" panose="020F0502020204030204" pitchFamily="34" charset="0"/>
                <a:cs typeface="Calibri" panose="020F0502020204030204" pitchFamily="34" charset="0"/>
                <a:hlinkClick r:id="rId4"/>
              </a:rPr>
              <a:t>european</a:t>
            </a:r>
            <a:r>
              <a:rPr lang="en-US" dirty="0">
                <a:latin typeface="Calibri" panose="020F0502020204030204" pitchFamily="34" charset="0"/>
                <a:cs typeface="Calibri" panose="020F0502020204030204" pitchFamily="34" charset="0"/>
                <a:hlinkClick r:id="rId4"/>
              </a:rPr>
              <a:t>-commission/</a:t>
            </a:r>
            <a:r>
              <a:rPr lang="en-US" dirty="0" err="1">
                <a:latin typeface="Calibri" panose="020F0502020204030204" pitchFamily="34" charset="0"/>
                <a:cs typeface="Calibri" panose="020F0502020204030204" pitchFamily="34" charset="0"/>
                <a:hlinkClick r:id="rId4"/>
              </a:rPr>
              <a:t>eu-budget_en</a:t>
            </a:r>
            <a:r>
              <a:rPr lang="en-US" dirty="0">
                <a:latin typeface="Calibri" panose="020F0502020204030204" pitchFamily="34" charset="0"/>
                <a:cs typeface="Calibri" panose="020F0502020204030204" pitchFamily="34" charset="0"/>
              </a:rPr>
              <a:t> ; For EU Budget</a:t>
            </a:r>
          </a:p>
          <a:p>
            <a:pPr>
              <a:lnSpc>
                <a:spcPct val="120000"/>
              </a:lnSpc>
            </a:pPr>
            <a:r>
              <a:rPr lang="en-US" dirty="0">
                <a:latin typeface="Calibri" panose="020F0502020204030204" pitchFamily="34" charset="0"/>
                <a:cs typeface="Calibri" panose="020F0502020204030204" pitchFamily="34" charset="0"/>
                <a:hlinkClick r:id="rId5"/>
              </a:rPr>
              <a:t>http://</a:t>
            </a:r>
            <a:r>
              <a:rPr lang="en-US" dirty="0" err="1">
                <a:latin typeface="Calibri" panose="020F0502020204030204" pitchFamily="34" charset="0"/>
                <a:cs typeface="Calibri" panose="020F0502020204030204" pitchFamily="34" charset="0"/>
                <a:hlinkClick r:id="rId5"/>
              </a:rPr>
              <a:t>www.eurodesk.eu</a:t>
            </a:r>
            <a:r>
              <a:rPr lang="en-US" dirty="0">
                <a:latin typeface="Calibri" panose="020F0502020204030204" pitchFamily="34" charset="0"/>
                <a:cs typeface="Calibri" panose="020F0502020204030204" pitchFamily="34" charset="0"/>
              </a:rPr>
              <a:t> ; Abroad Opportunities for Young </a:t>
            </a:r>
            <a:r>
              <a:rPr lang="tr-TR" dirty="0">
                <a:latin typeface="Calibri" panose="020F0502020204030204" pitchFamily="34" charset="0"/>
                <a:cs typeface="Calibri" panose="020F0502020204030204" pitchFamily="34" charset="0"/>
              </a:rPr>
              <a:t>People</a:t>
            </a:r>
          </a:p>
          <a:p>
            <a:pPr>
              <a:lnSpc>
                <a:spcPct val="120000"/>
              </a:lnSpc>
            </a:pPr>
            <a:r>
              <a:rPr lang="en-US" dirty="0">
                <a:latin typeface="Calibri" panose="020F0502020204030204" pitchFamily="34" charset="0"/>
                <a:cs typeface="Calibri" panose="020F0502020204030204" pitchFamily="34" charset="0"/>
                <a:hlinkClick r:id="rId6"/>
              </a:rPr>
              <a:t>https://</a:t>
            </a:r>
            <a:r>
              <a:rPr lang="en-US" dirty="0" err="1">
                <a:latin typeface="Calibri" panose="020F0502020204030204" pitchFamily="34" charset="0"/>
                <a:cs typeface="Calibri" panose="020F0502020204030204" pitchFamily="34" charset="0"/>
                <a:hlinkClick r:id="rId6"/>
              </a:rPr>
              <a:t>europa.eu</a:t>
            </a:r>
            <a:r>
              <a:rPr lang="en-US" dirty="0">
                <a:latin typeface="Calibri" panose="020F0502020204030204" pitchFamily="34" charset="0"/>
                <a:cs typeface="Calibri" panose="020F0502020204030204" pitchFamily="34" charset="0"/>
                <a:hlinkClick r:id="rId6"/>
              </a:rPr>
              <a:t>/youth/_</a:t>
            </a:r>
            <a:r>
              <a:rPr lang="en-US" dirty="0" err="1">
                <a:latin typeface="Calibri" panose="020F0502020204030204" pitchFamily="34" charset="0"/>
                <a:cs typeface="Calibri" panose="020F0502020204030204" pitchFamily="34" charset="0"/>
                <a:hlinkClick r:id="rId6"/>
              </a:rPr>
              <a:t>en</a:t>
            </a:r>
            <a:r>
              <a:rPr lang="tr-TR" dirty="0">
                <a:latin typeface="Calibri" panose="020F0502020204030204" pitchFamily="34" charset="0"/>
                <a:cs typeface="Calibri" panose="020F0502020204030204" pitchFamily="34" charset="0"/>
              </a:rPr>
              <a:t> ; </a:t>
            </a:r>
            <a:r>
              <a:rPr lang="en-US" dirty="0">
                <a:latin typeface="Calibri" panose="020F0502020204030204" pitchFamily="34" charset="0"/>
                <a:cs typeface="Calibri" panose="020F0502020204030204" pitchFamily="34" charset="0"/>
              </a:rPr>
              <a:t>information gateway for young people</a:t>
            </a:r>
            <a:endParaRPr lang="tr-TR" dirty="0">
              <a:latin typeface="Calibri" panose="020F0502020204030204" pitchFamily="34" charset="0"/>
              <a:cs typeface="Calibri" panose="020F0502020204030204" pitchFamily="34" charset="0"/>
            </a:endParaRPr>
          </a:p>
          <a:p>
            <a:pPr>
              <a:lnSpc>
                <a:spcPct val="120000"/>
              </a:lnSpc>
            </a:pPr>
            <a:r>
              <a:rPr lang="en-US" dirty="0">
                <a:latin typeface="Calibri" panose="020F0502020204030204" pitchFamily="34" charset="0"/>
                <a:cs typeface="Calibri" panose="020F0502020204030204" pitchFamily="34" charset="0"/>
                <a:hlinkClick r:id="rId7"/>
              </a:rPr>
              <a:t>https://</a:t>
            </a:r>
            <a:r>
              <a:rPr lang="en-US" dirty="0" err="1">
                <a:latin typeface="Calibri" panose="020F0502020204030204" pitchFamily="34" charset="0"/>
                <a:cs typeface="Calibri" panose="020F0502020204030204" pitchFamily="34" charset="0"/>
                <a:hlinkClick r:id="rId7"/>
              </a:rPr>
              <a:t>ec.europa.eu</a:t>
            </a:r>
            <a:r>
              <a:rPr lang="en-US" dirty="0">
                <a:latin typeface="Calibri" panose="020F0502020204030204" pitchFamily="34" charset="0"/>
                <a:cs typeface="Calibri" panose="020F0502020204030204" pitchFamily="34" charset="0"/>
                <a:hlinkClick r:id="rId7"/>
              </a:rPr>
              <a:t>/research/participants/docs/</a:t>
            </a:r>
            <a:r>
              <a:rPr lang="en-US" dirty="0" err="1">
                <a:latin typeface="Calibri" panose="020F0502020204030204" pitchFamily="34" charset="0"/>
                <a:cs typeface="Calibri" panose="020F0502020204030204" pitchFamily="34" charset="0"/>
                <a:hlinkClick r:id="rId7"/>
              </a:rPr>
              <a:t>h2020</a:t>
            </a:r>
            <a:r>
              <a:rPr lang="en-US" dirty="0">
                <a:latin typeface="Calibri" panose="020F0502020204030204" pitchFamily="34" charset="0"/>
                <a:cs typeface="Calibri" panose="020F0502020204030204" pitchFamily="34" charset="0"/>
                <a:hlinkClick r:id="rId7"/>
              </a:rPr>
              <a:t>-funding-guide/grants/applying-for-funding/find-a-</a:t>
            </a:r>
            <a:r>
              <a:rPr lang="en-US" dirty="0" err="1">
                <a:latin typeface="Calibri" panose="020F0502020204030204" pitchFamily="34" charset="0"/>
                <a:cs typeface="Calibri" panose="020F0502020204030204" pitchFamily="34" charset="0"/>
                <a:hlinkClick r:id="rId7"/>
              </a:rPr>
              <a:t>call_en.htm</a:t>
            </a:r>
            <a:r>
              <a:rPr lang="tr-TR" dirty="0">
                <a:latin typeface="Calibri" panose="020F0502020204030204" pitchFamily="34" charset="0"/>
                <a:cs typeface="Calibri" panose="020F0502020204030204" pitchFamily="34" charset="0"/>
              </a:rPr>
              <a:t> ; </a:t>
            </a:r>
            <a:r>
              <a:rPr lang="tr-TR" dirty="0" err="1">
                <a:latin typeface="Calibri" panose="020F0502020204030204" pitchFamily="34" charset="0"/>
                <a:cs typeface="Calibri" panose="020F0502020204030204" pitchFamily="34" charset="0"/>
              </a:rPr>
              <a:t>Find</a:t>
            </a:r>
            <a:r>
              <a:rPr lang="tr-TR" dirty="0">
                <a:latin typeface="Calibri" panose="020F0502020204030204" pitchFamily="34" charset="0"/>
                <a:cs typeface="Calibri" panose="020F0502020204030204" pitchFamily="34" charset="0"/>
              </a:rPr>
              <a:t> a Call – </a:t>
            </a:r>
            <a:r>
              <a:rPr lang="tr-TR" dirty="0" err="1">
                <a:latin typeface="Calibri" panose="020F0502020204030204" pitchFamily="34" charset="0"/>
                <a:cs typeface="Calibri" panose="020F0502020204030204" pitchFamily="34" charset="0"/>
              </a:rPr>
              <a:t>The</a:t>
            </a:r>
            <a:r>
              <a:rPr lang="tr-TR" dirty="0">
                <a:latin typeface="Calibri" panose="020F0502020204030204" pitchFamily="34" charset="0"/>
                <a:cs typeface="Calibri" panose="020F0502020204030204" pitchFamily="34" charset="0"/>
              </a:rPr>
              <a:t> Online Manual on </a:t>
            </a:r>
            <a:r>
              <a:rPr lang="tr-TR" dirty="0" err="1">
                <a:latin typeface="Calibri" panose="020F0502020204030204" pitchFamily="34" charset="0"/>
                <a:cs typeface="Calibri" panose="020F0502020204030204" pitchFamily="34" charset="0"/>
              </a:rPr>
              <a:t>Grants</a:t>
            </a:r>
            <a:endParaRPr lang="tr-TR" dirty="0">
              <a:latin typeface="Calibri" panose="020F0502020204030204" pitchFamily="34" charset="0"/>
              <a:cs typeface="Calibri" panose="020F0502020204030204" pitchFamily="34" charset="0"/>
            </a:endParaRPr>
          </a:p>
          <a:p>
            <a:pPr>
              <a:lnSpc>
                <a:spcPct val="120000"/>
              </a:lnSpc>
            </a:pPr>
            <a:r>
              <a:rPr lang="en-US" dirty="0">
                <a:latin typeface="Calibri" panose="020F0502020204030204" pitchFamily="34" charset="0"/>
                <a:cs typeface="Calibri" panose="020F0502020204030204" pitchFamily="34" charset="0"/>
                <a:hlinkClick r:id="rId8"/>
              </a:rPr>
              <a:t>https://</a:t>
            </a:r>
            <a:r>
              <a:rPr lang="en-US" dirty="0" err="1">
                <a:latin typeface="Calibri" panose="020F0502020204030204" pitchFamily="34" charset="0"/>
                <a:cs typeface="Calibri" panose="020F0502020204030204" pitchFamily="34" charset="0"/>
                <a:hlinkClick r:id="rId8"/>
              </a:rPr>
              <a:t>www.openaire.eu</a:t>
            </a:r>
            <a:r>
              <a:rPr lang="en-US" dirty="0">
                <a:latin typeface="Calibri" panose="020F0502020204030204" pitchFamily="34" charset="0"/>
                <a:cs typeface="Calibri" panose="020F0502020204030204" pitchFamily="34" charset="0"/>
                <a:hlinkClick r:id="rId8"/>
              </a:rPr>
              <a:t>/</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Research</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based</a:t>
            </a:r>
            <a:r>
              <a:rPr lang="tr-TR" dirty="0">
                <a:latin typeface="Calibri" panose="020F0502020204030204" pitchFamily="34" charset="0"/>
                <a:cs typeface="Calibri" panose="020F0502020204030204" pitchFamily="34" charset="0"/>
              </a:rPr>
              <a:t> Publications and data </a:t>
            </a:r>
          </a:p>
          <a:p>
            <a:endParaRPr lang="tr-TR"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Resim 3">
            <a:extLst>
              <a:ext uri="{FF2B5EF4-FFF2-40B4-BE49-F238E27FC236}">
                <a16:creationId xmlns:a16="http://schemas.microsoft.com/office/drawing/2014/main" id="{1214623C-9109-4B63-91E1-7CF89CBFE855}"/>
              </a:ext>
            </a:extLst>
          </p:cNvPr>
          <p:cNvPicPr>
            <a:picLocks noChangeAspect="1"/>
          </p:cNvPicPr>
          <p:nvPr/>
        </p:nvPicPr>
        <p:blipFill rotWithShape="1">
          <a:blip r:embed="rId9"/>
          <a:srcRect b="30690"/>
          <a:stretch/>
        </p:blipFill>
        <p:spPr>
          <a:xfrm>
            <a:off x="750532" y="5405516"/>
            <a:ext cx="2234583" cy="10325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73406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B442B78-281D-4CF2-ADBA-55241D06A63E}"/>
              </a:ext>
            </a:extLst>
          </p:cNvPr>
          <p:cNvSpPr>
            <a:spLocks noGrp="1"/>
          </p:cNvSpPr>
          <p:nvPr>
            <p:ph idx="1"/>
          </p:nvPr>
        </p:nvSpPr>
        <p:spPr>
          <a:xfrm>
            <a:off x="644777" y="678390"/>
            <a:ext cx="10702771" cy="4351338"/>
          </a:xfrm>
        </p:spPr>
        <p:txBody>
          <a:bodyPr>
            <a:normAutofit/>
          </a:bodyPr>
          <a:lstStyle/>
          <a:p>
            <a:pPr marL="0" marR="0" indent="0">
              <a:lnSpc>
                <a:spcPct val="115000"/>
              </a:lnSpc>
              <a:spcBef>
                <a:spcPts val="0"/>
              </a:spcBef>
              <a:spcAft>
                <a:spcPts val="0"/>
              </a:spcAft>
              <a:buNone/>
            </a:pPr>
            <a:r>
              <a:rPr lang="en-GB" altLang="en-US" b="1" dirty="0">
                <a:solidFill>
                  <a:schemeClr val="accent5">
                    <a:lumMod val="50000"/>
                  </a:schemeClr>
                </a:solidFill>
                <a:latin typeface="Calibri"/>
              </a:rPr>
              <a:t>Priority 1.</a:t>
            </a:r>
            <a:r>
              <a:rPr lang="en-GB" altLang="zh-CN" b="1" dirty="0">
                <a:solidFill>
                  <a:schemeClr val="accent5">
                    <a:lumMod val="50000"/>
                  </a:schemeClr>
                </a:solidFill>
                <a:latin typeface="Calibri"/>
                <a:ea typeface="宋体"/>
              </a:rPr>
              <a:t> </a:t>
            </a:r>
            <a:r>
              <a:rPr lang="en-GB" altLang="en-US" b="1" dirty="0">
                <a:solidFill>
                  <a:schemeClr val="accent5">
                    <a:lumMod val="50000"/>
                  </a:schemeClr>
                </a:solidFill>
                <a:latin typeface="Calibri"/>
              </a:rPr>
              <a:t>Excellent science – </a:t>
            </a:r>
            <a:r>
              <a:rPr lang="en-GB" b="1" dirty="0">
                <a:solidFill>
                  <a:srgbClr val="C00000"/>
                </a:solidFill>
                <a:latin typeface="Calibri"/>
                <a:ea typeface="Calibri"/>
                <a:cs typeface="Times New Roman"/>
              </a:rPr>
              <a:t>Future and Emerging Technologies (FET)</a:t>
            </a:r>
            <a:endParaRPr lang="en-GB" dirty="0">
              <a:solidFill>
                <a:srgbClr val="C00000"/>
              </a:solidFill>
              <a:latin typeface="Calibri"/>
              <a:ea typeface="Calibri"/>
              <a:cs typeface="Times New Roman"/>
            </a:endParaRPr>
          </a:p>
          <a:p>
            <a:pPr marL="0" marR="0" indent="0">
              <a:lnSpc>
                <a:spcPct val="115000"/>
              </a:lnSpc>
              <a:spcBef>
                <a:spcPts val="0"/>
              </a:spcBef>
              <a:spcAft>
                <a:spcPts val="0"/>
              </a:spcAft>
              <a:buNone/>
            </a:pPr>
            <a:r>
              <a:rPr lang="en-GB" b="1" i="1" dirty="0">
                <a:solidFill>
                  <a:srgbClr val="0F5494"/>
                </a:solidFill>
                <a:latin typeface="Calibri"/>
                <a:ea typeface="Calibri"/>
                <a:cs typeface="Times New Roman"/>
              </a:rPr>
              <a:t>Collaborative research to open new fields of I </a:t>
            </a:r>
            <a:r>
              <a:rPr lang="en-GB" b="1" i="1" dirty="0" err="1">
                <a:solidFill>
                  <a:srgbClr val="0F5494"/>
                </a:solidFill>
                <a:latin typeface="Calibri"/>
                <a:ea typeface="Calibri"/>
                <a:cs typeface="Times New Roman"/>
              </a:rPr>
              <a:t>nnovation</a:t>
            </a:r>
            <a:endParaRPr lang="en-GB" dirty="0">
              <a:solidFill>
                <a:srgbClr val="0F5494"/>
              </a:solidFill>
              <a:latin typeface="Calibri"/>
              <a:ea typeface="Calibri"/>
              <a:cs typeface="Times New Roman"/>
            </a:endParaRPr>
          </a:p>
          <a:p>
            <a:pPr marL="0" indent="0">
              <a:buNone/>
            </a:pPr>
            <a:endParaRPr lang="en-GB" b="1" dirty="0">
              <a:solidFill>
                <a:schemeClr val="accent5">
                  <a:lumMod val="50000"/>
                </a:schemeClr>
              </a:solidFill>
              <a:latin typeface="Calibri"/>
              <a:cs typeface="Calibri" panose="020F0502020204030204" pitchFamily="34" charset="0"/>
            </a:endParaRPr>
          </a:p>
          <a:p>
            <a:pPr marL="0" indent="0">
              <a:buNone/>
            </a:pPr>
            <a:r>
              <a:rPr lang="en-US" sz="2000" dirty="0">
                <a:latin typeface="Calibri" panose="020F0502020204030204" pitchFamily="34" charset="0"/>
                <a:cs typeface="Calibri" panose="020F0502020204030204" pitchFamily="34" charset="0"/>
              </a:rPr>
              <a:t>Future and emerging technologies (FET) – priority supports collaborative research in order to extend Europe’s capacity for advanced and paradigm - changing innovation</a:t>
            </a:r>
            <a:endParaRPr lang="tr-TR" sz="2000" dirty="0">
              <a:latin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cs typeface="Calibri" panose="020F0502020204030204" pitchFamily="34" charset="0"/>
            </a:endParaRPr>
          </a:p>
          <a:p>
            <a:pPr lvl="1">
              <a:lnSpc>
                <a:spcPct val="100000"/>
              </a:lnSpc>
              <a:buFont typeface="Wingdings" panose="05000000000000000000" pitchFamily="2" charset="2"/>
              <a:buChar char="Ø"/>
            </a:pPr>
            <a:r>
              <a:rPr lang="en-US" sz="2000" dirty="0">
                <a:latin typeface="Calibri" panose="020F0502020204030204" pitchFamily="34" charset="0"/>
                <a:cs typeface="Calibri" panose="020F0502020204030204" pitchFamily="34" charset="0"/>
              </a:rPr>
              <a:t>FET OPEN -  Early-stage, visionary new ideas (bottom-up)</a:t>
            </a:r>
          </a:p>
          <a:p>
            <a:pPr lvl="1">
              <a:lnSpc>
                <a:spcPct val="100000"/>
              </a:lnSpc>
              <a:buFont typeface="Wingdings" panose="05000000000000000000" pitchFamily="2" charset="2"/>
              <a:buChar char="Ø"/>
            </a:pPr>
            <a:r>
              <a:rPr lang="en-US" sz="2000" dirty="0">
                <a:latin typeface="Calibri" panose="020F0502020204030204" pitchFamily="34" charset="0"/>
                <a:cs typeface="Calibri" panose="020F0502020204030204" pitchFamily="34" charset="0"/>
              </a:rPr>
              <a:t>FET Proactive - Based on challenges</a:t>
            </a:r>
          </a:p>
          <a:p>
            <a:pPr lvl="1">
              <a:lnSpc>
                <a:spcPct val="100000"/>
              </a:lnSpc>
              <a:buFont typeface="Wingdings" panose="05000000000000000000" pitchFamily="2" charset="2"/>
              <a:buChar char="Ø"/>
            </a:pPr>
            <a:r>
              <a:rPr lang="en-US" sz="2000" dirty="0">
                <a:latin typeface="Calibri" panose="020F0502020204030204" pitchFamily="34" charset="0"/>
                <a:cs typeface="Calibri" panose="020F0502020204030204" pitchFamily="34" charset="0"/>
              </a:rPr>
              <a:t>FET Flagship - Large Scale Initiatives</a:t>
            </a:r>
          </a:p>
          <a:p>
            <a:endParaRPr lang="en-US" dirty="0">
              <a:latin typeface="Calibri" panose="020F0502020204030204" pitchFamily="34" charset="0"/>
              <a:cs typeface="Calibri" panose="020F0502020204030204" pitchFamily="34" charset="0"/>
            </a:endParaRPr>
          </a:p>
        </p:txBody>
      </p:sp>
      <p:pic>
        <p:nvPicPr>
          <p:cNvPr id="4" name="Image 2">
            <a:extLst>
              <a:ext uri="{FF2B5EF4-FFF2-40B4-BE49-F238E27FC236}">
                <a16:creationId xmlns:a16="http://schemas.microsoft.com/office/drawing/2014/main" id="{8A4C2904-4815-40BC-A99C-841509355C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898" y="5470295"/>
            <a:ext cx="2232116" cy="10821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41733031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345" y="161685"/>
            <a:ext cx="9701903" cy="658368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959671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13640B-A7FD-4BDC-8E66-A20362316F90}"/>
              </a:ext>
            </a:extLst>
          </p:cNvPr>
          <p:cNvSpPr/>
          <p:nvPr/>
        </p:nvSpPr>
        <p:spPr>
          <a:xfrm>
            <a:off x="1270779" y="2193185"/>
            <a:ext cx="4643438" cy="2800767"/>
          </a:xfrm>
          <a:prstGeom prst="rect">
            <a:avLst/>
          </a:prstGeom>
          <a:noFill/>
        </p:spPr>
        <p:txBody>
          <a:bodyPr>
            <a:spAutoFit/>
          </a:bodyPr>
          <a:lstStyle/>
          <a:p>
            <a:pPr algn="ctr" eaLnBrk="1" fontAlgn="auto" hangingPunct="1">
              <a:spcAft>
                <a:spcPct val="30000"/>
              </a:spcAft>
              <a:defRPr/>
            </a:pPr>
            <a:r>
              <a:rPr lang="sr-Latn-RS" sz="8800" b="1" dirty="0">
                <a:solidFill>
                  <a:schemeClr val="accent5">
                    <a:lumMod val="5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Beyond 2020</a:t>
            </a:r>
            <a:endParaRPr lang="en-GB" sz="8800" b="1" dirty="0">
              <a:solidFill>
                <a:schemeClr val="accent5">
                  <a:lumMod val="5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3" name="Picture 5">
            <a:extLst>
              <a:ext uri="{FF2B5EF4-FFF2-40B4-BE49-F238E27FC236}">
                <a16:creationId xmlns:a16="http://schemas.microsoft.com/office/drawing/2014/main" id="{4C40C756-CE88-41D7-B94C-A82075CEFD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04511" y="1096134"/>
            <a:ext cx="4716710" cy="420145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20570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BFC8485-EA5B-486A-ACE7-85C3CC0EA5B2}"/>
              </a:ext>
            </a:extLst>
          </p:cNvPr>
          <p:cNvSpPr>
            <a:spLocks noGrp="1"/>
          </p:cNvSpPr>
          <p:nvPr>
            <p:ph idx="1"/>
          </p:nvPr>
        </p:nvSpPr>
        <p:spPr>
          <a:xfrm>
            <a:off x="225271" y="559293"/>
            <a:ext cx="11741458" cy="5528893"/>
          </a:xfrm>
        </p:spPr>
        <p:txBody>
          <a:bodyPr>
            <a:noAutofit/>
          </a:bodyPr>
          <a:lstStyle/>
          <a:p>
            <a:pPr marL="0" indent="0" algn="ctr">
              <a:buNone/>
            </a:pPr>
            <a:r>
              <a:rPr lang="en-US" sz="2400" b="1" dirty="0"/>
              <a:t>Proposals for a </a:t>
            </a:r>
          </a:p>
          <a:p>
            <a:pPr marL="0" indent="0" algn="ctr">
              <a:buNone/>
            </a:pPr>
            <a:r>
              <a:rPr lang="en-US" sz="2400" b="1" dirty="0"/>
              <a:t>REGULATION OF THE EUROPEAN PARLIAMENT AND OF THE COUNCIL </a:t>
            </a:r>
          </a:p>
          <a:p>
            <a:pPr marL="0" indent="0" algn="ctr">
              <a:buNone/>
            </a:pPr>
            <a:r>
              <a:rPr lang="en-US" sz="2400" b="1" dirty="0"/>
              <a:t>Establishing;</a:t>
            </a:r>
          </a:p>
          <a:p>
            <a:endParaRPr lang="en-US" sz="2000" dirty="0">
              <a:hlinkClick r:id="rId2"/>
            </a:endParaRPr>
          </a:p>
          <a:p>
            <a:r>
              <a:rPr lang="en-US" sz="1800" b="1" dirty="0"/>
              <a:t>the Creative Europe programme (2021 to 2027) and repealing Regulation (EU) No 1295/2013 </a:t>
            </a:r>
            <a:r>
              <a:rPr lang="en-US" sz="1800" dirty="0">
                <a:hlinkClick r:id="rId2"/>
              </a:rPr>
              <a:t>https://</a:t>
            </a:r>
            <a:r>
              <a:rPr lang="en-US" sz="1800" dirty="0" err="1">
                <a:hlinkClick r:id="rId2"/>
              </a:rPr>
              <a:t>eur-lex.europa.eu</a:t>
            </a:r>
            <a:r>
              <a:rPr lang="en-US" sz="1800" dirty="0">
                <a:hlinkClick r:id="rId2"/>
              </a:rPr>
              <a:t>/legal-content/</a:t>
            </a:r>
            <a:r>
              <a:rPr lang="en-US" sz="1800" dirty="0" err="1">
                <a:hlinkClick r:id="rId2"/>
              </a:rPr>
              <a:t>EN</a:t>
            </a:r>
            <a:r>
              <a:rPr lang="en-US" sz="1800" dirty="0">
                <a:hlinkClick r:id="rId2"/>
              </a:rPr>
              <a:t>/TXT/?</a:t>
            </a:r>
            <a:r>
              <a:rPr lang="en-US" sz="1800" dirty="0" err="1">
                <a:hlinkClick r:id="rId2"/>
              </a:rPr>
              <a:t>uri</a:t>
            </a:r>
            <a:r>
              <a:rPr lang="en-US" sz="1800" dirty="0">
                <a:hlinkClick r:id="rId2"/>
              </a:rPr>
              <a:t>=</a:t>
            </a:r>
            <a:r>
              <a:rPr lang="en-US" sz="1800" dirty="0" err="1">
                <a:hlinkClick r:id="rId2"/>
              </a:rPr>
              <a:t>COM%3A2018%3A366%3AFIN</a:t>
            </a:r>
            <a:r>
              <a:rPr lang="en-US" sz="1800" dirty="0"/>
              <a:t> </a:t>
            </a:r>
          </a:p>
          <a:p>
            <a:r>
              <a:rPr lang="en-US" sz="1800" b="1" dirty="0"/>
              <a:t>The Horizon Europe – the Framework Programme for Research and Innovation, laying down its rules for participation and dissemination </a:t>
            </a:r>
            <a:r>
              <a:rPr lang="en-US" sz="1800" dirty="0">
                <a:hlinkClick r:id="rId3"/>
              </a:rPr>
              <a:t>https://</a:t>
            </a:r>
            <a:r>
              <a:rPr lang="en-US" sz="1800" dirty="0" err="1">
                <a:hlinkClick r:id="rId3"/>
              </a:rPr>
              <a:t>eur-lex.europa.eu</a:t>
            </a:r>
            <a:r>
              <a:rPr lang="en-US" sz="1800" dirty="0">
                <a:hlinkClick r:id="rId3"/>
              </a:rPr>
              <a:t>/legal-content/</a:t>
            </a:r>
            <a:r>
              <a:rPr lang="en-US" sz="1800" dirty="0" err="1">
                <a:hlinkClick r:id="rId3"/>
              </a:rPr>
              <a:t>EN</a:t>
            </a:r>
            <a:r>
              <a:rPr lang="en-US" sz="1800" dirty="0">
                <a:hlinkClick r:id="rId3"/>
              </a:rPr>
              <a:t>/TXT/?</a:t>
            </a:r>
            <a:r>
              <a:rPr lang="en-US" sz="1800" dirty="0" err="1">
                <a:hlinkClick r:id="rId3"/>
              </a:rPr>
              <a:t>uri</a:t>
            </a:r>
            <a:r>
              <a:rPr lang="en-US" sz="1800" dirty="0">
                <a:hlinkClick r:id="rId3"/>
              </a:rPr>
              <a:t>=</a:t>
            </a:r>
            <a:r>
              <a:rPr lang="en-US" sz="1800" dirty="0" err="1">
                <a:hlinkClick r:id="rId3"/>
              </a:rPr>
              <a:t>CELEX%3A52018PC0435</a:t>
            </a:r>
            <a:endParaRPr lang="en-US" sz="1800" dirty="0"/>
          </a:p>
          <a:p>
            <a:r>
              <a:rPr lang="en-US" sz="1800" b="1" dirty="0"/>
              <a:t>The for single market, competitiveness of enterprises, including small and medium-sized enterprises programme (2021 to 2027) (</a:t>
            </a:r>
            <a:r>
              <a:rPr lang="en-US" sz="1800" b="1" dirty="0" err="1"/>
              <a:t>COSME</a:t>
            </a:r>
            <a:r>
              <a:rPr lang="en-US" sz="1800" b="1" dirty="0"/>
              <a:t> Successor) </a:t>
            </a:r>
            <a:r>
              <a:rPr lang="en-US" sz="1800" dirty="0">
                <a:hlinkClick r:id="rId4"/>
              </a:rPr>
              <a:t>https://</a:t>
            </a:r>
            <a:r>
              <a:rPr lang="en-US" sz="1800" dirty="0" err="1">
                <a:hlinkClick r:id="rId4"/>
              </a:rPr>
              <a:t>ec.europa.eu</a:t>
            </a:r>
            <a:r>
              <a:rPr lang="en-US" sz="1800" dirty="0">
                <a:hlinkClick r:id="rId4"/>
              </a:rPr>
              <a:t>/commission/sites/beta-political/files/budget-</a:t>
            </a:r>
            <a:r>
              <a:rPr lang="en-US" sz="1800" dirty="0" err="1">
                <a:hlinkClick r:id="rId4"/>
              </a:rPr>
              <a:t>may2018</a:t>
            </a:r>
            <a:r>
              <a:rPr lang="en-US" sz="1800" dirty="0">
                <a:hlinkClick r:id="rId4"/>
              </a:rPr>
              <a:t>-single-market-</a:t>
            </a:r>
            <a:r>
              <a:rPr lang="en-US" sz="1800" dirty="0" err="1">
                <a:hlinkClick r:id="rId4"/>
              </a:rPr>
              <a:t>regulation_en.pdf</a:t>
            </a:r>
            <a:endParaRPr lang="en-US" sz="1800" dirty="0"/>
          </a:p>
          <a:p>
            <a:r>
              <a:rPr lang="en-US" sz="1800" b="1" dirty="0"/>
              <a:t>the 'Erasmus': the Union programme for education, training, youth and sport and repealing  </a:t>
            </a:r>
            <a:r>
              <a:rPr lang="en-US" sz="1800" dirty="0">
                <a:hlinkClick r:id="rId5"/>
              </a:rPr>
              <a:t>https://</a:t>
            </a:r>
            <a:r>
              <a:rPr lang="en-US" sz="1800" dirty="0" err="1">
                <a:hlinkClick r:id="rId5"/>
              </a:rPr>
              <a:t>eur-lex.europa.eu</a:t>
            </a:r>
            <a:r>
              <a:rPr lang="en-US" sz="1800" dirty="0">
                <a:hlinkClick r:id="rId5"/>
              </a:rPr>
              <a:t>/legal-content/</a:t>
            </a:r>
            <a:r>
              <a:rPr lang="en-US" sz="1800" dirty="0" err="1">
                <a:hlinkClick r:id="rId5"/>
              </a:rPr>
              <a:t>EN</a:t>
            </a:r>
            <a:r>
              <a:rPr lang="en-US" sz="1800" dirty="0">
                <a:hlinkClick r:id="rId5"/>
              </a:rPr>
              <a:t>/TXT/?</a:t>
            </a:r>
            <a:r>
              <a:rPr lang="en-US" sz="1800" dirty="0" err="1">
                <a:hlinkClick r:id="rId5"/>
              </a:rPr>
              <a:t>uri</a:t>
            </a:r>
            <a:r>
              <a:rPr lang="en-US" sz="1800" dirty="0">
                <a:hlinkClick r:id="rId5"/>
              </a:rPr>
              <a:t>=</a:t>
            </a:r>
            <a:r>
              <a:rPr lang="en-US" sz="1800" dirty="0" err="1">
                <a:hlinkClick r:id="rId5"/>
              </a:rPr>
              <a:t>COM%3A2018%3A367%3AFIN</a:t>
            </a:r>
            <a:endParaRPr lang="en-US" sz="1800" dirty="0"/>
          </a:p>
          <a:p>
            <a:r>
              <a:rPr lang="en-US" sz="1800" b="1" dirty="0"/>
              <a:t> the Rights and Values programme </a:t>
            </a:r>
            <a:r>
              <a:rPr lang="en-US" sz="1800" dirty="0">
                <a:hlinkClick r:id="rId6"/>
              </a:rPr>
              <a:t>https://</a:t>
            </a:r>
            <a:r>
              <a:rPr lang="en-US" sz="1800" dirty="0" err="1">
                <a:hlinkClick r:id="rId6"/>
              </a:rPr>
              <a:t>eur-lex.europa.eu</a:t>
            </a:r>
            <a:r>
              <a:rPr lang="en-US" sz="1800" dirty="0">
                <a:hlinkClick r:id="rId6"/>
              </a:rPr>
              <a:t>/legal-content/</a:t>
            </a:r>
            <a:r>
              <a:rPr lang="en-US" sz="1800" dirty="0" err="1">
                <a:hlinkClick r:id="rId6"/>
              </a:rPr>
              <a:t>EN</a:t>
            </a:r>
            <a:r>
              <a:rPr lang="en-US" sz="1800" dirty="0">
                <a:hlinkClick r:id="rId6"/>
              </a:rPr>
              <a:t>/TXT/?</a:t>
            </a:r>
            <a:r>
              <a:rPr lang="en-US" sz="1800" dirty="0" err="1">
                <a:hlinkClick r:id="rId6"/>
              </a:rPr>
              <a:t>uri</a:t>
            </a:r>
            <a:r>
              <a:rPr lang="en-US" sz="1800" dirty="0">
                <a:hlinkClick r:id="rId6"/>
              </a:rPr>
              <a:t>=</a:t>
            </a:r>
            <a:r>
              <a:rPr lang="en-US" sz="1800" dirty="0" err="1">
                <a:hlinkClick r:id="rId6"/>
              </a:rPr>
              <a:t>COM%3A2018%3A383%3AREV1</a:t>
            </a:r>
            <a:endParaRPr lang="en-US" sz="1800" dirty="0"/>
          </a:p>
          <a:p>
            <a:r>
              <a:rPr lang="en-US" sz="1800" b="1" dirty="0"/>
              <a:t>the Justice programme </a:t>
            </a:r>
            <a:r>
              <a:rPr lang="en-US" sz="1800" dirty="0">
                <a:hlinkClick r:id="rId7"/>
              </a:rPr>
              <a:t>https://</a:t>
            </a:r>
            <a:r>
              <a:rPr lang="en-US" sz="1800" dirty="0" err="1">
                <a:hlinkClick r:id="rId7"/>
              </a:rPr>
              <a:t>eur-lex.europa.eu</a:t>
            </a:r>
            <a:r>
              <a:rPr lang="en-US" sz="1800" dirty="0">
                <a:hlinkClick r:id="rId7"/>
              </a:rPr>
              <a:t>/legal-content/</a:t>
            </a:r>
            <a:r>
              <a:rPr lang="en-US" sz="1800" dirty="0" err="1">
                <a:hlinkClick r:id="rId7"/>
              </a:rPr>
              <a:t>EN</a:t>
            </a:r>
            <a:r>
              <a:rPr lang="en-US" sz="1800" dirty="0">
                <a:hlinkClick r:id="rId7"/>
              </a:rPr>
              <a:t>/TXT/?</a:t>
            </a:r>
            <a:r>
              <a:rPr lang="en-US" sz="1800" dirty="0" err="1">
                <a:hlinkClick r:id="rId7"/>
              </a:rPr>
              <a:t>uri</a:t>
            </a:r>
            <a:r>
              <a:rPr lang="en-US" sz="1800" dirty="0">
                <a:hlinkClick r:id="rId7"/>
              </a:rPr>
              <a:t>=</a:t>
            </a:r>
            <a:r>
              <a:rPr lang="en-US" sz="1800" dirty="0" err="1">
                <a:hlinkClick r:id="rId7"/>
              </a:rPr>
              <a:t>COM%3A2018%3A384%3AFIN</a:t>
            </a:r>
            <a:endParaRPr lang="en-US" sz="1800" dirty="0"/>
          </a:p>
        </p:txBody>
      </p:sp>
    </p:spTree>
    <p:extLst>
      <p:ext uri="{BB962C8B-B14F-4D97-AF65-F5344CB8AC3E}">
        <p14:creationId xmlns:p14="http://schemas.microsoft.com/office/powerpoint/2010/main" val="56133152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0000000-0008-0000-0700-00000300000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998451" y="177809"/>
            <a:ext cx="7928264" cy="1900725"/>
          </a:xfrm>
          <a:prstGeom prst="rect">
            <a:avLst/>
          </a:prstGeom>
        </p:spPr>
      </p:pic>
      <p:pic>
        <p:nvPicPr>
          <p:cNvPr id="6" name="Picture 3">
            <a:extLst>
              <a:ext uri="{FF2B5EF4-FFF2-40B4-BE49-F238E27FC236}">
                <a16:creationId xmlns:a16="http://schemas.microsoft.com/office/drawing/2014/main" id="{00000000-0008-0000-0700-0000020000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2981" y="6163330"/>
            <a:ext cx="483019" cy="51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44042" y="2206119"/>
            <a:ext cx="6471067" cy="646331"/>
          </a:xfrm>
          <a:prstGeom prst="rect">
            <a:avLst/>
          </a:prstGeom>
        </p:spPr>
        <p:txBody>
          <a:bodyPr wrap="none">
            <a:spAutoFit/>
          </a:bodyPr>
          <a:lstStyle/>
          <a:p>
            <a:pPr algn="ctr"/>
            <a:r>
              <a:rPr lang="en-US" sz="3600" b="1" dirty="0">
                <a:latin typeface="Calibri" pitchFamily="34" charset="0"/>
                <a:cs typeface="Calibri" pitchFamily="34" charset="0"/>
                <a:hlinkClick r:id="rId4"/>
              </a:rPr>
              <a:t>http://eu-programmes.euinfo.rs</a:t>
            </a:r>
            <a:r>
              <a:rPr lang="sr-Latn-RS" sz="3600" b="1" dirty="0">
                <a:latin typeface="Calibri" pitchFamily="34" charset="0"/>
                <a:cs typeface="Calibri" pitchFamily="34" charset="0"/>
              </a:rPr>
              <a:t> </a:t>
            </a:r>
            <a:endParaRPr lang="en-US" sz="3600" b="1" dirty="0">
              <a:latin typeface="Calibri" pitchFamily="34" charset="0"/>
              <a:cs typeface="Calibri"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3685" y="3290514"/>
            <a:ext cx="6617796" cy="2403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3360" y="3290514"/>
            <a:ext cx="640080" cy="64008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3360" y="4172326"/>
            <a:ext cx="640080" cy="64008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0500" y="5024352"/>
            <a:ext cx="642940" cy="640080"/>
          </a:xfrm>
          <a:prstGeom prst="rect">
            <a:avLst/>
          </a:prstGeom>
        </p:spPr>
      </p:pic>
    </p:spTree>
    <p:extLst>
      <p:ext uri="{BB962C8B-B14F-4D97-AF65-F5344CB8AC3E}">
        <p14:creationId xmlns:p14="http://schemas.microsoft.com/office/powerpoint/2010/main" val="89025460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13640B-A7FD-4BDC-8E66-A20362316F90}"/>
              </a:ext>
            </a:extLst>
          </p:cNvPr>
          <p:cNvSpPr/>
          <p:nvPr/>
        </p:nvSpPr>
        <p:spPr>
          <a:xfrm>
            <a:off x="1270779" y="2193185"/>
            <a:ext cx="4643438" cy="1862138"/>
          </a:xfrm>
          <a:prstGeom prst="rect">
            <a:avLst/>
          </a:prstGeom>
          <a:noFill/>
        </p:spPr>
        <p:txBody>
          <a:bodyPr>
            <a:spAutoFit/>
          </a:bodyPr>
          <a:lstStyle/>
          <a:p>
            <a:pPr algn="ctr" eaLnBrk="1" fontAlgn="auto" hangingPunct="1">
              <a:spcAft>
                <a:spcPct val="30000"/>
              </a:spcAft>
              <a:defRPr/>
            </a:pPr>
            <a:r>
              <a:rPr lang="en-GB" sz="11500" b="1" dirty="0">
                <a:solidFill>
                  <a:schemeClr val="accent5">
                    <a:lumMod val="5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Q&amp;A</a:t>
            </a:r>
          </a:p>
        </p:txBody>
      </p:sp>
      <p:pic>
        <p:nvPicPr>
          <p:cNvPr id="3" name="Picture 5">
            <a:extLst>
              <a:ext uri="{FF2B5EF4-FFF2-40B4-BE49-F238E27FC236}">
                <a16:creationId xmlns:a16="http://schemas.microsoft.com/office/drawing/2014/main" id="{4C40C756-CE88-41D7-B94C-A82075CEFD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04511" y="1096134"/>
            <a:ext cx="4716710" cy="420145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76822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4C40C756-CE88-41D7-B94C-A82075CEFD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04511" y="1096134"/>
            <a:ext cx="4716710" cy="420145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0134ACF6-D1EA-4925-9269-EECA48FFF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902" y="1782423"/>
            <a:ext cx="3089614" cy="310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852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B442B78-281D-4CF2-ADBA-55241D06A63E}"/>
              </a:ext>
            </a:extLst>
          </p:cNvPr>
          <p:cNvSpPr>
            <a:spLocks noGrp="1"/>
          </p:cNvSpPr>
          <p:nvPr>
            <p:ph idx="1"/>
          </p:nvPr>
        </p:nvSpPr>
        <p:spPr>
          <a:xfrm>
            <a:off x="644939" y="573873"/>
            <a:ext cx="11290852" cy="5570718"/>
          </a:xfrm>
        </p:spPr>
        <p:txBody>
          <a:bodyPr>
            <a:normAutofit fontScale="70000" lnSpcReduction="20000"/>
          </a:bodyPr>
          <a:lstStyle/>
          <a:p>
            <a:pPr marL="0" marR="0" indent="0">
              <a:lnSpc>
                <a:spcPct val="170000"/>
              </a:lnSpc>
              <a:spcBef>
                <a:spcPts val="0"/>
              </a:spcBef>
              <a:spcAft>
                <a:spcPts val="0"/>
              </a:spcAft>
              <a:buNone/>
            </a:pPr>
            <a:r>
              <a:rPr lang="en-GB" altLang="en-US" sz="4000" b="1" dirty="0">
                <a:solidFill>
                  <a:schemeClr val="accent5">
                    <a:lumMod val="50000"/>
                  </a:schemeClr>
                </a:solidFill>
                <a:latin typeface="Calibri"/>
              </a:rPr>
              <a:t>Priority 1.</a:t>
            </a:r>
            <a:r>
              <a:rPr lang="en-GB" altLang="zh-CN" sz="4000" b="1" dirty="0">
                <a:solidFill>
                  <a:schemeClr val="accent5">
                    <a:lumMod val="50000"/>
                  </a:schemeClr>
                </a:solidFill>
                <a:latin typeface="Calibri"/>
                <a:ea typeface="宋体"/>
              </a:rPr>
              <a:t> </a:t>
            </a:r>
            <a:r>
              <a:rPr lang="en-GB" altLang="en-US" sz="4000" b="1" dirty="0">
                <a:solidFill>
                  <a:schemeClr val="accent5">
                    <a:lumMod val="50000"/>
                  </a:schemeClr>
                </a:solidFill>
                <a:latin typeface="Calibri"/>
              </a:rPr>
              <a:t>Excellent science - </a:t>
            </a:r>
            <a:r>
              <a:rPr lang="en-GB" sz="4000" b="1" dirty="0">
                <a:solidFill>
                  <a:srgbClr val="C00000"/>
                </a:solidFill>
                <a:latin typeface="Calibri"/>
                <a:ea typeface="Calibri"/>
                <a:cs typeface="Times New Roman"/>
              </a:rPr>
              <a:t>Marie </a:t>
            </a:r>
            <a:r>
              <a:rPr lang="en-GB" sz="4000" b="1" dirty="0" err="1">
                <a:solidFill>
                  <a:srgbClr val="C00000"/>
                </a:solidFill>
                <a:latin typeface="Calibri"/>
                <a:ea typeface="Calibri"/>
                <a:cs typeface="Times New Roman"/>
              </a:rPr>
              <a:t>Sklodowska</a:t>
            </a:r>
            <a:r>
              <a:rPr lang="en-GB" sz="4000" b="1" dirty="0">
                <a:solidFill>
                  <a:srgbClr val="C00000"/>
                </a:solidFill>
                <a:latin typeface="Calibri"/>
                <a:ea typeface="Calibri"/>
                <a:cs typeface="Times New Roman"/>
              </a:rPr>
              <a:t> Curie Actions (MSCA)</a:t>
            </a:r>
            <a:endParaRPr lang="en-GB" sz="4000" dirty="0">
              <a:solidFill>
                <a:srgbClr val="C00000"/>
              </a:solidFill>
              <a:latin typeface="Calibri"/>
              <a:ea typeface="Calibri"/>
              <a:cs typeface="Times New Roman"/>
            </a:endParaRPr>
          </a:p>
          <a:p>
            <a:pPr marL="0" marR="0" indent="0">
              <a:lnSpc>
                <a:spcPct val="115000"/>
              </a:lnSpc>
              <a:spcBef>
                <a:spcPts val="0"/>
              </a:spcBef>
              <a:spcAft>
                <a:spcPts val="0"/>
              </a:spcAft>
              <a:buNone/>
            </a:pPr>
            <a:r>
              <a:rPr lang="en-GB" sz="4000" b="1" i="1" dirty="0">
                <a:solidFill>
                  <a:srgbClr val="0F5494"/>
                </a:solidFill>
                <a:latin typeface="Calibri"/>
                <a:ea typeface="Calibri"/>
                <a:cs typeface="Times New Roman"/>
              </a:rPr>
              <a:t>Opportunities for training and career development</a:t>
            </a:r>
            <a:endParaRPr lang="en-GB" sz="4000" dirty="0">
              <a:solidFill>
                <a:srgbClr val="0F5494"/>
              </a:solidFill>
              <a:latin typeface="Calibri"/>
              <a:ea typeface="Calibri"/>
              <a:cs typeface="Times New Roman"/>
            </a:endParaRPr>
          </a:p>
          <a:p>
            <a:pPr marL="0" indent="0" algn="just">
              <a:lnSpc>
                <a:spcPct val="120000"/>
              </a:lnSpc>
              <a:spcBef>
                <a:spcPts val="0"/>
              </a:spcBef>
              <a:buNone/>
            </a:pPr>
            <a:endParaRPr lang="en-GB" sz="1100" dirty="0">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Aft>
                <a:spcPts val="800"/>
              </a:spcAft>
              <a:buNone/>
            </a:pPr>
            <a:r>
              <a:rPr lang="en-GB" sz="2900" dirty="0">
                <a:latin typeface="Calibri" panose="020F0502020204030204" pitchFamily="34" charset="0"/>
                <a:ea typeface="Calibri" panose="020F0502020204030204" pitchFamily="34" charset="0"/>
                <a:cs typeface="Calibri" panose="020F0502020204030204" pitchFamily="34" charset="0"/>
              </a:rPr>
              <a:t>Marie </a:t>
            </a:r>
            <a:r>
              <a:rPr lang="en-GB" sz="2900" dirty="0" err="1">
                <a:latin typeface="Calibri" panose="020F0502020204030204" pitchFamily="34" charset="0"/>
                <a:ea typeface="Calibri" panose="020F0502020204030204" pitchFamily="34" charset="0"/>
                <a:cs typeface="Calibri" panose="020F0502020204030204" pitchFamily="34" charset="0"/>
              </a:rPr>
              <a:t>Skłodowska</a:t>
            </a:r>
            <a:r>
              <a:rPr lang="en-GB" sz="2900" dirty="0">
                <a:latin typeface="Calibri" panose="020F0502020204030204" pitchFamily="34" charset="0"/>
                <a:ea typeface="Calibri" panose="020F0502020204030204" pitchFamily="34" charset="0"/>
                <a:cs typeface="Calibri" panose="020F0502020204030204" pitchFamily="34" charset="0"/>
              </a:rPr>
              <a:t>-Curie Actions provide excellent and innovative research training as well as attractive career and knowledge exchange opportunities. Can be used as recruitment instrument from any country.</a:t>
            </a:r>
            <a:endParaRPr lang="en-US" sz="2900" dirty="0">
              <a:latin typeface="Calibri" panose="020F0502020204030204" pitchFamily="34" charset="0"/>
              <a:ea typeface="Calibri" panose="020F0502020204030204" pitchFamily="34" charset="0"/>
              <a:cs typeface="Calibri" panose="020F0502020204030204" pitchFamily="34" charset="0"/>
            </a:endParaRPr>
          </a:p>
          <a:p>
            <a:pPr marL="800100" lvl="1" indent="-342900" algn="just">
              <a:lnSpc>
                <a:spcPct val="110000"/>
              </a:lnSpc>
              <a:buFont typeface="Wingdings" panose="05000000000000000000" pitchFamily="2" charset="2"/>
              <a:buChar char=""/>
            </a:pPr>
            <a:r>
              <a:rPr lang="en-GB" sz="2900" b="1" dirty="0">
                <a:latin typeface="Calibri" panose="020F0502020204030204" pitchFamily="34" charset="0"/>
                <a:ea typeface="Calibri" panose="020F0502020204030204" pitchFamily="34" charset="0"/>
                <a:cs typeface="Calibri" panose="020F0502020204030204" pitchFamily="34" charset="0"/>
              </a:rPr>
              <a:t>IF –</a:t>
            </a:r>
            <a:r>
              <a:rPr lang="en-GB" sz="2900" dirty="0">
                <a:latin typeface="Calibri" panose="020F0502020204030204" pitchFamily="34" charset="0"/>
                <a:ea typeface="Calibri" panose="020F0502020204030204" pitchFamily="34" charset="0"/>
                <a:cs typeface="Calibri" panose="020F0502020204030204" pitchFamily="34" charset="0"/>
              </a:rPr>
              <a:t> Individual Fellowships – Researcher  </a:t>
            </a:r>
            <a:endParaRPr lang="en-US" sz="2900" dirty="0">
              <a:latin typeface="Calibri" panose="020F0502020204030204" pitchFamily="34" charset="0"/>
              <a:ea typeface="Calibri" panose="020F0502020204030204" pitchFamily="34" charset="0"/>
              <a:cs typeface="Calibri" panose="020F0502020204030204" pitchFamily="34" charset="0"/>
            </a:endParaRPr>
          </a:p>
          <a:p>
            <a:pPr marL="1257300" lvl="2" indent="-342900" algn="just">
              <a:lnSpc>
                <a:spcPct val="110000"/>
              </a:lnSpc>
              <a:buFont typeface="Courier New" panose="02070309020205020404" pitchFamily="49" charset="0"/>
              <a:buChar char="o"/>
            </a:pPr>
            <a:r>
              <a:rPr lang="en-GB" sz="2900" dirty="0">
                <a:latin typeface="Calibri" panose="020F0502020204030204" pitchFamily="34" charset="0"/>
                <a:ea typeface="Calibri" panose="020F0502020204030204" pitchFamily="34" charset="0"/>
                <a:cs typeface="Calibri" panose="020F0502020204030204" pitchFamily="34" charset="0"/>
              </a:rPr>
              <a:t>Research in an (another) EU country (1-2 years)</a:t>
            </a:r>
            <a:endParaRPr lang="en-US" sz="2900" dirty="0">
              <a:latin typeface="Calibri" panose="020F0502020204030204" pitchFamily="34" charset="0"/>
              <a:ea typeface="Calibri" panose="020F0502020204030204" pitchFamily="34" charset="0"/>
              <a:cs typeface="Calibri" panose="020F0502020204030204" pitchFamily="34" charset="0"/>
            </a:endParaRPr>
          </a:p>
          <a:p>
            <a:pPr marL="1257300" lvl="2" indent="-342900" algn="just">
              <a:lnSpc>
                <a:spcPct val="110000"/>
              </a:lnSpc>
              <a:buFont typeface="Courier New" panose="02070309020205020404" pitchFamily="49" charset="0"/>
              <a:buChar char="o"/>
            </a:pPr>
            <a:r>
              <a:rPr lang="en-GB" sz="2900" dirty="0">
                <a:latin typeface="Calibri" panose="020F0502020204030204" pitchFamily="34" charset="0"/>
                <a:ea typeface="Calibri" panose="020F0502020204030204" pitchFamily="34" charset="0"/>
                <a:cs typeface="Calibri" panose="020F0502020204030204" pitchFamily="34" charset="0"/>
              </a:rPr>
              <a:t>Research outside EU (1-2 years) and within EU again (1 year)</a:t>
            </a:r>
            <a:endParaRPr lang="en-US" sz="2900" dirty="0">
              <a:latin typeface="Calibri" panose="020F0502020204030204" pitchFamily="34" charset="0"/>
              <a:ea typeface="Calibri" panose="020F0502020204030204" pitchFamily="34" charset="0"/>
              <a:cs typeface="Calibri" panose="020F0502020204030204" pitchFamily="34" charset="0"/>
            </a:endParaRPr>
          </a:p>
          <a:p>
            <a:pPr marL="800100" lvl="1" indent="-342900" algn="just">
              <a:lnSpc>
                <a:spcPct val="110000"/>
              </a:lnSpc>
              <a:buFont typeface="Wingdings" panose="05000000000000000000" pitchFamily="2" charset="2"/>
              <a:buChar char=""/>
            </a:pPr>
            <a:r>
              <a:rPr lang="en-GB" sz="2900" b="1" dirty="0">
                <a:latin typeface="Calibri" panose="020F0502020204030204" pitchFamily="34" charset="0"/>
                <a:ea typeface="Calibri" panose="020F0502020204030204" pitchFamily="34" charset="0"/>
                <a:cs typeface="Calibri" panose="020F0502020204030204" pitchFamily="34" charset="0"/>
              </a:rPr>
              <a:t>ITN –</a:t>
            </a:r>
            <a:r>
              <a:rPr lang="en-GB" sz="2900" dirty="0">
                <a:latin typeface="Calibri" panose="020F0502020204030204" pitchFamily="34" charset="0"/>
                <a:ea typeface="Calibri" panose="020F0502020204030204" pitchFamily="34" charset="0"/>
                <a:cs typeface="Calibri" panose="020F0502020204030204" pitchFamily="34" charset="0"/>
              </a:rPr>
              <a:t> Innovative Training Networks - PhD student, Researcher</a:t>
            </a:r>
            <a:endParaRPr lang="en-US" sz="2900" dirty="0">
              <a:latin typeface="Calibri" panose="020F0502020204030204" pitchFamily="34" charset="0"/>
              <a:ea typeface="Calibri" panose="020F0502020204030204" pitchFamily="34" charset="0"/>
              <a:cs typeface="Calibri" panose="020F0502020204030204" pitchFamily="34" charset="0"/>
            </a:endParaRPr>
          </a:p>
          <a:p>
            <a:pPr marL="1257300" lvl="2" indent="-342900" algn="just">
              <a:lnSpc>
                <a:spcPct val="110000"/>
              </a:lnSpc>
              <a:buFont typeface="Courier New" panose="02070309020205020404" pitchFamily="49" charset="0"/>
              <a:buChar char="o"/>
            </a:pPr>
            <a:r>
              <a:rPr lang="en-GB" sz="2900" dirty="0">
                <a:latin typeface="Calibri" panose="020F0502020204030204" pitchFamily="34" charset="0"/>
                <a:ea typeface="Calibri" panose="020F0502020204030204" pitchFamily="34" charset="0"/>
                <a:cs typeface="Calibri" panose="020F0502020204030204" pitchFamily="34" charset="0"/>
              </a:rPr>
              <a:t>European “Research Training school” (5 – 10 partners) - </a:t>
            </a:r>
            <a:r>
              <a:rPr lang="en-GB" sz="2900" dirty="0" err="1">
                <a:latin typeface="Calibri" panose="020F0502020204030204" pitchFamily="34" charset="0"/>
                <a:ea typeface="Calibri" panose="020F0502020204030204" pitchFamily="34" charset="0"/>
                <a:cs typeface="Calibri" panose="020F0502020204030204" pitchFamily="34" charset="0"/>
              </a:rPr>
              <a:t>ETN</a:t>
            </a:r>
            <a:endParaRPr lang="en-US" sz="2900" dirty="0">
              <a:latin typeface="Calibri" panose="020F0502020204030204" pitchFamily="34" charset="0"/>
              <a:ea typeface="Calibri" panose="020F0502020204030204" pitchFamily="34" charset="0"/>
              <a:cs typeface="Calibri" panose="020F0502020204030204" pitchFamily="34" charset="0"/>
            </a:endParaRPr>
          </a:p>
          <a:p>
            <a:pPr marL="1257300" lvl="2" indent="-342900" algn="just">
              <a:lnSpc>
                <a:spcPct val="110000"/>
              </a:lnSpc>
              <a:buFont typeface="Courier New" panose="02070309020205020404" pitchFamily="49" charset="0"/>
              <a:buChar char="o"/>
            </a:pPr>
            <a:r>
              <a:rPr lang="en-GB" sz="2900" dirty="0">
                <a:latin typeface="Calibri" panose="020F0502020204030204" pitchFamily="34" charset="0"/>
                <a:ea typeface="Calibri" panose="020F0502020204030204" pitchFamily="34" charset="0"/>
                <a:cs typeface="Calibri" panose="020F0502020204030204" pitchFamily="34" charset="0"/>
              </a:rPr>
              <a:t>Joint doctorate between Universities - </a:t>
            </a:r>
            <a:r>
              <a:rPr lang="en-GB" sz="2900" dirty="0" err="1">
                <a:latin typeface="Calibri" panose="020F0502020204030204" pitchFamily="34" charset="0"/>
                <a:ea typeface="Calibri" panose="020F0502020204030204" pitchFamily="34" charset="0"/>
                <a:cs typeface="Calibri" panose="020F0502020204030204" pitchFamily="34" charset="0"/>
              </a:rPr>
              <a:t>EJD</a:t>
            </a:r>
            <a:endParaRPr lang="en-US" sz="2900" dirty="0">
              <a:latin typeface="Calibri" panose="020F0502020204030204" pitchFamily="34" charset="0"/>
              <a:ea typeface="Calibri" panose="020F0502020204030204" pitchFamily="34" charset="0"/>
              <a:cs typeface="Calibri" panose="020F0502020204030204" pitchFamily="34" charset="0"/>
            </a:endParaRPr>
          </a:p>
          <a:p>
            <a:pPr marL="1257300" lvl="2" indent="-342900" algn="just">
              <a:lnSpc>
                <a:spcPct val="110000"/>
              </a:lnSpc>
              <a:buFont typeface="Courier New" panose="02070309020205020404" pitchFamily="49" charset="0"/>
              <a:buChar char="o"/>
            </a:pPr>
            <a:r>
              <a:rPr lang="en-GB" sz="2900" dirty="0">
                <a:latin typeface="Calibri" panose="020F0502020204030204" pitchFamily="34" charset="0"/>
                <a:ea typeface="Calibri" panose="020F0502020204030204" pitchFamily="34" charset="0"/>
                <a:cs typeface="Calibri" panose="020F0502020204030204" pitchFamily="34" charset="0"/>
              </a:rPr>
              <a:t>Industry doctorate (in conjunction with university) - EID</a:t>
            </a:r>
            <a:endParaRPr lang="en-US" sz="2900" dirty="0">
              <a:latin typeface="Calibri" panose="020F0502020204030204" pitchFamily="34" charset="0"/>
              <a:ea typeface="Calibri" panose="020F0502020204030204" pitchFamily="34" charset="0"/>
              <a:cs typeface="Calibri" panose="020F0502020204030204" pitchFamily="34" charset="0"/>
            </a:endParaRPr>
          </a:p>
          <a:p>
            <a:pPr marL="800100" lvl="1" indent="-342900" algn="just">
              <a:lnSpc>
                <a:spcPct val="110000"/>
              </a:lnSpc>
              <a:buFont typeface="Wingdings" panose="05000000000000000000" pitchFamily="2" charset="2"/>
              <a:buChar char=""/>
            </a:pPr>
            <a:r>
              <a:rPr lang="en-GB" sz="2900" b="1" dirty="0">
                <a:latin typeface="Calibri" panose="020F0502020204030204" pitchFamily="34" charset="0"/>
                <a:ea typeface="Calibri" panose="020F0502020204030204" pitchFamily="34" charset="0"/>
                <a:cs typeface="Calibri" panose="020F0502020204030204" pitchFamily="34" charset="0"/>
              </a:rPr>
              <a:t>RISE –</a:t>
            </a:r>
            <a:r>
              <a:rPr lang="en-GB" sz="2900" dirty="0">
                <a:latin typeface="Calibri" panose="020F0502020204030204" pitchFamily="34" charset="0"/>
                <a:ea typeface="Calibri" panose="020F0502020204030204" pitchFamily="34" charset="0"/>
                <a:cs typeface="Calibri" panose="020F0502020204030204" pitchFamily="34" charset="0"/>
              </a:rPr>
              <a:t> Research and Innovation Staff Exchange - PhD student, Researcher, Lab staff</a:t>
            </a:r>
            <a:endParaRPr lang="en-US" sz="2900" dirty="0">
              <a:latin typeface="Calibri" panose="020F0502020204030204" pitchFamily="34" charset="0"/>
              <a:ea typeface="Calibri" panose="020F0502020204030204" pitchFamily="34" charset="0"/>
              <a:cs typeface="Calibri" panose="020F0502020204030204" pitchFamily="34" charset="0"/>
            </a:endParaRPr>
          </a:p>
          <a:p>
            <a:pPr marL="1257300" lvl="2" indent="-342900" algn="just">
              <a:lnSpc>
                <a:spcPct val="110000"/>
              </a:lnSpc>
              <a:spcAft>
                <a:spcPts val="800"/>
              </a:spcAft>
              <a:buFont typeface="Courier New" panose="02070309020205020404" pitchFamily="49" charset="0"/>
              <a:buChar char="o"/>
            </a:pPr>
            <a:r>
              <a:rPr lang="en-GB" sz="2900" dirty="0">
                <a:latin typeface="Calibri" panose="020F0502020204030204" pitchFamily="34" charset="0"/>
                <a:ea typeface="Calibri" panose="020F0502020204030204" pitchFamily="34" charset="0"/>
                <a:cs typeface="Calibri" panose="020F0502020204030204" pitchFamily="34" charset="0"/>
              </a:rPr>
              <a:t>Knowledge exchange by two-way secondments</a:t>
            </a:r>
            <a:endParaRPr lang="en-US" sz="2900" dirty="0">
              <a:latin typeface="Calibri" panose="020F0502020204030204" pitchFamily="34" charset="0"/>
              <a:cs typeface="Calibri" panose="020F0502020204030204" pitchFamily="34" charset="0"/>
            </a:endParaRPr>
          </a:p>
        </p:txBody>
      </p:sp>
      <p:pic>
        <p:nvPicPr>
          <p:cNvPr id="4" name="Image 2">
            <a:extLst>
              <a:ext uri="{FF2B5EF4-FFF2-40B4-BE49-F238E27FC236}">
                <a16:creationId xmlns:a16="http://schemas.microsoft.com/office/drawing/2014/main" id="{8A4C2904-4815-40BC-A99C-841509355C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898" y="5748593"/>
            <a:ext cx="2232116" cy="10821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05724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DFE1C0EC-D825-4940-8B69-59609F3DF8B3}"/>
              </a:ext>
            </a:extLst>
          </p:cNvPr>
          <p:cNvSpPr>
            <a:spLocks noGrp="1"/>
          </p:cNvSpPr>
          <p:nvPr>
            <p:ph type="subTitle" idx="1"/>
          </p:nvPr>
        </p:nvSpPr>
        <p:spPr>
          <a:xfrm>
            <a:off x="349190" y="1107486"/>
            <a:ext cx="7069586" cy="4643021"/>
          </a:xfrm>
        </p:spPr>
        <p:txBody>
          <a:bodyPr>
            <a:normAutofit/>
          </a:bodyPr>
          <a:lstStyle/>
          <a:p>
            <a:r>
              <a:rPr lang="en-US" dirty="0">
                <a:latin typeface="Calibri" panose="020F0502020204030204" pitchFamily="34" charset="0"/>
                <a:cs typeface="Calibri" panose="020F0502020204030204" pitchFamily="34" charset="0"/>
              </a:rPr>
              <a:t>EU </a:t>
            </a:r>
            <a:r>
              <a:rPr lang="tr-TR" dirty="0" err="1">
                <a:latin typeface="Calibri" panose="020F0502020204030204" pitchFamily="34" charset="0"/>
                <a:cs typeface="Calibri" panose="020F0502020204030204" pitchFamily="34" charset="0"/>
              </a:rPr>
              <a:t>Union</a:t>
            </a:r>
            <a:r>
              <a:rPr lang="en-US" dirty="0">
                <a:latin typeface="Calibri" panose="020F0502020204030204" pitchFamily="34" charset="0"/>
                <a:cs typeface="Calibri" panose="020F0502020204030204" pitchFamily="34" charset="0"/>
              </a:rPr>
              <a:t> Programmes are programmes</a:t>
            </a:r>
          </a:p>
          <a:p>
            <a:r>
              <a:rPr lang="en-US" dirty="0">
                <a:latin typeface="Calibri" panose="020F0502020204030204" pitchFamily="34" charset="0"/>
                <a:cs typeface="Calibri" panose="020F0502020204030204" pitchFamily="34" charset="0"/>
              </a:rPr>
              <a:t>financed directly from the EU’s budget in the form</a:t>
            </a:r>
          </a:p>
          <a:p>
            <a:r>
              <a:rPr lang="en-US" dirty="0">
                <a:latin typeface="Calibri" panose="020F0502020204030204" pitchFamily="34" charset="0"/>
                <a:cs typeface="Calibri" panose="020F0502020204030204" pitchFamily="34" charset="0"/>
              </a:rPr>
              <a:t>of grants and cover priorities, as defined by the EU</a:t>
            </a:r>
          </a:p>
          <a:p>
            <a:r>
              <a:rPr lang="en-US" dirty="0">
                <a:latin typeface="Calibri" panose="020F0502020204030204" pitchFamily="34" charset="0"/>
                <a:cs typeface="Calibri" panose="020F0502020204030204" pitchFamily="34" charset="0"/>
              </a:rPr>
              <a:t>and aimed at contributing to the implementation</a:t>
            </a:r>
          </a:p>
          <a:p>
            <a:r>
              <a:rPr lang="en-US" dirty="0">
                <a:latin typeface="Calibri" panose="020F0502020204030204" pitchFamily="34" charset="0"/>
                <a:cs typeface="Calibri" panose="020F0502020204030204" pitchFamily="34" charset="0"/>
              </a:rPr>
              <a:t>of EU policies. They are administrated by the</a:t>
            </a:r>
          </a:p>
          <a:p>
            <a:r>
              <a:rPr lang="en-US" dirty="0">
                <a:latin typeface="Calibri" panose="020F0502020204030204" pitchFamily="34" charset="0"/>
                <a:cs typeface="Calibri" panose="020F0502020204030204" pitchFamily="34" charset="0"/>
              </a:rPr>
              <a:t>European Commission and are competitive and</a:t>
            </a:r>
          </a:p>
          <a:p>
            <a:r>
              <a:rPr lang="en-US" dirty="0">
                <a:latin typeface="Calibri" panose="020F0502020204030204" pitchFamily="34" charset="0"/>
                <a:cs typeface="Calibri" panose="020F0502020204030204" pitchFamily="34" charset="0"/>
              </a:rPr>
              <a:t>transnational, thus participation of partners from</a:t>
            </a:r>
          </a:p>
          <a:p>
            <a:r>
              <a:rPr lang="en-US" dirty="0">
                <a:latin typeface="Calibri" panose="020F0502020204030204" pitchFamily="34" charset="0"/>
                <a:cs typeface="Calibri" panose="020F0502020204030204" pitchFamily="34" charset="0"/>
              </a:rPr>
              <a:t>more than one member states is often required</a:t>
            </a:r>
          </a:p>
          <a:p>
            <a:r>
              <a:rPr lang="en-US" dirty="0">
                <a:latin typeface="Calibri" panose="020F0502020204030204" pitchFamily="34" charset="0"/>
                <a:cs typeface="Calibri" panose="020F0502020204030204" pitchFamily="34" charset="0"/>
              </a:rPr>
              <a:t>in order to submit a proposal.</a:t>
            </a:r>
          </a:p>
        </p:txBody>
      </p:sp>
      <p:pic>
        <p:nvPicPr>
          <p:cNvPr id="4" name="Resim 3">
            <a:extLst>
              <a:ext uri="{FF2B5EF4-FFF2-40B4-BE49-F238E27FC236}">
                <a16:creationId xmlns:a16="http://schemas.microsoft.com/office/drawing/2014/main" id="{E947EBBD-D92A-4F6F-AC33-7A9A04F8CB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8015" y="874547"/>
            <a:ext cx="4274795" cy="510890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060832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B442B78-281D-4CF2-ADBA-55241D06A63E}"/>
              </a:ext>
            </a:extLst>
          </p:cNvPr>
          <p:cNvSpPr>
            <a:spLocks noGrp="1"/>
          </p:cNvSpPr>
          <p:nvPr>
            <p:ph idx="1"/>
          </p:nvPr>
        </p:nvSpPr>
        <p:spPr>
          <a:xfrm>
            <a:off x="635943" y="559120"/>
            <a:ext cx="10515600" cy="4592930"/>
          </a:xfrm>
        </p:spPr>
        <p:txBody>
          <a:bodyPr>
            <a:normAutofit/>
          </a:bodyPr>
          <a:lstStyle/>
          <a:p>
            <a:pPr marL="0" marR="0" indent="0">
              <a:lnSpc>
                <a:spcPct val="115000"/>
              </a:lnSpc>
              <a:spcBef>
                <a:spcPts val="0"/>
              </a:spcBef>
              <a:spcAft>
                <a:spcPts val="0"/>
              </a:spcAft>
              <a:buNone/>
            </a:pPr>
            <a:r>
              <a:rPr lang="en-GB" altLang="en-US" b="1" dirty="0">
                <a:solidFill>
                  <a:schemeClr val="accent5">
                    <a:lumMod val="50000"/>
                  </a:schemeClr>
                </a:solidFill>
                <a:latin typeface="Calibri"/>
              </a:rPr>
              <a:t>Priority 1.</a:t>
            </a:r>
            <a:r>
              <a:rPr lang="en-GB" altLang="zh-CN" b="1" dirty="0">
                <a:solidFill>
                  <a:schemeClr val="accent5">
                    <a:lumMod val="50000"/>
                  </a:schemeClr>
                </a:solidFill>
                <a:latin typeface="Calibri"/>
                <a:ea typeface="宋体"/>
              </a:rPr>
              <a:t> </a:t>
            </a:r>
            <a:r>
              <a:rPr lang="en-GB" altLang="en-US" b="1" dirty="0">
                <a:solidFill>
                  <a:schemeClr val="accent5">
                    <a:lumMod val="50000"/>
                  </a:schemeClr>
                </a:solidFill>
                <a:latin typeface="Calibri"/>
              </a:rPr>
              <a:t>Excellent science - </a:t>
            </a:r>
            <a:r>
              <a:rPr lang="en-GB" b="1" dirty="0">
                <a:solidFill>
                  <a:srgbClr val="C00000"/>
                </a:solidFill>
                <a:latin typeface="Calibri"/>
                <a:ea typeface="Calibri"/>
                <a:cs typeface="Times New Roman"/>
              </a:rPr>
              <a:t>Research Infrastructures  (RI) </a:t>
            </a:r>
          </a:p>
          <a:p>
            <a:pPr marL="0" marR="0" indent="0">
              <a:lnSpc>
                <a:spcPct val="115000"/>
              </a:lnSpc>
              <a:spcBef>
                <a:spcPts val="0"/>
              </a:spcBef>
              <a:spcAft>
                <a:spcPts val="0"/>
              </a:spcAft>
              <a:buNone/>
            </a:pPr>
            <a:r>
              <a:rPr lang="en-GB" b="1" dirty="0">
                <a:solidFill>
                  <a:srgbClr val="0F5494"/>
                </a:solidFill>
                <a:latin typeface="Calibri"/>
                <a:ea typeface="Calibri"/>
                <a:cs typeface="Times New Roman"/>
              </a:rPr>
              <a:t>(including e-infrastructures)</a:t>
            </a:r>
            <a:endParaRPr lang="en-GB" dirty="0">
              <a:solidFill>
                <a:srgbClr val="0F5494"/>
              </a:solidFill>
              <a:latin typeface="Calibri"/>
              <a:ea typeface="Calibri"/>
              <a:cs typeface="Times New Roman"/>
            </a:endParaRPr>
          </a:p>
          <a:p>
            <a:pPr marL="0" marR="0" indent="0">
              <a:lnSpc>
                <a:spcPct val="115000"/>
              </a:lnSpc>
              <a:spcBef>
                <a:spcPts val="0"/>
              </a:spcBef>
              <a:spcAft>
                <a:spcPts val="0"/>
              </a:spcAft>
              <a:buNone/>
            </a:pPr>
            <a:r>
              <a:rPr lang="en-GB" b="1" i="1" dirty="0">
                <a:solidFill>
                  <a:srgbClr val="0F5494"/>
                </a:solidFill>
                <a:latin typeface="Calibri"/>
                <a:ea typeface="Calibri"/>
                <a:cs typeface="Times New Roman"/>
              </a:rPr>
              <a:t>Ensuring access to world-class facilities</a:t>
            </a:r>
            <a:endParaRPr lang="en-GB" dirty="0">
              <a:solidFill>
                <a:srgbClr val="0F5494"/>
              </a:solidFill>
              <a:latin typeface="Calibri"/>
              <a:ea typeface="Calibri"/>
              <a:cs typeface="Times New Roman"/>
            </a:endParaRPr>
          </a:p>
          <a:p>
            <a:pPr marL="0" indent="0" algn="just">
              <a:lnSpc>
                <a:spcPct val="107000"/>
              </a:lnSpc>
              <a:spcAft>
                <a:spcPts val="800"/>
              </a:spcAft>
              <a:buNone/>
            </a:pPr>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Aft>
                <a:spcPts val="800"/>
              </a:spcAft>
              <a:buNone/>
            </a:pPr>
            <a:r>
              <a:rPr lang="en-US" sz="2000" dirty="0">
                <a:latin typeface="Calibri" panose="020F0502020204030204" pitchFamily="34" charset="0"/>
                <a:ea typeface="Calibri" panose="020F0502020204030204" pitchFamily="34" charset="0"/>
                <a:cs typeface="Calibri" panose="020F0502020204030204" pitchFamily="34" charset="0"/>
              </a:rPr>
              <a:t>Research infrastructure (including e-infrastructures) – priority develops European research infrastructure for 2020 and beyond, foster their innovation potential and human capital, and complement this with the related Union policy and international cooperation</a:t>
            </a:r>
            <a:endParaRPr lang="en-US" sz="2000" dirty="0">
              <a:latin typeface="Calibri" panose="020F0502020204030204" pitchFamily="34" charset="0"/>
              <a:cs typeface="Calibri" panose="020F0502020204030204" pitchFamily="34" charset="0"/>
            </a:endParaRPr>
          </a:p>
        </p:txBody>
      </p:sp>
      <p:pic>
        <p:nvPicPr>
          <p:cNvPr id="4" name="Image 2">
            <a:extLst>
              <a:ext uri="{FF2B5EF4-FFF2-40B4-BE49-F238E27FC236}">
                <a16:creationId xmlns:a16="http://schemas.microsoft.com/office/drawing/2014/main" id="{8A4C2904-4815-40BC-A99C-841509355C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898" y="5470295"/>
            <a:ext cx="2232116" cy="10821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194220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bwMode="auto">
          <a:xfrm>
            <a:off x="858175" y="368441"/>
            <a:ext cx="7878418" cy="756951"/>
          </a:xfrm>
          <a:prstGeom prst="rect">
            <a:avLst/>
          </a:prstGeom>
          <a:noFill/>
          <a:ln>
            <a:noFill/>
            <a:miter lim="800000"/>
            <a:headEnd/>
            <a:tailEnd/>
          </a:ln>
        </p:spPr>
        <p:txBody>
          <a:bodyPr vert="horz" wrap="square" lIns="91376" tIns="45688" rIns="91376" bIns="45688" numCol="1" anchor="t" anchorCtr="0" compatLnSpc="1">
            <a:prstTxWarp prst="textNoShape">
              <a:avLst/>
            </a:prstTxWarp>
            <a:normAutofit/>
          </a:bodyPr>
          <a:lst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457200" algn="ctr" defTabSz="912813" rtl="0" eaLnBrk="1" fontAlgn="base" hangingPunct="1">
              <a:spcBef>
                <a:spcPct val="0"/>
              </a:spcBef>
              <a:spcAft>
                <a:spcPct val="0"/>
              </a:spcAft>
              <a:defRPr sz="4400">
                <a:solidFill>
                  <a:schemeClr val="tx1"/>
                </a:solidFill>
                <a:latin typeface="Calibri" pitchFamily="34" charset="0"/>
              </a:defRPr>
            </a:lvl6pPr>
            <a:lvl7pPr marL="914400" algn="ctr" defTabSz="912813" rtl="0" eaLnBrk="1" fontAlgn="base" hangingPunct="1">
              <a:spcBef>
                <a:spcPct val="0"/>
              </a:spcBef>
              <a:spcAft>
                <a:spcPct val="0"/>
              </a:spcAft>
              <a:defRPr sz="4400">
                <a:solidFill>
                  <a:schemeClr val="tx1"/>
                </a:solidFill>
                <a:latin typeface="Calibri" pitchFamily="34" charset="0"/>
              </a:defRPr>
            </a:lvl7pPr>
            <a:lvl8pPr marL="1371600" algn="ctr" defTabSz="912813" rtl="0" eaLnBrk="1" fontAlgn="base" hangingPunct="1">
              <a:spcBef>
                <a:spcPct val="0"/>
              </a:spcBef>
              <a:spcAft>
                <a:spcPct val="0"/>
              </a:spcAft>
              <a:defRPr sz="4400">
                <a:solidFill>
                  <a:schemeClr val="tx1"/>
                </a:solidFill>
                <a:latin typeface="Calibri" pitchFamily="34" charset="0"/>
              </a:defRPr>
            </a:lvl8pPr>
            <a:lvl9pPr marL="1828800" algn="ctr" defTabSz="912813" rtl="0" eaLnBrk="1" fontAlgn="base" hangingPunct="1">
              <a:spcBef>
                <a:spcPct val="0"/>
              </a:spcBef>
              <a:spcAft>
                <a:spcPct val="0"/>
              </a:spcAft>
              <a:defRPr sz="4400">
                <a:solidFill>
                  <a:schemeClr val="tx1"/>
                </a:solidFill>
                <a:latin typeface="Calibri" pitchFamily="34" charset="0"/>
              </a:defRPr>
            </a:lvl9pPr>
          </a:lstStyle>
          <a:p>
            <a:pPr algn="l" eaLnBrk="1" hangingPunct="1">
              <a:defRPr/>
            </a:pPr>
            <a:r>
              <a:rPr lang="en-GB" altLang="en-US" sz="3600" b="1" dirty="0">
                <a:solidFill>
                  <a:srgbClr val="5B9BD5">
                    <a:lumMod val="50000"/>
                  </a:srgbClr>
                </a:solidFill>
                <a:latin typeface="Calibri"/>
              </a:rPr>
              <a:t>Priority 2.</a:t>
            </a:r>
            <a:r>
              <a:rPr lang="en-GB" altLang="zh-CN" sz="3600" b="1" dirty="0">
                <a:solidFill>
                  <a:srgbClr val="5B9BD5">
                    <a:lumMod val="50000"/>
                  </a:srgbClr>
                </a:solidFill>
                <a:latin typeface="Calibri"/>
                <a:ea typeface="宋体"/>
              </a:rPr>
              <a:t> </a:t>
            </a:r>
            <a:r>
              <a:rPr lang="en-GB" altLang="zh-CN" sz="3600" b="1" dirty="0">
                <a:solidFill>
                  <a:srgbClr val="5B9BD5">
                    <a:lumMod val="50000"/>
                  </a:srgbClr>
                </a:solidFill>
                <a:latin typeface="Calibri"/>
              </a:rPr>
              <a:t>Industrial leadership</a:t>
            </a:r>
            <a:endParaRPr lang="zh-CN" altLang="en-GB" sz="3600" b="1" dirty="0">
              <a:solidFill>
                <a:srgbClr val="5B9BD5">
                  <a:lumMod val="50000"/>
                </a:srgbClr>
              </a:solidFill>
              <a:latin typeface="Calibri"/>
              <a:ea typeface="宋体"/>
            </a:endParaRPr>
          </a:p>
        </p:txBody>
      </p:sp>
      <p:sp>
        <p:nvSpPr>
          <p:cNvPr id="2" name="Rectangle 1"/>
          <p:cNvSpPr/>
          <p:nvPr/>
        </p:nvSpPr>
        <p:spPr>
          <a:xfrm>
            <a:off x="7129563" y="1264665"/>
            <a:ext cx="1715534" cy="523220"/>
          </a:xfrm>
          <a:prstGeom prst="rect">
            <a:avLst/>
          </a:prstGeom>
        </p:spPr>
        <p:txBody>
          <a:bodyPr wrap="none">
            <a:spAutoFit/>
          </a:bodyPr>
          <a:lstStyle/>
          <a:p>
            <a:pPr>
              <a:defRPr/>
            </a:pPr>
            <a:r>
              <a:rPr lang="en-GB" altLang="en-US" sz="2800" kern="0" dirty="0">
                <a:solidFill>
                  <a:srgbClr val="0F5494"/>
                </a:solidFill>
                <a:latin typeface="Calibri" panose="020F0502020204030204" pitchFamily="34" charset="0"/>
                <a:ea typeface="MS Gothic"/>
                <a:cs typeface="Calibri" panose="020F0502020204030204" pitchFamily="34" charset="0"/>
              </a:rPr>
              <a:t>€17 Billion</a:t>
            </a:r>
            <a:endParaRPr lang="en-GB" kern="0" dirty="0">
              <a:solidFill>
                <a:sysClr val="windowText" lastClr="000000"/>
              </a:solidFill>
              <a:latin typeface="Calibri" panose="020F0502020204030204" pitchFamily="34" charset="0"/>
              <a:cs typeface="Calibri" panose="020F0502020204030204" pitchFamily="34" charset="0"/>
            </a:endParaRPr>
          </a:p>
        </p:txBody>
      </p:sp>
      <p:sp>
        <p:nvSpPr>
          <p:cNvPr id="7" name="Rectangle 5"/>
          <p:cNvSpPr txBox="1">
            <a:spLocks noChangeArrowheads="1"/>
          </p:cNvSpPr>
          <p:nvPr/>
        </p:nvSpPr>
        <p:spPr bwMode="auto">
          <a:xfrm>
            <a:off x="366643" y="1264665"/>
            <a:ext cx="5393635" cy="446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eaLnBrk="0" fontAlgn="base" hangingPunct="0">
              <a:spcBef>
                <a:spcPts val="600"/>
              </a:spcBef>
              <a:spcAft>
                <a:spcPct val="0"/>
              </a:spcAft>
              <a:buClr>
                <a:srgbClr val="000000"/>
              </a:buClr>
              <a:buSzPct val="100000"/>
              <a:buFont typeface="Times New Roman" pitchFamily="16" charset="0"/>
              <a:defRPr sz="2400" i="1">
                <a:solidFill>
                  <a:srgbClr val="0F5494"/>
                </a:solidFill>
                <a:latin typeface="+mn-lt"/>
                <a:ea typeface="+mn-ea"/>
                <a:cs typeface="+mn-cs"/>
              </a:defRPr>
            </a:lvl1pPr>
            <a:lvl2pPr marL="742950" indent="-285750" algn="l" defTabSz="449263" rtl="0" eaLnBrk="0" fontAlgn="base" hangingPunct="0">
              <a:spcBef>
                <a:spcPts val="500"/>
              </a:spcBef>
              <a:spcAft>
                <a:spcPct val="0"/>
              </a:spcAft>
              <a:buClr>
                <a:srgbClr val="000000"/>
              </a:buClr>
              <a:buSzPct val="100000"/>
              <a:buFont typeface="Times New Roman" pitchFamily="16" charset="0"/>
              <a:defRPr sz="2000" b="1">
                <a:solidFill>
                  <a:srgbClr val="0F5494"/>
                </a:solidFill>
                <a:latin typeface="+mn-lt"/>
                <a:ea typeface="+mn-ea"/>
              </a:defRPr>
            </a:lvl2pPr>
            <a:lvl3pPr marL="1143000" indent="-228600" algn="l" defTabSz="449263" rtl="0" eaLnBrk="0" fontAlgn="base" hangingPunct="0">
              <a:spcBef>
                <a:spcPts val="350"/>
              </a:spcBef>
              <a:spcAft>
                <a:spcPct val="0"/>
              </a:spcAft>
              <a:buClr>
                <a:srgbClr val="000000"/>
              </a:buClr>
              <a:buSzPct val="100000"/>
              <a:buFont typeface="Times New Roman" pitchFamily="16" charset="0"/>
              <a:defRPr sz="1400">
                <a:solidFill>
                  <a:srgbClr val="0F5494"/>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Arial" charset="0"/>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Arial" charset="0"/>
                <a:ea typeface="+mn-ea"/>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Arial" charset="0"/>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Arial" charset="0"/>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Arial" charset="0"/>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Arial" charset="0"/>
                <a:ea typeface="+mn-ea"/>
              </a:defRPr>
            </a:lvl9pPr>
          </a:lstStyle>
          <a:p>
            <a:pPr eaLnBrk="1" hangingPunct="1">
              <a:lnSpc>
                <a:spcPct val="80000"/>
              </a:lnSpc>
              <a:defRPr/>
            </a:pPr>
            <a:r>
              <a:rPr lang="en-GB" sz="2000" b="1" i="0" kern="0" dirty="0">
                <a:solidFill>
                  <a:prstClr val="black"/>
                </a:solidFill>
                <a:latin typeface="Calibri" panose="020F0502020204030204" pitchFamily="34" charset="0"/>
                <a:ea typeface="MS Gothic"/>
                <a:cs typeface="Calibri" panose="020F0502020204030204" pitchFamily="34" charset="0"/>
              </a:rPr>
              <a:t>	 </a:t>
            </a:r>
            <a:endParaRPr lang="en-GB" sz="2000" i="0" kern="0" dirty="0">
              <a:solidFill>
                <a:prstClr val="black"/>
              </a:solidFill>
              <a:latin typeface="Calibri" panose="020F0502020204030204" pitchFamily="34" charset="0"/>
              <a:ea typeface="MS Gothic"/>
              <a:cs typeface="Calibri" panose="020F0502020204030204" pitchFamily="34" charset="0"/>
            </a:endParaRPr>
          </a:p>
          <a:p>
            <a:pPr marL="400050" eaLnBrk="1" hangingPunct="1">
              <a:buClr>
                <a:srgbClr val="00CC99">
                  <a:lumMod val="50000"/>
                </a:srgbClr>
              </a:buClr>
              <a:buFont typeface="Arial" pitchFamily="34" charset="0"/>
              <a:buChar char="•"/>
              <a:defRPr/>
            </a:pPr>
            <a:r>
              <a:rPr lang="en-GB" i="0" kern="0" dirty="0">
                <a:solidFill>
                  <a:prstClr val="black"/>
                </a:solidFill>
                <a:latin typeface="Calibri" panose="020F0502020204030204" pitchFamily="34" charset="0"/>
                <a:ea typeface="MS Gothic"/>
                <a:cs typeface="Calibri" panose="020F0502020204030204" pitchFamily="34" charset="0"/>
              </a:rPr>
              <a:t>Strategic investments in key technologies (e.g. advanced manufacturing, micro-electronics etc.)     underpin innovation across existing and emerging sectors</a:t>
            </a:r>
          </a:p>
          <a:p>
            <a:pPr marL="400050" eaLnBrk="1" hangingPunct="1">
              <a:buClr>
                <a:srgbClr val="00CC99">
                  <a:lumMod val="50000"/>
                </a:srgbClr>
              </a:buClr>
              <a:buFont typeface="Arial" pitchFamily="34" charset="0"/>
              <a:buChar char="•"/>
              <a:defRPr/>
            </a:pPr>
            <a:r>
              <a:rPr lang="en-GB" i="0" kern="0" dirty="0">
                <a:solidFill>
                  <a:prstClr val="black"/>
                </a:solidFill>
                <a:latin typeface="Calibri" panose="020F0502020204030204" pitchFamily="34" charset="0"/>
                <a:ea typeface="MS Gothic"/>
                <a:cs typeface="Calibri" panose="020F0502020204030204" pitchFamily="34" charset="0"/>
              </a:rPr>
              <a:t>Europe needs to attract more private investment in research and innovation</a:t>
            </a:r>
          </a:p>
          <a:p>
            <a:pPr marL="400050" eaLnBrk="1" hangingPunct="1">
              <a:buClr>
                <a:srgbClr val="00CC99">
                  <a:lumMod val="50000"/>
                </a:srgbClr>
              </a:buClr>
              <a:buFont typeface="Arial" pitchFamily="34" charset="0"/>
              <a:buChar char="•"/>
              <a:defRPr/>
            </a:pPr>
            <a:r>
              <a:rPr lang="en-GB" i="0" kern="0" dirty="0">
                <a:solidFill>
                  <a:prstClr val="black"/>
                </a:solidFill>
                <a:latin typeface="Calibri" panose="020F0502020204030204" pitchFamily="34" charset="0"/>
                <a:ea typeface="MS Gothic"/>
                <a:cs typeface="Calibri" panose="020F0502020204030204" pitchFamily="34" charset="0"/>
              </a:rPr>
              <a:t>Europe needs more innovative 	    SMEs to create growth and jobs</a:t>
            </a:r>
          </a:p>
          <a:p>
            <a:pPr marL="779463" lvl="1" indent="-322263" eaLnBrk="1" hangingPunct="1">
              <a:lnSpc>
                <a:spcPct val="90000"/>
              </a:lnSpc>
              <a:spcBef>
                <a:spcPct val="60000"/>
              </a:spcBef>
              <a:defRPr/>
            </a:pPr>
            <a:endParaRPr lang="en-GB" kern="0" dirty="0">
              <a:latin typeface="Calibri" panose="020F0502020204030204" pitchFamily="34" charset="0"/>
              <a:ea typeface="MS Gothic"/>
              <a:cs typeface="Calibri" panose="020F050202020403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693385680"/>
              </p:ext>
            </p:extLst>
          </p:nvPr>
        </p:nvGraphicFramePr>
        <p:xfrm>
          <a:off x="5934675" y="1927158"/>
          <a:ext cx="5753742" cy="2490233"/>
        </p:xfrm>
        <a:graphic>
          <a:graphicData uri="http://schemas.openxmlformats.org/drawingml/2006/table">
            <a:tbl>
              <a:tblPr firstRow="1" firstCol="1" bandRow="1"/>
              <a:tblGrid>
                <a:gridCol w="4640114">
                  <a:extLst>
                    <a:ext uri="{9D8B030D-6E8A-4147-A177-3AD203B41FA5}">
                      <a16:colId xmlns:a16="http://schemas.microsoft.com/office/drawing/2014/main" val="20000"/>
                    </a:ext>
                  </a:extLst>
                </a:gridCol>
                <a:gridCol w="1113628">
                  <a:extLst>
                    <a:ext uri="{9D8B030D-6E8A-4147-A177-3AD203B41FA5}">
                      <a16:colId xmlns:a16="http://schemas.microsoft.com/office/drawing/2014/main" val="20001"/>
                    </a:ext>
                  </a:extLst>
                </a:gridCol>
              </a:tblGrid>
              <a:tr h="926477">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1" dirty="0">
                          <a:solidFill>
                            <a:srgbClr val="C00000"/>
                          </a:solidFill>
                          <a:effectLst/>
                          <a:latin typeface="Calibri"/>
                          <a:ea typeface="Calibri"/>
                          <a:cs typeface="Times New Roman"/>
                        </a:rPr>
                        <a:t>Leadership in enabling and industrial technologies </a:t>
                      </a:r>
                      <a:endParaRPr lang="en-GB" sz="1600" dirty="0">
                        <a:solidFill>
                          <a:srgbClr val="C00000"/>
                        </a:solidFill>
                        <a:effectLst/>
                        <a:latin typeface="Calibri"/>
                        <a:ea typeface="Calibri"/>
                        <a:cs typeface="Times New Roman"/>
                      </a:endParaRPr>
                    </a:p>
                    <a:p>
                      <a:pPr marL="0" marR="0">
                        <a:lnSpc>
                          <a:spcPct val="115000"/>
                        </a:lnSpc>
                        <a:spcBef>
                          <a:spcPts val="0"/>
                        </a:spcBef>
                        <a:spcAft>
                          <a:spcPts val="0"/>
                        </a:spcAft>
                      </a:pPr>
                      <a:r>
                        <a:rPr lang="en-GB" sz="1600" b="1" i="1" dirty="0">
                          <a:solidFill>
                            <a:srgbClr val="0F5494"/>
                          </a:solidFill>
                          <a:effectLst/>
                          <a:latin typeface="Calibri"/>
                          <a:ea typeface="Calibri"/>
                          <a:cs typeface="Times New Roman"/>
                        </a:rPr>
                        <a:t>(ICT, nanotechnologies, materials, biotechnology, manufacturing, space)</a:t>
                      </a:r>
                      <a:endParaRPr lang="en-GB" sz="1600" dirty="0">
                        <a:solidFill>
                          <a:srgbClr val="0F5494"/>
                        </a:solidFill>
                        <a:effectLst/>
                        <a:latin typeface="Calibri"/>
                        <a:ea typeface="Calibri"/>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1000"/>
                        </a:spcAft>
                      </a:pPr>
                      <a:r>
                        <a:rPr lang="en-GB" sz="1600" b="1" dirty="0">
                          <a:solidFill>
                            <a:srgbClr val="0F5494"/>
                          </a:solidFill>
                          <a:effectLst/>
                          <a:latin typeface="Calibri"/>
                          <a:ea typeface="Calibri"/>
                          <a:cs typeface="Times New Roman"/>
                        </a:rPr>
                        <a:t>13.557</a:t>
                      </a:r>
                      <a:endParaRPr lang="en-GB" sz="1600" dirty="0">
                        <a:solidFill>
                          <a:srgbClr val="0F5494"/>
                        </a:solidFill>
                        <a:effectLst/>
                        <a:latin typeface="Calibri"/>
                        <a:ea typeface="Calibri"/>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14400">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1" dirty="0">
                          <a:solidFill>
                            <a:srgbClr val="C00000"/>
                          </a:solidFill>
                          <a:effectLst/>
                          <a:latin typeface="Calibri"/>
                          <a:ea typeface="Calibri"/>
                          <a:cs typeface="Times New Roman"/>
                        </a:rPr>
                        <a:t>Access to risk finance</a:t>
                      </a:r>
                      <a:endParaRPr lang="en-GB" sz="1600" dirty="0">
                        <a:solidFill>
                          <a:srgbClr val="C00000"/>
                        </a:solidFill>
                        <a:effectLst/>
                        <a:latin typeface="Calibri"/>
                        <a:ea typeface="Calibri"/>
                        <a:cs typeface="Times New Roman"/>
                      </a:endParaRPr>
                    </a:p>
                    <a:p>
                      <a:pPr marL="0" marR="0">
                        <a:lnSpc>
                          <a:spcPct val="115000"/>
                        </a:lnSpc>
                        <a:spcBef>
                          <a:spcPts val="0"/>
                        </a:spcBef>
                        <a:spcAft>
                          <a:spcPts val="0"/>
                        </a:spcAft>
                      </a:pPr>
                      <a:r>
                        <a:rPr lang="en-GB" sz="1600" b="1" i="1" dirty="0">
                          <a:solidFill>
                            <a:srgbClr val="0F5494"/>
                          </a:solidFill>
                          <a:effectLst/>
                          <a:latin typeface="Calibri"/>
                          <a:ea typeface="Calibri"/>
                          <a:cs typeface="Times New Roman"/>
                        </a:rPr>
                        <a:t>Leveraging private finance and venture capital for research and innovation</a:t>
                      </a:r>
                      <a:endParaRPr lang="en-GB" sz="1600" dirty="0">
                        <a:solidFill>
                          <a:srgbClr val="0F5494"/>
                        </a:solidFill>
                        <a:effectLst/>
                        <a:latin typeface="Calibri"/>
                        <a:ea typeface="Calibri"/>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1" dirty="0">
                          <a:solidFill>
                            <a:srgbClr val="0F5494"/>
                          </a:solidFill>
                          <a:effectLst/>
                          <a:latin typeface="Calibri"/>
                          <a:ea typeface="Calibri"/>
                          <a:cs typeface="Times New Roman"/>
                        </a:rPr>
                        <a:t>2.842</a:t>
                      </a:r>
                      <a:endParaRPr lang="en-GB" sz="1600" dirty="0">
                        <a:solidFill>
                          <a:srgbClr val="0F5494"/>
                        </a:solidFill>
                        <a:effectLst/>
                        <a:latin typeface="Calibri"/>
                        <a:ea typeface="Calibri"/>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49356">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1" dirty="0">
                          <a:solidFill>
                            <a:srgbClr val="C00000"/>
                          </a:solidFill>
                          <a:effectLst/>
                          <a:latin typeface="Calibri"/>
                          <a:ea typeface="Calibri"/>
                          <a:cs typeface="Times New Roman"/>
                        </a:rPr>
                        <a:t>Innovation in SMEs</a:t>
                      </a:r>
                      <a:endParaRPr lang="en-GB" sz="1600" dirty="0">
                        <a:solidFill>
                          <a:srgbClr val="C00000"/>
                        </a:solidFill>
                        <a:effectLst/>
                        <a:latin typeface="Calibri"/>
                        <a:ea typeface="Calibri"/>
                        <a:cs typeface="Times New Roman"/>
                      </a:endParaRPr>
                    </a:p>
                    <a:p>
                      <a:pPr marL="0" marR="0">
                        <a:lnSpc>
                          <a:spcPct val="115000"/>
                        </a:lnSpc>
                        <a:spcBef>
                          <a:spcPts val="0"/>
                        </a:spcBef>
                        <a:spcAft>
                          <a:spcPts val="0"/>
                        </a:spcAft>
                      </a:pPr>
                      <a:r>
                        <a:rPr lang="en-GB" sz="1600" b="1" i="1" dirty="0">
                          <a:solidFill>
                            <a:srgbClr val="0F5494"/>
                          </a:solidFill>
                          <a:effectLst/>
                          <a:latin typeface="Calibri"/>
                          <a:ea typeface="Calibri"/>
                          <a:cs typeface="Times New Roman"/>
                        </a:rPr>
                        <a:t>Fostering all forms of innovation in all types of SMEs</a:t>
                      </a:r>
                      <a:endParaRPr lang="en-GB" sz="1600" dirty="0">
                        <a:solidFill>
                          <a:srgbClr val="0F5494"/>
                        </a:solidFill>
                        <a:effectLst/>
                        <a:latin typeface="Calibri"/>
                        <a:ea typeface="Calibri"/>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1" dirty="0">
                          <a:solidFill>
                            <a:srgbClr val="0F5494"/>
                          </a:solidFill>
                          <a:effectLst/>
                          <a:latin typeface="Calibri"/>
                          <a:ea typeface="Calibri"/>
                          <a:cs typeface="Times New Roman"/>
                        </a:rPr>
                        <a:t>616</a:t>
                      </a:r>
                      <a:endParaRPr lang="en-GB" sz="1600" b="0" dirty="0">
                        <a:solidFill>
                          <a:srgbClr val="0F5494"/>
                        </a:solidFill>
                        <a:effectLst/>
                        <a:latin typeface="Calibri"/>
                        <a:ea typeface="Calibri"/>
                        <a:cs typeface="Times New Roman"/>
                      </a:endParaRPr>
                    </a:p>
                  </a:txBody>
                  <a:tcPr marL="68562" marR="68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9" name="Image 2">
            <a:extLst>
              <a:ext uri="{FF2B5EF4-FFF2-40B4-BE49-F238E27FC236}">
                <a16:creationId xmlns:a16="http://schemas.microsoft.com/office/drawing/2014/main" id="{D88A8C9E-B696-4672-BD42-B4868E1875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898" y="5470295"/>
            <a:ext cx="2232116" cy="10821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612729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571870" y="682940"/>
            <a:ext cx="11313232" cy="4936625"/>
          </a:xfrm>
        </p:spPr>
        <p:txBody>
          <a:bodyPr>
            <a:normAutofit fontScale="25000" lnSpcReduction="20000"/>
          </a:bodyPr>
          <a:lstStyle/>
          <a:p>
            <a:pPr marL="0" marR="0" indent="0">
              <a:lnSpc>
                <a:spcPct val="120000"/>
              </a:lnSpc>
              <a:spcBef>
                <a:spcPts val="0"/>
              </a:spcBef>
              <a:spcAft>
                <a:spcPts val="0"/>
              </a:spcAft>
              <a:buNone/>
            </a:pPr>
            <a:r>
              <a:rPr lang="en-GB" altLang="en-US" sz="11200" b="1" dirty="0">
                <a:solidFill>
                  <a:schemeClr val="accent5">
                    <a:lumMod val="50000"/>
                  </a:schemeClr>
                </a:solidFill>
                <a:latin typeface="Calibri"/>
              </a:rPr>
              <a:t>Priority 2.</a:t>
            </a:r>
            <a:r>
              <a:rPr lang="en-GB" altLang="zh-CN" sz="11200" b="1" dirty="0">
                <a:solidFill>
                  <a:schemeClr val="accent5">
                    <a:lumMod val="50000"/>
                  </a:schemeClr>
                </a:solidFill>
                <a:latin typeface="Calibri"/>
                <a:ea typeface="宋体"/>
              </a:rPr>
              <a:t> </a:t>
            </a:r>
            <a:r>
              <a:rPr lang="en-GB" altLang="zh-CN" sz="11200" b="1" dirty="0">
                <a:solidFill>
                  <a:schemeClr val="accent5">
                    <a:lumMod val="50000"/>
                  </a:schemeClr>
                </a:solidFill>
                <a:latin typeface="Calibri"/>
              </a:rPr>
              <a:t>Industrial leadership </a:t>
            </a:r>
            <a:r>
              <a:rPr lang="en-GB" altLang="en-US" sz="11200" b="1" dirty="0">
                <a:solidFill>
                  <a:schemeClr val="accent5">
                    <a:lumMod val="50000"/>
                  </a:schemeClr>
                </a:solidFill>
                <a:latin typeface="Calibri"/>
              </a:rPr>
              <a:t>– </a:t>
            </a:r>
          </a:p>
          <a:p>
            <a:pPr marL="0" marR="0" indent="0">
              <a:lnSpc>
                <a:spcPct val="170000"/>
              </a:lnSpc>
              <a:spcBef>
                <a:spcPts val="0"/>
              </a:spcBef>
              <a:spcAft>
                <a:spcPts val="0"/>
              </a:spcAft>
              <a:buNone/>
            </a:pPr>
            <a:r>
              <a:rPr lang="en-GB" sz="11200" b="1" dirty="0">
                <a:solidFill>
                  <a:srgbClr val="C00000"/>
                </a:solidFill>
                <a:latin typeface="Calibri"/>
                <a:ea typeface="Calibri"/>
                <a:cs typeface="Times New Roman"/>
              </a:rPr>
              <a:t>Leadership in enabling and industrial technologies </a:t>
            </a:r>
            <a:endParaRPr lang="en-GB" sz="11200" dirty="0">
              <a:solidFill>
                <a:srgbClr val="C00000"/>
              </a:solidFill>
              <a:latin typeface="Calibri"/>
              <a:ea typeface="Calibri"/>
              <a:cs typeface="Times New Roman"/>
            </a:endParaRPr>
          </a:p>
          <a:p>
            <a:pPr marL="0" marR="0" indent="0">
              <a:lnSpc>
                <a:spcPct val="115000"/>
              </a:lnSpc>
              <a:spcBef>
                <a:spcPts val="0"/>
              </a:spcBef>
              <a:spcAft>
                <a:spcPts val="0"/>
              </a:spcAft>
              <a:buNone/>
            </a:pPr>
            <a:r>
              <a:rPr lang="en-GB" sz="11200" b="1" i="1" dirty="0">
                <a:solidFill>
                  <a:srgbClr val="0F5494"/>
                </a:solidFill>
                <a:latin typeface="Calibri"/>
                <a:ea typeface="Calibri"/>
                <a:cs typeface="Times New Roman"/>
              </a:rPr>
              <a:t>(ICT, nanotechnologies, materials, biotechnology, manufacturing, space)</a:t>
            </a:r>
            <a:endParaRPr lang="en-GB" sz="11200" dirty="0">
              <a:solidFill>
                <a:srgbClr val="0F5494"/>
              </a:solidFill>
              <a:latin typeface="Calibri"/>
              <a:ea typeface="Calibri"/>
              <a:cs typeface="Times New Roman"/>
            </a:endParaRPr>
          </a:p>
          <a:p>
            <a:pPr marL="0" indent="0" algn="just">
              <a:lnSpc>
                <a:spcPct val="120000"/>
              </a:lnSpc>
              <a:buNone/>
            </a:pPr>
            <a:endParaRPr lang="en-US" sz="3200" b="1" dirty="0">
              <a:latin typeface="Calibri" panose="020F0502020204030204" pitchFamily="34" charset="0"/>
              <a:cs typeface="Calibri" panose="020F0502020204030204" pitchFamily="34" charset="0"/>
            </a:endParaRPr>
          </a:p>
          <a:p>
            <a:pPr marL="0" indent="0" algn="just">
              <a:lnSpc>
                <a:spcPct val="120000"/>
              </a:lnSpc>
              <a:buNone/>
            </a:pPr>
            <a:r>
              <a:rPr lang="en-US" sz="8000" b="1" dirty="0">
                <a:latin typeface="Calibri" panose="020F0502020204030204" pitchFamily="34" charset="0"/>
                <a:cs typeface="Calibri" panose="020F0502020204030204" pitchFamily="34" charset="0"/>
              </a:rPr>
              <a:t>Leadership in enabling and industrial technologies</a:t>
            </a:r>
            <a:r>
              <a:rPr lang="en-US" sz="8000" dirty="0">
                <a:latin typeface="Calibri" panose="020F0502020204030204" pitchFamily="34" charset="0"/>
                <a:cs typeface="Calibri" panose="020F0502020204030204" pitchFamily="34" charset="0"/>
              </a:rPr>
              <a:t>” provides dedicated support for research, development and demonstration and, where appropriate, for standardization and certification, on </a:t>
            </a:r>
          </a:p>
          <a:p>
            <a:pPr lvl="1" algn="just">
              <a:lnSpc>
                <a:spcPct val="120000"/>
              </a:lnSpc>
            </a:pPr>
            <a:r>
              <a:rPr lang="en-US" sz="8000" dirty="0">
                <a:latin typeface="Calibri" panose="020F0502020204030204" pitchFamily="34" charset="0"/>
                <a:cs typeface="Calibri" panose="020F0502020204030204" pitchFamily="34" charset="0"/>
              </a:rPr>
              <a:t>information and communication technologies (ICT), </a:t>
            </a:r>
          </a:p>
          <a:p>
            <a:pPr lvl="1" algn="just">
              <a:lnSpc>
                <a:spcPct val="120000"/>
              </a:lnSpc>
            </a:pPr>
            <a:r>
              <a:rPr lang="en-US" sz="8000" dirty="0">
                <a:latin typeface="Calibri" panose="020F0502020204030204" pitchFamily="34" charset="0"/>
                <a:cs typeface="Calibri" panose="020F0502020204030204" pitchFamily="34" charset="0"/>
              </a:rPr>
              <a:t>nanotechnology, </a:t>
            </a:r>
          </a:p>
          <a:p>
            <a:pPr lvl="1" algn="just">
              <a:lnSpc>
                <a:spcPct val="120000"/>
              </a:lnSpc>
            </a:pPr>
            <a:r>
              <a:rPr lang="en-US" sz="8000" dirty="0">
                <a:latin typeface="Calibri" panose="020F0502020204030204" pitchFamily="34" charset="0"/>
                <a:cs typeface="Calibri" panose="020F0502020204030204" pitchFamily="34" charset="0"/>
              </a:rPr>
              <a:t>advanced materials, </a:t>
            </a:r>
          </a:p>
          <a:p>
            <a:pPr lvl="1" algn="just">
              <a:lnSpc>
                <a:spcPct val="120000"/>
              </a:lnSpc>
            </a:pPr>
            <a:r>
              <a:rPr lang="en-US" sz="8000" dirty="0">
                <a:latin typeface="Calibri" panose="020F0502020204030204" pitchFamily="34" charset="0"/>
                <a:cs typeface="Calibri" panose="020F0502020204030204" pitchFamily="34" charset="0"/>
              </a:rPr>
              <a:t>biotechnology, </a:t>
            </a:r>
          </a:p>
          <a:p>
            <a:pPr lvl="1" algn="just">
              <a:lnSpc>
                <a:spcPct val="120000"/>
              </a:lnSpc>
            </a:pPr>
            <a:r>
              <a:rPr lang="en-US" sz="8000" dirty="0">
                <a:latin typeface="Calibri" panose="020F0502020204030204" pitchFamily="34" charset="0"/>
                <a:cs typeface="Calibri" panose="020F0502020204030204" pitchFamily="34" charset="0"/>
              </a:rPr>
              <a:t>advanced manufacturing and processing and </a:t>
            </a:r>
          </a:p>
          <a:p>
            <a:pPr lvl="1" algn="just">
              <a:lnSpc>
                <a:spcPct val="120000"/>
              </a:lnSpc>
            </a:pPr>
            <a:r>
              <a:rPr lang="en-US" sz="8000" dirty="0">
                <a:latin typeface="Calibri" panose="020F0502020204030204" pitchFamily="34" charset="0"/>
                <a:cs typeface="Calibri" panose="020F0502020204030204" pitchFamily="34" charset="0"/>
              </a:rPr>
              <a:t>space.</a:t>
            </a:r>
          </a:p>
          <a:p>
            <a:pPr marL="0" indent="0" algn="just">
              <a:lnSpc>
                <a:spcPct val="120000"/>
              </a:lnSpc>
              <a:buNone/>
            </a:pPr>
            <a:endParaRPr lang="en-US" sz="6200" dirty="0">
              <a:latin typeface="Calibri" panose="020F0502020204030204" pitchFamily="34" charset="0"/>
              <a:cs typeface="Calibri" panose="020F0502020204030204" pitchFamily="34" charset="0"/>
            </a:endParaRPr>
          </a:p>
        </p:txBody>
      </p:sp>
      <p:pic>
        <p:nvPicPr>
          <p:cNvPr id="4" name="Image 2">
            <a:extLst>
              <a:ext uri="{FF2B5EF4-FFF2-40B4-BE49-F238E27FC236}">
                <a16:creationId xmlns:a16="http://schemas.microsoft.com/office/drawing/2014/main" id="{D0333304-77CB-4554-B586-F86A0492F9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898" y="5470295"/>
            <a:ext cx="2232116" cy="10821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615856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593957" y="709444"/>
            <a:ext cx="11313232" cy="4936625"/>
          </a:xfrm>
        </p:spPr>
        <p:txBody>
          <a:bodyPr>
            <a:normAutofit/>
          </a:bodyPr>
          <a:lstStyle/>
          <a:p>
            <a:pPr marL="0" marR="0" indent="0">
              <a:lnSpc>
                <a:spcPct val="115000"/>
              </a:lnSpc>
              <a:spcBef>
                <a:spcPts val="0"/>
              </a:spcBef>
              <a:spcAft>
                <a:spcPts val="0"/>
              </a:spcAft>
              <a:buNone/>
            </a:pPr>
            <a:r>
              <a:rPr lang="en-GB" altLang="en-US" b="1" dirty="0">
                <a:solidFill>
                  <a:schemeClr val="accent5">
                    <a:lumMod val="50000"/>
                  </a:schemeClr>
                </a:solidFill>
                <a:latin typeface="Calibri"/>
              </a:rPr>
              <a:t>Priority 2.</a:t>
            </a:r>
            <a:r>
              <a:rPr lang="en-GB" altLang="zh-CN" b="1" dirty="0">
                <a:solidFill>
                  <a:schemeClr val="accent5">
                    <a:lumMod val="50000"/>
                  </a:schemeClr>
                </a:solidFill>
                <a:latin typeface="Calibri"/>
                <a:ea typeface="宋体"/>
              </a:rPr>
              <a:t> </a:t>
            </a:r>
            <a:r>
              <a:rPr lang="en-GB" altLang="zh-CN" b="1" dirty="0">
                <a:solidFill>
                  <a:schemeClr val="accent5">
                    <a:lumMod val="50000"/>
                  </a:schemeClr>
                </a:solidFill>
                <a:latin typeface="Calibri"/>
              </a:rPr>
              <a:t>Industrial leadership </a:t>
            </a:r>
            <a:r>
              <a:rPr lang="en-GB" altLang="en-US" b="1" dirty="0">
                <a:solidFill>
                  <a:schemeClr val="accent5">
                    <a:lumMod val="50000"/>
                  </a:schemeClr>
                </a:solidFill>
                <a:latin typeface="Calibri"/>
              </a:rPr>
              <a:t>- </a:t>
            </a:r>
            <a:r>
              <a:rPr lang="en-GB" b="1" dirty="0">
                <a:solidFill>
                  <a:srgbClr val="C00000"/>
                </a:solidFill>
                <a:latin typeface="Calibri"/>
                <a:ea typeface="Calibri"/>
                <a:cs typeface="Times New Roman"/>
              </a:rPr>
              <a:t>Access to risk finance</a:t>
            </a:r>
            <a:endParaRPr lang="en-GB" dirty="0">
              <a:solidFill>
                <a:srgbClr val="C00000"/>
              </a:solidFill>
              <a:latin typeface="Calibri"/>
              <a:ea typeface="Calibri"/>
              <a:cs typeface="Times New Roman"/>
            </a:endParaRPr>
          </a:p>
          <a:p>
            <a:pPr marL="0" marR="0" indent="0">
              <a:lnSpc>
                <a:spcPct val="115000"/>
              </a:lnSpc>
              <a:spcBef>
                <a:spcPts val="0"/>
              </a:spcBef>
              <a:spcAft>
                <a:spcPts val="0"/>
              </a:spcAft>
              <a:buNone/>
            </a:pPr>
            <a:r>
              <a:rPr lang="en-GB" b="1" i="1" dirty="0">
                <a:solidFill>
                  <a:srgbClr val="0F5494"/>
                </a:solidFill>
                <a:latin typeface="Calibri"/>
                <a:ea typeface="Calibri"/>
                <a:cs typeface="Times New Roman"/>
              </a:rPr>
              <a:t>Leveraging private finance and venture capital for research and innovation</a:t>
            </a:r>
            <a:endParaRPr lang="en-GB" dirty="0">
              <a:solidFill>
                <a:srgbClr val="0F5494"/>
              </a:solidFill>
              <a:latin typeface="Calibri"/>
              <a:ea typeface="Calibri"/>
              <a:cs typeface="Times New Roman"/>
            </a:endParaRPr>
          </a:p>
          <a:p>
            <a:pPr marL="0" indent="0" algn="just">
              <a:lnSpc>
                <a:spcPct val="120000"/>
              </a:lnSpc>
              <a:buNone/>
            </a:pPr>
            <a:endParaRPr lang="en-US" b="1" dirty="0">
              <a:latin typeface="Calibri" panose="020F0502020204030204" pitchFamily="34" charset="0"/>
              <a:cs typeface="Calibri" panose="020F0502020204030204" pitchFamily="34" charset="0"/>
            </a:endParaRPr>
          </a:p>
          <a:p>
            <a:pPr marL="0" indent="0" algn="just">
              <a:lnSpc>
                <a:spcPct val="120000"/>
              </a:lnSpc>
              <a:buNone/>
            </a:pPr>
            <a:r>
              <a:rPr lang="en-US" sz="2000" b="1" dirty="0">
                <a:latin typeface="Calibri" panose="020F0502020204030204" pitchFamily="34" charset="0"/>
                <a:cs typeface="Calibri" panose="020F0502020204030204" pitchFamily="34" charset="0"/>
              </a:rPr>
              <a:t>“Access to risk finance” </a:t>
            </a:r>
            <a:r>
              <a:rPr lang="en-US" sz="2000" dirty="0">
                <a:latin typeface="Calibri" panose="020F0502020204030204" pitchFamily="34" charset="0"/>
                <a:cs typeface="Calibri" panose="020F0502020204030204" pitchFamily="34" charset="0"/>
              </a:rPr>
              <a:t>aims to overcome deficits in the availability of debt and equity finance for R&amp;D and innovation-driven companies and projects at all stages of development</a:t>
            </a:r>
          </a:p>
          <a:p>
            <a:pPr marL="0" indent="0" algn="just">
              <a:lnSpc>
                <a:spcPct val="120000"/>
              </a:lnSpc>
              <a:buNone/>
            </a:pPr>
            <a:r>
              <a:rPr lang="en-US" sz="2000" dirty="0">
                <a:latin typeface="Calibri" panose="020F0502020204030204" pitchFamily="34" charset="0"/>
                <a:cs typeface="Calibri" panose="020F0502020204030204" pitchFamily="34" charset="0"/>
              </a:rPr>
              <a:t>Helps companies and other types of organization engaged in research and innovation (R&amp;I) to gain easier access, via financial instruments, to loans, guarantees, counter-guarantees and hybrid, mezzanine and equity finance, which are be most importantly boosted under the new Commission initiative </a:t>
            </a:r>
            <a:r>
              <a:rPr lang="en-US" sz="2000" dirty="0" err="1">
                <a:latin typeface="Calibri" panose="020F0502020204030204" pitchFamily="34" charset="0"/>
                <a:cs typeface="Calibri" panose="020F0502020204030204" pitchFamily="34" charset="0"/>
              </a:rPr>
              <a:t>VentureEU</a:t>
            </a:r>
            <a:r>
              <a:rPr lang="en-US" sz="2000" dirty="0">
                <a:latin typeface="Calibri" panose="020F0502020204030204" pitchFamily="34" charset="0"/>
                <a:cs typeface="Calibri" panose="020F0502020204030204" pitchFamily="34" charset="0"/>
              </a:rPr>
              <a:t>.</a:t>
            </a:r>
          </a:p>
        </p:txBody>
      </p:sp>
      <p:pic>
        <p:nvPicPr>
          <p:cNvPr id="4" name="Image 2">
            <a:extLst>
              <a:ext uri="{FF2B5EF4-FFF2-40B4-BE49-F238E27FC236}">
                <a16:creationId xmlns:a16="http://schemas.microsoft.com/office/drawing/2014/main" id="{D0333304-77CB-4554-B586-F86A0492F9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898" y="5470295"/>
            <a:ext cx="2232116" cy="10821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585536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571870" y="682940"/>
            <a:ext cx="11313232" cy="4936625"/>
          </a:xfrm>
        </p:spPr>
        <p:txBody>
          <a:bodyPr>
            <a:normAutofit fontScale="92500" lnSpcReduction="10000"/>
          </a:bodyPr>
          <a:lstStyle/>
          <a:p>
            <a:pPr marL="0" marR="0" indent="0">
              <a:lnSpc>
                <a:spcPct val="115000"/>
              </a:lnSpc>
              <a:spcBef>
                <a:spcPts val="0"/>
              </a:spcBef>
              <a:spcAft>
                <a:spcPts val="0"/>
              </a:spcAft>
              <a:buNone/>
            </a:pPr>
            <a:r>
              <a:rPr lang="en-GB" altLang="en-US" b="1" dirty="0">
                <a:solidFill>
                  <a:schemeClr val="accent5">
                    <a:lumMod val="50000"/>
                  </a:schemeClr>
                </a:solidFill>
                <a:latin typeface="Calibri"/>
              </a:rPr>
              <a:t>Priority 2.</a:t>
            </a:r>
            <a:r>
              <a:rPr lang="en-GB" altLang="zh-CN" b="1" dirty="0">
                <a:solidFill>
                  <a:schemeClr val="accent5">
                    <a:lumMod val="50000"/>
                  </a:schemeClr>
                </a:solidFill>
                <a:latin typeface="Calibri"/>
                <a:ea typeface="宋体"/>
              </a:rPr>
              <a:t> </a:t>
            </a:r>
            <a:r>
              <a:rPr lang="en-GB" altLang="zh-CN" b="1" dirty="0">
                <a:solidFill>
                  <a:schemeClr val="accent5">
                    <a:lumMod val="50000"/>
                  </a:schemeClr>
                </a:solidFill>
                <a:latin typeface="Calibri"/>
              </a:rPr>
              <a:t>Industrial leadership </a:t>
            </a:r>
            <a:r>
              <a:rPr lang="en-GB" altLang="en-US" b="1" dirty="0">
                <a:solidFill>
                  <a:schemeClr val="accent5">
                    <a:lumMod val="50000"/>
                  </a:schemeClr>
                </a:solidFill>
                <a:latin typeface="Calibri"/>
              </a:rPr>
              <a:t>- </a:t>
            </a:r>
            <a:r>
              <a:rPr lang="en-GB" b="1" dirty="0">
                <a:solidFill>
                  <a:srgbClr val="C00000"/>
                </a:solidFill>
                <a:latin typeface="Calibri"/>
                <a:ea typeface="Calibri"/>
                <a:cs typeface="Times New Roman"/>
              </a:rPr>
              <a:t>Innovation in SMEs</a:t>
            </a:r>
            <a:endParaRPr lang="en-GB" dirty="0">
              <a:solidFill>
                <a:srgbClr val="C00000"/>
              </a:solidFill>
              <a:latin typeface="Calibri"/>
              <a:ea typeface="Calibri"/>
              <a:cs typeface="Times New Roman"/>
            </a:endParaRPr>
          </a:p>
          <a:p>
            <a:pPr marL="0" marR="0" indent="0">
              <a:lnSpc>
                <a:spcPct val="115000"/>
              </a:lnSpc>
              <a:spcBef>
                <a:spcPts val="0"/>
              </a:spcBef>
              <a:spcAft>
                <a:spcPts val="0"/>
              </a:spcAft>
              <a:buNone/>
            </a:pPr>
            <a:r>
              <a:rPr lang="en-GB" b="1" i="1" dirty="0">
                <a:solidFill>
                  <a:srgbClr val="0F5494"/>
                </a:solidFill>
                <a:latin typeface="Calibri"/>
                <a:ea typeface="Calibri"/>
                <a:cs typeface="Times New Roman"/>
              </a:rPr>
              <a:t>Fostering all forms of innovation in all types of SMEs</a:t>
            </a:r>
            <a:endParaRPr lang="en-GB" dirty="0">
              <a:solidFill>
                <a:srgbClr val="0F5494"/>
              </a:solidFill>
              <a:latin typeface="Calibri"/>
              <a:ea typeface="Calibri"/>
              <a:cs typeface="Times New Roman"/>
            </a:endParaRPr>
          </a:p>
          <a:p>
            <a:pPr marL="0" indent="0" algn="just">
              <a:lnSpc>
                <a:spcPct val="120000"/>
              </a:lnSpc>
              <a:buNone/>
            </a:pPr>
            <a:endParaRPr lang="en-US" sz="2000" b="1" dirty="0">
              <a:latin typeface="Calibri" panose="020F0502020204030204" pitchFamily="34" charset="0"/>
              <a:cs typeface="Calibri" panose="020F0502020204030204" pitchFamily="34" charset="0"/>
            </a:endParaRPr>
          </a:p>
          <a:p>
            <a:pPr marL="0" indent="0" algn="just">
              <a:lnSpc>
                <a:spcPct val="120000"/>
              </a:lnSpc>
              <a:buNone/>
            </a:pPr>
            <a:r>
              <a:rPr lang="en-US" sz="2000" b="1" dirty="0">
                <a:latin typeface="Calibri" panose="020F0502020204030204" pitchFamily="34" charset="0"/>
                <a:cs typeface="Calibri" panose="020F0502020204030204" pitchFamily="34" charset="0"/>
              </a:rPr>
              <a:t>“Innovation in SMEs” </a:t>
            </a:r>
            <a:r>
              <a:rPr lang="en-US" sz="2000" dirty="0">
                <a:latin typeface="Calibri" panose="020F0502020204030204" pitchFamily="34" charset="0"/>
                <a:cs typeface="Calibri" panose="020F0502020204030204" pitchFamily="34" charset="0"/>
              </a:rPr>
              <a:t>provides SME-tailored support to stimulate all forms of innovation in SMEs, targeting those with the potential to grow and internationalize across the single market and beyond</a:t>
            </a:r>
          </a:p>
          <a:p>
            <a:pPr algn="just">
              <a:lnSpc>
                <a:spcPct val="120000"/>
              </a:lnSpc>
            </a:pPr>
            <a:r>
              <a:rPr lang="en-US" sz="2000" dirty="0">
                <a:latin typeface="Calibri" panose="020F0502020204030204" pitchFamily="34" charset="0"/>
                <a:cs typeface="Calibri" panose="020F0502020204030204" pitchFamily="34" charset="0"/>
              </a:rPr>
              <a:t>Aimed at highly innovative SMEs with the ambition to develop their growth potential. </a:t>
            </a:r>
          </a:p>
          <a:p>
            <a:pPr algn="just">
              <a:lnSpc>
                <a:spcPct val="120000"/>
              </a:lnSpc>
            </a:pPr>
            <a:r>
              <a:rPr lang="en-US" sz="2000" dirty="0">
                <a:latin typeface="Calibri" panose="020F0502020204030204" pitchFamily="34" charset="0"/>
                <a:cs typeface="Calibri" panose="020F0502020204030204" pitchFamily="34" charset="0"/>
              </a:rPr>
              <a:t>It offers lump sums for feasibility studies, grants for an innovation project’s main phase (demonstration, prototyping, testing, application development...); lastly, the commercialization phase is supported indirectly through facilitated access to debt and equity financial instruments</a:t>
            </a:r>
          </a:p>
          <a:p>
            <a:pPr marL="0" indent="0" algn="just">
              <a:lnSpc>
                <a:spcPct val="120000"/>
              </a:lnSpc>
              <a:buNone/>
            </a:pPr>
            <a:r>
              <a:rPr lang="en-US" sz="2000" b="1" u="sng" dirty="0">
                <a:latin typeface="Calibri" panose="020F0502020204030204" pitchFamily="34" charset="0"/>
                <a:cs typeface="Calibri" panose="020F0502020204030204" pitchFamily="34" charset="0"/>
              </a:rPr>
              <a:t>The SME Instrument becomes the EIC Accelerator</a:t>
            </a:r>
            <a:r>
              <a:rPr lang="en-US" sz="2000" dirty="0">
                <a:latin typeface="Calibri" panose="020F0502020204030204" pitchFamily="34" charset="0"/>
                <a:cs typeface="Calibri" panose="020F0502020204030204" pitchFamily="34" charset="0"/>
              </a:rPr>
              <a:t>, offering optional equity investment in addition to a grant. </a:t>
            </a:r>
          </a:p>
          <a:p>
            <a:pPr marL="0" indent="0" algn="just">
              <a:lnSpc>
                <a:spcPct val="120000"/>
              </a:lnSpc>
              <a:buNone/>
            </a:pPr>
            <a:r>
              <a:rPr lang="en-US" sz="2000" dirty="0">
                <a:latin typeface="Calibri" panose="020F0502020204030204" pitchFamily="34" charset="0"/>
                <a:cs typeface="Calibri" panose="020F0502020204030204" pitchFamily="34" charset="0"/>
              </a:rPr>
              <a:t>Innovative companies can apply for a grant only or up to </a:t>
            </a:r>
            <a:r>
              <a:rPr lang="en-US" sz="2000" u="sng" dirty="0">
                <a:latin typeface="Calibri" panose="020F0502020204030204" pitchFamily="34" charset="0"/>
                <a:cs typeface="Calibri" panose="020F0502020204030204" pitchFamily="34" charset="0"/>
              </a:rPr>
              <a:t>17.5 million in combined grant and equity financing </a:t>
            </a:r>
            <a:r>
              <a:rPr lang="en-US" sz="2000" dirty="0">
                <a:latin typeface="Calibri" panose="020F0502020204030204" pitchFamily="34" charset="0"/>
                <a:cs typeface="Calibri" panose="020F0502020204030204" pitchFamily="34" charset="0"/>
              </a:rPr>
              <a:t>to scale-up quickly and effectively. </a:t>
            </a:r>
          </a:p>
          <a:p>
            <a:pPr marL="0" indent="0" algn="just">
              <a:lnSpc>
                <a:spcPct val="120000"/>
              </a:lnSpc>
              <a:buNone/>
            </a:pPr>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pic>
        <p:nvPicPr>
          <p:cNvPr id="4" name="Image 2">
            <a:extLst>
              <a:ext uri="{FF2B5EF4-FFF2-40B4-BE49-F238E27FC236}">
                <a16:creationId xmlns:a16="http://schemas.microsoft.com/office/drawing/2014/main" id="{D0333304-77CB-4554-B586-F86A0492F9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898" y="5510048"/>
            <a:ext cx="2232116" cy="10821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pic>
        <p:nvPicPr>
          <p:cNvPr id="5" name="Picture 4" descr="Image result for SME INSTRUMENT (EIC ACCELERATOR)">
            <a:extLst>
              <a:ext uri="{FF2B5EF4-FFF2-40B4-BE49-F238E27FC236}">
                <a16:creationId xmlns:a16="http://schemas.microsoft.com/office/drawing/2014/main" id="{A3578392-D2A4-4660-A121-0CC34BFE11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0334" y="5566299"/>
            <a:ext cx="2137787" cy="120292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805438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571870" y="682940"/>
            <a:ext cx="11313232" cy="4936625"/>
          </a:xfrm>
        </p:spPr>
        <p:txBody>
          <a:bodyPr>
            <a:normAutofit fontScale="92500" lnSpcReduction="10000"/>
          </a:bodyPr>
          <a:lstStyle/>
          <a:p>
            <a:pPr marL="0" marR="0" indent="0">
              <a:lnSpc>
                <a:spcPct val="115000"/>
              </a:lnSpc>
              <a:spcBef>
                <a:spcPts val="0"/>
              </a:spcBef>
              <a:spcAft>
                <a:spcPts val="0"/>
              </a:spcAft>
              <a:buNone/>
            </a:pPr>
            <a:r>
              <a:rPr lang="en-GB" altLang="en-US" b="1" dirty="0">
                <a:solidFill>
                  <a:schemeClr val="accent5">
                    <a:lumMod val="50000"/>
                  </a:schemeClr>
                </a:solidFill>
                <a:latin typeface="Calibri"/>
              </a:rPr>
              <a:t>Priority 2.</a:t>
            </a:r>
            <a:r>
              <a:rPr lang="en-GB" altLang="zh-CN" b="1" dirty="0">
                <a:solidFill>
                  <a:schemeClr val="accent5">
                    <a:lumMod val="50000"/>
                  </a:schemeClr>
                </a:solidFill>
                <a:latin typeface="Calibri"/>
                <a:ea typeface="宋体"/>
              </a:rPr>
              <a:t> </a:t>
            </a:r>
            <a:r>
              <a:rPr lang="en-GB" altLang="zh-CN" b="1" dirty="0">
                <a:solidFill>
                  <a:schemeClr val="accent5">
                    <a:lumMod val="50000"/>
                  </a:schemeClr>
                </a:solidFill>
                <a:latin typeface="Calibri"/>
              </a:rPr>
              <a:t>Industrial leadership </a:t>
            </a:r>
            <a:r>
              <a:rPr lang="en-GB" altLang="en-US" b="1" dirty="0">
                <a:solidFill>
                  <a:schemeClr val="accent5">
                    <a:lumMod val="50000"/>
                  </a:schemeClr>
                </a:solidFill>
                <a:latin typeface="Calibri"/>
              </a:rPr>
              <a:t>- </a:t>
            </a:r>
            <a:r>
              <a:rPr lang="en-GB" b="1" dirty="0">
                <a:solidFill>
                  <a:srgbClr val="C00000"/>
                </a:solidFill>
                <a:latin typeface="Calibri"/>
                <a:ea typeface="Calibri"/>
                <a:cs typeface="Times New Roman"/>
              </a:rPr>
              <a:t>Innovation in SMEs</a:t>
            </a:r>
            <a:endParaRPr lang="en-GB" dirty="0">
              <a:solidFill>
                <a:srgbClr val="C00000"/>
              </a:solidFill>
              <a:latin typeface="Calibri"/>
              <a:ea typeface="Calibri"/>
              <a:cs typeface="Times New Roman"/>
            </a:endParaRPr>
          </a:p>
          <a:p>
            <a:pPr marL="0" marR="0" indent="0">
              <a:lnSpc>
                <a:spcPct val="115000"/>
              </a:lnSpc>
              <a:spcBef>
                <a:spcPts val="0"/>
              </a:spcBef>
              <a:spcAft>
                <a:spcPts val="0"/>
              </a:spcAft>
              <a:buNone/>
            </a:pPr>
            <a:r>
              <a:rPr lang="en-GB" b="1" i="1" dirty="0">
                <a:solidFill>
                  <a:srgbClr val="0F5494"/>
                </a:solidFill>
                <a:latin typeface="Calibri"/>
                <a:ea typeface="Calibri"/>
                <a:cs typeface="Times New Roman"/>
              </a:rPr>
              <a:t>Fostering all forms of innovation in all types of SMEs</a:t>
            </a:r>
            <a:endParaRPr lang="en-GB" dirty="0">
              <a:solidFill>
                <a:srgbClr val="0F5494"/>
              </a:solidFill>
              <a:latin typeface="Calibri"/>
              <a:ea typeface="Calibri"/>
              <a:cs typeface="Times New Roman"/>
            </a:endParaRPr>
          </a:p>
          <a:p>
            <a:pPr marL="0" indent="0">
              <a:lnSpc>
                <a:spcPct val="120000"/>
              </a:lnSpc>
              <a:buNone/>
            </a:pPr>
            <a:r>
              <a:rPr lang="en-US" sz="2000" dirty="0">
                <a:latin typeface="Calibri" panose="020F0502020204030204" pitchFamily="34" charset="0"/>
                <a:cs typeface="Calibri" panose="020F0502020204030204" pitchFamily="34" charset="0"/>
              </a:rPr>
              <a:t>The </a:t>
            </a:r>
            <a:r>
              <a:rPr lang="en-US" sz="2000" b="1" dirty="0">
                <a:latin typeface="Calibri" panose="020F0502020204030204" pitchFamily="34" charset="0"/>
                <a:cs typeface="Calibri" panose="020F0502020204030204" pitchFamily="34" charset="0"/>
              </a:rPr>
              <a:t>EIC Accelerator Pilot </a:t>
            </a:r>
            <a:r>
              <a:rPr lang="en-US" sz="2000" dirty="0">
                <a:latin typeface="Calibri" panose="020F0502020204030204" pitchFamily="34" charset="0"/>
                <a:cs typeface="Calibri" panose="020F0502020204030204" pitchFamily="34" charset="0"/>
              </a:rPr>
              <a:t>offers small and medium-sized businesses the following:</a:t>
            </a:r>
          </a:p>
          <a:p>
            <a:pPr lvl="0">
              <a:lnSpc>
                <a:spcPct val="120000"/>
              </a:lnSpc>
            </a:pPr>
            <a:r>
              <a:rPr lang="en-US" sz="2000" dirty="0">
                <a:solidFill>
                  <a:srgbClr val="FF0000"/>
                </a:solidFill>
                <a:latin typeface="Calibri" panose="020F0502020204030204" pitchFamily="34" charset="0"/>
                <a:cs typeface="Calibri" panose="020F0502020204030204" pitchFamily="34" charset="0"/>
              </a:rPr>
              <a:t>Business innovation grants for feasibility assessment purposes (</a:t>
            </a:r>
            <a:r>
              <a:rPr lang="en-US" sz="2000" b="1" dirty="0">
                <a:solidFill>
                  <a:srgbClr val="FF0000"/>
                </a:solidFill>
                <a:latin typeface="Calibri" panose="020F0502020204030204" pitchFamily="34" charset="0"/>
                <a:cs typeface="Calibri" panose="020F0502020204030204" pitchFamily="34" charset="0"/>
              </a:rPr>
              <a:t>optional phase I</a:t>
            </a:r>
            <a:r>
              <a:rPr lang="en-US" sz="2000" dirty="0">
                <a:solidFill>
                  <a:srgbClr val="FF0000"/>
                </a:solidFill>
                <a:latin typeface="Calibri" panose="020F0502020204030204" pitchFamily="34" charset="0"/>
                <a:cs typeface="Calibri" panose="020F0502020204030204" pitchFamily="34" charset="0"/>
              </a:rPr>
              <a:t>): EUR 50,000 (lump sum) per project (70% of total cost of the project) – </a:t>
            </a:r>
            <a:r>
              <a:rPr lang="en-US" sz="2000" u="sng" dirty="0">
                <a:solidFill>
                  <a:srgbClr val="FF0000"/>
                </a:solidFill>
                <a:latin typeface="Calibri" panose="020F0502020204030204" pitchFamily="34" charset="0"/>
                <a:cs typeface="Calibri" panose="020F0502020204030204" pitchFamily="34" charset="0"/>
              </a:rPr>
              <a:t>this ended on 5 September 2019</a:t>
            </a:r>
            <a:r>
              <a:rPr lang="en-US" sz="2000" dirty="0">
                <a:solidFill>
                  <a:srgbClr val="FF0000"/>
                </a:solidFill>
                <a:latin typeface="Calibri" panose="020F0502020204030204" pitchFamily="34" charset="0"/>
                <a:cs typeface="Calibri" panose="020F0502020204030204" pitchFamily="34" charset="0"/>
              </a:rPr>
              <a:t>;</a:t>
            </a:r>
          </a:p>
          <a:p>
            <a:pPr lvl="0">
              <a:lnSpc>
                <a:spcPct val="120000"/>
              </a:lnSpc>
            </a:pPr>
            <a:r>
              <a:rPr lang="en-US" sz="2000" dirty="0">
                <a:latin typeface="Calibri" panose="020F0502020204030204" pitchFamily="34" charset="0"/>
                <a:cs typeface="Calibri" panose="020F0502020204030204" pitchFamily="34" charset="0"/>
              </a:rPr>
              <a:t>Business innovation grants for </a:t>
            </a:r>
            <a:r>
              <a:rPr lang="en-US" sz="2000" u="sng" dirty="0">
                <a:latin typeface="Calibri" panose="020F0502020204030204" pitchFamily="34" charset="0"/>
                <a:cs typeface="Calibri" panose="020F0502020204030204" pitchFamily="34" charset="0"/>
              </a:rPr>
              <a:t>innovation development &amp; demonstration purposes</a:t>
            </a:r>
            <a:r>
              <a:rPr lang="en-US" sz="2000" dirty="0">
                <a:latin typeface="Calibri" panose="020F0502020204030204" pitchFamily="34" charset="0"/>
                <a:cs typeface="Calibri" panose="020F0502020204030204" pitchFamily="34" charset="0"/>
              </a:rPr>
              <a:t>: an amount in the indicative range of EUR 500,000 and 2,5 million (70% of total cost of the project as a general rule);</a:t>
            </a:r>
          </a:p>
          <a:p>
            <a:pPr lvl="0">
              <a:lnSpc>
                <a:spcPct val="120000"/>
              </a:lnSpc>
            </a:pPr>
            <a:r>
              <a:rPr lang="en-US" sz="2000" u="sng" dirty="0">
                <a:latin typeface="Calibri" panose="020F0502020204030204" pitchFamily="34" charset="0"/>
                <a:cs typeface="Calibri" panose="020F0502020204030204" pitchFamily="34" charset="0"/>
              </a:rPr>
              <a:t>Equity of up to €15 million per company </a:t>
            </a:r>
            <a:r>
              <a:rPr lang="en-US" sz="2000" dirty="0">
                <a:latin typeface="Calibri" panose="020F0502020204030204" pitchFamily="34" charset="0"/>
                <a:cs typeface="Calibri" panose="020F0502020204030204" pitchFamily="34" charset="0"/>
              </a:rPr>
              <a:t>(€100 million total budget for equity in 2019-2020 pilot phase)</a:t>
            </a:r>
          </a:p>
          <a:p>
            <a:pPr lvl="0">
              <a:lnSpc>
                <a:spcPct val="120000"/>
              </a:lnSpc>
            </a:pPr>
            <a:r>
              <a:rPr lang="en-US" sz="2000" u="sng" dirty="0">
                <a:latin typeface="Calibri" panose="020F0502020204030204" pitchFamily="34" charset="0"/>
                <a:cs typeface="Calibri" panose="020F0502020204030204" pitchFamily="34" charset="0"/>
              </a:rPr>
              <a:t>Free-of-charge business coaching </a:t>
            </a:r>
            <a:r>
              <a:rPr lang="en-US" sz="2000" dirty="0">
                <a:latin typeface="Calibri" panose="020F0502020204030204" pitchFamily="34" charset="0"/>
                <a:cs typeface="Calibri" panose="020F0502020204030204" pitchFamily="34" charset="0"/>
              </a:rPr>
              <a:t>(</a:t>
            </a:r>
            <a:r>
              <a:rPr lang="en-US" sz="2000" b="1" dirty="0">
                <a:latin typeface="Calibri" panose="020F0502020204030204" pitchFamily="34" charset="0"/>
                <a:cs typeface="Calibri" panose="020F0502020204030204" pitchFamily="34" charset="0"/>
              </a:rPr>
              <a:t>optional</a:t>
            </a:r>
            <a:r>
              <a:rPr lang="en-US" sz="2000" dirty="0">
                <a:latin typeface="Calibri" panose="020F0502020204030204" pitchFamily="34" charset="0"/>
                <a:cs typeface="Calibri" panose="020F0502020204030204" pitchFamily="34" charset="0"/>
              </a:rPr>
              <a:t>) in order to support and enhance the firm’s innovation capacity and help align the project to strategic business needs;</a:t>
            </a:r>
          </a:p>
          <a:p>
            <a:pPr lvl="0">
              <a:lnSpc>
                <a:spcPct val="120000"/>
              </a:lnSpc>
            </a:pPr>
            <a:r>
              <a:rPr lang="en-US" sz="2000" u="sng" dirty="0">
                <a:latin typeface="Calibri" panose="020F0502020204030204" pitchFamily="34" charset="0"/>
                <a:cs typeface="Calibri" panose="020F0502020204030204" pitchFamily="34" charset="0"/>
              </a:rPr>
              <a:t>Access to a wide range of other business acceleration services </a:t>
            </a:r>
            <a:r>
              <a:rPr lang="en-US" sz="2000" dirty="0">
                <a:latin typeface="Calibri" panose="020F0502020204030204" pitchFamily="34" charset="0"/>
                <a:cs typeface="Calibri" panose="020F0502020204030204" pitchFamily="34" charset="0"/>
              </a:rPr>
              <a:t>and </a:t>
            </a:r>
            <a:r>
              <a:rPr lang="en-US" sz="2000" u="sng" dirty="0">
                <a:latin typeface="Calibri" panose="020F0502020204030204" pitchFamily="34" charset="0"/>
                <a:cs typeface="Calibri" panose="020F0502020204030204" pitchFamily="34" charset="0"/>
              </a:rPr>
              <a:t>facilitated access to risk finance</a:t>
            </a:r>
            <a:r>
              <a:rPr lang="en-US" sz="2000" dirty="0">
                <a:latin typeface="Calibri" panose="020F0502020204030204" pitchFamily="34" charset="0"/>
                <a:cs typeface="Calibri" panose="020F0502020204030204" pitchFamily="34" charset="0"/>
              </a:rPr>
              <a:t>, to facilitate the commercial exploitation of the innovation.</a:t>
            </a:r>
          </a:p>
          <a:p>
            <a:pPr marL="0" indent="0" algn="just">
              <a:lnSpc>
                <a:spcPct val="120000"/>
              </a:lnSpc>
              <a:buNone/>
            </a:pPr>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pic>
        <p:nvPicPr>
          <p:cNvPr id="4" name="Image 2">
            <a:extLst>
              <a:ext uri="{FF2B5EF4-FFF2-40B4-BE49-F238E27FC236}">
                <a16:creationId xmlns:a16="http://schemas.microsoft.com/office/drawing/2014/main" id="{D0333304-77CB-4554-B586-F86A0492F9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898" y="5527716"/>
            <a:ext cx="2232116" cy="10821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pic>
        <p:nvPicPr>
          <p:cNvPr id="5" name="Picture 4" descr="Image result for SME INSTRUMENT (EIC ACCELERATOR)">
            <a:extLst>
              <a:ext uri="{FF2B5EF4-FFF2-40B4-BE49-F238E27FC236}">
                <a16:creationId xmlns:a16="http://schemas.microsoft.com/office/drawing/2014/main" id="{A3578392-D2A4-4660-A121-0CC34BFE11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0334" y="5566299"/>
            <a:ext cx="2137787" cy="120292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569847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1422956" y="176175"/>
            <a:ext cx="7878418" cy="756951"/>
          </a:xfrm>
          <a:prstGeom prst="rect">
            <a:avLst/>
          </a:prstGeom>
          <a:noFill/>
          <a:ln>
            <a:noFill/>
            <a:miter lim="800000"/>
            <a:headEnd/>
            <a:tailEnd/>
          </a:ln>
        </p:spPr>
        <p:txBody>
          <a:bodyPr vert="horz" wrap="square" lIns="91376" tIns="45688" rIns="91376" bIns="45688" numCol="1" anchor="t" anchorCtr="0" compatLnSpc="1">
            <a:prstTxWarp prst="textNoShape">
              <a:avLst/>
            </a:prstTxWarp>
            <a:normAutofit/>
          </a:bodyPr>
          <a:lst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457200" algn="ctr" defTabSz="912813" rtl="0" eaLnBrk="1" fontAlgn="base" hangingPunct="1">
              <a:spcBef>
                <a:spcPct val="0"/>
              </a:spcBef>
              <a:spcAft>
                <a:spcPct val="0"/>
              </a:spcAft>
              <a:defRPr sz="4400">
                <a:solidFill>
                  <a:schemeClr val="tx1"/>
                </a:solidFill>
                <a:latin typeface="Calibri" pitchFamily="34" charset="0"/>
              </a:defRPr>
            </a:lvl6pPr>
            <a:lvl7pPr marL="914400" algn="ctr" defTabSz="912813" rtl="0" eaLnBrk="1" fontAlgn="base" hangingPunct="1">
              <a:spcBef>
                <a:spcPct val="0"/>
              </a:spcBef>
              <a:spcAft>
                <a:spcPct val="0"/>
              </a:spcAft>
              <a:defRPr sz="4400">
                <a:solidFill>
                  <a:schemeClr val="tx1"/>
                </a:solidFill>
                <a:latin typeface="Calibri" pitchFamily="34" charset="0"/>
              </a:defRPr>
            </a:lvl7pPr>
            <a:lvl8pPr marL="1371600" algn="ctr" defTabSz="912813" rtl="0" eaLnBrk="1" fontAlgn="base" hangingPunct="1">
              <a:spcBef>
                <a:spcPct val="0"/>
              </a:spcBef>
              <a:spcAft>
                <a:spcPct val="0"/>
              </a:spcAft>
              <a:defRPr sz="4400">
                <a:solidFill>
                  <a:schemeClr val="tx1"/>
                </a:solidFill>
                <a:latin typeface="Calibri" pitchFamily="34" charset="0"/>
              </a:defRPr>
            </a:lvl8pPr>
            <a:lvl9pPr marL="1828800" algn="ctr" defTabSz="912813" rtl="0" eaLnBrk="1" fontAlgn="base" hangingPunct="1">
              <a:spcBef>
                <a:spcPct val="0"/>
              </a:spcBef>
              <a:spcAft>
                <a:spcPct val="0"/>
              </a:spcAft>
              <a:defRPr sz="4400">
                <a:solidFill>
                  <a:schemeClr val="tx1"/>
                </a:solidFill>
                <a:latin typeface="Calibri" pitchFamily="34" charset="0"/>
              </a:defRPr>
            </a:lvl9pPr>
          </a:lstStyle>
          <a:p>
            <a:pPr algn="l" eaLnBrk="1" hangingPunct="1">
              <a:defRPr/>
            </a:pPr>
            <a:r>
              <a:rPr lang="en-GB" altLang="en-US" sz="3600" b="1" dirty="0">
                <a:solidFill>
                  <a:srgbClr val="5B9BD5">
                    <a:lumMod val="50000"/>
                  </a:srgbClr>
                </a:solidFill>
                <a:latin typeface="Calibri"/>
              </a:rPr>
              <a:t>Priority 3.</a:t>
            </a:r>
            <a:r>
              <a:rPr lang="en-GB" altLang="zh-CN" sz="3600" b="1" dirty="0">
                <a:solidFill>
                  <a:srgbClr val="5B9BD5">
                    <a:lumMod val="50000"/>
                  </a:srgbClr>
                </a:solidFill>
                <a:latin typeface="Calibri"/>
                <a:ea typeface="宋体"/>
              </a:rPr>
              <a:t> </a:t>
            </a:r>
            <a:r>
              <a:rPr lang="en-GB" altLang="zh-CN" sz="3600" b="1" dirty="0">
                <a:solidFill>
                  <a:srgbClr val="5B9BD5">
                    <a:lumMod val="50000"/>
                  </a:srgbClr>
                </a:solidFill>
                <a:latin typeface="Calibri"/>
              </a:rPr>
              <a:t>Societal Challenges</a:t>
            </a:r>
            <a:endParaRPr lang="zh-CN" altLang="en-GB" sz="3600" b="1" dirty="0">
              <a:solidFill>
                <a:srgbClr val="5B9BD5">
                  <a:lumMod val="50000"/>
                </a:srgbClr>
              </a:solidFill>
              <a:latin typeface="Calibri"/>
              <a:ea typeface="宋体"/>
            </a:endParaRPr>
          </a:p>
        </p:txBody>
      </p:sp>
      <p:sp>
        <p:nvSpPr>
          <p:cNvPr id="9" name="Rectangle 5"/>
          <p:cNvSpPr txBox="1">
            <a:spLocks noChangeArrowheads="1"/>
          </p:cNvSpPr>
          <p:nvPr/>
        </p:nvSpPr>
        <p:spPr bwMode="auto">
          <a:xfrm>
            <a:off x="306898" y="1535351"/>
            <a:ext cx="4424128" cy="3581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49263" rtl="0" eaLnBrk="0" fontAlgn="base" hangingPunct="0">
              <a:spcBef>
                <a:spcPts val="600"/>
              </a:spcBef>
              <a:spcAft>
                <a:spcPct val="0"/>
              </a:spcAft>
              <a:buClr>
                <a:srgbClr val="000000"/>
              </a:buClr>
              <a:buSzPct val="100000"/>
              <a:buFont typeface="Times New Roman" pitchFamily="16" charset="0"/>
              <a:defRPr sz="2400" i="1">
                <a:solidFill>
                  <a:srgbClr val="0F5494"/>
                </a:solidFill>
                <a:latin typeface="+mn-lt"/>
                <a:ea typeface="+mn-ea"/>
                <a:cs typeface="+mn-cs"/>
              </a:defRPr>
            </a:lvl1pPr>
            <a:lvl2pPr marL="742950" indent="-285750" algn="l" defTabSz="449263" rtl="0" eaLnBrk="0" fontAlgn="base" hangingPunct="0">
              <a:spcBef>
                <a:spcPts val="500"/>
              </a:spcBef>
              <a:spcAft>
                <a:spcPct val="0"/>
              </a:spcAft>
              <a:buClr>
                <a:srgbClr val="000000"/>
              </a:buClr>
              <a:buSzPct val="100000"/>
              <a:buFont typeface="Times New Roman" pitchFamily="16" charset="0"/>
              <a:defRPr sz="2000" b="1">
                <a:solidFill>
                  <a:srgbClr val="0F5494"/>
                </a:solidFill>
                <a:latin typeface="+mn-lt"/>
                <a:ea typeface="+mn-ea"/>
              </a:defRPr>
            </a:lvl2pPr>
            <a:lvl3pPr marL="1143000" indent="-228600" algn="l" defTabSz="449263" rtl="0" eaLnBrk="0" fontAlgn="base" hangingPunct="0">
              <a:spcBef>
                <a:spcPts val="350"/>
              </a:spcBef>
              <a:spcAft>
                <a:spcPct val="0"/>
              </a:spcAft>
              <a:buClr>
                <a:srgbClr val="000000"/>
              </a:buClr>
              <a:buSzPct val="100000"/>
              <a:buFont typeface="Times New Roman" pitchFamily="16" charset="0"/>
              <a:defRPr sz="1400">
                <a:solidFill>
                  <a:srgbClr val="0F5494"/>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Arial" charset="0"/>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Arial" charset="0"/>
                <a:ea typeface="+mn-ea"/>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Arial" charset="0"/>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Arial" charset="0"/>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Arial" charset="0"/>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Arial" charset="0"/>
                <a:ea typeface="+mn-ea"/>
              </a:defRPr>
            </a:lvl9pPr>
          </a:lstStyle>
          <a:p>
            <a:pPr marL="0" indent="0" eaLnBrk="1" hangingPunct="1">
              <a:lnSpc>
                <a:spcPct val="80000"/>
              </a:lnSpc>
              <a:defRPr/>
            </a:pPr>
            <a:r>
              <a:rPr lang="en-GB" sz="1800" b="1" kern="0" dirty="0">
                <a:latin typeface="Verdana"/>
                <a:ea typeface="MS Gothic"/>
              </a:rPr>
              <a:t>	</a:t>
            </a:r>
            <a:endParaRPr lang="en-GB" sz="2000" kern="0" dirty="0">
              <a:latin typeface="Calibri" panose="020F0502020204030204" pitchFamily="34" charset="0"/>
              <a:ea typeface="MS Gothic"/>
              <a:cs typeface="Calibri" panose="020F0502020204030204" pitchFamily="34" charset="0"/>
            </a:endParaRPr>
          </a:p>
          <a:p>
            <a:pPr eaLnBrk="1" hangingPunct="1">
              <a:lnSpc>
                <a:spcPct val="80000"/>
              </a:lnSpc>
              <a:buClr>
                <a:srgbClr val="00CC99">
                  <a:lumMod val="50000"/>
                </a:srgbClr>
              </a:buClr>
              <a:buFont typeface="Arial" pitchFamily="34" charset="0"/>
              <a:buChar char="•"/>
              <a:defRPr/>
            </a:pPr>
            <a:r>
              <a:rPr lang="en-GB" sz="2000" i="0" kern="0" dirty="0">
                <a:solidFill>
                  <a:prstClr val="black"/>
                </a:solidFill>
                <a:latin typeface="Calibri" panose="020F0502020204030204" pitchFamily="34" charset="0"/>
                <a:ea typeface="MS Gothic"/>
                <a:cs typeface="Calibri" panose="020F0502020204030204" pitchFamily="34" charset="0"/>
              </a:rPr>
              <a:t>Concerns of citizens and society</a:t>
            </a:r>
          </a:p>
          <a:p>
            <a:pPr eaLnBrk="1" hangingPunct="1">
              <a:lnSpc>
                <a:spcPct val="80000"/>
              </a:lnSpc>
              <a:buClr>
                <a:srgbClr val="00CC99">
                  <a:lumMod val="50000"/>
                </a:srgbClr>
              </a:buClr>
              <a:buFont typeface="Arial" pitchFamily="34" charset="0"/>
              <a:buChar char="•"/>
              <a:defRPr/>
            </a:pPr>
            <a:r>
              <a:rPr lang="en-GB" sz="2000" i="0" kern="0" dirty="0">
                <a:solidFill>
                  <a:prstClr val="black"/>
                </a:solidFill>
                <a:latin typeface="Calibri" panose="020F0502020204030204" pitchFamily="34" charset="0"/>
                <a:ea typeface="MS Gothic"/>
                <a:cs typeface="Calibri" panose="020F0502020204030204" pitchFamily="34" charset="0"/>
              </a:rPr>
              <a:t>EU policy objectives (climate, environment, energy,  transport etc.) cannot be achieved without innovation</a:t>
            </a:r>
          </a:p>
          <a:p>
            <a:pPr eaLnBrk="1" hangingPunct="1">
              <a:lnSpc>
                <a:spcPct val="80000"/>
              </a:lnSpc>
              <a:buClr>
                <a:srgbClr val="00CC99">
                  <a:lumMod val="50000"/>
                </a:srgbClr>
              </a:buClr>
              <a:buFont typeface="Arial" pitchFamily="34" charset="0"/>
              <a:buChar char="•"/>
              <a:defRPr/>
            </a:pPr>
            <a:r>
              <a:rPr lang="en-GB" sz="2000" i="0" kern="0" dirty="0">
                <a:solidFill>
                  <a:prstClr val="black"/>
                </a:solidFill>
                <a:latin typeface="Calibri" panose="020F0502020204030204" pitchFamily="34" charset="0"/>
                <a:ea typeface="MS Gothic"/>
                <a:cs typeface="Calibri" panose="020F0502020204030204" pitchFamily="34" charset="0"/>
              </a:rPr>
              <a:t>Breakthrough solutions come from multi-disciplinary collaborations, including social sciences &amp; humanities</a:t>
            </a:r>
          </a:p>
          <a:p>
            <a:pPr eaLnBrk="1" hangingPunct="1">
              <a:lnSpc>
                <a:spcPct val="80000"/>
              </a:lnSpc>
              <a:buClr>
                <a:srgbClr val="00CC99">
                  <a:lumMod val="50000"/>
                </a:srgbClr>
              </a:buClr>
              <a:buFont typeface="Arial" pitchFamily="34" charset="0"/>
              <a:buChar char="•"/>
              <a:defRPr/>
            </a:pPr>
            <a:r>
              <a:rPr lang="en-GB" sz="2000" i="0" kern="0" dirty="0">
                <a:solidFill>
                  <a:prstClr val="black"/>
                </a:solidFill>
                <a:latin typeface="Calibri" panose="020F0502020204030204" pitchFamily="34" charset="0"/>
                <a:ea typeface="MS Gothic"/>
                <a:cs typeface="Calibri" panose="020F0502020204030204" pitchFamily="34" charset="0"/>
              </a:rPr>
              <a:t>Promising solutions need to be tested, demonstrated and scaled up</a:t>
            </a:r>
            <a:endParaRPr lang="en-GB" sz="1800" kern="0" dirty="0">
              <a:latin typeface="Verdana"/>
              <a:ea typeface="MS Gothic"/>
            </a:endParaRPr>
          </a:p>
        </p:txBody>
      </p:sp>
      <p:graphicFrame>
        <p:nvGraphicFramePr>
          <p:cNvPr id="10" name="Table 9"/>
          <p:cNvGraphicFramePr>
            <a:graphicFrameLocks noGrp="1"/>
          </p:cNvGraphicFramePr>
          <p:nvPr>
            <p:extLst>
              <p:ext uri="{D42A27DB-BD31-4B8C-83A1-F6EECF244321}">
                <p14:modId xmlns:p14="http://schemas.microsoft.com/office/powerpoint/2010/main" val="3487672138"/>
              </p:ext>
            </p:extLst>
          </p:nvPr>
        </p:nvGraphicFramePr>
        <p:xfrm>
          <a:off x="4943060" y="1299577"/>
          <a:ext cx="6767444" cy="4489400"/>
        </p:xfrm>
        <a:graphic>
          <a:graphicData uri="http://schemas.openxmlformats.org/drawingml/2006/table">
            <a:tbl>
              <a:tblPr firstRow="1" firstCol="1" bandRow="1"/>
              <a:tblGrid>
                <a:gridCol w="5736918">
                  <a:extLst>
                    <a:ext uri="{9D8B030D-6E8A-4147-A177-3AD203B41FA5}">
                      <a16:colId xmlns:a16="http://schemas.microsoft.com/office/drawing/2014/main" val="20000"/>
                    </a:ext>
                  </a:extLst>
                </a:gridCol>
                <a:gridCol w="1030526">
                  <a:extLst>
                    <a:ext uri="{9D8B030D-6E8A-4147-A177-3AD203B41FA5}">
                      <a16:colId xmlns:a16="http://schemas.microsoft.com/office/drawing/2014/main" val="20001"/>
                    </a:ext>
                  </a:extLst>
                </a:gridCol>
              </a:tblGrid>
              <a:tr h="463479">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1" dirty="0">
                          <a:solidFill>
                            <a:srgbClr val="C00000"/>
                          </a:solidFill>
                          <a:effectLst/>
                          <a:latin typeface="Calibri"/>
                          <a:ea typeface="Calibri"/>
                          <a:cs typeface="Times New Roman"/>
                        </a:rPr>
                        <a:t>Health</a:t>
                      </a:r>
                      <a:r>
                        <a:rPr lang="en-GB" sz="1600" b="1" dirty="0">
                          <a:solidFill>
                            <a:srgbClr val="0070C0"/>
                          </a:solidFill>
                          <a:effectLst/>
                          <a:latin typeface="Calibri"/>
                          <a:ea typeface="Calibri"/>
                          <a:cs typeface="Times New Roman"/>
                        </a:rPr>
                        <a:t>, demographic change and wellbeing</a:t>
                      </a:r>
                      <a:endParaRPr lang="en-GB" sz="1600" dirty="0">
                        <a:effectLst/>
                        <a:latin typeface="Calibri"/>
                        <a:ea typeface="Calibri"/>
                        <a:cs typeface="Times New Roman"/>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1000"/>
                        </a:spcAft>
                      </a:pPr>
                      <a:r>
                        <a:rPr lang="en-GB" sz="1600" b="1" dirty="0">
                          <a:solidFill>
                            <a:srgbClr val="0070C0"/>
                          </a:solidFill>
                          <a:effectLst/>
                          <a:latin typeface="Calibri"/>
                          <a:ea typeface="Calibri"/>
                          <a:cs typeface="Times New Roman"/>
                        </a:rPr>
                        <a:t>7.472</a:t>
                      </a:r>
                      <a:endParaRPr lang="en-GB" sz="1600" dirty="0">
                        <a:effectLst/>
                        <a:latin typeface="Calibri"/>
                        <a:ea typeface="Calibri"/>
                        <a:cs typeface="Times New Roman"/>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83687">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1" dirty="0">
                          <a:solidFill>
                            <a:srgbClr val="C00000"/>
                          </a:solidFill>
                          <a:effectLst/>
                          <a:latin typeface="Calibri"/>
                          <a:ea typeface="Calibri"/>
                          <a:cs typeface="Times New Roman"/>
                        </a:rPr>
                        <a:t>Food security</a:t>
                      </a:r>
                      <a:r>
                        <a:rPr lang="en-GB" sz="1600" b="1" dirty="0">
                          <a:solidFill>
                            <a:srgbClr val="0070C0"/>
                          </a:solidFill>
                          <a:effectLst/>
                          <a:latin typeface="Calibri"/>
                          <a:ea typeface="Calibri"/>
                          <a:cs typeface="Times New Roman"/>
                        </a:rPr>
                        <a:t>, sustainable agriculture, marine</a:t>
                      </a:r>
                      <a:r>
                        <a:rPr lang="en-GB" sz="1600" b="1" baseline="0" dirty="0">
                          <a:solidFill>
                            <a:srgbClr val="0070C0"/>
                          </a:solidFill>
                          <a:effectLst/>
                          <a:latin typeface="Calibri"/>
                          <a:ea typeface="Calibri"/>
                          <a:cs typeface="Times New Roman"/>
                        </a:rPr>
                        <a:t> and </a:t>
                      </a:r>
                      <a:r>
                        <a:rPr lang="en-GB" sz="1600" b="1" dirty="0">
                          <a:solidFill>
                            <a:srgbClr val="0070C0"/>
                          </a:solidFill>
                          <a:effectLst/>
                          <a:latin typeface="Calibri"/>
                          <a:ea typeface="Calibri"/>
                          <a:cs typeface="Times New Roman"/>
                        </a:rPr>
                        <a:t>maritime and inland water research and the bioeconomy</a:t>
                      </a:r>
                      <a:endParaRPr lang="en-GB" sz="1600" dirty="0">
                        <a:effectLst/>
                        <a:latin typeface="Calibri"/>
                        <a:ea typeface="Calibri"/>
                        <a:cs typeface="Times New Roman"/>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1" dirty="0">
                          <a:solidFill>
                            <a:srgbClr val="0070C0"/>
                          </a:solidFill>
                          <a:effectLst/>
                          <a:latin typeface="Calibri"/>
                          <a:ea typeface="Calibri"/>
                          <a:cs typeface="Times New Roman"/>
                        </a:rPr>
                        <a:t>3.851</a:t>
                      </a:r>
                      <a:endParaRPr lang="en-GB" sz="1600" dirty="0">
                        <a:effectLst/>
                        <a:latin typeface="Calibri"/>
                        <a:ea typeface="Calibri"/>
                        <a:cs typeface="Times New Roman"/>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3567">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1" dirty="0">
                          <a:solidFill>
                            <a:srgbClr val="0070C0"/>
                          </a:solidFill>
                          <a:effectLst/>
                          <a:latin typeface="Calibri"/>
                          <a:ea typeface="Calibri"/>
                          <a:cs typeface="Times New Roman"/>
                        </a:rPr>
                        <a:t>Secure, clean and efficient </a:t>
                      </a:r>
                      <a:r>
                        <a:rPr lang="en-GB" sz="1600" b="1" dirty="0">
                          <a:solidFill>
                            <a:srgbClr val="C00000"/>
                          </a:solidFill>
                          <a:effectLst/>
                          <a:latin typeface="Calibri"/>
                          <a:ea typeface="Calibri"/>
                          <a:cs typeface="Times New Roman"/>
                        </a:rPr>
                        <a:t>energy</a:t>
                      </a:r>
                      <a:endParaRPr lang="en-GB" sz="1600" dirty="0">
                        <a:solidFill>
                          <a:srgbClr val="C00000"/>
                        </a:solidFill>
                        <a:effectLst/>
                        <a:latin typeface="Calibri"/>
                        <a:ea typeface="Calibri"/>
                        <a:cs typeface="Times New Roman"/>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1" dirty="0">
                          <a:solidFill>
                            <a:srgbClr val="0070C0"/>
                          </a:solidFill>
                          <a:effectLst/>
                          <a:latin typeface="Calibri"/>
                          <a:ea typeface="Calibri"/>
                          <a:cs typeface="Times New Roman"/>
                        </a:rPr>
                        <a:t>5.931</a:t>
                      </a:r>
                      <a:endParaRPr lang="en-GB" sz="1600" dirty="0">
                        <a:effectLst/>
                        <a:latin typeface="Calibri"/>
                        <a:ea typeface="Calibri"/>
                        <a:cs typeface="Times New Roman"/>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3567">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1" dirty="0">
                          <a:solidFill>
                            <a:srgbClr val="0070C0"/>
                          </a:solidFill>
                          <a:effectLst/>
                          <a:latin typeface="Calibri"/>
                          <a:ea typeface="Calibri"/>
                          <a:cs typeface="Times New Roman"/>
                        </a:rPr>
                        <a:t>Smart, green and integrated </a:t>
                      </a:r>
                      <a:r>
                        <a:rPr lang="en-GB" sz="1600" b="1" dirty="0">
                          <a:solidFill>
                            <a:srgbClr val="C00000"/>
                          </a:solidFill>
                          <a:effectLst/>
                          <a:latin typeface="Calibri"/>
                          <a:ea typeface="Calibri"/>
                          <a:cs typeface="Times New Roman"/>
                        </a:rPr>
                        <a:t>transport</a:t>
                      </a:r>
                      <a:endParaRPr lang="en-GB" sz="1600" dirty="0">
                        <a:solidFill>
                          <a:srgbClr val="C00000"/>
                        </a:solidFill>
                        <a:effectLst/>
                        <a:latin typeface="Calibri"/>
                        <a:ea typeface="Calibri"/>
                        <a:cs typeface="Times New Roman"/>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1" dirty="0">
                          <a:solidFill>
                            <a:srgbClr val="0070C0"/>
                          </a:solidFill>
                          <a:effectLst/>
                          <a:latin typeface="Calibri"/>
                          <a:ea typeface="Calibri"/>
                          <a:cs typeface="Times New Roman"/>
                        </a:rPr>
                        <a:t>6.339</a:t>
                      </a:r>
                      <a:endParaRPr lang="en-GB" sz="1600" dirty="0">
                        <a:effectLst/>
                        <a:latin typeface="Calibri"/>
                        <a:ea typeface="Calibri"/>
                        <a:cs typeface="Times New Roman"/>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24368">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1" dirty="0">
                          <a:solidFill>
                            <a:srgbClr val="C00000"/>
                          </a:solidFill>
                          <a:effectLst/>
                          <a:latin typeface="Calibri"/>
                          <a:ea typeface="Calibri"/>
                          <a:cs typeface="Times New Roman"/>
                        </a:rPr>
                        <a:t>Climate action</a:t>
                      </a:r>
                      <a:r>
                        <a:rPr lang="en-GB" sz="1600" b="1" dirty="0">
                          <a:solidFill>
                            <a:srgbClr val="0070C0"/>
                          </a:solidFill>
                          <a:effectLst/>
                          <a:latin typeface="Calibri"/>
                          <a:ea typeface="Calibri"/>
                          <a:cs typeface="Times New Roman"/>
                        </a:rPr>
                        <a:t>, environment, resource efficiency and </a:t>
                      </a:r>
                      <a:r>
                        <a:rPr lang="en-GB" sz="1600" b="1" dirty="0">
                          <a:solidFill>
                            <a:srgbClr val="C00000"/>
                          </a:solidFill>
                          <a:effectLst/>
                          <a:latin typeface="Calibri"/>
                          <a:ea typeface="Calibri"/>
                          <a:cs typeface="Times New Roman"/>
                        </a:rPr>
                        <a:t>raw materials</a:t>
                      </a:r>
                      <a:endParaRPr lang="en-GB" sz="1600" dirty="0">
                        <a:solidFill>
                          <a:srgbClr val="C00000"/>
                        </a:solidFill>
                        <a:effectLst/>
                        <a:latin typeface="Calibri"/>
                        <a:ea typeface="Calibri"/>
                        <a:cs typeface="Times New Roman"/>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1" kern="1200" dirty="0">
                          <a:solidFill>
                            <a:srgbClr val="0070C0"/>
                          </a:solidFill>
                          <a:effectLst/>
                          <a:latin typeface="Calibri"/>
                          <a:ea typeface="Calibri"/>
                          <a:cs typeface="Times New Roman"/>
                        </a:rPr>
                        <a:t>3.081</a:t>
                      </a: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3567">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1" dirty="0">
                          <a:solidFill>
                            <a:srgbClr val="0070C0"/>
                          </a:solidFill>
                          <a:effectLst/>
                          <a:latin typeface="Calibri"/>
                          <a:ea typeface="Calibri"/>
                          <a:cs typeface="Times New Roman"/>
                        </a:rPr>
                        <a:t>Inclusive, innovative and reflective </a:t>
                      </a:r>
                      <a:r>
                        <a:rPr lang="en-GB" sz="1600" b="1" dirty="0">
                          <a:solidFill>
                            <a:srgbClr val="C00000"/>
                          </a:solidFill>
                          <a:effectLst/>
                          <a:latin typeface="Calibri"/>
                          <a:ea typeface="Calibri"/>
                          <a:cs typeface="Times New Roman"/>
                        </a:rPr>
                        <a:t>societies</a:t>
                      </a:r>
                      <a:endParaRPr lang="en-GB" sz="1600" dirty="0">
                        <a:solidFill>
                          <a:srgbClr val="C00000"/>
                        </a:solidFill>
                        <a:effectLst/>
                        <a:latin typeface="Calibri"/>
                        <a:ea typeface="Calibri"/>
                        <a:cs typeface="Times New Roman"/>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indent="0" algn="l" defTabSz="801472" rtl="0" eaLnBrk="1" fontAlgn="auto" latinLnBrk="0" hangingPunct="1">
                        <a:lnSpc>
                          <a:spcPct val="115000"/>
                        </a:lnSpc>
                        <a:spcBef>
                          <a:spcPts val="0"/>
                        </a:spcBef>
                        <a:spcAft>
                          <a:spcPts val="0"/>
                        </a:spcAft>
                        <a:buClrTx/>
                        <a:buSzTx/>
                        <a:buFontTx/>
                        <a:buNone/>
                        <a:tabLst/>
                        <a:defRPr/>
                      </a:pPr>
                      <a:r>
                        <a:rPr lang="en-GB" sz="1600" b="1" dirty="0">
                          <a:solidFill>
                            <a:srgbClr val="0070C0"/>
                          </a:solidFill>
                          <a:effectLst/>
                          <a:latin typeface="Calibri"/>
                          <a:ea typeface="Calibri"/>
                          <a:cs typeface="Times New Roman"/>
                        </a:rPr>
                        <a:t>1.310</a:t>
                      </a:r>
                      <a:endParaRPr lang="en-GB" sz="1600" dirty="0">
                        <a:effectLst/>
                        <a:latin typeface="Calibri"/>
                        <a:ea typeface="Calibri"/>
                        <a:cs typeface="Times New Roman"/>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63567">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1" kern="1200" dirty="0">
                          <a:solidFill>
                            <a:srgbClr val="FF0000"/>
                          </a:solidFill>
                          <a:effectLst/>
                          <a:latin typeface="Calibri"/>
                          <a:ea typeface="Calibri"/>
                          <a:cs typeface="Times New Roman"/>
                        </a:rPr>
                        <a:t>Secure</a:t>
                      </a:r>
                      <a:r>
                        <a:rPr lang="en-GB" sz="1600" b="1" kern="1200" dirty="0">
                          <a:solidFill>
                            <a:srgbClr val="0070C0"/>
                          </a:solidFill>
                          <a:effectLst/>
                          <a:latin typeface="Calibri"/>
                          <a:ea typeface="Calibri"/>
                          <a:cs typeface="Times New Roman"/>
                        </a:rPr>
                        <a:t> societies</a:t>
                      </a: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1" kern="1200" dirty="0">
                          <a:solidFill>
                            <a:srgbClr val="0070C0"/>
                          </a:solidFill>
                          <a:effectLst/>
                          <a:latin typeface="Calibri"/>
                          <a:ea typeface="Calibri"/>
                          <a:cs typeface="Times New Roman"/>
                        </a:rPr>
                        <a:t>1.695</a:t>
                      </a: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63567">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0" i="1" kern="1200" dirty="0">
                          <a:solidFill>
                            <a:srgbClr val="0070C0"/>
                          </a:solidFill>
                          <a:effectLst/>
                          <a:latin typeface="Calibri"/>
                          <a:ea typeface="Calibri"/>
                          <a:cs typeface="Times New Roman"/>
                        </a:rPr>
                        <a:t>Science with</a:t>
                      </a:r>
                      <a:r>
                        <a:rPr lang="en-GB" sz="1600" b="0" i="1" kern="1200" baseline="0" dirty="0">
                          <a:solidFill>
                            <a:srgbClr val="0070C0"/>
                          </a:solidFill>
                          <a:effectLst/>
                          <a:latin typeface="Calibri"/>
                          <a:ea typeface="Calibri"/>
                          <a:cs typeface="Times New Roman"/>
                        </a:rPr>
                        <a:t> and for society</a:t>
                      </a:r>
                      <a:endParaRPr lang="en-GB" sz="1600" b="0" i="1" kern="1200" dirty="0">
                        <a:solidFill>
                          <a:srgbClr val="0070C0"/>
                        </a:solidFill>
                        <a:effectLst/>
                        <a:latin typeface="Calibri"/>
                        <a:ea typeface="Calibri"/>
                        <a:cs typeface="Times New Roman"/>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0" i="1" kern="1200" dirty="0">
                          <a:solidFill>
                            <a:srgbClr val="0070C0"/>
                          </a:solidFill>
                          <a:effectLst/>
                          <a:latin typeface="Calibri"/>
                          <a:ea typeface="Calibri"/>
                          <a:cs typeface="Times New Roman"/>
                        </a:rPr>
                        <a:t>462</a:t>
                      </a: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63567">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00000"/>
                        </a:lnSpc>
                        <a:spcBef>
                          <a:spcPts val="0"/>
                        </a:spcBef>
                        <a:spcAft>
                          <a:spcPts val="0"/>
                        </a:spcAft>
                      </a:pPr>
                      <a:r>
                        <a:rPr lang="en-GB" sz="1600" b="0" i="1" kern="1200" dirty="0">
                          <a:solidFill>
                            <a:srgbClr val="0070C0"/>
                          </a:solidFill>
                          <a:effectLst/>
                          <a:latin typeface="Calibri"/>
                          <a:ea typeface="Calibri"/>
                          <a:cs typeface="Times New Roman"/>
                        </a:rPr>
                        <a:t>Spreading excellence and</a:t>
                      </a:r>
                      <a:r>
                        <a:rPr lang="en-GB" sz="1600" b="0" i="1" kern="1200" baseline="0" dirty="0">
                          <a:solidFill>
                            <a:srgbClr val="0070C0"/>
                          </a:solidFill>
                          <a:effectLst/>
                          <a:latin typeface="Calibri"/>
                          <a:ea typeface="Calibri"/>
                          <a:cs typeface="Times New Roman"/>
                        </a:rPr>
                        <a:t> widening participation </a:t>
                      </a:r>
                      <a:endParaRPr lang="en-GB" sz="1600" b="0" i="1" kern="1200" dirty="0">
                        <a:solidFill>
                          <a:srgbClr val="0070C0"/>
                        </a:solidFill>
                        <a:effectLst/>
                        <a:latin typeface="Calibri"/>
                        <a:ea typeface="Calibri"/>
                        <a:cs typeface="Times New Roman"/>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Verdana"/>
                          <a:ea typeface="MS Gothic"/>
                        </a:defRPr>
                      </a:lvl1pPr>
                      <a:lvl2pPr marL="457200" algn="l" defTabSz="914400" rtl="0" eaLnBrk="1" latinLnBrk="0" hangingPunct="1">
                        <a:defRPr sz="1800" kern="1200">
                          <a:solidFill>
                            <a:schemeClr val="tx1"/>
                          </a:solidFill>
                          <a:latin typeface="Verdana"/>
                          <a:ea typeface="MS Gothic"/>
                        </a:defRPr>
                      </a:lvl2pPr>
                      <a:lvl3pPr marL="914400" algn="l" defTabSz="914400" rtl="0" eaLnBrk="1" latinLnBrk="0" hangingPunct="1">
                        <a:defRPr sz="1800" kern="1200">
                          <a:solidFill>
                            <a:schemeClr val="tx1"/>
                          </a:solidFill>
                          <a:latin typeface="Verdana"/>
                          <a:ea typeface="MS Gothic"/>
                        </a:defRPr>
                      </a:lvl3pPr>
                      <a:lvl4pPr marL="1371600" algn="l" defTabSz="914400" rtl="0" eaLnBrk="1" latinLnBrk="0" hangingPunct="1">
                        <a:defRPr sz="1800" kern="1200">
                          <a:solidFill>
                            <a:schemeClr val="tx1"/>
                          </a:solidFill>
                          <a:latin typeface="Verdana"/>
                          <a:ea typeface="MS Gothic"/>
                        </a:defRPr>
                      </a:lvl4pPr>
                      <a:lvl5pPr marL="1828800" algn="l" defTabSz="914400" rtl="0" eaLnBrk="1" latinLnBrk="0" hangingPunct="1">
                        <a:defRPr sz="1800" kern="1200">
                          <a:solidFill>
                            <a:schemeClr val="tx1"/>
                          </a:solidFill>
                          <a:latin typeface="Verdana"/>
                          <a:ea typeface="MS Gothic"/>
                        </a:defRPr>
                      </a:lvl5pPr>
                      <a:lvl6pPr marL="2286000" algn="l" defTabSz="914400" rtl="0" eaLnBrk="1" latinLnBrk="0" hangingPunct="1">
                        <a:defRPr sz="1800" kern="1200">
                          <a:solidFill>
                            <a:schemeClr val="tx1"/>
                          </a:solidFill>
                          <a:latin typeface="Verdana"/>
                          <a:ea typeface="MS Gothic"/>
                        </a:defRPr>
                      </a:lvl6pPr>
                      <a:lvl7pPr marL="2743200" algn="l" defTabSz="914400" rtl="0" eaLnBrk="1" latinLnBrk="0" hangingPunct="1">
                        <a:defRPr sz="1800" kern="1200">
                          <a:solidFill>
                            <a:schemeClr val="tx1"/>
                          </a:solidFill>
                          <a:latin typeface="Verdana"/>
                          <a:ea typeface="MS Gothic"/>
                        </a:defRPr>
                      </a:lvl7pPr>
                      <a:lvl8pPr marL="3200400" algn="l" defTabSz="914400" rtl="0" eaLnBrk="1" latinLnBrk="0" hangingPunct="1">
                        <a:defRPr sz="1800" kern="1200">
                          <a:solidFill>
                            <a:schemeClr val="tx1"/>
                          </a:solidFill>
                          <a:latin typeface="Verdana"/>
                          <a:ea typeface="MS Gothic"/>
                        </a:defRPr>
                      </a:lvl8pPr>
                      <a:lvl9pPr marL="3657600" algn="l" defTabSz="914400" rtl="0" eaLnBrk="1" latinLnBrk="0" hangingPunct="1">
                        <a:defRPr sz="1800" kern="1200">
                          <a:solidFill>
                            <a:schemeClr val="tx1"/>
                          </a:solidFill>
                          <a:latin typeface="Verdana"/>
                          <a:ea typeface="MS Gothic"/>
                        </a:defRPr>
                      </a:lvl9pPr>
                    </a:lstStyle>
                    <a:p>
                      <a:pPr marL="0" marR="0">
                        <a:lnSpc>
                          <a:spcPct val="115000"/>
                        </a:lnSpc>
                        <a:spcBef>
                          <a:spcPts val="0"/>
                        </a:spcBef>
                        <a:spcAft>
                          <a:spcPts val="0"/>
                        </a:spcAft>
                      </a:pPr>
                      <a:r>
                        <a:rPr lang="en-GB" sz="1600" b="0" i="1" kern="1200" dirty="0">
                          <a:solidFill>
                            <a:srgbClr val="0070C0"/>
                          </a:solidFill>
                          <a:effectLst/>
                          <a:latin typeface="Calibri"/>
                          <a:ea typeface="Calibri"/>
                          <a:cs typeface="Times New Roman"/>
                        </a:rPr>
                        <a:t>816</a:t>
                      </a: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2" name="Rectangle 1"/>
          <p:cNvSpPr/>
          <p:nvPr/>
        </p:nvSpPr>
        <p:spPr>
          <a:xfrm>
            <a:off x="7433899" y="776357"/>
            <a:ext cx="1989647" cy="523220"/>
          </a:xfrm>
          <a:prstGeom prst="rect">
            <a:avLst/>
          </a:prstGeom>
        </p:spPr>
        <p:txBody>
          <a:bodyPr wrap="none">
            <a:spAutoFit/>
          </a:bodyPr>
          <a:lstStyle/>
          <a:p>
            <a:pPr>
              <a:defRPr/>
            </a:pPr>
            <a:r>
              <a:rPr lang="en-GB" altLang="en-US" sz="2800" kern="0" dirty="0">
                <a:solidFill>
                  <a:srgbClr val="0F5494"/>
                </a:solidFill>
                <a:latin typeface="Calibri" panose="020F0502020204030204" pitchFamily="34" charset="0"/>
                <a:ea typeface="MS Gothic"/>
                <a:cs typeface="Calibri" panose="020F0502020204030204" pitchFamily="34" charset="0"/>
              </a:rPr>
              <a:t>€29.7 Billion</a:t>
            </a:r>
            <a:endParaRPr lang="en-GB" kern="0" dirty="0">
              <a:solidFill>
                <a:sysClr val="windowText" lastClr="000000"/>
              </a:solidFill>
              <a:latin typeface="Calibri" panose="020F0502020204030204" pitchFamily="34" charset="0"/>
              <a:cs typeface="Calibri" panose="020F0502020204030204" pitchFamily="34" charset="0"/>
            </a:endParaRPr>
          </a:p>
        </p:txBody>
      </p:sp>
      <p:pic>
        <p:nvPicPr>
          <p:cNvPr id="6" name="Image 2">
            <a:extLst>
              <a:ext uri="{FF2B5EF4-FFF2-40B4-BE49-F238E27FC236}">
                <a16:creationId xmlns:a16="http://schemas.microsoft.com/office/drawing/2014/main" id="{6082A41C-2319-4D5F-A98B-149F21D8C9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898" y="5719024"/>
            <a:ext cx="2054562" cy="99609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268167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497074" y="1268995"/>
            <a:ext cx="11313232" cy="4288083"/>
          </a:xfrm>
        </p:spPr>
        <p:txBody>
          <a:bodyPr>
            <a:normAutofit/>
          </a:bodyPr>
          <a:lstStyle/>
          <a:p>
            <a:pPr marL="0" indent="0" algn="just">
              <a:lnSpc>
                <a:spcPct val="120000"/>
              </a:lnSpc>
              <a:buNone/>
            </a:pPr>
            <a:r>
              <a:rPr lang="en-US" sz="2000" dirty="0">
                <a:latin typeface="Calibri" panose="020F0502020204030204" pitchFamily="34" charset="0"/>
                <a:cs typeface="Calibri" panose="020F0502020204030204" pitchFamily="34" charset="0"/>
              </a:rPr>
              <a:t>Funding will focus on the following challenges:</a:t>
            </a:r>
          </a:p>
          <a:p>
            <a:pPr algn="just">
              <a:lnSpc>
                <a:spcPct val="120000"/>
              </a:lnSpc>
            </a:pPr>
            <a:r>
              <a:rPr lang="en-US" sz="2000" dirty="0">
                <a:solidFill>
                  <a:srgbClr val="FF0000"/>
                </a:solidFill>
                <a:latin typeface="Calibri" panose="020F0502020204030204" pitchFamily="34" charset="0"/>
                <a:cs typeface="Calibri" panose="020F0502020204030204" pitchFamily="34" charset="0"/>
              </a:rPr>
              <a:t>Health, </a:t>
            </a:r>
            <a:r>
              <a:rPr lang="en-US" sz="2000" dirty="0">
                <a:latin typeface="Calibri" panose="020F0502020204030204" pitchFamily="34" charset="0"/>
                <a:cs typeface="Calibri" panose="020F0502020204030204" pitchFamily="34" charset="0"/>
              </a:rPr>
              <a:t>demographic change and well-being.</a:t>
            </a:r>
          </a:p>
          <a:p>
            <a:pPr algn="just">
              <a:lnSpc>
                <a:spcPct val="120000"/>
              </a:lnSpc>
            </a:pPr>
            <a:r>
              <a:rPr lang="en-US" sz="2000" dirty="0">
                <a:solidFill>
                  <a:srgbClr val="FF0000"/>
                </a:solidFill>
                <a:latin typeface="Calibri" panose="020F0502020204030204" pitchFamily="34" charset="0"/>
                <a:cs typeface="Calibri" panose="020F0502020204030204" pitchFamily="34" charset="0"/>
              </a:rPr>
              <a:t>Food</a:t>
            </a:r>
            <a:r>
              <a:rPr lang="en-US" sz="2000" dirty="0">
                <a:latin typeface="Calibri" panose="020F0502020204030204" pitchFamily="34" charset="0"/>
                <a:cs typeface="Calibri" panose="020F0502020204030204" pitchFamily="34" charset="0"/>
              </a:rPr>
              <a:t> security, sustainable agriculture and forestry, marine, maritime and inland water research, and the bioeconomy.</a:t>
            </a:r>
          </a:p>
          <a:p>
            <a:pPr algn="just">
              <a:lnSpc>
                <a:spcPct val="120000"/>
              </a:lnSpc>
            </a:pPr>
            <a:r>
              <a:rPr lang="en-US" sz="2000" dirty="0">
                <a:latin typeface="Calibri" panose="020F0502020204030204" pitchFamily="34" charset="0"/>
                <a:cs typeface="Calibri" panose="020F0502020204030204" pitchFamily="34" charset="0"/>
              </a:rPr>
              <a:t>Secure, clean and efficient </a:t>
            </a:r>
            <a:r>
              <a:rPr lang="en-US" sz="2000" dirty="0">
                <a:solidFill>
                  <a:srgbClr val="FF0000"/>
                </a:solidFill>
                <a:latin typeface="Calibri" panose="020F0502020204030204" pitchFamily="34" charset="0"/>
                <a:cs typeface="Calibri" panose="020F0502020204030204" pitchFamily="34" charset="0"/>
              </a:rPr>
              <a:t>energy</a:t>
            </a:r>
            <a:r>
              <a:rPr lang="en-US" sz="2000" dirty="0">
                <a:latin typeface="Calibri" panose="020F0502020204030204" pitchFamily="34" charset="0"/>
                <a:cs typeface="Calibri" panose="020F0502020204030204" pitchFamily="34" charset="0"/>
              </a:rPr>
              <a:t>.</a:t>
            </a:r>
          </a:p>
          <a:p>
            <a:pPr algn="just">
              <a:lnSpc>
                <a:spcPct val="120000"/>
              </a:lnSpc>
            </a:pPr>
            <a:r>
              <a:rPr lang="en-US" sz="2000" dirty="0">
                <a:latin typeface="Calibri" panose="020F0502020204030204" pitchFamily="34" charset="0"/>
                <a:cs typeface="Calibri" panose="020F0502020204030204" pitchFamily="34" charset="0"/>
              </a:rPr>
              <a:t>Smart, green and integrated </a:t>
            </a:r>
            <a:r>
              <a:rPr lang="en-US" sz="2000" dirty="0">
                <a:solidFill>
                  <a:srgbClr val="FF0000"/>
                </a:solidFill>
                <a:latin typeface="Calibri" panose="020F0502020204030204" pitchFamily="34" charset="0"/>
                <a:cs typeface="Calibri" panose="020F0502020204030204" pitchFamily="34" charset="0"/>
              </a:rPr>
              <a:t>transport</a:t>
            </a:r>
            <a:r>
              <a:rPr lang="en-US" sz="2000" dirty="0">
                <a:latin typeface="Calibri" panose="020F0502020204030204" pitchFamily="34" charset="0"/>
                <a:cs typeface="Calibri" panose="020F0502020204030204" pitchFamily="34" charset="0"/>
              </a:rPr>
              <a:t>.</a:t>
            </a:r>
          </a:p>
          <a:p>
            <a:pPr algn="just">
              <a:lnSpc>
                <a:spcPct val="120000"/>
              </a:lnSpc>
            </a:pPr>
            <a:r>
              <a:rPr lang="en-US" sz="2000" dirty="0">
                <a:solidFill>
                  <a:srgbClr val="FF0000"/>
                </a:solidFill>
                <a:latin typeface="Calibri" panose="020F0502020204030204" pitchFamily="34" charset="0"/>
                <a:cs typeface="Calibri" panose="020F0502020204030204" pitchFamily="34" charset="0"/>
              </a:rPr>
              <a:t>Climate action</a:t>
            </a:r>
            <a:r>
              <a:rPr lang="en-US" sz="2000" dirty="0">
                <a:latin typeface="Calibri" panose="020F0502020204030204" pitchFamily="34" charset="0"/>
                <a:cs typeface="Calibri" panose="020F0502020204030204" pitchFamily="34" charset="0"/>
              </a:rPr>
              <a:t>, environment, resource efficiency and </a:t>
            </a:r>
            <a:r>
              <a:rPr lang="en-US" sz="2000" dirty="0">
                <a:solidFill>
                  <a:srgbClr val="FF0000"/>
                </a:solidFill>
                <a:latin typeface="Calibri" panose="020F0502020204030204" pitchFamily="34" charset="0"/>
                <a:cs typeface="Calibri" panose="020F0502020204030204" pitchFamily="34" charset="0"/>
              </a:rPr>
              <a:t>raw materials</a:t>
            </a:r>
            <a:r>
              <a:rPr lang="en-US" sz="2000" dirty="0">
                <a:latin typeface="Calibri" panose="020F0502020204030204" pitchFamily="34" charset="0"/>
                <a:cs typeface="Calibri" panose="020F0502020204030204" pitchFamily="34" charset="0"/>
              </a:rPr>
              <a:t>.</a:t>
            </a:r>
          </a:p>
          <a:p>
            <a:pPr algn="just">
              <a:lnSpc>
                <a:spcPct val="120000"/>
              </a:lnSpc>
            </a:pPr>
            <a:r>
              <a:rPr lang="en-US" sz="2000" dirty="0">
                <a:latin typeface="Calibri" panose="020F0502020204030204" pitchFamily="34" charset="0"/>
                <a:cs typeface="Calibri" panose="020F0502020204030204" pitchFamily="34" charset="0"/>
              </a:rPr>
              <a:t>Europe in a changing world - Inclusive, innovative and reflective </a:t>
            </a:r>
            <a:r>
              <a:rPr lang="en-US" sz="2000" dirty="0">
                <a:solidFill>
                  <a:srgbClr val="FF0000"/>
                </a:solidFill>
                <a:latin typeface="Calibri" panose="020F0502020204030204" pitchFamily="34" charset="0"/>
                <a:cs typeface="Calibri" panose="020F0502020204030204" pitchFamily="34" charset="0"/>
              </a:rPr>
              <a:t>societies</a:t>
            </a:r>
            <a:r>
              <a:rPr lang="en-US" sz="2000" dirty="0">
                <a:latin typeface="Calibri" panose="020F0502020204030204" pitchFamily="34" charset="0"/>
                <a:cs typeface="Calibri" panose="020F0502020204030204" pitchFamily="34" charset="0"/>
              </a:rPr>
              <a:t>.</a:t>
            </a:r>
          </a:p>
          <a:p>
            <a:pPr algn="just">
              <a:lnSpc>
                <a:spcPct val="120000"/>
              </a:lnSpc>
            </a:pPr>
            <a:r>
              <a:rPr lang="en-US" sz="2000" dirty="0">
                <a:solidFill>
                  <a:srgbClr val="FF0000"/>
                </a:solidFill>
                <a:latin typeface="Calibri" panose="020F0502020204030204" pitchFamily="34" charset="0"/>
                <a:cs typeface="Calibri" panose="020F0502020204030204" pitchFamily="34" charset="0"/>
              </a:rPr>
              <a:t>Secure</a:t>
            </a:r>
            <a:r>
              <a:rPr lang="en-US" sz="2000" dirty="0">
                <a:latin typeface="Calibri" panose="020F0502020204030204" pitchFamily="34" charset="0"/>
                <a:cs typeface="Calibri" panose="020F0502020204030204" pitchFamily="34" charset="0"/>
              </a:rPr>
              <a:t> societies - Protecting freedom and security of Europe and its citizens.</a:t>
            </a:r>
          </a:p>
          <a:p>
            <a:pPr marL="0" indent="0" algn="just">
              <a:lnSpc>
                <a:spcPct val="120000"/>
              </a:lnSpc>
              <a:buNone/>
            </a:pPr>
            <a:endParaRPr lang="en-US" sz="22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Image 2">
            <a:extLst>
              <a:ext uri="{FF2B5EF4-FFF2-40B4-BE49-F238E27FC236}">
                <a16:creationId xmlns:a16="http://schemas.microsoft.com/office/drawing/2014/main" id="{D0333304-77CB-4554-B586-F86A0492F9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898" y="5532133"/>
            <a:ext cx="2232116" cy="10821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sp>
        <p:nvSpPr>
          <p:cNvPr id="5" name="Title 3"/>
          <p:cNvSpPr txBox="1">
            <a:spLocks/>
          </p:cNvSpPr>
          <p:nvPr/>
        </p:nvSpPr>
        <p:spPr bwMode="auto">
          <a:xfrm>
            <a:off x="1422956" y="176175"/>
            <a:ext cx="7878418" cy="756951"/>
          </a:xfrm>
          <a:prstGeom prst="rect">
            <a:avLst/>
          </a:prstGeom>
          <a:noFill/>
          <a:ln>
            <a:noFill/>
            <a:miter lim="800000"/>
            <a:headEnd/>
            <a:tailEnd/>
          </a:ln>
        </p:spPr>
        <p:txBody>
          <a:bodyPr vert="horz" wrap="square" lIns="91376" tIns="45688" rIns="91376" bIns="45688" numCol="1" anchor="t" anchorCtr="0" compatLnSpc="1">
            <a:prstTxWarp prst="textNoShape">
              <a:avLst/>
            </a:prstTxWarp>
            <a:normAutofit/>
          </a:bodyPr>
          <a:lst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457200" algn="ctr" defTabSz="912813" rtl="0" eaLnBrk="1" fontAlgn="base" hangingPunct="1">
              <a:spcBef>
                <a:spcPct val="0"/>
              </a:spcBef>
              <a:spcAft>
                <a:spcPct val="0"/>
              </a:spcAft>
              <a:defRPr sz="4400">
                <a:solidFill>
                  <a:schemeClr val="tx1"/>
                </a:solidFill>
                <a:latin typeface="Calibri" pitchFamily="34" charset="0"/>
              </a:defRPr>
            </a:lvl6pPr>
            <a:lvl7pPr marL="914400" algn="ctr" defTabSz="912813" rtl="0" eaLnBrk="1" fontAlgn="base" hangingPunct="1">
              <a:spcBef>
                <a:spcPct val="0"/>
              </a:spcBef>
              <a:spcAft>
                <a:spcPct val="0"/>
              </a:spcAft>
              <a:defRPr sz="4400">
                <a:solidFill>
                  <a:schemeClr val="tx1"/>
                </a:solidFill>
                <a:latin typeface="Calibri" pitchFamily="34" charset="0"/>
              </a:defRPr>
            </a:lvl7pPr>
            <a:lvl8pPr marL="1371600" algn="ctr" defTabSz="912813" rtl="0" eaLnBrk="1" fontAlgn="base" hangingPunct="1">
              <a:spcBef>
                <a:spcPct val="0"/>
              </a:spcBef>
              <a:spcAft>
                <a:spcPct val="0"/>
              </a:spcAft>
              <a:defRPr sz="4400">
                <a:solidFill>
                  <a:schemeClr val="tx1"/>
                </a:solidFill>
                <a:latin typeface="Calibri" pitchFamily="34" charset="0"/>
              </a:defRPr>
            </a:lvl8pPr>
            <a:lvl9pPr marL="1828800" algn="ctr" defTabSz="912813" rtl="0" eaLnBrk="1" fontAlgn="base" hangingPunct="1">
              <a:spcBef>
                <a:spcPct val="0"/>
              </a:spcBef>
              <a:spcAft>
                <a:spcPct val="0"/>
              </a:spcAft>
              <a:defRPr sz="4400">
                <a:solidFill>
                  <a:schemeClr val="tx1"/>
                </a:solidFill>
                <a:latin typeface="Calibri" pitchFamily="34" charset="0"/>
              </a:defRPr>
            </a:lvl9pPr>
          </a:lstStyle>
          <a:p>
            <a:pPr algn="l" eaLnBrk="1" hangingPunct="1">
              <a:defRPr/>
            </a:pPr>
            <a:r>
              <a:rPr lang="en-GB" altLang="en-US" sz="3600" b="1" dirty="0">
                <a:solidFill>
                  <a:srgbClr val="5B9BD5">
                    <a:lumMod val="50000"/>
                  </a:srgbClr>
                </a:solidFill>
                <a:latin typeface="Calibri"/>
              </a:rPr>
              <a:t>Priority 3.</a:t>
            </a:r>
            <a:r>
              <a:rPr lang="en-GB" altLang="zh-CN" sz="3600" b="1" dirty="0">
                <a:solidFill>
                  <a:srgbClr val="5B9BD5">
                    <a:lumMod val="50000"/>
                  </a:srgbClr>
                </a:solidFill>
                <a:latin typeface="Calibri"/>
                <a:ea typeface="宋体"/>
              </a:rPr>
              <a:t> </a:t>
            </a:r>
            <a:r>
              <a:rPr lang="en-GB" altLang="zh-CN" sz="3600" b="1" dirty="0">
                <a:solidFill>
                  <a:srgbClr val="5B9BD5">
                    <a:lumMod val="50000"/>
                  </a:srgbClr>
                </a:solidFill>
                <a:latin typeface="Calibri"/>
              </a:rPr>
              <a:t>Societal Challenges</a:t>
            </a:r>
            <a:endParaRPr lang="zh-CN" altLang="en-GB" sz="3600" b="1" dirty="0">
              <a:solidFill>
                <a:srgbClr val="5B9BD5">
                  <a:lumMod val="50000"/>
                </a:srgbClr>
              </a:solidFill>
              <a:latin typeface="Calibri"/>
              <a:ea typeface="宋体"/>
            </a:endParaRPr>
          </a:p>
        </p:txBody>
      </p:sp>
    </p:spTree>
    <p:extLst>
      <p:ext uri="{BB962C8B-B14F-4D97-AF65-F5344CB8AC3E}">
        <p14:creationId xmlns:p14="http://schemas.microsoft.com/office/powerpoint/2010/main" val="881845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497074" y="1268995"/>
            <a:ext cx="11313232" cy="4288083"/>
          </a:xfrm>
        </p:spPr>
        <p:txBody>
          <a:bodyPr>
            <a:normAutofit/>
          </a:bodyPr>
          <a:lstStyle/>
          <a:p>
            <a:pPr marL="0" indent="0" algn="just">
              <a:lnSpc>
                <a:spcPct val="120000"/>
              </a:lnSpc>
              <a:buNone/>
            </a:pPr>
            <a:endParaRPr lang="en-US" sz="22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Image 2">
            <a:extLst>
              <a:ext uri="{FF2B5EF4-FFF2-40B4-BE49-F238E27FC236}">
                <a16:creationId xmlns:a16="http://schemas.microsoft.com/office/drawing/2014/main" id="{D0333304-77CB-4554-B586-F86A0492F9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880" y="5764640"/>
            <a:ext cx="2232116" cy="10821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sp>
        <p:nvSpPr>
          <p:cNvPr id="5" name="Title 3"/>
          <p:cNvSpPr txBox="1">
            <a:spLocks/>
          </p:cNvSpPr>
          <p:nvPr/>
        </p:nvSpPr>
        <p:spPr bwMode="auto">
          <a:xfrm>
            <a:off x="200879" y="-22612"/>
            <a:ext cx="11690737" cy="756951"/>
          </a:xfrm>
          <a:prstGeom prst="rect">
            <a:avLst/>
          </a:prstGeom>
          <a:noFill/>
          <a:ln>
            <a:noFill/>
            <a:miter lim="800000"/>
            <a:headEnd/>
            <a:tailEnd/>
          </a:ln>
        </p:spPr>
        <p:txBody>
          <a:bodyPr vert="horz" wrap="square" lIns="91376" tIns="45688" rIns="91376" bIns="45688" numCol="1" anchor="t" anchorCtr="0" compatLnSpc="1">
            <a:prstTxWarp prst="textNoShape">
              <a:avLst/>
            </a:prstTxWarp>
            <a:normAutofit fontScale="70000" lnSpcReduction="20000"/>
          </a:bodyPr>
          <a:lst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itchFamily="34" charset="0"/>
              </a:defRPr>
            </a:lvl2pPr>
            <a:lvl3pPr algn="ctr" defTabSz="912813" rtl="0" eaLnBrk="0" fontAlgn="base" hangingPunct="0">
              <a:spcBef>
                <a:spcPct val="0"/>
              </a:spcBef>
              <a:spcAft>
                <a:spcPct val="0"/>
              </a:spcAft>
              <a:defRPr sz="4400">
                <a:solidFill>
                  <a:schemeClr val="tx1"/>
                </a:solidFill>
                <a:latin typeface="Calibri" pitchFamily="34" charset="0"/>
              </a:defRPr>
            </a:lvl3pPr>
            <a:lvl4pPr algn="ctr" defTabSz="912813" rtl="0" eaLnBrk="0" fontAlgn="base" hangingPunct="0">
              <a:spcBef>
                <a:spcPct val="0"/>
              </a:spcBef>
              <a:spcAft>
                <a:spcPct val="0"/>
              </a:spcAft>
              <a:defRPr sz="4400">
                <a:solidFill>
                  <a:schemeClr val="tx1"/>
                </a:solidFill>
                <a:latin typeface="Calibri" pitchFamily="34" charset="0"/>
              </a:defRPr>
            </a:lvl4pPr>
            <a:lvl5pPr algn="ctr" defTabSz="912813" rtl="0" eaLnBrk="0" fontAlgn="base" hangingPunct="0">
              <a:spcBef>
                <a:spcPct val="0"/>
              </a:spcBef>
              <a:spcAft>
                <a:spcPct val="0"/>
              </a:spcAft>
              <a:defRPr sz="4400">
                <a:solidFill>
                  <a:schemeClr val="tx1"/>
                </a:solidFill>
                <a:latin typeface="Calibri" pitchFamily="34" charset="0"/>
              </a:defRPr>
            </a:lvl5pPr>
            <a:lvl6pPr marL="457200" algn="ctr" defTabSz="912813" rtl="0" eaLnBrk="1" fontAlgn="base" hangingPunct="1">
              <a:spcBef>
                <a:spcPct val="0"/>
              </a:spcBef>
              <a:spcAft>
                <a:spcPct val="0"/>
              </a:spcAft>
              <a:defRPr sz="4400">
                <a:solidFill>
                  <a:schemeClr val="tx1"/>
                </a:solidFill>
                <a:latin typeface="Calibri" pitchFamily="34" charset="0"/>
              </a:defRPr>
            </a:lvl6pPr>
            <a:lvl7pPr marL="914400" algn="ctr" defTabSz="912813" rtl="0" eaLnBrk="1" fontAlgn="base" hangingPunct="1">
              <a:spcBef>
                <a:spcPct val="0"/>
              </a:spcBef>
              <a:spcAft>
                <a:spcPct val="0"/>
              </a:spcAft>
              <a:defRPr sz="4400">
                <a:solidFill>
                  <a:schemeClr val="tx1"/>
                </a:solidFill>
                <a:latin typeface="Calibri" pitchFamily="34" charset="0"/>
              </a:defRPr>
            </a:lvl7pPr>
            <a:lvl8pPr marL="1371600" algn="ctr" defTabSz="912813" rtl="0" eaLnBrk="1" fontAlgn="base" hangingPunct="1">
              <a:spcBef>
                <a:spcPct val="0"/>
              </a:spcBef>
              <a:spcAft>
                <a:spcPct val="0"/>
              </a:spcAft>
              <a:defRPr sz="4400">
                <a:solidFill>
                  <a:schemeClr val="tx1"/>
                </a:solidFill>
                <a:latin typeface="Calibri" pitchFamily="34" charset="0"/>
              </a:defRPr>
            </a:lvl8pPr>
            <a:lvl9pPr marL="1828800" algn="ctr" defTabSz="912813" rtl="0" eaLnBrk="1" fontAlgn="base" hangingPunct="1">
              <a:spcBef>
                <a:spcPct val="0"/>
              </a:spcBef>
              <a:spcAft>
                <a:spcPct val="0"/>
              </a:spcAft>
              <a:defRPr sz="4400">
                <a:solidFill>
                  <a:schemeClr val="tx1"/>
                </a:solidFill>
                <a:latin typeface="Calibri" pitchFamily="34" charset="0"/>
              </a:defRPr>
            </a:lvl9pPr>
          </a:lstStyle>
          <a:p>
            <a:pPr algn="l" eaLnBrk="1" hangingPunct="1">
              <a:defRPr/>
            </a:pPr>
            <a:endParaRPr lang="en-US" altLang="en-US" sz="3600" b="1" dirty="0">
              <a:solidFill>
                <a:srgbClr val="5B9BD5">
                  <a:lumMod val="50000"/>
                </a:srgbClr>
              </a:solidFill>
              <a:latin typeface="Calibri"/>
            </a:endParaRPr>
          </a:p>
          <a:p>
            <a:pPr algn="l" eaLnBrk="1" hangingPunct="1">
              <a:defRPr/>
            </a:pPr>
            <a:r>
              <a:rPr lang="en-US" altLang="en-US" sz="4000" b="1" dirty="0">
                <a:solidFill>
                  <a:srgbClr val="5B9BD5">
                    <a:lumMod val="50000"/>
                  </a:srgbClr>
                </a:solidFill>
                <a:latin typeface="Calibri"/>
              </a:rPr>
              <a:t>Horizon Europe - the next research and innovation framework </a:t>
            </a:r>
            <a:r>
              <a:rPr lang="en-US" altLang="en-US" sz="4000" b="1" dirty="0" err="1">
                <a:solidFill>
                  <a:srgbClr val="5B9BD5">
                    <a:lumMod val="50000"/>
                  </a:srgbClr>
                </a:solidFill>
                <a:latin typeface="Calibri"/>
              </a:rPr>
              <a:t>programme</a:t>
            </a:r>
            <a:endParaRPr lang="zh-CN" altLang="en-GB" sz="4000" b="1" dirty="0">
              <a:solidFill>
                <a:srgbClr val="5B9BD5">
                  <a:lumMod val="50000"/>
                </a:srgbClr>
              </a:solidFill>
              <a:latin typeface="Calibri"/>
              <a:ea typeface="宋体"/>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5071" y="1533892"/>
            <a:ext cx="8922127" cy="4623166"/>
          </a:xfrm>
          <a:prstGeom prst="rect">
            <a:avLst/>
          </a:prstGeom>
        </p:spPr>
      </p:pic>
      <p:sp>
        <p:nvSpPr>
          <p:cNvPr id="6" name="TextBox 5"/>
          <p:cNvSpPr txBox="1"/>
          <p:nvPr/>
        </p:nvSpPr>
        <p:spPr>
          <a:xfrm>
            <a:off x="200879" y="861391"/>
            <a:ext cx="11743747" cy="984885"/>
          </a:xfrm>
          <a:prstGeom prst="rect">
            <a:avLst/>
          </a:prstGeom>
          <a:noFill/>
        </p:spPr>
        <p:txBody>
          <a:bodyPr wrap="square" rtlCol="0">
            <a:spAutoFit/>
          </a:bodyPr>
          <a:lstStyle/>
          <a:p>
            <a:r>
              <a:rPr lang="en-US" sz="2000" dirty="0">
                <a:solidFill>
                  <a:prstClr val="black"/>
                </a:solidFill>
                <a:latin typeface="Calibri" panose="020F0502020204030204" pitchFamily="34" charset="0"/>
                <a:cs typeface="Calibri" panose="020F0502020204030204" pitchFamily="34" charset="0"/>
              </a:rPr>
              <a:t>The Commission's proposal for Horizon Europe is an ambitious €100 billion research and innovation </a:t>
            </a:r>
            <a:r>
              <a:rPr lang="en-US" sz="2000" dirty="0" err="1">
                <a:solidFill>
                  <a:prstClr val="black"/>
                </a:solidFill>
                <a:latin typeface="Calibri" panose="020F0502020204030204" pitchFamily="34" charset="0"/>
                <a:cs typeface="Calibri" panose="020F0502020204030204" pitchFamily="34" charset="0"/>
              </a:rPr>
              <a:t>programme</a:t>
            </a:r>
            <a:r>
              <a:rPr lang="en-US" sz="2000" dirty="0">
                <a:solidFill>
                  <a:prstClr val="black"/>
                </a:solidFill>
                <a:latin typeface="Calibri" panose="020F0502020204030204" pitchFamily="34" charset="0"/>
                <a:cs typeface="Calibri" panose="020F0502020204030204" pitchFamily="34" charset="0"/>
              </a:rPr>
              <a:t> to succeed Horizon 2020.</a:t>
            </a:r>
          </a:p>
          <a:p>
            <a:endParaRPr lang="en-US" dirty="0">
              <a:solidFill>
                <a:prstClr val="black"/>
              </a:solidFill>
            </a:endParaRPr>
          </a:p>
        </p:txBody>
      </p:sp>
      <p:sp>
        <p:nvSpPr>
          <p:cNvPr id="7" name="TextBox 6"/>
          <p:cNvSpPr txBox="1"/>
          <p:nvPr/>
        </p:nvSpPr>
        <p:spPr>
          <a:xfrm>
            <a:off x="265179" y="1691861"/>
            <a:ext cx="2959515" cy="4124206"/>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solidFill>
                  <a:prstClr val="black"/>
                </a:solidFill>
                <a:latin typeface="Calibri" panose="020F0502020204030204" pitchFamily="34" charset="0"/>
                <a:cs typeface="Calibri" panose="020F0502020204030204" pitchFamily="34" charset="0"/>
              </a:rPr>
              <a:t>The European Parliament and the Council of the EU reached in March and April 2019 a </a:t>
            </a:r>
            <a:r>
              <a:rPr lang="en-US" u="sng" dirty="0">
                <a:solidFill>
                  <a:prstClr val="black"/>
                </a:solidFill>
                <a:latin typeface="Calibri" panose="020F0502020204030204" pitchFamily="34" charset="0"/>
                <a:cs typeface="Calibri" panose="020F0502020204030204" pitchFamily="34" charset="0"/>
                <a:hlinkClick r:id="rId4"/>
              </a:rPr>
              <a:t>provisional agreement</a:t>
            </a:r>
            <a:r>
              <a:rPr lang="en-US" dirty="0">
                <a:solidFill>
                  <a:prstClr val="black"/>
                </a:solidFill>
                <a:latin typeface="Calibri" panose="020F0502020204030204" pitchFamily="34" charset="0"/>
                <a:cs typeface="Calibri" panose="020F0502020204030204" pitchFamily="34" charset="0"/>
              </a:rPr>
              <a:t> on Horizon Europe. </a:t>
            </a:r>
          </a:p>
          <a:p>
            <a:pPr marL="285750" indent="-285750">
              <a:spcBef>
                <a:spcPts val="600"/>
              </a:spcBef>
              <a:buFont typeface="Arial" panose="020B0604020202020204" pitchFamily="34" charset="0"/>
              <a:buChar char="•"/>
            </a:pPr>
            <a:r>
              <a:rPr lang="en-US" dirty="0">
                <a:solidFill>
                  <a:prstClr val="black"/>
                </a:solidFill>
                <a:latin typeface="Calibri" panose="020F0502020204030204" pitchFamily="34" charset="0"/>
                <a:cs typeface="Calibri" panose="020F0502020204030204" pitchFamily="34" charset="0"/>
              </a:rPr>
              <a:t>The European Parliament </a:t>
            </a:r>
            <a:r>
              <a:rPr lang="en-US" u="sng" dirty="0">
                <a:solidFill>
                  <a:prstClr val="black"/>
                </a:solidFill>
                <a:latin typeface="Calibri" panose="020F0502020204030204" pitchFamily="34" charset="0"/>
                <a:cs typeface="Calibri" panose="020F0502020204030204" pitchFamily="34" charset="0"/>
                <a:hlinkClick r:id="rId5"/>
              </a:rPr>
              <a:t>endorsed</a:t>
            </a:r>
            <a:r>
              <a:rPr lang="en-US" dirty="0">
                <a:solidFill>
                  <a:prstClr val="black"/>
                </a:solidFill>
                <a:latin typeface="Calibri" panose="020F0502020204030204" pitchFamily="34" charset="0"/>
                <a:cs typeface="Calibri" panose="020F0502020204030204" pitchFamily="34" charset="0"/>
              </a:rPr>
              <a:t> the provisional agreement on 17 April 2019.</a:t>
            </a:r>
          </a:p>
          <a:p>
            <a:pPr marL="285750" indent="-285750">
              <a:spcBef>
                <a:spcPts val="600"/>
              </a:spcBef>
              <a:buFont typeface="Arial" panose="020B0604020202020204" pitchFamily="34" charset="0"/>
              <a:buChar char="•"/>
            </a:pPr>
            <a:r>
              <a:rPr lang="en-US" u="sng" dirty="0">
                <a:solidFill>
                  <a:prstClr val="black"/>
                </a:solidFill>
                <a:latin typeface="Calibri" panose="020F0502020204030204" pitchFamily="34" charset="0"/>
                <a:cs typeface="Calibri" panose="020F0502020204030204" pitchFamily="34" charset="0"/>
                <a:hlinkClick r:id="rId6"/>
              </a:rPr>
              <a:t>Presentation outlining Horizon Europe</a:t>
            </a:r>
            <a:r>
              <a:rPr lang="en-US" dirty="0">
                <a:solidFill>
                  <a:prstClr val="black"/>
                </a:solidFill>
                <a:latin typeface="Calibri" panose="020F0502020204030204" pitchFamily="34" charset="0"/>
                <a:cs typeface="Calibri" panose="020F0502020204030204" pitchFamily="34" charset="0"/>
              </a:rPr>
              <a:t> in 23 languages.</a:t>
            </a:r>
          </a:p>
          <a:p>
            <a:endParaRPr lang="en-US"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6250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6F5525A-2165-46BF-BBC7-B23C10A2FF46}"/>
              </a:ext>
            </a:extLst>
          </p:cNvPr>
          <p:cNvSpPr>
            <a:spLocks noGrp="1"/>
          </p:cNvSpPr>
          <p:nvPr>
            <p:ph idx="1"/>
          </p:nvPr>
        </p:nvSpPr>
        <p:spPr>
          <a:xfrm>
            <a:off x="838200" y="653773"/>
            <a:ext cx="10515600" cy="4351338"/>
          </a:xfrm>
          <a:ln>
            <a:noFill/>
          </a:ln>
          <a:effectLst/>
          <a:scene3d>
            <a:camera prst="orthographicFront">
              <a:rot lat="0" lon="0" rev="0"/>
            </a:camera>
            <a:lightRig rig="chilly" dir="t">
              <a:rot lat="0" lon="0" rev="18480000"/>
            </a:lightRig>
          </a:scene3d>
          <a:sp3d prstMaterial="clear">
            <a:bevelT h="63500"/>
          </a:sp3d>
        </p:spPr>
        <p:txBody>
          <a:bodyPr>
            <a:normAutofit fontScale="62500" lnSpcReduction="20000"/>
          </a:bodyPr>
          <a:lstStyle/>
          <a:p>
            <a:pPr algn="just">
              <a:lnSpc>
                <a:spcPct val="107000"/>
              </a:lnSpc>
              <a:spcAft>
                <a:spcPts val="800"/>
              </a:spcAft>
            </a:pPr>
            <a:r>
              <a:rPr lang="en-GB" b="1" dirty="0">
                <a:latin typeface="Arial" panose="020B0604020202020204" pitchFamily="34" charset="0"/>
                <a:ea typeface="Calibri" panose="020F0502020204030204" pitchFamily="34" charset="0"/>
                <a:cs typeface="Times New Roman" panose="02020603050405020304" pitchFamily="18" charset="0"/>
              </a:rPr>
              <a:t>Link; </a:t>
            </a:r>
            <a:r>
              <a:rPr lang="en-GB" u="sng" dirty="0">
                <a:solidFill>
                  <a:srgbClr val="0000FF"/>
                </a:solidFill>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a:t>
            </a:r>
            <a:r>
              <a:rPr lang="en-GB" u="sng" dirty="0" err="1">
                <a:solidFill>
                  <a:srgbClr val="0000FF"/>
                </a:solidFill>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ec.europa.eu</a:t>
            </a:r>
            <a:r>
              <a:rPr lang="en-GB" u="sng" dirty="0">
                <a:solidFill>
                  <a:srgbClr val="0000FF"/>
                </a:solidFill>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/programmes/</a:t>
            </a:r>
            <a:r>
              <a:rPr lang="en-GB" u="sng" dirty="0" err="1">
                <a:solidFill>
                  <a:srgbClr val="0000FF"/>
                </a:solidFill>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horizon2020</a:t>
            </a:r>
            <a:r>
              <a:rPr lang="en-GB" u="sng" dirty="0">
                <a:solidFill>
                  <a:srgbClr val="0000FF"/>
                </a:solidFill>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a:t>
            </a:r>
            <a:r>
              <a:rPr lang="en-GB" u="sng" dirty="0" err="1">
                <a:solidFill>
                  <a:srgbClr val="0000FF"/>
                </a:solidFill>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en</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b="1" dirty="0">
                <a:latin typeface="Arial" panose="020B0604020202020204" pitchFamily="34" charset="0"/>
                <a:ea typeface="Calibri" panose="020F0502020204030204" pitchFamily="34" charset="0"/>
                <a:cs typeface="Times New Roman" panose="02020603050405020304" pitchFamily="18" charset="0"/>
              </a:rPr>
              <a:t>The next Framework Programme;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u="sng" dirty="0">
                <a:solidFill>
                  <a:srgbClr val="0000FF"/>
                </a:solidFill>
                <a:latin typeface="Arial" panose="020B0604020202020204" pitchFamily="34" charset="0"/>
                <a:ea typeface="Calibri" panose="020F0502020204030204" pitchFamily="34" charset="0"/>
                <a:cs typeface="Times New Roman" panose="02020603050405020304" pitchFamily="18" charset="0"/>
                <a:hlinkClick r:id="rId3" invalidUrl="https:///"/>
              </a:rPr>
              <a:t>https://</a:t>
            </a:r>
            <a:r>
              <a:rPr lang="en-GB" u="sng" dirty="0" err="1">
                <a:solidFill>
                  <a:srgbClr val="0000FF"/>
                </a:solidFill>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ec.europa.eu</a:t>
            </a:r>
            <a:r>
              <a:rPr lang="en-GB" u="sng" dirty="0">
                <a:solidFill>
                  <a:srgbClr val="0000FF"/>
                </a:solidFill>
                <a:latin typeface="Arial" panose="020B06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/info/horizon-europe-next-research-and-innovation-framework-programme_en</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b="1" dirty="0">
                <a:latin typeface="Arial" panose="020B0604020202020204" pitchFamily="34" charset="0"/>
                <a:ea typeface="Calibri" panose="020F0502020204030204" pitchFamily="34" charset="0"/>
                <a:cs typeface="Times New Roman" panose="02020603050405020304" pitchFamily="18" charset="0"/>
              </a:rPr>
              <a:t>Find a Call;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u="sng" dirty="0">
                <a:solidFill>
                  <a:srgbClr val="0000FF"/>
                </a:solidFill>
                <a:latin typeface="Arial" panose="020B0604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a:t>
            </a:r>
            <a:r>
              <a:rPr lang="en-GB" u="sng" dirty="0" err="1">
                <a:solidFill>
                  <a:srgbClr val="0000FF"/>
                </a:solidFill>
                <a:latin typeface="Arial" panose="020B0604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ec.europa.eu</a:t>
            </a:r>
            <a:r>
              <a:rPr lang="en-GB" u="sng" dirty="0">
                <a:solidFill>
                  <a:srgbClr val="0000FF"/>
                </a:solidFill>
                <a:latin typeface="Arial" panose="020B0604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/info/funding-tenders/opportunities/portal/screen/programmes/</a:t>
            </a:r>
            <a:r>
              <a:rPr lang="en-GB" u="sng" dirty="0" err="1">
                <a:solidFill>
                  <a:srgbClr val="0000FF"/>
                </a:solidFill>
                <a:latin typeface="Arial" panose="020B0604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h2020</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b="1" dirty="0">
                <a:latin typeface="Arial" panose="020B0604020202020204" pitchFamily="34" charset="0"/>
                <a:ea typeface="Calibri" panose="020F0502020204030204" pitchFamily="34" charset="0"/>
                <a:cs typeface="Times New Roman" panose="02020603050405020304" pitchFamily="18" charset="0"/>
              </a:rPr>
              <a:t>Work Programme;</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u="sng" dirty="0">
                <a:solidFill>
                  <a:srgbClr val="0000FF"/>
                </a:solidFill>
                <a:latin typeface="Arial" panose="020B0604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a:t>
            </a:r>
            <a:r>
              <a:rPr lang="en-GB" u="sng" dirty="0" err="1">
                <a:solidFill>
                  <a:srgbClr val="0000FF"/>
                </a:solidFill>
                <a:latin typeface="Arial" panose="020B0604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eur-lex.europa.eu</a:t>
            </a:r>
            <a:r>
              <a:rPr lang="en-GB" u="sng" dirty="0">
                <a:solidFill>
                  <a:srgbClr val="0000FF"/>
                </a:solidFill>
                <a:latin typeface="Arial" panose="020B0604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/legal-content/</a:t>
            </a:r>
            <a:r>
              <a:rPr lang="en-GB" u="sng" dirty="0" err="1">
                <a:solidFill>
                  <a:srgbClr val="0000FF"/>
                </a:solidFill>
                <a:latin typeface="Arial" panose="020B0604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EN</a:t>
            </a:r>
            <a:r>
              <a:rPr lang="en-GB" u="sng" dirty="0">
                <a:solidFill>
                  <a:srgbClr val="0000FF"/>
                </a:solidFill>
                <a:latin typeface="Arial" panose="020B0604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/TXT/?</a:t>
            </a:r>
            <a:r>
              <a:rPr lang="en-GB" u="sng" dirty="0" err="1">
                <a:solidFill>
                  <a:srgbClr val="0000FF"/>
                </a:solidFill>
                <a:latin typeface="Arial" panose="020B0604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uri</a:t>
            </a:r>
            <a:r>
              <a:rPr lang="en-GB" u="sng" dirty="0">
                <a:solidFill>
                  <a:srgbClr val="0000FF"/>
                </a:solidFill>
                <a:latin typeface="Arial" panose="020B0604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a:t>
            </a:r>
            <a:r>
              <a:rPr lang="en-GB" u="sng" dirty="0" err="1">
                <a:solidFill>
                  <a:srgbClr val="0000FF"/>
                </a:solidFill>
                <a:latin typeface="Arial" panose="020B0604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CELEX%3A32013R1291</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b="1" dirty="0">
                <a:latin typeface="Arial" panose="020B0604020202020204" pitchFamily="34" charset="0"/>
                <a:ea typeface="Calibri" panose="020F0502020204030204" pitchFamily="34" charset="0"/>
                <a:cs typeface="Times New Roman" panose="02020603050405020304" pitchFamily="18" charset="0"/>
              </a:rPr>
              <a:t>Regulation;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u="sng" dirty="0">
                <a:solidFill>
                  <a:srgbClr val="0000FF"/>
                </a:solidFill>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a:t>
            </a:r>
            <a:r>
              <a:rPr lang="en-GB" u="sng" dirty="0" err="1">
                <a:solidFill>
                  <a:srgbClr val="0000FF"/>
                </a:solidFill>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eur-lex.europa.eu</a:t>
            </a:r>
            <a:r>
              <a:rPr lang="en-GB" u="sng" dirty="0">
                <a:solidFill>
                  <a:srgbClr val="0000FF"/>
                </a:solidFill>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/legal-content/</a:t>
            </a:r>
            <a:r>
              <a:rPr lang="en-GB" u="sng" dirty="0" err="1">
                <a:solidFill>
                  <a:srgbClr val="0000FF"/>
                </a:solidFill>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EN</a:t>
            </a:r>
            <a:r>
              <a:rPr lang="en-GB" u="sng" dirty="0">
                <a:solidFill>
                  <a:srgbClr val="0000FF"/>
                </a:solidFill>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/TXT/PDF/?</a:t>
            </a:r>
            <a:r>
              <a:rPr lang="en-GB" u="sng" dirty="0" err="1">
                <a:solidFill>
                  <a:srgbClr val="0000FF"/>
                </a:solidFill>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uri</a:t>
            </a:r>
            <a:r>
              <a:rPr lang="en-GB" u="sng" dirty="0">
                <a:solidFill>
                  <a:srgbClr val="0000FF"/>
                </a:solidFill>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a:t>
            </a:r>
            <a:r>
              <a:rPr lang="en-GB" u="sng" dirty="0" err="1">
                <a:solidFill>
                  <a:srgbClr val="0000FF"/>
                </a:solidFill>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CELEX:32013R1291&amp;from</a:t>
            </a:r>
            <a:r>
              <a:rPr lang="en-GB" u="sng" dirty="0">
                <a:solidFill>
                  <a:srgbClr val="0000FF"/>
                </a:solidFill>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a:t>
            </a:r>
            <a:r>
              <a:rPr lang="en-GB" u="sng" dirty="0" err="1">
                <a:solidFill>
                  <a:srgbClr val="0000FF"/>
                </a:solidFill>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EN</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Image 2">
            <a:extLst>
              <a:ext uri="{FF2B5EF4-FFF2-40B4-BE49-F238E27FC236}">
                <a16:creationId xmlns:a16="http://schemas.microsoft.com/office/drawing/2014/main" id="{48A00C77-4C60-434C-9E4F-9D5958A88C7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4755" y="5450890"/>
            <a:ext cx="2345388" cy="113708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180009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DFE1C0EC-D825-4940-8B69-59609F3DF8B3}"/>
              </a:ext>
            </a:extLst>
          </p:cNvPr>
          <p:cNvSpPr>
            <a:spLocks noGrp="1"/>
          </p:cNvSpPr>
          <p:nvPr>
            <p:ph type="subTitle" idx="1"/>
          </p:nvPr>
        </p:nvSpPr>
        <p:spPr>
          <a:xfrm>
            <a:off x="349190" y="874547"/>
            <a:ext cx="7069586" cy="5559644"/>
          </a:xfrm>
        </p:spPr>
        <p:txBody>
          <a:bodyPr>
            <a:normAutofit fontScale="85000" lnSpcReduction="10000"/>
          </a:bodyPr>
          <a:lstStyle/>
          <a:p>
            <a:pPr marL="342900" indent="-342900" algn="just">
              <a:lnSpc>
                <a:spcPct val="110000"/>
              </a:lnSpc>
              <a:buFont typeface="Wingdings" panose="05000000000000000000" pitchFamily="2" charset="2"/>
              <a:buChar char="Ø"/>
            </a:pPr>
            <a:r>
              <a:rPr lang="en-US" dirty="0">
                <a:latin typeface="Calibri" panose="020F0502020204030204" pitchFamily="34" charset="0"/>
                <a:cs typeface="Calibri" panose="020F0502020204030204" pitchFamily="34" charset="0"/>
              </a:rPr>
              <a:t>Participating countries</a:t>
            </a:r>
            <a:r>
              <a:rPr lang="tr-TR" dirty="0">
                <a:latin typeface="Calibri" panose="020F0502020204030204" pitchFamily="34" charset="0"/>
                <a:cs typeface="Calibri" panose="020F0502020204030204" pitchFamily="34" charset="0"/>
              </a:rPr>
              <a:t> in </a:t>
            </a:r>
            <a:r>
              <a:rPr lang="tr-TR" dirty="0" err="1">
                <a:latin typeface="Calibri" panose="020F0502020204030204" pitchFamily="34" charset="0"/>
                <a:cs typeface="Calibri" panose="020F0502020204030204" pitchFamily="34" charset="0"/>
              </a:rPr>
              <a:t>the</a:t>
            </a:r>
            <a:r>
              <a:rPr lang="tr-TR" dirty="0">
                <a:latin typeface="Calibri" panose="020F0502020204030204" pitchFamily="34" charset="0"/>
                <a:cs typeface="Calibri" panose="020F0502020204030204" pitchFamily="34" charset="0"/>
              </a:rPr>
              <a:t> Programmes </a:t>
            </a:r>
            <a:r>
              <a:rPr lang="en-US" dirty="0">
                <a:latin typeface="Calibri" panose="020F0502020204030204" pitchFamily="34" charset="0"/>
                <a:cs typeface="Calibri" panose="020F0502020204030204" pitchFamily="34" charset="0"/>
              </a:rPr>
              <a:t> are usually divided into</a:t>
            </a:r>
            <a:r>
              <a:rPr lang="tr-T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two groups: Programme Countries and Partner</a:t>
            </a:r>
            <a:r>
              <a:rPr lang="tr-T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Countries.</a:t>
            </a:r>
            <a:endParaRPr lang="tr-TR" dirty="0">
              <a:latin typeface="Calibri" panose="020F0502020204030204" pitchFamily="34" charset="0"/>
              <a:cs typeface="Calibri" panose="020F0502020204030204" pitchFamily="34" charset="0"/>
            </a:endParaRPr>
          </a:p>
          <a:p>
            <a:pPr marL="342900" indent="-342900" algn="just">
              <a:lnSpc>
                <a:spcPct val="110000"/>
              </a:lnSpc>
              <a:buFont typeface="Wingdings" panose="05000000000000000000" pitchFamily="2" charset="2"/>
              <a:buChar char="Ø"/>
            </a:pPr>
            <a:r>
              <a:rPr lang="en-US" dirty="0">
                <a:latin typeface="Calibri" panose="020F0502020204030204" pitchFamily="34" charset="0"/>
                <a:cs typeface="Calibri" panose="020F0502020204030204" pitchFamily="34" charset="0"/>
              </a:rPr>
              <a:t>Programme Countries include the</a:t>
            </a:r>
            <a:r>
              <a:rPr lang="tr-T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28 Member States, the European Free Trading</a:t>
            </a:r>
            <a:r>
              <a:rPr lang="tr-T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Association Countries/European Economic Area – EFTA/ EEA (Iceland, Liechtenstein, Norway) and Candidate Countries including Serbia under Framework Agreement. </a:t>
            </a:r>
          </a:p>
          <a:p>
            <a:pPr marL="342900" indent="-342900" algn="just">
              <a:lnSpc>
                <a:spcPct val="110000"/>
              </a:lnSpc>
              <a:buFont typeface="Wingdings" panose="05000000000000000000" pitchFamily="2" charset="2"/>
              <a:buChar char="Ø"/>
            </a:pPr>
            <a:r>
              <a:rPr lang="en-US" dirty="0">
                <a:latin typeface="Calibri" panose="020F0502020204030204" pitchFamily="34" charset="0"/>
                <a:cs typeface="Calibri" panose="020F0502020204030204" pitchFamily="34" charset="0"/>
              </a:rPr>
              <a:t>Partner Countries include third countries that are contributing financially to the </a:t>
            </a:r>
            <a:r>
              <a:rPr lang="en-US" dirty="0" err="1">
                <a:latin typeface="Calibri" panose="020F0502020204030204" pitchFamily="34" charset="0"/>
                <a:cs typeface="Calibri" panose="020F0502020204030204" pitchFamily="34" charset="0"/>
              </a:rPr>
              <a:t>programmes’</a:t>
            </a:r>
            <a:r>
              <a:rPr lang="en-US" dirty="0">
                <a:latin typeface="Calibri" panose="020F0502020204030204" pitchFamily="34" charset="0"/>
                <a:cs typeface="Calibri" panose="020F0502020204030204" pitchFamily="34" charset="0"/>
              </a:rPr>
              <a:t> budget and have signed in this respect a Memorandum of Understanding.</a:t>
            </a:r>
          </a:p>
          <a:p>
            <a:pPr marL="342900" indent="-342900" algn="just">
              <a:lnSpc>
                <a:spcPct val="110000"/>
              </a:lnSpc>
              <a:buFont typeface="Wingdings" panose="05000000000000000000" pitchFamily="2" charset="2"/>
              <a:buChar char="Ø"/>
            </a:pPr>
            <a:r>
              <a:rPr lang="en-US" dirty="0" err="1">
                <a:latin typeface="Calibri" panose="020F0502020204030204" pitchFamily="34" charset="0"/>
                <a:cs typeface="Calibri" panose="020F0502020204030204" pitchFamily="34" charset="0"/>
              </a:rPr>
              <a:t>Neighbouring</a:t>
            </a:r>
            <a:r>
              <a:rPr lang="en-US" dirty="0">
                <a:latin typeface="Calibri" panose="020F0502020204030204" pitchFamily="34" charset="0"/>
                <a:cs typeface="Calibri" panose="020F0502020204030204" pitchFamily="34" charset="0"/>
              </a:rPr>
              <a:t> Partner Countries may also participate in certain programmes, as defined in the Annual Work Programmes, subject to conditions. (South East Europe, Eastern Europe and Caucasus, Mediterranean Partner Countries)</a:t>
            </a:r>
          </a:p>
        </p:txBody>
      </p:sp>
      <p:pic>
        <p:nvPicPr>
          <p:cNvPr id="4" name="Resim 3">
            <a:extLst>
              <a:ext uri="{FF2B5EF4-FFF2-40B4-BE49-F238E27FC236}">
                <a16:creationId xmlns:a16="http://schemas.microsoft.com/office/drawing/2014/main" id="{E947EBBD-D92A-4F6F-AC33-7A9A04F8CB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8015" y="874547"/>
            <a:ext cx="4274795" cy="510890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36719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D2273FA-852F-4F88-ACBB-56F48BAC29B0}"/>
              </a:ext>
            </a:extLst>
          </p:cNvPr>
          <p:cNvSpPr>
            <a:spLocks noGrp="1"/>
          </p:cNvSpPr>
          <p:nvPr>
            <p:ph idx="1"/>
          </p:nvPr>
        </p:nvSpPr>
        <p:spPr>
          <a:xfrm>
            <a:off x="918100" y="397963"/>
            <a:ext cx="10515600" cy="1057975"/>
          </a:xfrm>
        </p:spPr>
        <p:txBody>
          <a:bodyPr>
            <a:normAutofit/>
          </a:bodyPr>
          <a:lstStyle/>
          <a:p>
            <a:pPr marL="0" indent="0">
              <a:buNone/>
            </a:pPr>
            <a:r>
              <a:rPr lang="en-US" dirty="0">
                <a:latin typeface="Calibri" panose="020F0502020204030204" pitchFamily="34" charset="0"/>
                <a:cs typeface="Calibri" panose="020F0502020204030204" pitchFamily="34" charset="0"/>
              </a:rPr>
              <a:t>Building on the Competitiveness and Innovation framework Programme (CIP)</a:t>
            </a:r>
          </a:p>
        </p:txBody>
      </p:sp>
      <p:pic>
        <p:nvPicPr>
          <p:cNvPr id="5" name="Image 2">
            <a:extLst>
              <a:ext uri="{FF2B5EF4-FFF2-40B4-BE49-F238E27FC236}">
                <a16:creationId xmlns:a16="http://schemas.microsoft.com/office/drawing/2014/main" id="{E4AED9AD-E078-4938-8015-DA5683E5B8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08025" y="2709331"/>
            <a:ext cx="1939152" cy="94013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pic>
        <p:nvPicPr>
          <p:cNvPr id="6" name="Picture 2">
            <a:extLst>
              <a:ext uri="{FF2B5EF4-FFF2-40B4-BE49-F238E27FC236}">
                <a16:creationId xmlns:a16="http://schemas.microsoft.com/office/drawing/2014/main" id="{AC42EF6C-E324-4CB7-A361-9841D0A154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536" b="19035"/>
          <a:stretch/>
        </p:blipFill>
        <p:spPr>
          <a:xfrm>
            <a:off x="1687319" y="1917577"/>
            <a:ext cx="5853691" cy="4422721"/>
          </a:xfrm>
          <a:prstGeom prst="rect">
            <a:avLst/>
          </a:prstGeom>
          <a:ln w="228600" cap="sq" cmpd="thickThin">
            <a:solidFill>
              <a:srgbClr val="000000"/>
            </a:solidFill>
            <a:prstDash val="solid"/>
            <a:miter lim="800000"/>
          </a:ln>
          <a:effectLst>
            <a:innerShdw blurRad="76200">
              <a:srgbClr val="000000"/>
            </a:innerShdw>
          </a:effectLst>
        </p:spPr>
      </p:pic>
      <p:pic>
        <p:nvPicPr>
          <p:cNvPr id="7" name="Resim 6" descr="Image result for cosme eu ec">
            <a:extLst>
              <a:ext uri="{FF2B5EF4-FFF2-40B4-BE49-F238E27FC236}">
                <a16:creationId xmlns:a16="http://schemas.microsoft.com/office/drawing/2014/main" id="{38A452BD-0170-4712-B82C-358F440E87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0296" y="5044941"/>
            <a:ext cx="2229945" cy="95806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966806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2">
            <a:extLst>
              <a:ext uri="{FF2B5EF4-FFF2-40B4-BE49-F238E27FC236}">
                <a16:creationId xmlns:a16="http://schemas.microsoft.com/office/drawing/2014/main" id="{E4AED9AD-E078-4938-8015-DA5683E5B8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21089" y="1714035"/>
            <a:ext cx="2229944" cy="108111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pic>
        <p:nvPicPr>
          <p:cNvPr id="7" name="Resim 6" descr="Image result for cosme eu ec">
            <a:extLst>
              <a:ext uri="{FF2B5EF4-FFF2-40B4-BE49-F238E27FC236}">
                <a16:creationId xmlns:a16="http://schemas.microsoft.com/office/drawing/2014/main" id="{38A452BD-0170-4712-B82C-358F440E87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65263" y="4321061"/>
            <a:ext cx="2229945" cy="95806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Dikdörtgen 1">
            <a:extLst>
              <a:ext uri="{FF2B5EF4-FFF2-40B4-BE49-F238E27FC236}">
                <a16:creationId xmlns:a16="http://schemas.microsoft.com/office/drawing/2014/main" id="{585D1E3C-4A48-4F09-B7C5-21F3B380CAE3}"/>
              </a:ext>
            </a:extLst>
          </p:cNvPr>
          <p:cNvSpPr/>
          <p:nvPr/>
        </p:nvSpPr>
        <p:spPr>
          <a:xfrm>
            <a:off x="918100" y="1138480"/>
            <a:ext cx="7302622" cy="2862322"/>
          </a:xfrm>
          <a:prstGeom prst="rect">
            <a:avLst/>
          </a:prstGeom>
        </p:spPr>
        <p:txBody>
          <a:bodyPr wrap="square">
            <a:spAutoFit/>
          </a:bodyPr>
          <a:lstStyle/>
          <a:p>
            <a:r>
              <a:rPr lang="en-GB" altLang="en-US" sz="2000" b="1" dirty="0">
                <a:solidFill>
                  <a:prstClr val="black"/>
                </a:solidFill>
                <a:latin typeface="Calibri" panose="020F0502020204030204" pitchFamily="34" charset="0"/>
                <a:cs typeface="Calibri" panose="020F0502020204030204" pitchFamily="34" charset="0"/>
              </a:rPr>
              <a:t>Equity instruments: </a:t>
            </a:r>
            <a:r>
              <a:rPr lang="en-GB" altLang="en-US" sz="2000" dirty="0">
                <a:solidFill>
                  <a:prstClr val="black"/>
                </a:solidFill>
                <a:latin typeface="Calibri" panose="020F0502020204030204" pitchFamily="34" charset="0"/>
                <a:cs typeface="Calibri" panose="020F0502020204030204" pitchFamily="34" charset="0"/>
              </a:rPr>
              <a:t>Two complementary facilities working together to support access to risk capital and stimulate the development of the European venture capital market.</a:t>
            </a:r>
          </a:p>
          <a:p>
            <a:endParaRPr lang="en-GB" altLang="en-US" sz="2000" dirty="0">
              <a:solidFill>
                <a:prstClr val="black"/>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altLang="en-US" sz="2000" dirty="0">
                <a:solidFill>
                  <a:prstClr val="black"/>
                </a:solidFill>
                <a:latin typeface="Calibri" panose="020F0502020204030204" pitchFamily="34" charset="0"/>
                <a:cs typeface="Calibri" panose="020F0502020204030204" pitchFamily="34" charset="0"/>
              </a:rPr>
              <a:t>Equity Facility for </a:t>
            </a:r>
            <a:r>
              <a:rPr lang="en-GB" altLang="en-US" sz="2000" dirty="0" err="1">
                <a:solidFill>
                  <a:prstClr val="black"/>
                </a:solidFill>
                <a:latin typeface="Calibri" panose="020F0502020204030204" pitchFamily="34" charset="0"/>
                <a:cs typeface="Calibri" panose="020F0502020204030204" pitchFamily="34" charset="0"/>
              </a:rPr>
              <a:t>R&amp;I</a:t>
            </a:r>
            <a:r>
              <a:rPr lang="en-GB" altLang="en-US" sz="2000" dirty="0">
                <a:solidFill>
                  <a:prstClr val="black"/>
                </a:solidFill>
                <a:latin typeface="Calibri" panose="020F0502020204030204" pitchFamily="34" charset="0"/>
                <a:cs typeface="Calibri" panose="020F0502020204030204" pitchFamily="34" charset="0"/>
              </a:rPr>
              <a:t> (</a:t>
            </a:r>
            <a:r>
              <a:rPr lang="en-GB" altLang="en-US" sz="2000" b="1" dirty="0" err="1">
                <a:solidFill>
                  <a:prstClr val="black"/>
                </a:solidFill>
                <a:latin typeface="Calibri" panose="020F0502020204030204" pitchFamily="34" charset="0"/>
                <a:cs typeface="Calibri" panose="020F0502020204030204" pitchFamily="34" charset="0"/>
              </a:rPr>
              <a:t>H2020</a:t>
            </a:r>
            <a:r>
              <a:rPr lang="en-GB" altLang="en-US" sz="2000" dirty="0">
                <a:solidFill>
                  <a:prstClr val="black"/>
                </a:solidFill>
                <a:latin typeface="Calibri" panose="020F0502020204030204" pitchFamily="34" charset="0"/>
                <a:cs typeface="Calibri" panose="020F0502020204030204" pitchFamily="34" charset="0"/>
              </a:rPr>
              <a:t>): focus on early stage. </a:t>
            </a:r>
          </a:p>
          <a:p>
            <a:pPr marL="342900" indent="-342900">
              <a:buFont typeface="Arial" panose="020B0604020202020204" pitchFamily="34" charset="0"/>
              <a:buChar char="•"/>
            </a:pPr>
            <a:r>
              <a:rPr lang="en-GB" altLang="en-US" sz="2000" dirty="0">
                <a:solidFill>
                  <a:prstClr val="black"/>
                </a:solidFill>
                <a:latin typeface="Calibri" panose="020F0502020204030204" pitchFamily="34" charset="0"/>
                <a:cs typeface="Calibri" panose="020F0502020204030204" pitchFamily="34" charset="0"/>
              </a:rPr>
              <a:t>Equity Facility for Growth for SMEs (</a:t>
            </a:r>
            <a:r>
              <a:rPr lang="en-GB" altLang="en-US" sz="2000" b="1" dirty="0" err="1">
                <a:solidFill>
                  <a:prstClr val="black"/>
                </a:solidFill>
                <a:latin typeface="Calibri" panose="020F0502020204030204" pitchFamily="34" charset="0"/>
                <a:cs typeface="Calibri" panose="020F0502020204030204" pitchFamily="34" charset="0"/>
              </a:rPr>
              <a:t>COSME</a:t>
            </a:r>
            <a:r>
              <a:rPr lang="en-GB" altLang="en-US" sz="2000" dirty="0">
                <a:solidFill>
                  <a:prstClr val="black"/>
                </a:solidFill>
                <a:latin typeface="Calibri" panose="020F0502020204030204" pitchFamily="34" charset="0"/>
                <a:cs typeface="Calibri" panose="020F0502020204030204" pitchFamily="34" charset="0"/>
              </a:rPr>
              <a:t>): focus on growth stage. </a:t>
            </a:r>
          </a:p>
          <a:p>
            <a:pPr marL="342900" indent="-342900">
              <a:buFont typeface="Arial" panose="020B0604020202020204" pitchFamily="34" charset="0"/>
              <a:buChar char="•"/>
            </a:pPr>
            <a:r>
              <a:rPr lang="en-GB" altLang="en-US" sz="2000" dirty="0">
                <a:solidFill>
                  <a:prstClr val="black"/>
                </a:solidFill>
                <a:latin typeface="Calibri" panose="020F0502020204030204" pitchFamily="34" charset="0"/>
                <a:cs typeface="Calibri" panose="020F0502020204030204" pitchFamily="34" charset="0"/>
              </a:rPr>
              <a:t>Multi-stage funds: contributions from </a:t>
            </a:r>
            <a:r>
              <a:rPr lang="en-GB" altLang="en-US" sz="2000" b="1" dirty="0" err="1">
                <a:solidFill>
                  <a:prstClr val="black"/>
                </a:solidFill>
                <a:latin typeface="Calibri" panose="020F0502020204030204" pitchFamily="34" charset="0"/>
                <a:cs typeface="Calibri" panose="020F0502020204030204" pitchFamily="34" charset="0"/>
              </a:rPr>
              <a:t>COSME</a:t>
            </a:r>
            <a:r>
              <a:rPr lang="en-GB" altLang="en-US" sz="2000" dirty="0">
                <a:solidFill>
                  <a:prstClr val="black"/>
                </a:solidFill>
                <a:latin typeface="Calibri" panose="020F0502020204030204" pitchFamily="34" charset="0"/>
                <a:cs typeface="Calibri" panose="020F0502020204030204" pitchFamily="34" charset="0"/>
              </a:rPr>
              <a:t> </a:t>
            </a:r>
            <a:r>
              <a:rPr lang="en-GB" altLang="en-US" sz="2000" b="1" dirty="0">
                <a:solidFill>
                  <a:prstClr val="black"/>
                </a:solidFill>
                <a:latin typeface="Calibri" panose="020F0502020204030204" pitchFamily="34" charset="0"/>
                <a:cs typeface="Calibri" panose="020F0502020204030204" pitchFamily="34" charset="0"/>
              </a:rPr>
              <a:t>and </a:t>
            </a:r>
            <a:r>
              <a:rPr lang="en-GB" altLang="en-US" sz="2000" b="1" dirty="0" err="1">
                <a:solidFill>
                  <a:prstClr val="black"/>
                </a:solidFill>
                <a:latin typeface="Calibri" panose="020F0502020204030204" pitchFamily="34" charset="0"/>
                <a:cs typeface="Calibri" panose="020F0502020204030204" pitchFamily="34" charset="0"/>
              </a:rPr>
              <a:t>H2020</a:t>
            </a:r>
            <a:r>
              <a:rPr lang="en-GB" altLang="en-US" sz="2000" b="1" dirty="0">
                <a:solidFill>
                  <a:prstClr val="black"/>
                </a:solidFill>
                <a:latin typeface="Calibri" panose="020F0502020204030204" pitchFamily="34" charset="0"/>
                <a:cs typeface="Calibri" panose="020F0502020204030204" pitchFamily="34" charset="0"/>
              </a:rPr>
              <a:t> </a:t>
            </a:r>
            <a:r>
              <a:rPr lang="en-GB" altLang="en-US" sz="2000" dirty="0">
                <a:solidFill>
                  <a:prstClr val="black"/>
                </a:solidFill>
                <a:latin typeface="Calibri" panose="020F0502020204030204" pitchFamily="34" charset="0"/>
                <a:cs typeface="Calibri" panose="020F0502020204030204" pitchFamily="34" charset="0"/>
              </a:rPr>
              <a:t>on a pro-rata basis (based on a fund’s investment policy)</a:t>
            </a:r>
          </a:p>
        </p:txBody>
      </p:sp>
      <p:sp>
        <p:nvSpPr>
          <p:cNvPr id="9" name="Dikdörtgen 8">
            <a:extLst>
              <a:ext uri="{FF2B5EF4-FFF2-40B4-BE49-F238E27FC236}">
                <a16:creationId xmlns:a16="http://schemas.microsoft.com/office/drawing/2014/main" id="{59713F3C-6CFD-4ADE-8A9B-A458D8D034CF}"/>
              </a:ext>
            </a:extLst>
          </p:cNvPr>
          <p:cNvSpPr/>
          <p:nvPr/>
        </p:nvSpPr>
        <p:spPr>
          <a:xfrm>
            <a:off x="918100" y="4095774"/>
            <a:ext cx="7109363" cy="1631216"/>
          </a:xfrm>
          <a:prstGeom prst="rect">
            <a:avLst/>
          </a:prstGeom>
        </p:spPr>
        <p:txBody>
          <a:bodyPr wrap="square">
            <a:spAutoFit/>
          </a:bodyPr>
          <a:lstStyle/>
          <a:p>
            <a:r>
              <a:rPr lang="en-GB" altLang="en-US" sz="2000" b="1" dirty="0">
                <a:solidFill>
                  <a:prstClr val="black"/>
                </a:solidFill>
                <a:latin typeface="Calibri" panose="020F0502020204030204" pitchFamily="34" charset="0"/>
                <a:cs typeface="Calibri" panose="020F0502020204030204" pitchFamily="34" charset="0"/>
              </a:rPr>
              <a:t>Debt instruments</a:t>
            </a:r>
            <a:r>
              <a:rPr lang="en-GB" altLang="en-US" sz="2000" dirty="0">
                <a:solidFill>
                  <a:prstClr val="black"/>
                </a:solidFill>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en-GB" altLang="en-US" sz="2000" dirty="0">
                <a:solidFill>
                  <a:prstClr val="black"/>
                </a:solidFill>
                <a:latin typeface="Calibri" panose="020F0502020204030204" pitchFamily="34" charset="0"/>
                <a:cs typeface="Calibri" panose="020F0502020204030204" pitchFamily="34" charset="0"/>
              </a:rPr>
              <a:t>Loan Guarantee Facility (</a:t>
            </a:r>
            <a:r>
              <a:rPr lang="en-GB" altLang="en-US" sz="2000" b="1" dirty="0" err="1">
                <a:solidFill>
                  <a:prstClr val="black"/>
                </a:solidFill>
                <a:latin typeface="Calibri" panose="020F0502020204030204" pitchFamily="34" charset="0"/>
                <a:cs typeface="Calibri" panose="020F0502020204030204" pitchFamily="34" charset="0"/>
              </a:rPr>
              <a:t>COSME</a:t>
            </a:r>
            <a:r>
              <a:rPr lang="en-GB" altLang="en-US" sz="2000" dirty="0">
                <a:solidFill>
                  <a:prstClr val="black"/>
                </a:solidFill>
                <a:latin typeface="Calibri" panose="020F0502020204030204" pitchFamily="34" charset="0"/>
                <a:cs typeface="Calibri" panose="020F0502020204030204" pitchFamily="34" charset="0"/>
              </a:rPr>
              <a:t>): Guarantees for loans to SMEs up to € 150 000. Securitisation of SME debt finance portfolios.</a:t>
            </a:r>
          </a:p>
          <a:p>
            <a:pPr marL="342900" indent="-342900">
              <a:buFont typeface="Arial" panose="020B0604020202020204" pitchFamily="34" charset="0"/>
              <a:buChar char="•"/>
            </a:pPr>
            <a:r>
              <a:rPr lang="en-GB" altLang="en-US" sz="2000" dirty="0">
                <a:solidFill>
                  <a:prstClr val="black"/>
                </a:solidFill>
                <a:latin typeface="Calibri" panose="020F0502020204030204" pitchFamily="34" charset="0"/>
                <a:cs typeface="Calibri" panose="020F0502020204030204" pitchFamily="34" charset="0"/>
              </a:rPr>
              <a:t>SMEs &amp; Small Midcaps Guarantee Facility (</a:t>
            </a:r>
            <a:r>
              <a:rPr lang="en-GB" altLang="en-US" sz="2000" b="1" dirty="0" err="1">
                <a:solidFill>
                  <a:prstClr val="black"/>
                </a:solidFill>
                <a:latin typeface="Calibri" panose="020F0502020204030204" pitchFamily="34" charset="0"/>
                <a:cs typeface="Calibri" panose="020F0502020204030204" pitchFamily="34" charset="0"/>
              </a:rPr>
              <a:t>H2020</a:t>
            </a:r>
            <a:r>
              <a:rPr lang="en-GB" altLang="en-US" sz="2000" dirty="0">
                <a:solidFill>
                  <a:prstClr val="black"/>
                </a:solidFill>
                <a:latin typeface="Calibri" panose="020F0502020204030204" pitchFamily="34" charset="0"/>
                <a:cs typeface="Calibri" panose="020F0502020204030204" pitchFamily="34" charset="0"/>
              </a:rPr>
              <a:t>): Guarantees for loans over € 150 000 for </a:t>
            </a:r>
            <a:r>
              <a:rPr lang="en-GB" altLang="en-US" sz="2000" dirty="0" err="1">
                <a:solidFill>
                  <a:prstClr val="black"/>
                </a:solidFill>
                <a:latin typeface="Calibri" panose="020F0502020204030204" pitchFamily="34" charset="0"/>
                <a:cs typeface="Calibri" panose="020F0502020204030204" pitchFamily="34" charset="0"/>
              </a:rPr>
              <a:t>R&amp;I</a:t>
            </a:r>
            <a:r>
              <a:rPr lang="en-GB" altLang="en-US" sz="2000" dirty="0">
                <a:solidFill>
                  <a:prstClr val="black"/>
                </a:solidFill>
                <a:latin typeface="Calibri" panose="020F0502020204030204" pitchFamily="34" charset="0"/>
                <a:cs typeface="Calibri" panose="020F0502020204030204" pitchFamily="34" charset="0"/>
              </a:rPr>
              <a:t> activities.</a:t>
            </a:r>
          </a:p>
        </p:txBody>
      </p:sp>
    </p:spTree>
    <p:extLst>
      <p:ext uri="{BB962C8B-B14F-4D97-AF65-F5344CB8AC3E}">
        <p14:creationId xmlns:p14="http://schemas.microsoft.com/office/powerpoint/2010/main" val="3455471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CaixaDeTexto 13">
            <a:extLst>
              <a:ext uri="{FF2B5EF4-FFF2-40B4-BE49-F238E27FC236}">
                <a16:creationId xmlns:a16="http://schemas.microsoft.com/office/drawing/2014/main" id="{6EB2D7B9-D350-4309-9325-0BD6D5F7369D}"/>
              </a:ext>
            </a:extLst>
          </p:cNvPr>
          <p:cNvSpPr txBox="1">
            <a:spLocks noChangeArrowheads="1"/>
          </p:cNvSpPr>
          <p:nvPr/>
        </p:nvSpPr>
        <p:spPr bwMode="auto">
          <a:xfrm>
            <a:off x="693783" y="1445623"/>
            <a:ext cx="7391400" cy="308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1450" indent="-171450" algn="just">
              <a:lnSpc>
                <a:spcPct val="200000"/>
              </a:lnSpc>
              <a:spcBef>
                <a:spcPct val="0"/>
              </a:spcBef>
            </a:pPr>
            <a:r>
              <a:rPr lang="pt-PT" sz="2000" dirty="0">
                <a:solidFill>
                  <a:prstClr val="black"/>
                </a:solidFill>
                <a:cs typeface="Calibri" panose="020F0502020204030204" pitchFamily="34" charset="0"/>
              </a:rPr>
              <a:t>Interim evaluation – published in 2017</a:t>
            </a:r>
          </a:p>
          <a:p>
            <a:pPr marL="171450" indent="-171450" algn="just">
              <a:lnSpc>
                <a:spcPct val="200000"/>
              </a:lnSpc>
              <a:spcBef>
                <a:spcPct val="0"/>
              </a:spcBef>
            </a:pPr>
            <a:r>
              <a:rPr lang="pt-PT" altLang="pt-PT" sz="2000" dirty="0">
                <a:solidFill>
                  <a:prstClr val="black"/>
                </a:solidFill>
                <a:cs typeface="Calibri" panose="020F0502020204030204" pitchFamily="34" charset="0"/>
              </a:rPr>
              <a:t>Covers the first 3 years of the programme</a:t>
            </a:r>
          </a:p>
          <a:p>
            <a:pPr marL="171450" indent="-171450" algn="just">
              <a:lnSpc>
                <a:spcPct val="200000"/>
              </a:lnSpc>
              <a:spcBef>
                <a:spcPct val="0"/>
              </a:spcBef>
            </a:pPr>
            <a:r>
              <a:rPr lang="pt-PT" altLang="pt-PT" sz="2000" dirty="0">
                <a:solidFill>
                  <a:prstClr val="black"/>
                </a:solidFill>
                <a:cs typeface="Calibri" panose="020F0502020204030204" pitchFamily="34" charset="0"/>
              </a:rPr>
              <a:t>Assesses progress and provides guidelines </a:t>
            </a:r>
            <a:r>
              <a:rPr lang="en-US" altLang="pt-PT" sz="2000" dirty="0">
                <a:solidFill>
                  <a:prstClr val="black"/>
                </a:solidFill>
                <a:cs typeface="Calibri" panose="020F0502020204030204" pitchFamily="34" charset="0"/>
              </a:rPr>
              <a:t>for the future</a:t>
            </a:r>
          </a:p>
          <a:p>
            <a:pPr marL="171450" indent="-171450" algn="just">
              <a:lnSpc>
                <a:spcPct val="200000"/>
              </a:lnSpc>
              <a:spcBef>
                <a:spcPct val="0"/>
              </a:spcBef>
            </a:pPr>
            <a:r>
              <a:rPr lang="en-US" altLang="pt-PT" sz="2000" dirty="0">
                <a:solidFill>
                  <a:prstClr val="black"/>
                </a:solidFill>
                <a:cs typeface="Calibri" panose="020F0502020204030204" pitchFamily="34" charset="0"/>
              </a:rPr>
              <a:t>Relevance / Effectiveness / Efficiency / Coherence / </a:t>
            </a:r>
            <a:r>
              <a:rPr lang="pt-PT" sz="2000" dirty="0">
                <a:solidFill>
                  <a:prstClr val="black"/>
                </a:solidFill>
                <a:cs typeface="Calibri" panose="020F0502020204030204" pitchFamily="34" charset="0"/>
              </a:rPr>
              <a:t>EU added value </a:t>
            </a:r>
            <a:endParaRPr lang="en-US" altLang="pt-PT" sz="2000" dirty="0">
              <a:solidFill>
                <a:prstClr val="black"/>
              </a:solidFill>
              <a:cs typeface="Calibri" panose="020F0502020204030204" pitchFamily="34" charset="0"/>
            </a:endParaRPr>
          </a:p>
          <a:p>
            <a:pPr algn="just">
              <a:lnSpc>
                <a:spcPct val="200000"/>
              </a:lnSpc>
              <a:spcBef>
                <a:spcPct val="0"/>
              </a:spcBef>
              <a:buFontTx/>
              <a:buNone/>
            </a:pPr>
            <a:endParaRPr lang="en-US" altLang="pt-PT" sz="2000" dirty="0">
              <a:solidFill>
                <a:prstClr val="black"/>
              </a:solidFill>
              <a:cs typeface="Calibri" panose="020F0502020204030204" pitchFamily="34" charset="0"/>
            </a:endParaRPr>
          </a:p>
        </p:txBody>
      </p:sp>
      <p:sp>
        <p:nvSpPr>
          <p:cNvPr id="8" name="CaixaDeTexto 12">
            <a:extLst>
              <a:ext uri="{FF2B5EF4-FFF2-40B4-BE49-F238E27FC236}">
                <a16:creationId xmlns:a16="http://schemas.microsoft.com/office/drawing/2014/main" id="{40396CA9-D7AC-4CA8-A10F-E17314DB2B59}"/>
              </a:ext>
            </a:extLst>
          </p:cNvPr>
          <p:cNvSpPr txBox="1">
            <a:spLocks noChangeArrowheads="1"/>
          </p:cNvSpPr>
          <p:nvPr/>
        </p:nvSpPr>
        <p:spPr bwMode="auto">
          <a:xfrm>
            <a:off x="658813" y="739626"/>
            <a:ext cx="43825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pt-PT" sz="2000" b="1" dirty="0">
                <a:solidFill>
                  <a:prstClr val="black"/>
                </a:solidFill>
                <a:cs typeface="Calibri" panose="020F0502020204030204" pitchFamily="34" charset="0"/>
              </a:rPr>
              <a:t>H2020 INTERIM EVALUATION</a:t>
            </a:r>
            <a:endParaRPr lang="pt-PT" altLang="pt-PT" sz="2000" b="1" dirty="0">
              <a:solidFill>
                <a:prstClr val="black"/>
              </a:solidFill>
              <a:cs typeface="Calibri" panose="020F0502020204030204" pitchFamily="34" charset="0"/>
            </a:endParaRPr>
          </a:p>
        </p:txBody>
      </p:sp>
      <p:pic>
        <p:nvPicPr>
          <p:cNvPr id="3" name="Picture 2">
            <a:extLst>
              <a:ext uri="{FF2B5EF4-FFF2-40B4-BE49-F238E27FC236}">
                <a16:creationId xmlns:a16="http://schemas.microsoft.com/office/drawing/2014/main" id="{178D5A6A-76A7-43BA-A8FB-9F646F76543B}"/>
              </a:ext>
            </a:extLst>
          </p:cNvPr>
          <p:cNvPicPr>
            <a:picLocks noChangeAspect="1"/>
          </p:cNvPicPr>
          <p:nvPr/>
        </p:nvPicPr>
        <p:blipFill>
          <a:blip r:embed="rId2"/>
          <a:stretch>
            <a:fillRect/>
          </a:stretch>
        </p:blipFill>
        <p:spPr>
          <a:xfrm>
            <a:off x="8575040" y="714783"/>
            <a:ext cx="3341007" cy="4721370"/>
          </a:xfrm>
          <a:prstGeom prst="rect">
            <a:avLst/>
          </a:prstGeom>
        </p:spPr>
      </p:pic>
    </p:spTree>
    <p:extLst>
      <p:ext uri="{BB962C8B-B14F-4D97-AF65-F5344CB8AC3E}">
        <p14:creationId xmlns:p14="http://schemas.microsoft.com/office/powerpoint/2010/main" val="2890698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CaixaDeTexto 12">
            <a:extLst>
              <a:ext uri="{FF2B5EF4-FFF2-40B4-BE49-F238E27FC236}">
                <a16:creationId xmlns:a16="http://schemas.microsoft.com/office/drawing/2014/main" id="{F4F0E399-5266-4B78-9990-AE0FC5865D04}"/>
              </a:ext>
            </a:extLst>
          </p:cNvPr>
          <p:cNvSpPr txBox="1">
            <a:spLocks noChangeArrowheads="1"/>
          </p:cNvSpPr>
          <p:nvPr/>
        </p:nvSpPr>
        <p:spPr bwMode="auto">
          <a:xfrm>
            <a:off x="635726" y="748211"/>
            <a:ext cx="66293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pt-PT" sz="2000" b="1" dirty="0">
                <a:solidFill>
                  <a:prstClr val="black"/>
                </a:solidFill>
                <a:cs typeface="Calibri" panose="020F0502020204030204" pitchFamily="34" charset="0"/>
              </a:rPr>
              <a:t>H2020 INTERIM EVALUATION - HIGHLIGHTS</a:t>
            </a:r>
            <a:endParaRPr lang="pt-PT" altLang="pt-PT" sz="2000" b="1" dirty="0">
              <a:solidFill>
                <a:prstClr val="black"/>
              </a:solidFill>
              <a:cs typeface="Calibri" panose="020F0502020204030204" pitchFamily="34" charset="0"/>
            </a:endParaRPr>
          </a:p>
        </p:txBody>
      </p:sp>
      <p:sp>
        <p:nvSpPr>
          <p:cNvPr id="7" name="Subtitle 2">
            <a:extLst>
              <a:ext uri="{FF2B5EF4-FFF2-40B4-BE49-F238E27FC236}">
                <a16:creationId xmlns:a16="http://schemas.microsoft.com/office/drawing/2014/main" id="{E45C11E8-2FAD-43BE-A15B-258E21A20147}"/>
              </a:ext>
            </a:extLst>
          </p:cNvPr>
          <p:cNvSpPr txBox="1">
            <a:spLocks/>
          </p:cNvSpPr>
          <p:nvPr/>
        </p:nvSpPr>
        <p:spPr>
          <a:xfrm>
            <a:off x="635726" y="1410789"/>
            <a:ext cx="11160034" cy="3714162"/>
          </a:xfrm>
          <a:prstGeom prst="rect">
            <a:avLst/>
          </a:prstGeom>
        </p:spPr>
        <p:txBody>
          <a:bodyPr vert="horz" lIns="91440" tIns="45720" rIns="91440" bIns="45720" rtlCol="0">
            <a:noAutofit/>
          </a:bodyPr>
          <a:lstStyle>
            <a:lvl1pPr marL="0" indent="0" algn="just" defTabSz="914400" rtl="0" eaLnBrk="1" latinLnBrk="0" hangingPunct="1">
              <a:lnSpc>
                <a:spcPct val="150000"/>
              </a:lnSpc>
              <a:spcBef>
                <a:spcPct val="200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742950" indent="-285750" algn="just"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just"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just"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just"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50" indent="-171450">
              <a:spcBef>
                <a:spcPct val="0"/>
              </a:spcBef>
              <a:buFont typeface="Arial" panose="020B0604020202020204" pitchFamily="34" charset="0"/>
              <a:buChar char="•"/>
            </a:pPr>
            <a:r>
              <a:rPr lang="en-US" sz="2000" b="1" dirty="0">
                <a:solidFill>
                  <a:prstClr val="black"/>
                </a:solidFill>
                <a:latin typeface="Calibri" panose="020F0502020204030204" pitchFamily="34" charset="0"/>
                <a:cs typeface="Calibri" panose="020F0502020204030204" pitchFamily="34" charset="0"/>
              </a:rPr>
              <a:t>EUR 20.4 billion </a:t>
            </a:r>
            <a:r>
              <a:rPr lang="en-US" sz="2000" dirty="0">
                <a:solidFill>
                  <a:prstClr val="black"/>
                </a:solidFill>
                <a:latin typeface="Calibri" panose="020F0502020204030204" pitchFamily="34" charset="0"/>
                <a:cs typeface="Calibri" panose="020F0502020204030204" pitchFamily="34" charset="0"/>
              </a:rPr>
              <a:t>– just about one fourth of the total Horizon 2020 budget - allocated to 11,108 signed grants</a:t>
            </a:r>
          </a:p>
          <a:p>
            <a:pPr marL="171450" indent="-171450">
              <a:spcBef>
                <a:spcPct val="0"/>
              </a:spcBef>
              <a:buFont typeface="Arial" panose="020B0604020202020204" pitchFamily="34" charset="0"/>
              <a:buChar char="•"/>
            </a:pPr>
            <a:r>
              <a:rPr lang="en-US" sz="2000" dirty="0">
                <a:solidFill>
                  <a:prstClr val="black"/>
                </a:solidFill>
                <a:latin typeface="Calibri" panose="020F0502020204030204" pitchFamily="34" charset="0"/>
                <a:cs typeface="Calibri" panose="020F0502020204030204" pitchFamily="34" charset="0"/>
              </a:rPr>
              <a:t>EUR 7.5 billion had been allocated to </a:t>
            </a:r>
            <a:r>
              <a:rPr lang="en-US" sz="2000" b="1" dirty="0">
                <a:solidFill>
                  <a:prstClr val="black"/>
                </a:solidFill>
                <a:latin typeface="Calibri" panose="020F0502020204030204" pitchFamily="34" charset="0"/>
                <a:cs typeface="Calibri" panose="020F0502020204030204" pitchFamily="34" charset="0"/>
              </a:rPr>
              <a:t>'Excellent science' (36.8%), </a:t>
            </a:r>
            <a:r>
              <a:rPr lang="en-US" sz="2000" dirty="0">
                <a:solidFill>
                  <a:prstClr val="black"/>
                </a:solidFill>
                <a:latin typeface="Calibri" panose="020F0502020204030204" pitchFamily="34" charset="0"/>
                <a:cs typeface="Calibri" panose="020F0502020204030204" pitchFamily="34" charset="0"/>
              </a:rPr>
              <a:t>EUR 4.5 billion to </a:t>
            </a:r>
            <a:r>
              <a:rPr lang="en-US" sz="2000" b="1" dirty="0">
                <a:solidFill>
                  <a:prstClr val="black"/>
                </a:solidFill>
                <a:latin typeface="Calibri" panose="020F0502020204030204" pitchFamily="34" charset="0"/>
                <a:cs typeface="Calibri" panose="020F0502020204030204" pitchFamily="34" charset="0"/>
              </a:rPr>
              <a:t>'Industrial leadership' (22%), </a:t>
            </a:r>
            <a:r>
              <a:rPr lang="en-US" sz="2000" dirty="0">
                <a:solidFill>
                  <a:prstClr val="black"/>
                </a:solidFill>
                <a:latin typeface="Calibri" panose="020F0502020204030204" pitchFamily="34" charset="0"/>
                <a:cs typeface="Calibri" panose="020F0502020204030204" pitchFamily="34" charset="0"/>
              </a:rPr>
              <a:t>EUR 7.4 billion to </a:t>
            </a:r>
            <a:r>
              <a:rPr lang="en-US" sz="2000" b="1" dirty="0">
                <a:solidFill>
                  <a:prstClr val="black"/>
                </a:solidFill>
                <a:latin typeface="Calibri" panose="020F0502020204030204" pitchFamily="34" charset="0"/>
                <a:cs typeface="Calibri" panose="020F0502020204030204" pitchFamily="34" charset="0"/>
              </a:rPr>
              <a:t>'Societal challenges' (36.3%) </a:t>
            </a:r>
            <a:r>
              <a:rPr lang="en-US" sz="2000" dirty="0">
                <a:solidFill>
                  <a:prstClr val="black"/>
                </a:solidFill>
                <a:latin typeface="Calibri" panose="020F0502020204030204" pitchFamily="34" charset="0"/>
                <a:cs typeface="Calibri" panose="020F0502020204030204" pitchFamily="34" charset="0"/>
              </a:rPr>
              <a:t>and EUR 944.1 million to additional priorities.  </a:t>
            </a:r>
          </a:p>
          <a:p>
            <a:pPr marL="171450" indent="-171450">
              <a:spcBef>
                <a:spcPct val="0"/>
              </a:spcBef>
              <a:buFont typeface="Arial" panose="020B0604020202020204" pitchFamily="34" charset="0"/>
              <a:buChar char="•"/>
            </a:pPr>
            <a:r>
              <a:rPr lang="en-US" sz="2000" dirty="0">
                <a:solidFill>
                  <a:prstClr val="black"/>
                </a:solidFill>
                <a:latin typeface="Calibri" panose="020F0502020204030204" pitchFamily="34" charset="0"/>
                <a:cs typeface="Calibri" panose="020F0502020204030204" pitchFamily="34" charset="0"/>
              </a:rPr>
              <a:t>The main beneficiaries of Horizon 2020 are </a:t>
            </a:r>
            <a:r>
              <a:rPr lang="en-US" sz="2000" b="1" dirty="0">
                <a:solidFill>
                  <a:prstClr val="black"/>
                </a:solidFill>
                <a:latin typeface="Calibri" panose="020F0502020204030204" pitchFamily="34" charset="0"/>
                <a:cs typeface="Calibri" panose="020F0502020204030204" pitchFamily="34" charset="0"/>
              </a:rPr>
              <a:t>higher education and research </a:t>
            </a:r>
            <a:r>
              <a:rPr lang="en-US" sz="2000" b="1" dirty="0" err="1">
                <a:solidFill>
                  <a:prstClr val="black"/>
                </a:solidFill>
                <a:latin typeface="Calibri" panose="020F0502020204030204" pitchFamily="34" charset="0"/>
                <a:cs typeface="Calibri" panose="020F0502020204030204" pitchFamily="34" charset="0"/>
              </a:rPr>
              <a:t>organisations</a:t>
            </a:r>
            <a:r>
              <a:rPr lang="en-US" sz="2000" dirty="0">
                <a:solidFill>
                  <a:prstClr val="black"/>
                </a:solidFill>
                <a:latin typeface="Calibri" panose="020F0502020204030204" pitchFamily="34" charset="0"/>
                <a:cs typeface="Calibri" panose="020F0502020204030204" pitchFamily="34" charset="0"/>
              </a:rPr>
              <a:t>, which together received 64.9% of the funding.</a:t>
            </a:r>
          </a:p>
          <a:p>
            <a:pPr marL="171450" indent="-171450">
              <a:spcBef>
                <a:spcPct val="0"/>
              </a:spcBef>
              <a:buFont typeface="Arial" panose="020B0604020202020204" pitchFamily="34" charset="0"/>
              <a:buChar char="•"/>
            </a:pPr>
            <a:r>
              <a:rPr lang="en-US" sz="2000" dirty="0">
                <a:solidFill>
                  <a:prstClr val="black"/>
                </a:solidFill>
                <a:latin typeface="Calibri" panose="020F0502020204030204" pitchFamily="34" charset="0"/>
                <a:cs typeface="Calibri" panose="020F0502020204030204" pitchFamily="34" charset="0"/>
              </a:rPr>
              <a:t>Three quarters of funding going to instruments supporting </a:t>
            </a:r>
            <a:r>
              <a:rPr lang="en-US" sz="2000" b="1" dirty="0">
                <a:solidFill>
                  <a:prstClr val="black"/>
                </a:solidFill>
                <a:latin typeface="Calibri" panose="020F0502020204030204" pitchFamily="34" charset="0"/>
                <a:cs typeface="Calibri" panose="020F0502020204030204" pitchFamily="34" charset="0"/>
              </a:rPr>
              <a:t>collaborative research and innovation</a:t>
            </a:r>
            <a:r>
              <a:rPr lang="en-US" sz="2000" dirty="0">
                <a:solidFill>
                  <a:prstClr val="black"/>
                </a:solidFill>
                <a:latin typeface="Calibri" panose="020F0502020204030204" pitchFamily="34" charset="0"/>
                <a:cs typeface="Calibri" panose="020F0502020204030204" pitchFamily="34" charset="0"/>
              </a:rPr>
              <a:t>. </a:t>
            </a:r>
          </a:p>
          <a:p>
            <a:pPr marL="171450" indent="-171450">
              <a:spcBef>
                <a:spcPct val="0"/>
              </a:spcBef>
              <a:buFont typeface="Arial" panose="020B0604020202020204" pitchFamily="34" charset="0"/>
              <a:buChar char="•"/>
            </a:pPr>
            <a:r>
              <a:rPr lang="en-US" sz="2000" dirty="0">
                <a:solidFill>
                  <a:prstClr val="black"/>
                </a:solidFill>
                <a:latin typeface="Calibri" panose="020F0502020204030204" pitchFamily="34" charset="0"/>
                <a:cs typeface="Calibri" panose="020F0502020204030204" pitchFamily="34" charset="0"/>
              </a:rPr>
              <a:t>Participants from </a:t>
            </a:r>
            <a:r>
              <a:rPr lang="en-US" sz="2000" b="1" dirty="0">
                <a:solidFill>
                  <a:prstClr val="black"/>
                </a:solidFill>
                <a:latin typeface="Calibri" panose="020F0502020204030204" pitchFamily="34" charset="0"/>
                <a:cs typeface="Calibri" panose="020F0502020204030204" pitchFamily="34" charset="0"/>
              </a:rPr>
              <a:t>131 different countries</a:t>
            </a:r>
            <a:r>
              <a:rPr lang="en-US" sz="2000" dirty="0">
                <a:solidFill>
                  <a:prstClr val="black"/>
                </a:solidFill>
                <a:latin typeface="Calibri" panose="020F0502020204030204" pitchFamily="34" charset="0"/>
                <a:cs typeface="Calibri" panose="020F0502020204030204" pitchFamily="34" charset="0"/>
              </a:rPr>
              <a:t>.</a:t>
            </a:r>
          </a:p>
          <a:p>
            <a:pPr marL="171450" indent="-171450">
              <a:spcBef>
                <a:spcPct val="0"/>
              </a:spcBef>
              <a:buFont typeface="Arial" panose="020B0604020202020204" pitchFamily="34" charset="0"/>
              <a:buChar char="•"/>
            </a:pPr>
            <a:r>
              <a:rPr lang="en-US" sz="2000" dirty="0">
                <a:solidFill>
                  <a:prstClr val="black"/>
                </a:solidFill>
                <a:latin typeface="Calibri" panose="020F0502020204030204" pitchFamily="34" charset="0"/>
                <a:cs typeface="Calibri" panose="020F0502020204030204" pitchFamily="34" charset="0"/>
              </a:rPr>
              <a:t>Participants in </a:t>
            </a:r>
            <a:r>
              <a:rPr lang="en-US" sz="2000" b="1" dirty="0">
                <a:solidFill>
                  <a:prstClr val="black"/>
                </a:solidFill>
                <a:latin typeface="Calibri" panose="020F0502020204030204" pitchFamily="34" charset="0"/>
                <a:cs typeface="Calibri" panose="020F0502020204030204" pitchFamily="34" charset="0"/>
              </a:rPr>
              <a:t>EU-28 countries received 92.9% </a:t>
            </a:r>
            <a:r>
              <a:rPr lang="en-US" sz="2000" dirty="0">
                <a:solidFill>
                  <a:prstClr val="black"/>
                </a:solidFill>
                <a:latin typeface="Calibri" panose="020F0502020204030204" pitchFamily="34" charset="0"/>
                <a:cs typeface="Calibri" panose="020F0502020204030204" pitchFamily="34" charset="0"/>
              </a:rPr>
              <a:t>of the funding, participants from Germany and the UK being the most frequent. </a:t>
            </a:r>
            <a:endParaRPr lang="pt-PT" sz="20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7131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CaixaDeTexto 12">
            <a:extLst>
              <a:ext uri="{FF2B5EF4-FFF2-40B4-BE49-F238E27FC236}">
                <a16:creationId xmlns:a16="http://schemas.microsoft.com/office/drawing/2014/main" id="{F4F0E399-5266-4B78-9990-AE0FC5865D04}"/>
              </a:ext>
            </a:extLst>
          </p:cNvPr>
          <p:cNvSpPr txBox="1">
            <a:spLocks noChangeArrowheads="1"/>
          </p:cNvSpPr>
          <p:nvPr/>
        </p:nvSpPr>
        <p:spPr bwMode="auto">
          <a:xfrm>
            <a:off x="635726" y="1871674"/>
            <a:ext cx="66293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pt-PT" sz="2000" b="1" dirty="0">
                <a:solidFill>
                  <a:prstClr val="black"/>
                </a:solidFill>
                <a:cs typeface="Calibri" panose="020F0502020204030204" pitchFamily="34" charset="0"/>
              </a:rPr>
              <a:t>STAKEHOLDER´S REASONS FOR PARTICIPATING IN H2020</a:t>
            </a:r>
          </a:p>
        </p:txBody>
      </p:sp>
      <p:sp>
        <p:nvSpPr>
          <p:cNvPr id="7" name="Subtitle 2">
            <a:extLst>
              <a:ext uri="{FF2B5EF4-FFF2-40B4-BE49-F238E27FC236}">
                <a16:creationId xmlns:a16="http://schemas.microsoft.com/office/drawing/2014/main" id="{E45C11E8-2FAD-43BE-A15B-258E21A20147}"/>
              </a:ext>
            </a:extLst>
          </p:cNvPr>
          <p:cNvSpPr txBox="1">
            <a:spLocks/>
          </p:cNvSpPr>
          <p:nvPr/>
        </p:nvSpPr>
        <p:spPr>
          <a:xfrm>
            <a:off x="635726" y="2241006"/>
            <a:ext cx="11160034" cy="3139394"/>
          </a:xfrm>
          <a:prstGeom prst="rect">
            <a:avLst/>
          </a:prstGeom>
        </p:spPr>
        <p:txBody>
          <a:bodyPr vert="horz" lIns="91440" tIns="45720" rIns="91440" bIns="45720" rtlCol="0">
            <a:noAutofit/>
          </a:bodyPr>
          <a:lstStyle>
            <a:lvl1pPr marL="0" indent="0" algn="just" defTabSz="914400" rtl="0" eaLnBrk="1" latinLnBrk="0" hangingPunct="1">
              <a:lnSpc>
                <a:spcPct val="150000"/>
              </a:lnSpc>
              <a:spcBef>
                <a:spcPct val="200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742950" indent="-285750" algn="just"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just"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just"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just"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50" indent="-171450">
              <a:lnSpc>
                <a:spcPct val="200000"/>
              </a:lnSpc>
              <a:spcBef>
                <a:spcPct val="0"/>
              </a:spcBef>
              <a:buFont typeface="Arial" panose="020B0604020202020204" pitchFamily="34" charset="0"/>
              <a:buChar char="•"/>
            </a:pPr>
            <a:r>
              <a:rPr lang="en-US" sz="2000" b="1" dirty="0">
                <a:solidFill>
                  <a:prstClr val="black"/>
                </a:solidFill>
                <a:latin typeface="Calibri" panose="020F0502020204030204" pitchFamily="34" charset="0"/>
                <a:cs typeface="Calibri" panose="020F0502020204030204" pitchFamily="34" charset="0"/>
              </a:rPr>
              <a:t>Financial support;</a:t>
            </a:r>
          </a:p>
          <a:p>
            <a:pPr marL="171450" indent="-171450">
              <a:lnSpc>
                <a:spcPct val="200000"/>
              </a:lnSpc>
              <a:spcBef>
                <a:spcPct val="0"/>
              </a:spcBef>
              <a:buFont typeface="Arial" panose="020B0604020202020204" pitchFamily="34" charset="0"/>
              <a:buChar char="•"/>
            </a:pPr>
            <a:r>
              <a:rPr lang="en-US" sz="2000" b="1" dirty="0">
                <a:solidFill>
                  <a:prstClr val="black"/>
                </a:solidFill>
                <a:latin typeface="Calibri" panose="020F0502020204030204" pitchFamily="34" charset="0"/>
                <a:cs typeface="Calibri" panose="020F0502020204030204" pitchFamily="34" charset="0"/>
              </a:rPr>
              <a:t>Access to new knowledge and know how;</a:t>
            </a:r>
          </a:p>
          <a:p>
            <a:pPr marL="171450" indent="-171450">
              <a:lnSpc>
                <a:spcPct val="200000"/>
              </a:lnSpc>
              <a:spcBef>
                <a:spcPct val="0"/>
              </a:spcBef>
              <a:buFont typeface="Arial" panose="020B0604020202020204" pitchFamily="34" charset="0"/>
              <a:buChar char="•"/>
            </a:pPr>
            <a:r>
              <a:rPr lang="en-US" sz="2000" b="1" dirty="0">
                <a:solidFill>
                  <a:prstClr val="black"/>
                </a:solidFill>
                <a:latin typeface="Calibri" panose="020F0502020204030204" pitchFamily="34" charset="0"/>
                <a:cs typeface="Calibri" panose="020F0502020204030204" pitchFamily="34" charset="0"/>
              </a:rPr>
              <a:t>Unique collaboration opportunities with existing or new European partners;</a:t>
            </a:r>
          </a:p>
          <a:p>
            <a:pPr marL="171450" indent="-171450">
              <a:lnSpc>
                <a:spcPct val="200000"/>
              </a:lnSpc>
              <a:spcBef>
                <a:spcPct val="0"/>
              </a:spcBef>
              <a:buFont typeface="Arial" panose="020B0604020202020204" pitchFamily="34" charset="0"/>
              <a:buChar char="•"/>
            </a:pPr>
            <a:r>
              <a:rPr lang="en-US" sz="2000" b="1" dirty="0">
                <a:solidFill>
                  <a:prstClr val="black"/>
                </a:solidFill>
                <a:latin typeface="Calibri" panose="020F0502020204030204" pitchFamily="34" charset="0"/>
                <a:cs typeface="Calibri" panose="020F0502020204030204" pitchFamily="34" charset="0"/>
              </a:rPr>
              <a:t>Interdisciplinary work and the opportunity to work with other types of actors.</a:t>
            </a:r>
            <a:endParaRPr lang="pt-PT" sz="2000" dirty="0">
              <a:solidFill>
                <a:prstClr val="black"/>
              </a:solidFill>
              <a:latin typeface="Calibri" panose="020F0502020204030204" pitchFamily="34" charset="0"/>
              <a:cs typeface="Calibri" panose="020F0502020204030204" pitchFamily="34" charset="0"/>
            </a:endParaRPr>
          </a:p>
        </p:txBody>
      </p:sp>
      <p:sp>
        <p:nvSpPr>
          <p:cNvPr id="6" name="CaixaDeTexto 12">
            <a:extLst>
              <a:ext uri="{FF2B5EF4-FFF2-40B4-BE49-F238E27FC236}">
                <a16:creationId xmlns:a16="http://schemas.microsoft.com/office/drawing/2014/main" id="{4C998CDE-6A5C-42B2-93EE-2C2957F5B6FC}"/>
              </a:ext>
            </a:extLst>
          </p:cNvPr>
          <p:cNvSpPr txBox="1">
            <a:spLocks noChangeArrowheads="1"/>
          </p:cNvSpPr>
          <p:nvPr/>
        </p:nvSpPr>
        <p:spPr bwMode="auto">
          <a:xfrm>
            <a:off x="635726" y="739503"/>
            <a:ext cx="43825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pt-PT" sz="2000" b="1" dirty="0">
                <a:solidFill>
                  <a:prstClr val="black"/>
                </a:solidFill>
                <a:cs typeface="Calibri" panose="020F0502020204030204" pitchFamily="34" charset="0"/>
              </a:rPr>
              <a:t>H2020 INTERIM EVALUATION</a:t>
            </a:r>
            <a:endParaRPr lang="pt-PT" altLang="pt-PT" sz="2000" b="1" dirty="0">
              <a:solidFill>
                <a:prstClr val="black"/>
              </a:solidFill>
              <a:cs typeface="Calibri" panose="020F0502020204030204" pitchFamily="34" charset="0"/>
            </a:endParaRPr>
          </a:p>
        </p:txBody>
      </p:sp>
    </p:spTree>
    <p:extLst>
      <p:ext uri="{BB962C8B-B14F-4D97-AF65-F5344CB8AC3E}">
        <p14:creationId xmlns:p14="http://schemas.microsoft.com/office/powerpoint/2010/main" val="2826260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9461" name="CaixaDeTexto 13"/>
          <p:cNvSpPr txBox="1">
            <a:spLocks noChangeArrowheads="1"/>
          </p:cNvSpPr>
          <p:nvPr/>
        </p:nvSpPr>
        <p:spPr bwMode="auto">
          <a:xfrm>
            <a:off x="7689972" y="1161169"/>
            <a:ext cx="396863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pt-PT" sz="2000" dirty="0">
                <a:solidFill>
                  <a:prstClr val="black"/>
                </a:solidFill>
                <a:cs typeface="Calibri" panose="020F0502020204030204" pitchFamily="34" charset="0"/>
              </a:rPr>
              <a:t>SPI is active as consortium leader, partner or major sub-contractor in over 35 H2020 approved projects.</a:t>
            </a:r>
          </a:p>
          <a:p>
            <a:pPr algn="just">
              <a:lnSpc>
                <a:spcPct val="100000"/>
              </a:lnSpc>
              <a:spcBef>
                <a:spcPct val="0"/>
              </a:spcBef>
              <a:buFontTx/>
              <a:buNone/>
            </a:pPr>
            <a:endParaRPr lang="en-US" altLang="pt-PT" sz="2000" dirty="0">
              <a:solidFill>
                <a:prstClr val="black"/>
              </a:solidFill>
              <a:cs typeface="Calibri" panose="020F0502020204030204" pitchFamily="34" charset="0"/>
            </a:endParaRPr>
          </a:p>
          <a:p>
            <a:pPr algn="just">
              <a:lnSpc>
                <a:spcPct val="100000"/>
              </a:lnSpc>
              <a:spcBef>
                <a:spcPct val="0"/>
              </a:spcBef>
              <a:buFontTx/>
              <a:buNone/>
            </a:pPr>
            <a:r>
              <a:rPr lang="en-US" altLang="pt-PT" sz="2000" dirty="0">
                <a:solidFill>
                  <a:prstClr val="black"/>
                </a:solidFill>
                <a:cs typeface="Calibri" panose="020F0502020204030204" pitchFamily="34" charset="0"/>
              </a:rPr>
              <a:t>These projects include those across a range of Societal Challenges and Industrial Leadership areas, and include Research and Innovation Actions, Innovation Actions, and Coordination and Support Actions.</a:t>
            </a:r>
          </a:p>
          <a:p>
            <a:pPr algn="just">
              <a:lnSpc>
                <a:spcPct val="100000"/>
              </a:lnSpc>
              <a:spcBef>
                <a:spcPct val="0"/>
              </a:spcBef>
              <a:buFontTx/>
              <a:buNone/>
            </a:pPr>
            <a:endParaRPr lang="en-US" altLang="pt-PT" sz="2000" dirty="0">
              <a:solidFill>
                <a:prstClr val="black"/>
              </a:solidFill>
              <a:cs typeface="Calibri" panose="020F0502020204030204" pitchFamily="34" charset="0"/>
            </a:endParaRPr>
          </a:p>
          <a:p>
            <a:pPr algn="just">
              <a:lnSpc>
                <a:spcPct val="100000"/>
              </a:lnSpc>
              <a:spcBef>
                <a:spcPct val="0"/>
              </a:spcBef>
              <a:buFont typeface="Arial" panose="020B0604020202020204" pitchFamily="34" charset="0"/>
              <a:buNone/>
            </a:pPr>
            <a:r>
              <a:rPr lang="en-US" altLang="pt-PT" sz="2000" dirty="0">
                <a:solidFill>
                  <a:prstClr val="black"/>
                </a:solidFill>
                <a:cs typeface="Calibri" panose="020F0502020204030204" pitchFamily="34" charset="0"/>
              </a:rPr>
              <a:t>These projects can be grouped under different H2020 pillars / work </a:t>
            </a:r>
            <a:r>
              <a:rPr lang="en-US" altLang="pt-PT" sz="2000" dirty="0" err="1">
                <a:solidFill>
                  <a:prstClr val="black"/>
                </a:solidFill>
                <a:cs typeface="Calibri" panose="020F0502020204030204" pitchFamily="34" charset="0"/>
              </a:rPr>
              <a:t>programme</a:t>
            </a:r>
            <a:r>
              <a:rPr lang="en-US" altLang="pt-PT" sz="2000" dirty="0">
                <a:solidFill>
                  <a:prstClr val="black"/>
                </a:solidFill>
                <a:cs typeface="Calibri" panose="020F0502020204030204" pitchFamily="34" charset="0"/>
              </a:rPr>
              <a:t> as shown in the graphic illustration. </a:t>
            </a:r>
          </a:p>
          <a:p>
            <a:pPr algn="just">
              <a:lnSpc>
                <a:spcPct val="100000"/>
              </a:lnSpc>
              <a:spcBef>
                <a:spcPct val="0"/>
              </a:spcBef>
              <a:buFontTx/>
              <a:buNone/>
            </a:pPr>
            <a:endParaRPr lang="en-US" altLang="pt-PT" sz="2000" dirty="0">
              <a:solidFill>
                <a:prstClr val="black"/>
              </a:solidFill>
              <a:cs typeface="Calibri" panose="020F0502020204030204" pitchFamily="34" charset="0"/>
            </a:endParaRPr>
          </a:p>
        </p:txBody>
      </p:sp>
      <p:sp>
        <p:nvSpPr>
          <p:cNvPr id="7" name="CaixaDeTexto 12"/>
          <p:cNvSpPr txBox="1">
            <a:spLocks noChangeArrowheads="1"/>
          </p:cNvSpPr>
          <p:nvPr/>
        </p:nvSpPr>
        <p:spPr bwMode="auto">
          <a:xfrm>
            <a:off x="2241670" y="553915"/>
            <a:ext cx="30521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pt-PT" sz="2000" b="1" dirty="0">
                <a:solidFill>
                  <a:prstClr val="black"/>
                </a:solidFill>
                <a:cs typeface="Calibri" panose="020F0502020204030204" pitchFamily="34" charset="0"/>
              </a:rPr>
              <a:t>SPI – H2020 PROJECTS</a:t>
            </a:r>
            <a:endParaRPr lang="pt-PT" altLang="pt-PT" sz="2000" b="1" dirty="0">
              <a:solidFill>
                <a:prstClr val="black"/>
              </a:solidFill>
              <a:cs typeface="Calibri" panose="020F0502020204030204" pitchFamily="34" charset="0"/>
            </a:endParaRPr>
          </a:p>
        </p:txBody>
      </p:sp>
      <p:pic>
        <p:nvPicPr>
          <p:cNvPr id="12" name="Imagem 11">
            <a:extLst>
              <a:ext uri="{FF2B5EF4-FFF2-40B4-BE49-F238E27FC236}">
                <a16:creationId xmlns:a16="http://schemas.microsoft.com/office/drawing/2014/main" id="{0040185E-1A27-4C45-9A1E-C1A7862E20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200" y="1161169"/>
            <a:ext cx="6655853" cy="4876886"/>
          </a:xfrm>
          <a:prstGeom prst="rect">
            <a:avLst/>
          </a:prstGeom>
        </p:spPr>
      </p:pic>
      <p:sp>
        <p:nvSpPr>
          <p:cNvPr id="24" name="CaixaDeTexto 13">
            <a:extLst>
              <a:ext uri="{FF2B5EF4-FFF2-40B4-BE49-F238E27FC236}">
                <a16:creationId xmlns:a16="http://schemas.microsoft.com/office/drawing/2014/main" id="{9D0803CF-9CB1-4BC3-8D0F-8D2E822D4CEF}"/>
              </a:ext>
            </a:extLst>
          </p:cNvPr>
          <p:cNvSpPr txBox="1">
            <a:spLocks noChangeArrowheads="1"/>
          </p:cNvSpPr>
          <p:nvPr/>
        </p:nvSpPr>
        <p:spPr bwMode="auto">
          <a:xfrm>
            <a:off x="1231901" y="5846202"/>
            <a:ext cx="608905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28600" indent="-228600" algn="just">
              <a:lnSpc>
                <a:spcPct val="100000"/>
              </a:lnSpc>
              <a:spcBef>
                <a:spcPct val="0"/>
              </a:spcBef>
              <a:buFont typeface="+mj-lt"/>
              <a:buAutoNum type="alphaLcParenR"/>
            </a:pPr>
            <a:r>
              <a:rPr lang="en-US" altLang="pt-PT" sz="1050" dirty="0">
                <a:solidFill>
                  <a:prstClr val="black"/>
                </a:solidFill>
                <a:cs typeface="Calibri" panose="020F0502020204030204" pitchFamily="34" charset="0"/>
              </a:rPr>
              <a:t>Research and innovation cooperation – China (1); Black Sea (1); Eastern Europe (1); Brazil (1); USA (1); European Research Innovation Centre of Excellence in China (1); Brazil (1); USA (1)</a:t>
            </a:r>
          </a:p>
          <a:p>
            <a:pPr marL="228600" indent="-228600" algn="just">
              <a:lnSpc>
                <a:spcPct val="100000"/>
              </a:lnSpc>
              <a:spcBef>
                <a:spcPct val="0"/>
              </a:spcBef>
              <a:buFont typeface="+mj-lt"/>
              <a:buAutoNum type="alphaLcParenR"/>
            </a:pPr>
            <a:r>
              <a:rPr lang="en-US" altLang="pt-PT" sz="1050" dirty="0">
                <a:solidFill>
                  <a:prstClr val="black"/>
                </a:solidFill>
                <a:cs typeface="Calibri" panose="020F0502020204030204" pitchFamily="34" charset="0"/>
              </a:rPr>
              <a:t>Health (3); Agriculture &amp; Forestry (1); Advanced Functional Materials &amp; Nanotechnologies (1); Water (1); Environment (1) </a:t>
            </a:r>
          </a:p>
        </p:txBody>
      </p:sp>
    </p:spTree>
    <p:extLst>
      <p:ext uri="{BB962C8B-B14F-4D97-AF65-F5344CB8AC3E}">
        <p14:creationId xmlns:p14="http://schemas.microsoft.com/office/powerpoint/2010/main" val="2289839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9461" name="CaixaDeTexto 13"/>
          <p:cNvSpPr txBox="1">
            <a:spLocks noChangeArrowheads="1"/>
          </p:cNvSpPr>
          <p:nvPr/>
        </p:nvSpPr>
        <p:spPr bwMode="auto">
          <a:xfrm>
            <a:off x="615974" y="1614451"/>
            <a:ext cx="10967168" cy="309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1450" indent="-171450" algn="just">
              <a:lnSpc>
                <a:spcPct val="100000"/>
              </a:lnSpc>
              <a:spcBef>
                <a:spcPts val="600"/>
              </a:spcBef>
              <a:spcAft>
                <a:spcPts val="600"/>
              </a:spcAft>
            </a:pPr>
            <a:r>
              <a:rPr lang="en-US" altLang="pt-PT" sz="2000" dirty="0">
                <a:solidFill>
                  <a:prstClr val="black"/>
                </a:solidFill>
                <a:cs typeface="Calibri" panose="020F0502020204030204" pitchFamily="34" charset="0"/>
              </a:rPr>
              <a:t>NANO2ALL - Societal Engagement on Responsible Nanotechnology – aims to establish a European-wide sustainable platform for mutual learning and informed dialogue among all stakeholders to improve transparency and societal engagement in responsible nanotechnology. </a:t>
            </a:r>
          </a:p>
          <a:p>
            <a:pPr marL="171450" indent="-171450" algn="just">
              <a:lnSpc>
                <a:spcPct val="100000"/>
              </a:lnSpc>
              <a:spcBef>
                <a:spcPts val="600"/>
              </a:spcBef>
              <a:spcAft>
                <a:spcPts val="600"/>
              </a:spcAft>
            </a:pPr>
            <a:r>
              <a:rPr lang="en-US" altLang="pt-PT" sz="2000" dirty="0">
                <a:solidFill>
                  <a:prstClr val="black"/>
                </a:solidFill>
                <a:cs typeface="Calibri" panose="020F0502020204030204" pitchFamily="34" charset="0"/>
              </a:rPr>
              <a:t>SPI was the project coordinator and Work package leader -  Engagement and communication and project and quality management</a:t>
            </a:r>
          </a:p>
          <a:p>
            <a:pPr algn="just">
              <a:lnSpc>
                <a:spcPct val="100000"/>
              </a:lnSpc>
              <a:spcBef>
                <a:spcPct val="0"/>
              </a:spcBef>
              <a:buFont typeface="Arial" panose="020B0604020202020204" pitchFamily="34" charset="0"/>
              <a:buNone/>
            </a:pPr>
            <a:endParaRPr lang="en-US" altLang="pt-PT" sz="2000" dirty="0">
              <a:solidFill>
                <a:prstClr val="black"/>
              </a:solidFill>
              <a:latin typeface="Exo" panose="02000503000000000000" pitchFamily="50" charset="0"/>
            </a:endParaRPr>
          </a:p>
          <a:p>
            <a:pPr algn="just">
              <a:lnSpc>
                <a:spcPct val="100000"/>
              </a:lnSpc>
              <a:spcBef>
                <a:spcPct val="0"/>
              </a:spcBef>
              <a:buFont typeface="Arial" panose="020B0604020202020204" pitchFamily="34" charset="0"/>
              <a:buNone/>
            </a:pPr>
            <a:r>
              <a:rPr lang="en-US" altLang="pt-PT" sz="2000" b="1" dirty="0">
                <a:solidFill>
                  <a:prstClr val="black"/>
                </a:solidFill>
                <a:latin typeface="Exo" panose="02000503000000000000" pitchFamily="50" charset="0"/>
              </a:rPr>
              <a:t>Budget: </a:t>
            </a:r>
            <a:r>
              <a:rPr lang="en-US" altLang="pt-PT" sz="2000" dirty="0">
                <a:solidFill>
                  <a:prstClr val="black"/>
                </a:solidFill>
                <a:latin typeface="Exo" panose="02000503000000000000" pitchFamily="50" charset="0"/>
              </a:rPr>
              <a:t>1 M€</a:t>
            </a:r>
          </a:p>
          <a:p>
            <a:pPr algn="just">
              <a:lnSpc>
                <a:spcPct val="100000"/>
              </a:lnSpc>
              <a:spcBef>
                <a:spcPct val="0"/>
              </a:spcBef>
              <a:buFont typeface="Arial" panose="020B0604020202020204" pitchFamily="34" charset="0"/>
              <a:buNone/>
            </a:pPr>
            <a:r>
              <a:rPr lang="en-US" altLang="pt-PT" sz="2000" b="1" dirty="0">
                <a:solidFill>
                  <a:prstClr val="black"/>
                </a:solidFill>
                <a:latin typeface="Exo" panose="02000503000000000000" pitchFamily="50" charset="0"/>
              </a:rPr>
              <a:t>Project duration: </a:t>
            </a:r>
            <a:r>
              <a:rPr lang="en-US" altLang="pt-PT" sz="2000" dirty="0">
                <a:solidFill>
                  <a:prstClr val="black"/>
                </a:solidFill>
                <a:latin typeface="Exo" panose="02000503000000000000" pitchFamily="50" charset="0"/>
              </a:rPr>
              <a:t>2015-2018</a:t>
            </a:r>
          </a:p>
          <a:p>
            <a:pPr algn="just">
              <a:lnSpc>
                <a:spcPct val="100000"/>
              </a:lnSpc>
              <a:spcBef>
                <a:spcPct val="0"/>
              </a:spcBef>
              <a:buFontTx/>
              <a:buNone/>
            </a:pPr>
            <a:endParaRPr lang="en-US" altLang="pt-PT" sz="2000" dirty="0">
              <a:solidFill>
                <a:prstClr val="black"/>
              </a:solidFill>
              <a:cs typeface="Calibri" panose="020F0502020204030204" pitchFamily="34" charset="0"/>
            </a:endParaRPr>
          </a:p>
        </p:txBody>
      </p:sp>
      <p:sp>
        <p:nvSpPr>
          <p:cNvPr id="7" name="CaixaDeTexto 12"/>
          <p:cNvSpPr txBox="1">
            <a:spLocks noChangeArrowheads="1"/>
          </p:cNvSpPr>
          <p:nvPr/>
        </p:nvSpPr>
        <p:spPr bwMode="auto">
          <a:xfrm>
            <a:off x="852256" y="553915"/>
            <a:ext cx="94813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pt-PT" sz="2000" b="1" dirty="0">
                <a:solidFill>
                  <a:prstClr val="black"/>
                </a:solidFill>
                <a:cs typeface="Calibri" panose="020F0502020204030204" pitchFamily="34" charset="0"/>
              </a:rPr>
              <a:t>NANO2ALL – Societal engagement on responsible nanotechnology</a:t>
            </a:r>
          </a:p>
        </p:txBody>
      </p:sp>
      <p:sp>
        <p:nvSpPr>
          <p:cNvPr id="8" name="CaixaDeTexto 21">
            <a:extLst>
              <a:ext uri="{FF2B5EF4-FFF2-40B4-BE49-F238E27FC236}">
                <a16:creationId xmlns:a16="http://schemas.microsoft.com/office/drawing/2014/main" id="{8EEEE944-70C6-42E4-B9C5-65BE7B64377B}"/>
              </a:ext>
            </a:extLst>
          </p:cNvPr>
          <p:cNvSpPr txBox="1">
            <a:spLocks noChangeArrowheads="1"/>
          </p:cNvSpPr>
          <p:nvPr/>
        </p:nvSpPr>
        <p:spPr bwMode="auto">
          <a:xfrm>
            <a:off x="7105002" y="5901649"/>
            <a:ext cx="33861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pt-PT" altLang="pt-PT" sz="2000" dirty="0">
                <a:solidFill>
                  <a:prstClr val="black"/>
                </a:solidFill>
                <a:cs typeface="Calibri" panose="020F0502020204030204" pitchFamily="34" charset="0"/>
                <a:hlinkClick r:id="rId2"/>
              </a:rPr>
              <a:t>http://nano2all.eu/</a:t>
            </a:r>
            <a:r>
              <a:rPr lang="pt-PT" altLang="pt-PT" sz="2000" dirty="0">
                <a:solidFill>
                  <a:prstClr val="black"/>
                </a:solidFill>
                <a:cs typeface="Calibri" panose="020F0502020204030204" pitchFamily="34" charset="0"/>
              </a:rPr>
              <a:t> </a:t>
            </a:r>
          </a:p>
        </p:txBody>
      </p:sp>
      <p:pic>
        <p:nvPicPr>
          <p:cNvPr id="9" name="Imagem 3">
            <a:extLst>
              <a:ext uri="{FF2B5EF4-FFF2-40B4-BE49-F238E27FC236}">
                <a16:creationId xmlns:a16="http://schemas.microsoft.com/office/drawing/2014/main" id="{AB2F857A-41CE-4253-BAD4-2EE9685AB3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48316" y="3938164"/>
            <a:ext cx="2804537" cy="1743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491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pattFill prst="pct50">
          <a:fgClr>
            <a:schemeClr val="bg1"/>
          </a:fgClr>
          <a:bgClr>
            <a:schemeClr val="accent6">
              <a:lumMod val="40000"/>
              <a:lumOff val="60000"/>
            </a:schemeClr>
          </a:bgClr>
        </a:pattFill>
        <a:effectLst/>
      </p:bgPr>
    </p:bg>
    <p:spTree>
      <p:nvGrpSpPr>
        <p:cNvPr id="1" name=""/>
        <p:cNvGrpSpPr/>
        <p:nvPr/>
      </p:nvGrpSpPr>
      <p:grpSpPr>
        <a:xfrm>
          <a:off x="0" y="0"/>
          <a:ext cx="0" cy="0"/>
          <a:chOff x="0" y="0"/>
          <a:chExt cx="0" cy="0"/>
        </a:xfrm>
      </p:grpSpPr>
      <p:sp>
        <p:nvSpPr>
          <p:cNvPr id="7" name="CaixaDeTexto 68"/>
          <p:cNvSpPr txBox="1"/>
          <p:nvPr/>
        </p:nvSpPr>
        <p:spPr>
          <a:xfrm>
            <a:off x="7620000" y="1470855"/>
            <a:ext cx="3124200" cy="369332"/>
          </a:xfrm>
          <a:prstGeom prst="rect">
            <a:avLst/>
          </a:prstGeom>
          <a:noFill/>
        </p:spPr>
        <p:txBody>
          <a:bodyPr wrap="square" rtlCol="0">
            <a:spAutoFit/>
          </a:bodyPr>
          <a:lstStyle/>
          <a:p>
            <a:r>
              <a:rPr lang="en-US" sz="900" dirty="0">
                <a:solidFill>
                  <a:prstClr val="black">
                    <a:lumMod val="95000"/>
                    <a:lumOff val="5000"/>
                  </a:prstClr>
                </a:solidFill>
                <a:latin typeface="Arial" panose="020B0604020202020204" pitchFamily="34" charset="0"/>
                <a:cs typeface="Arial" panose="020B0604020202020204" pitchFamily="34" charset="0"/>
              </a:rPr>
              <a:t>European Union's Horizon 2020 Research and Innovation </a:t>
            </a:r>
            <a:r>
              <a:rPr lang="en-US" sz="900" dirty="0" err="1">
                <a:solidFill>
                  <a:prstClr val="black">
                    <a:lumMod val="95000"/>
                    <a:lumOff val="5000"/>
                  </a:prstClr>
                </a:solidFill>
                <a:latin typeface="Arial" panose="020B0604020202020204" pitchFamily="34" charset="0"/>
                <a:cs typeface="Arial" panose="020B0604020202020204" pitchFamily="34" charset="0"/>
              </a:rPr>
              <a:t>programme</a:t>
            </a:r>
            <a:r>
              <a:rPr lang="en-US" sz="900" dirty="0">
                <a:solidFill>
                  <a:prstClr val="black">
                    <a:lumMod val="95000"/>
                    <a:lumOff val="5000"/>
                  </a:prstClr>
                </a:solidFill>
                <a:latin typeface="Arial" panose="020B0604020202020204" pitchFamily="34" charset="0"/>
                <a:cs typeface="Arial" panose="020B0604020202020204" pitchFamily="34" charset="0"/>
              </a:rPr>
              <a:t> | Grant Agreement Number 685931</a:t>
            </a:r>
            <a:endParaRPr lang="pt-PT" sz="900" dirty="0">
              <a:solidFill>
                <a:prstClr val="black">
                  <a:lumMod val="95000"/>
                  <a:lumOff val="5000"/>
                </a:prstClr>
              </a:solidFill>
              <a:latin typeface="Arial" panose="020B0604020202020204" pitchFamily="34" charset="0"/>
              <a:cs typeface="Arial" panose="020B0604020202020204" pitchFamily="34" charset="0"/>
            </a:endParaRPr>
          </a:p>
        </p:txBody>
      </p:sp>
      <p:sp>
        <p:nvSpPr>
          <p:cNvPr id="9" name="Content Placeholder 2"/>
          <p:cNvSpPr>
            <a:spLocks noGrp="1"/>
          </p:cNvSpPr>
          <p:nvPr>
            <p:ph idx="1"/>
          </p:nvPr>
        </p:nvSpPr>
        <p:spPr>
          <a:xfrm>
            <a:off x="1069146" y="2092960"/>
            <a:ext cx="3487615" cy="3886200"/>
          </a:xfrm>
        </p:spPr>
        <p:txBody>
          <a:bodyPr>
            <a:normAutofit/>
          </a:bodyPr>
          <a:lstStyle/>
          <a:p>
            <a:pPr marL="285750" indent="-193675">
              <a:lnSpc>
                <a:spcPct val="100000"/>
              </a:lnSpc>
            </a:pPr>
            <a:r>
              <a:rPr lang="en-US" sz="1800" dirty="0">
                <a:latin typeface="Calibri" panose="020F0502020204030204" pitchFamily="34" charset="0"/>
                <a:cs typeface="Calibri" panose="020F0502020204030204" pitchFamily="34" charset="0"/>
              </a:rPr>
              <a:t>Horizon 2020 initiative with 12 partners, started in 2015, ending in 2019</a:t>
            </a:r>
          </a:p>
          <a:p>
            <a:pPr marL="285750" indent="-193675">
              <a:lnSpc>
                <a:spcPct val="100000"/>
              </a:lnSpc>
            </a:pPr>
            <a:r>
              <a:rPr lang="en-US" sz="1800" dirty="0">
                <a:latin typeface="Calibri" panose="020F0502020204030204" pitchFamily="34" charset="0"/>
                <a:cs typeface="Calibri" panose="020F0502020204030204" pitchFamily="34" charset="0"/>
              </a:rPr>
              <a:t>Aim: to support the development of nanotechnology RRI policy and governance in Europe</a:t>
            </a:r>
          </a:p>
          <a:p>
            <a:pPr marL="285750" indent="-193675">
              <a:lnSpc>
                <a:spcPct val="100000"/>
              </a:lnSpc>
            </a:pPr>
            <a:r>
              <a:rPr lang="en-US" sz="1800" dirty="0">
                <a:latin typeface="Calibri" panose="020F0502020204030204" pitchFamily="34" charset="0"/>
                <a:cs typeface="Calibri" panose="020F0502020204030204" pitchFamily="34" charset="0"/>
              </a:rPr>
              <a:t>Focus: Enable a better reflection of societal perspectives in nanotech R&amp;I via increased societal engagement</a:t>
            </a:r>
          </a:p>
          <a:p>
            <a:pPr algn="l">
              <a:lnSpc>
                <a:spcPct val="100000"/>
              </a:lnSpc>
            </a:pPr>
            <a:endParaRPr lang="en-US" sz="1800" dirty="0">
              <a:latin typeface="Calibri" panose="020F0502020204030204" pitchFamily="34" charset="0"/>
              <a:cs typeface="Calibri" panose="020F0502020204030204" pitchFamily="34" charset="0"/>
            </a:endParaRPr>
          </a:p>
        </p:txBody>
      </p:sp>
      <p:sp>
        <p:nvSpPr>
          <p:cNvPr id="14" name="TextBox 13"/>
          <p:cNvSpPr txBox="1"/>
          <p:nvPr/>
        </p:nvSpPr>
        <p:spPr>
          <a:xfrm>
            <a:off x="1148080" y="1611855"/>
            <a:ext cx="3335950" cy="400110"/>
          </a:xfrm>
          <a:prstGeom prst="rect">
            <a:avLst/>
          </a:prstGeom>
          <a:noFill/>
        </p:spPr>
        <p:txBody>
          <a:bodyPr wrap="square" rtlCol="0">
            <a:spAutoFit/>
          </a:bodyPr>
          <a:lstStyle/>
          <a:p>
            <a:pPr>
              <a:spcAft>
                <a:spcPts val="1800"/>
              </a:spcAft>
            </a:pPr>
            <a:r>
              <a:rPr lang="pt-PT" sz="2000" b="1" dirty="0">
                <a:solidFill>
                  <a:srgbClr val="44546A"/>
                </a:solidFill>
                <a:latin typeface="Calibri" panose="020F0502020204030204" pitchFamily="34" charset="0"/>
                <a:cs typeface="Calibri" panose="020F0502020204030204" pitchFamily="34" charset="0"/>
              </a:rPr>
              <a:t>NANO2ALL in a nutshell</a:t>
            </a:r>
          </a:p>
        </p:txBody>
      </p:sp>
      <p:pic>
        <p:nvPicPr>
          <p:cNvPr id="6" name="Picture 9" descr="D:\2016\projetos\Flags\flag_yellow_eps [Convert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634" y="1435363"/>
            <a:ext cx="660398" cy="44031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263268F-1E9B-4AB1-8E5D-C2EAA1D98FB1}"/>
              </a:ext>
            </a:extLst>
          </p:cNvPr>
          <p:cNvGrpSpPr/>
          <p:nvPr/>
        </p:nvGrpSpPr>
        <p:grpSpPr>
          <a:xfrm>
            <a:off x="5242560" y="2039674"/>
            <a:ext cx="5211524" cy="3886200"/>
            <a:chOff x="4097950" y="2268821"/>
            <a:chExt cx="4739084" cy="3449138"/>
          </a:xfrm>
        </p:grpSpPr>
        <p:pic>
          <p:nvPicPr>
            <p:cNvPr id="90" name="Picture 8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597" y="2268821"/>
              <a:ext cx="3649882" cy="3449138"/>
            </a:xfrm>
            <a:prstGeom prst="rect">
              <a:avLst/>
            </a:prstGeom>
          </p:spPr>
        </p:pic>
        <p:pic>
          <p:nvPicPr>
            <p:cNvPr id="94" name="Picture 93"/>
            <p:cNvPicPr>
              <a:picLocks noChangeAspect="1"/>
            </p:cNvPicPr>
            <p:nvPr/>
          </p:nvPicPr>
          <p:blipFill rotWithShape="1">
            <a:blip r:embed="rId4"/>
            <a:srcRect l="57109" t="17255" r="28454" b="36523"/>
            <a:stretch/>
          </p:blipFill>
          <p:spPr>
            <a:xfrm>
              <a:off x="5059692" y="3962052"/>
              <a:ext cx="426990" cy="200276"/>
            </a:xfrm>
            <a:prstGeom prst="rect">
              <a:avLst/>
            </a:prstGeom>
          </p:spPr>
        </p:pic>
        <p:pic>
          <p:nvPicPr>
            <p:cNvPr id="95" name="Picture 94"/>
            <p:cNvPicPr>
              <a:picLocks noChangeAspect="1"/>
            </p:cNvPicPr>
            <p:nvPr/>
          </p:nvPicPr>
          <p:blipFill rotWithShape="1">
            <a:blip r:embed="rId4"/>
            <a:srcRect l="73946" t="13600" b="34155"/>
            <a:stretch/>
          </p:blipFill>
          <p:spPr>
            <a:xfrm>
              <a:off x="4708970" y="4301346"/>
              <a:ext cx="796474" cy="233988"/>
            </a:xfrm>
            <a:prstGeom prst="rect">
              <a:avLst/>
            </a:prstGeom>
          </p:spPr>
        </p:pic>
        <p:cxnSp>
          <p:nvCxnSpPr>
            <p:cNvPr id="97" name="Straight Connector 96"/>
            <p:cNvCxnSpPr>
              <a:cxnSpLocks/>
              <a:stCxn id="94" idx="3"/>
            </p:cNvCxnSpPr>
            <p:nvPr/>
          </p:nvCxnSpPr>
          <p:spPr>
            <a:xfrm>
              <a:off x="5486682" y="4062190"/>
              <a:ext cx="658766" cy="112769"/>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a:cxnSpLocks/>
              <a:stCxn id="95" idx="3"/>
            </p:cNvCxnSpPr>
            <p:nvPr/>
          </p:nvCxnSpPr>
          <p:spPr>
            <a:xfrm flipV="1">
              <a:off x="5505444" y="4185994"/>
              <a:ext cx="637294" cy="232346"/>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a:cxnSpLocks/>
              <a:stCxn id="128" idx="3"/>
            </p:cNvCxnSpPr>
            <p:nvPr/>
          </p:nvCxnSpPr>
          <p:spPr>
            <a:xfrm>
              <a:off x="5368980" y="3722082"/>
              <a:ext cx="776468" cy="443939"/>
            </a:xfrm>
            <a:prstGeom prst="line">
              <a:avLst/>
            </a:prstGeom>
          </p:spPr>
          <p:style>
            <a:lnRef idx="1">
              <a:schemeClr val="accent1"/>
            </a:lnRef>
            <a:fillRef idx="0">
              <a:schemeClr val="accent1"/>
            </a:fillRef>
            <a:effectRef idx="0">
              <a:schemeClr val="accent1"/>
            </a:effectRef>
            <a:fontRef idx="minor">
              <a:schemeClr val="tx1"/>
            </a:fontRef>
          </p:style>
        </p:cxnSp>
        <p:pic>
          <p:nvPicPr>
            <p:cNvPr id="100" name="Picture 99"/>
            <p:cNvPicPr>
              <a:picLocks noChangeAspect="1"/>
            </p:cNvPicPr>
            <p:nvPr/>
          </p:nvPicPr>
          <p:blipFill rotWithShape="1">
            <a:blip r:embed="rId4"/>
            <a:srcRect l="27119" t="8967" r="56009" b="24510"/>
            <a:stretch/>
          </p:blipFill>
          <p:spPr>
            <a:xfrm>
              <a:off x="5624066" y="3492225"/>
              <a:ext cx="532662" cy="307682"/>
            </a:xfrm>
            <a:prstGeom prst="rect">
              <a:avLst/>
            </a:prstGeom>
          </p:spPr>
        </p:pic>
        <p:pic>
          <p:nvPicPr>
            <p:cNvPr id="101" name="Picture 100"/>
            <p:cNvPicPr>
              <a:picLocks noChangeAspect="1"/>
            </p:cNvPicPr>
            <p:nvPr/>
          </p:nvPicPr>
          <p:blipFill rotWithShape="1">
            <a:blip r:embed="rId5"/>
            <a:srcRect l="27892" t="-7834" r="56243" b="51665"/>
            <a:stretch/>
          </p:blipFill>
          <p:spPr>
            <a:xfrm>
              <a:off x="6522809" y="3826104"/>
              <a:ext cx="444794" cy="232516"/>
            </a:xfrm>
            <a:prstGeom prst="rect">
              <a:avLst/>
            </a:prstGeom>
          </p:spPr>
        </p:pic>
        <p:cxnSp>
          <p:nvCxnSpPr>
            <p:cNvPr id="102" name="Straight Connector 101"/>
            <p:cNvCxnSpPr>
              <a:cxnSpLocks/>
              <a:stCxn id="100" idx="2"/>
            </p:cNvCxnSpPr>
            <p:nvPr/>
          </p:nvCxnSpPr>
          <p:spPr>
            <a:xfrm>
              <a:off x="5890397" y="3799907"/>
              <a:ext cx="298638" cy="251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a:cxnSpLocks/>
              <a:endCxn id="101" idx="1"/>
            </p:cNvCxnSpPr>
            <p:nvPr/>
          </p:nvCxnSpPr>
          <p:spPr>
            <a:xfrm flipV="1">
              <a:off x="6219547" y="3942362"/>
              <a:ext cx="303262" cy="91794"/>
            </a:xfrm>
            <a:prstGeom prst="line">
              <a:avLst/>
            </a:prstGeom>
          </p:spPr>
          <p:style>
            <a:lnRef idx="1">
              <a:schemeClr val="accent1"/>
            </a:lnRef>
            <a:fillRef idx="0">
              <a:schemeClr val="accent1"/>
            </a:fillRef>
            <a:effectRef idx="0">
              <a:schemeClr val="accent1"/>
            </a:effectRef>
            <a:fontRef idx="minor">
              <a:schemeClr val="tx1"/>
            </a:fontRef>
          </p:style>
        </p:cxnSp>
        <p:pic>
          <p:nvPicPr>
            <p:cNvPr id="104" name="Picture 103"/>
            <p:cNvPicPr>
              <a:picLocks noChangeAspect="1"/>
            </p:cNvPicPr>
            <p:nvPr/>
          </p:nvPicPr>
          <p:blipFill rotWithShape="1">
            <a:blip r:embed="rId5"/>
            <a:srcRect r="85095" b="45583"/>
            <a:stretch/>
          </p:blipFill>
          <p:spPr>
            <a:xfrm>
              <a:off x="6522809" y="4069097"/>
              <a:ext cx="456370" cy="246008"/>
            </a:xfrm>
            <a:prstGeom prst="rect">
              <a:avLst/>
            </a:prstGeom>
          </p:spPr>
        </p:pic>
        <p:cxnSp>
          <p:nvCxnSpPr>
            <p:cNvPr id="106" name="Straight Connector 105"/>
            <p:cNvCxnSpPr>
              <a:cxnSpLocks/>
              <a:endCxn id="104" idx="1"/>
            </p:cNvCxnSpPr>
            <p:nvPr/>
          </p:nvCxnSpPr>
          <p:spPr>
            <a:xfrm flipV="1">
              <a:off x="6283920" y="4192101"/>
              <a:ext cx="238889" cy="1550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p:cNvCxnSpPr>
              <a:cxnSpLocks/>
              <a:endCxn id="148" idx="1"/>
            </p:cNvCxnSpPr>
            <p:nvPr/>
          </p:nvCxnSpPr>
          <p:spPr>
            <a:xfrm>
              <a:off x="6283920" y="4371624"/>
              <a:ext cx="208409" cy="1481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a:cxnSpLocks/>
              <a:stCxn id="141" idx="0"/>
            </p:cNvCxnSpPr>
            <p:nvPr/>
          </p:nvCxnSpPr>
          <p:spPr>
            <a:xfrm flipV="1">
              <a:off x="6202825" y="5156492"/>
              <a:ext cx="485912" cy="181138"/>
            </a:xfrm>
            <a:prstGeom prst="line">
              <a:avLst/>
            </a:prstGeom>
          </p:spPr>
          <p:style>
            <a:lnRef idx="1">
              <a:schemeClr val="accent1"/>
            </a:lnRef>
            <a:fillRef idx="0">
              <a:schemeClr val="accent1"/>
            </a:fillRef>
            <a:effectRef idx="0">
              <a:schemeClr val="accent1"/>
            </a:effectRef>
            <a:fontRef idx="minor">
              <a:schemeClr val="tx1"/>
            </a:fontRef>
          </p:style>
        </p:cxnSp>
        <p:pic>
          <p:nvPicPr>
            <p:cNvPr id="110" name="Picture 109"/>
            <p:cNvPicPr>
              <a:picLocks noChangeAspect="1"/>
            </p:cNvPicPr>
            <p:nvPr/>
          </p:nvPicPr>
          <p:blipFill rotWithShape="1">
            <a:blip r:embed="rId4"/>
            <a:srcRect l="2491" t="15860" r="86492" b="24716"/>
            <a:stretch/>
          </p:blipFill>
          <p:spPr>
            <a:xfrm>
              <a:off x="4097950" y="4679498"/>
              <a:ext cx="410340" cy="324256"/>
            </a:xfrm>
            <a:prstGeom prst="rect">
              <a:avLst/>
            </a:prstGeom>
          </p:spPr>
        </p:pic>
        <p:cxnSp>
          <p:nvCxnSpPr>
            <p:cNvPr id="111" name="Straight Connector 110"/>
            <p:cNvCxnSpPr>
              <a:cxnSpLocks/>
              <a:stCxn id="110" idx="3"/>
            </p:cNvCxnSpPr>
            <p:nvPr/>
          </p:nvCxnSpPr>
          <p:spPr>
            <a:xfrm>
              <a:off x="4508290" y="4841626"/>
              <a:ext cx="278664" cy="16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p:cNvCxnSpPr>
              <a:cxnSpLocks/>
              <a:endCxn id="144" idx="3"/>
            </p:cNvCxnSpPr>
            <p:nvPr/>
          </p:nvCxnSpPr>
          <p:spPr>
            <a:xfrm flipH="1">
              <a:off x="4445826" y="5220162"/>
              <a:ext cx="219306" cy="802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p:cNvCxnSpPr>
              <a:cxnSpLocks/>
            </p:cNvCxnSpPr>
            <p:nvPr/>
          </p:nvCxnSpPr>
          <p:spPr>
            <a:xfrm>
              <a:off x="7731225" y="5126680"/>
              <a:ext cx="234279" cy="1060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p:cNvCxnSpPr>
              <a:cxnSpLocks/>
              <a:endCxn id="132" idx="0"/>
            </p:cNvCxnSpPr>
            <p:nvPr/>
          </p:nvCxnSpPr>
          <p:spPr>
            <a:xfrm flipH="1">
              <a:off x="7529594" y="5097297"/>
              <a:ext cx="159486" cy="187612"/>
            </a:xfrm>
            <a:prstGeom prst="line">
              <a:avLst/>
            </a:prstGeom>
          </p:spPr>
          <p:style>
            <a:lnRef idx="1">
              <a:schemeClr val="accent1"/>
            </a:lnRef>
            <a:fillRef idx="0">
              <a:schemeClr val="accent1"/>
            </a:fillRef>
            <a:effectRef idx="0">
              <a:schemeClr val="accent1"/>
            </a:effectRef>
            <a:fontRef idx="minor">
              <a:schemeClr val="tx1"/>
            </a:fontRef>
          </p:style>
        </p:cxnSp>
        <p:pic>
          <p:nvPicPr>
            <p:cNvPr id="128" name="Picture 1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6954" y="3597069"/>
              <a:ext cx="582026" cy="250026"/>
            </a:xfrm>
            <a:prstGeom prst="rect">
              <a:avLst/>
            </a:prstGeom>
          </p:spPr>
        </p:pic>
        <p:pic>
          <p:nvPicPr>
            <p:cNvPr id="132" name="Picture 1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4154" y="5284909"/>
              <a:ext cx="370880" cy="370880"/>
            </a:xfrm>
            <a:prstGeom prst="rect">
              <a:avLst/>
            </a:prstGeom>
          </p:spPr>
        </p:pic>
        <p:pic>
          <p:nvPicPr>
            <p:cNvPr id="135" name="Picture 1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5504" y="5097297"/>
              <a:ext cx="871530" cy="296806"/>
            </a:xfrm>
            <a:prstGeom prst="rect">
              <a:avLst/>
            </a:prstGeom>
          </p:spPr>
        </p:pic>
        <p:pic>
          <p:nvPicPr>
            <p:cNvPr id="141" name="Picture 1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73675" y="5337630"/>
              <a:ext cx="658300" cy="246030"/>
            </a:xfrm>
            <a:prstGeom prst="rect">
              <a:avLst/>
            </a:prstGeom>
          </p:spPr>
        </p:pic>
        <p:pic>
          <p:nvPicPr>
            <p:cNvPr id="144" name="Picture 1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97950" y="5178757"/>
              <a:ext cx="347876" cy="243270"/>
            </a:xfrm>
            <a:prstGeom prst="rect">
              <a:avLst/>
            </a:prstGeom>
          </p:spPr>
        </p:pic>
        <p:pic>
          <p:nvPicPr>
            <p:cNvPr id="148" name="Picture 14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92329" y="4359094"/>
              <a:ext cx="831900" cy="321322"/>
            </a:xfrm>
            <a:prstGeom prst="rect">
              <a:avLst/>
            </a:prstGeom>
          </p:spPr>
        </p:pic>
      </p:grpSp>
      <p:sp>
        <p:nvSpPr>
          <p:cNvPr id="32" name="CaixaDeTexto 12">
            <a:extLst>
              <a:ext uri="{FF2B5EF4-FFF2-40B4-BE49-F238E27FC236}">
                <a16:creationId xmlns:a16="http://schemas.microsoft.com/office/drawing/2014/main" id="{3998BD3F-3FF8-438E-AC26-FA9B4C7D9461}"/>
              </a:ext>
            </a:extLst>
          </p:cNvPr>
          <p:cNvSpPr txBox="1">
            <a:spLocks noChangeArrowheads="1"/>
          </p:cNvSpPr>
          <p:nvPr/>
        </p:nvSpPr>
        <p:spPr bwMode="auto">
          <a:xfrm>
            <a:off x="852256" y="553915"/>
            <a:ext cx="94813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pt-PT" sz="2000" b="1" dirty="0">
                <a:solidFill>
                  <a:prstClr val="black"/>
                </a:solidFill>
                <a:cs typeface="Calibri" panose="020F0502020204030204" pitchFamily="34" charset="0"/>
              </a:rPr>
              <a:t>NANO2ALL – Societal engagement on responsible nanotechnology</a:t>
            </a:r>
          </a:p>
        </p:txBody>
      </p:sp>
    </p:spTree>
    <p:extLst>
      <p:ext uri="{BB962C8B-B14F-4D97-AF65-F5344CB8AC3E}">
        <p14:creationId xmlns:p14="http://schemas.microsoft.com/office/powerpoint/2010/main" val="1365826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9" name="Content Placeholder 2"/>
          <p:cNvSpPr>
            <a:spLocks noGrp="1"/>
          </p:cNvSpPr>
          <p:nvPr>
            <p:ph idx="1"/>
          </p:nvPr>
        </p:nvSpPr>
        <p:spPr>
          <a:xfrm>
            <a:off x="1165404" y="2108200"/>
            <a:ext cx="5326835" cy="3886200"/>
          </a:xfrm>
        </p:spPr>
        <p:txBody>
          <a:bodyPr>
            <a:noAutofit/>
          </a:bodyPr>
          <a:lstStyle/>
          <a:p>
            <a:pPr marL="285750" indent="-285750">
              <a:lnSpc>
                <a:spcPct val="100000"/>
              </a:lnSpc>
            </a:pPr>
            <a:r>
              <a:rPr lang="en-US" sz="1800" dirty="0">
                <a:latin typeface="Calibri" panose="020F0502020204030204" pitchFamily="34" charset="0"/>
                <a:cs typeface="Calibri" panose="020F0502020204030204" pitchFamily="34" charset="0"/>
              </a:rPr>
              <a:t>NANO2ALL Roadmap on recommended actions and interactions for better identifying and integrating societal perspectives in nanotechnology R&amp;I in Europe</a:t>
            </a:r>
          </a:p>
          <a:p>
            <a:pPr marL="285750" indent="-285750">
              <a:lnSpc>
                <a:spcPct val="100000"/>
              </a:lnSpc>
            </a:pPr>
            <a:r>
              <a:rPr lang="en-US" sz="1800" dirty="0">
                <a:latin typeface="Calibri" panose="020F0502020204030204" pitchFamily="34" charset="0"/>
                <a:cs typeface="Calibri" panose="020F0502020204030204" pitchFamily="34" charset="0"/>
              </a:rPr>
              <a:t>Establishment of 2 Joint Stakeholder Undertakings:</a:t>
            </a:r>
          </a:p>
          <a:p>
            <a:pPr marL="720725" indent="-342900">
              <a:lnSpc>
                <a:spcPct val="100000"/>
              </a:lnSpc>
              <a:buFont typeface="+mj-lt"/>
              <a:buAutoNum type="arabicPeriod"/>
            </a:pPr>
            <a:r>
              <a:rPr lang="en-US" sz="1800" dirty="0">
                <a:latin typeface="Calibri" panose="020F0502020204030204" pitchFamily="34" charset="0"/>
                <a:cs typeface="Calibri" panose="020F0502020204030204" pitchFamily="34" charset="0"/>
              </a:rPr>
              <a:t>Working Group for Societal Engagement within </a:t>
            </a:r>
            <a:r>
              <a:rPr lang="en-US" sz="1800" dirty="0" err="1">
                <a:latin typeface="Calibri" panose="020F0502020204030204" pitchFamily="34" charset="0"/>
                <a:cs typeface="Calibri" panose="020F0502020204030204" pitchFamily="34" charset="0"/>
              </a:rPr>
              <a:t>Nanofutures</a:t>
            </a:r>
            <a:r>
              <a:rPr lang="en-US" sz="1800" dirty="0">
                <a:latin typeface="Calibri" panose="020F0502020204030204" pitchFamily="34" charset="0"/>
                <a:cs typeface="Calibri" panose="020F0502020204030204" pitchFamily="34" charset="0"/>
              </a:rPr>
              <a:t> European Technology Integrating and Innovation Platform</a:t>
            </a:r>
          </a:p>
          <a:p>
            <a:pPr marL="720725" indent="-342900">
              <a:lnSpc>
                <a:spcPct val="100000"/>
              </a:lnSpc>
              <a:buFont typeface="+mj-lt"/>
              <a:buAutoNum type="arabicPeriod"/>
            </a:pPr>
            <a:r>
              <a:rPr lang="en-US" sz="1800" dirty="0">
                <a:latin typeface="Calibri" panose="020F0502020204030204" pitchFamily="34" charset="0"/>
                <a:cs typeface="Calibri" panose="020F0502020204030204" pitchFamily="34" charset="0"/>
              </a:rPr>
              <a:t>Working Group for Societal Engagement within EMR-S – European Materials Research Society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8960" y="1806428"/>
            <a:ext cx="3457396" cy="4364366"/>
          </a:xfrm>
          <a:prstGeom prst="rect">
            <a:avLst/>
          </a:prstGeom>
        </p:spPr>
      </p:pic>
      <p:sp>
        <p:nvSpPr>
          <p:cNvPr id="12" name="TextBox 11"/>
          <p:cNvSpPr txBox="1"/>
          <p:nvPr/>
        </p:nvSpPr>
        <p:spPr>
          <a:xfrm>
            <a:off x="1145522" y="1611855"/>
            <a:ext cx="3335950" cy="400110"/>
          </a:xfrm>
          <a:prstGeom prst="rect">
            <a:avLst/>
          </a:prstGeom>
          <a:noFill/>
        </p:spPr>
        <p:txBody>
          <a:bodyPr wrap="square" rtlCol="0">
            <a:spAutoFit/>
          </a:bodyPr>
          <a:lstStyle/>
          <a:p>
            <a:pPr>
              <a:spcAft>
                <a:spcPts val="1800"/>
              </a:spcAft>
            </a:pPr>
            <a:r>
              <a:rPr lang="pt-PT" sz="2000" b="1" dirty="0">
                <a:solidFill>
                  <a:srgbClr val="44546A"/>
                </a:solidFill>
                <a:latin typeface="Calibri" panose="020F0502020204030204" pitchFamily="34" charset="0"/>
                <a:cs typeface="Calibri" panose="020F0502020204030204" pitchFamily="34" charset="0"/>
              </a:rPr>
              <a:t>NANO2ALL main results</a:t>
            </a:r>
          </a:p>
        </p:txBody>
      </p:sp>
      <p:sp>
        <p:nvSpPr>
          <p:cNvPr id="13" name="CaixaDeTexto 12">
            <a:extLst>
              <a:ext uri="{FF2B5EF4-FFF2-40B4-BE49-F238E27FC236}">
                <a16:creationId xmlns:a16="http://schemas.microsoft.com/office/drawing/2014/main" id="{03276270-589B-464C-9BF6-393A935AC4B0}"/>
              </a:ext>
            </a:extLst>
          </p:cNvPr>
          <p:cNvSpPr txBox="1">
            <a:spLocks noChangeArrowheads="1"/>
          </p:cNvSpPr>
          <p:nvPr/>
        </p:nvSpPr>
        <p:spPr bwMode="auto">
          <a:xfrm>
            <a:off x="852256" y="553915"/>
            <a:ext cx="94813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pt-PT" sz="2000" b="1" dirty="0">
                <a:solidFill>
                  <a:prstClr val="black"/>
                </a:solidFill>
                <a:cs typeface="Calibri" panose="020F0502020204030204" pitchFamily="34" charset="0"/>
              </a:rPr>
              <a:t>NANO2ALL – Societal engagement on responsible nanotechnology</a:t>
            </a:r>
          </a:p>
        </p:txBody>
      </p:sp>
    </p:spTree>
    <p:extLst>
      <p:ext uri="{BB962C8B-B14F-4D97-AF65-F5344CB8AC3E}">
        <p14:creationId xmlns:p14="http://schemas.microsoft.com/office/powerpoint/2010/main" val="21353706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529934920"/>
              </p:ext>
            </p:extLst>
          </p:nvPr>
        </p:nvGraphicFramePr>
        <p:xfrm>
          <a:off x="965200" y="2514600"/>
          <a:ext cx="101092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p:cNvSpPr txBox="1"/>
          <p:nvPr/>
        </p:nvSpPr>
        <p:spPr>
          <a:xfrm>
            <a:off x="1137920" y="1398610"/>
            <a:ext cx="3733800" cy="400110"/>
          </a:xfrm>
          <a:prstGeom prst="rect">
            <a:avLst/>
          </a:prstGeom>
          <a:noFill/>
        </p:spPr>
        <p:txBody>
          <a:bodyPr wrap="square" rtlCol="0">
            <a:spAutoFit/>
          </a:bodyPr>
          <a:lstStyle/>
          <a:p>
            <a:pPr>
              <a:spcAft>
                <a:spcPts val="1800"/>
              </a:spcAft>
            </a:pPr>
            <a:r>
              <a:rPr lang="pt-PT" sz="2000" b="1" dirty="0">
                <a:solidFill>
                  <a:srgbClr val="44546A"/>
                </a:solidFill>
                <a:latin typeface="Calibri" panose="020F0502020204030204" pitchFamily="34" charset="0"/>
                <a:cs typeface="Calibri" panose="020F0502020204030204" pitchFamily="34" charset="0"/>
              </a:rPr>
              <a:t>NANO2ALL highlighted activities</a:t>
            </a:r>
          </a:p>
        </p:txBody>
      </p:sp>
      <p:sp>
        <p:nvSpPr>
          <p:cNvPr id="3" name="Rectangle 2">
            <a:extLst>
              <a:ext uri="{FF2B5EF4-FFF2-40B4-BE49-F238E27FC236}">
                <a16:creationId xmlns:a16="http://schemas.microsoft.com/office/drawing/2014/main" id="{7A7257D4-8313-4691-A0CA-D2089A3551DF}"/>
              </a:ext>
            </a:extLst>
          </p:cNvPr>
          <p:cNvSpPr/>
          <p:nvPr/>
        </p:nvSpPr>
        <p:spPr>
          <a:xfrm>
            <a:off x="1214120" y="1771013"/>
            <a:ext cx="7848600" cy="584775"/>
          </a:xfrm>
          <a:prstGeom prst="rect">
            <a:avLst/>
          </a:prstGeom>
        </p:spPr>
        <p:txBody>
          <a:bodyPr wrap="square">
            <a:spAutoFit/>
          </a:bodyPr>
          <a:lstStyle/>
          <a:p>
            <a:r>
              <a:rPr lang="en-US" sz="1600" dirty="0">
                <a:solidFill>
                  <a:prstClr val="black"/>
                </a:solidFill>
                <a:latin typeface="Calibri" panose="020F0502020204030204" pitchFamily="34" charset="0"/>
                <a:cs typeface="Calibri" panose="020F0502020204030204" pitchFamily="34" charset="0"/>
              </a:rPr>
              <a:t>NANO2ALL works together with different societal groups to discuss important issues which arise from the use of nanotechnologies</a:t>
            </a:r>
          </a:p>
        </p:txBody>
      </p:sp>
      <p:sp>
        <p:nvSpPr>
          <p:cNvPr id="11" name="CaixaDeTexto 12">
            <a:extLst>
              <a:ext uri="{FF2B5EF4-FFF2-40B4-BE49-F238E27FC236}">
                <a16:creationId xmlns:a16="http://schemas.microsoft.com/office/drawing/2014/main" id="{3B7A9A66-57BA-4329-B5BC-734A81629B34}"/>
              </a:ext>
            </a:extLst>
          </p:cNvPr>
          <p:cNvSpPr txBox="1">
            <a:spLocks noChangeArrowheads="1"/>
          </p:cNvSpPr>
          <p:nvPr/>
        </p:nvSpPr>
        <p:spPr bwMode="auto">
          <a:xfrm>
            <a:off x="852256" y="553915"/>
            <a:ext cx="94813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pt-PT" sz="2000" b="1" dirty="0">
                <a:solidFill>
                  <a:prstClr val="black"/>
                </a:solidFill>
                <a:cs typeface="Calibri" panose="020F0502020204030204" pitchFamily="34" charset="0"/>
              </a:rPr>
              <a:t>NANO2ALL – Societal engagement on responsible nanotechnology</a:t>
            </a:r>
          </a:p>
        </p:txBody>
      </p:sp>
    </p:spTree>
    <p:extLst>
      <p:ext uri="{BB962C8B-B14F-4D97-AF65-F5344CB8AC3E}">
        <p14:creationId xmlns:p14="http://schemas.microsoft.com/office/powerpoint/2010/main" val="2385225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DFE1C0EC-D825-4940-8B69-59609F3DF8B3}"/>
              </a:ext>
            </a:extLst>
          </p:cNvPr>
          <p:cNvSpPr>
            <a:spLocks noGrp="1"/>
          </p:cNvSpPr>
          <p:nvPr>
            <p:ph type="subTitle" idx="1"/>
          </p:nvPr>
        </p:nvSpPr>
        <p:spPr>
          <a:xfrm>
            <a:off x="955533" y="594576"/>
            <a:ext cx="10280934" cy="5557649"/>
          </a:xfrm>
        </p:spPr>
        <p:txBody>
          <a:bodyPr>
            <a:normAutofit fontScale="62500" lnSpcReduction="20000"/>
          </a:bodyPr>
          <a:lstStyle/>
          <a:p>
            <a:r>
              <a:rPr lang="en-US" sz="4800" b="1" dirty="0">
                <a:solidFill>
                  <a:schemeClr val="accent5">
                    <a:lumMod val="50000"/>
                  </a:schemeClr>
                </a:solidFill>
                <a:latin typeface="Calibri" panose="020F0502020204030204" pitchFamily="34" charset="0"/>
                <a:cs typeface="Calibri" panose="020F0502020204030204" pitchFamily="34" charset="0"/>
              </a:rPr>
              <a:t>Main types of </a:t>
            </a:r>
            <a:r>
              <a:rPr lang="tr-TR" sz="4800" b="1" dirty="0">
                <a:solidFill>
                  <a:schemeClr val="accent5">
                    <a:lumMod val="50000"/>
                  </a:schemeClr>
                </a:solidFill>
                <a:latin typeface="Calibri" panose="020F0502020204030204" pitchFamily="34" charset="0"/>
                <a:cs typeface="Calibri" panose="020F0502020204030204" pitchFamily="34" charset="0"/>
              </a:rPr>
              <a:t>EU </a:t>
            </a:r>
            <a:r>
              <a:rPr lang="en-US" sz="4800" b="1" dirty="0">
                <a:solidFill>
                  <a:schemeClr val="accent5">
                    <a:lumMod val="50000"/>
                  </a:schemeClr>
                </a:solidFill>
                <a:latin typeface="Calibri" panose="020F0502020204030204" pitchFamily="34" charset="0"/>
                <a:cs typeface="Calibri" panose="020F0502020204030204" pitchFamily="34" charset="0"/>
              </a:rPr>
              <a:t>funding </a:t>
            </a:r>
            <a:r>
              <a:rPr lang="tr-TR" sz="4800" b="1" dirty="0">
                <a:solidFill>
                  <a:schemeClr val="accent5">
                    <a:lumMod val="50000"/>
                  </a:schemeClr>
                </a:solidFill>
                <a:latin typeface="Calibri" panose="020F0502020204030204" pitchFamily="34" charset="0"/>
                <a:cs typeface="Calibri" panose="020F0502020204030204" pitchFamily="34" charset="0"/>
              </a:rPr>
              <a:t>;</a:t>
            </a:r>
          </a:p>
          <a:p>
            <a:endParaRPr lang="en-US" sz="3500" b="1" dirty="0">
              <a:solidFill>
                <a:schemeClr val="accent5">
                  <a:lumMod val="50000"/>
                </a:schemeClr>
              </a:solidFill>
              <a:latin typeface="Calibri" panose="020F0502020204030204" pitchFamily="34" charset="0"/>
              <a:cs typeface="Calibri" panose="020F0502020204030204" pitchFamily="34" charset="0"/>
            </a:endParaRPr>
          </a:p>
          <a:p>
            <a:pPr marL="342900" indent="-342900" algn="just">
              <a:lnSpc>
                <a:spcPct val="120000"/>
              </a:lnSpc>
              <a:buFont typeface="Arial" panose="020B0604020202020204" pitchFamily="34" charset="0"/>
              <a:buChar char="•"/>
            </a:pPr>
            <a:r>
              <a:rPr lang="en-US" sz="3100" dirty="0">
                <a:latin typeface="Calibri" panose="020F0502020204030204" pitchFamily="34" charset="0"/>
                <a:cs typeface="Calibri" panose="020F0502020204030204" pitchFamily="34" charset="0"/>
              </a:rPr>
              <a:t>Grants are awarded to implement specific projects, usually following a public announcement known as a ‘call for proposals.</a:t>
            </a:r>
          </a:p>
          <a:p>
            <a:pPr marL="342900" indent="-342900" algn="just">
              <a:lnSpc>
                <a:spcPct val="120000"/>
              </a:lnSpc>
              <a:buFont typeface="Arial" panose="020B0604020202020204" pitchFamily="34" charset="0"/>
              <a:buChar char="•"/>
            </a:pPr>
            <a:r>
              <a:rPr lang="tr-TR" sz="3100" dirty="0" err="1">
                <a:latin typeface="Calibri" panose="020F0502020204030204" pitchFamily="34" charset="0"/>
                <a:cs typeface="Calibri" panose="020F0502020204030204" pitchFamily="34" charset="0"/>
              </a:rPr>
              <a:t>The</a:t>
            </a:r>
            <a:r>
              <a:rPr lang="tr-TR" sz="3100" dirty="0">
                <a:latin typeface="Calibri" panose="020F0502020204030204" pitchFamily="34" charset="0"/>
                <a:cs typeface="Calibri" panose="020F0502020204030204" pitchFamily="34" charset="0"/>
              </a:rPr>
              <a:t> EU </a:t>
            </a:r>
            <a:r>
              <a:rPr lang="tr-TR" sz="3100" dirty="0" err="1">
                <a:latin typeface="Calibri" panose="020F0502020204030204" pitchFamily="34" charset="0"/>
                <a:cs typeface="Calibri" panose="020F0502020204030204" pitchFamily="34" charset="0"/>
              </a:rPr>
              <a:t>provides</a:t>
            </a:r>
            <a:r>
              <a:rPr lang="tr-TR" sz="3100" dirty="0">
                <a:latin typeface="Calibri" panose="020F0502020204030204" pitchFamily="34" charset="0"/>
                <a:cs typeface="Calibri" panose="020F0502020204030204" pitchFamily="34" charset="0"/>
              </a:rPr>
              <a:t> </a:t>
            </a:r>
            <a:r>
              <a:rPr lang="en-US" sz="3100" dirty="0">
                <a:latin typeface="Calibri" panose="020F0502020204030204" pitchFamily="34" charset="0"/>
                <a:cs typeface="Calibri" panose="020F0502020204030204" pitchFamily="34" charset="0"/>
              </a:rPr>
              <a:t>Loans, guarantees and </a:t>
            </a:r>
            <a:r>
              <a:rPr lang="tr-TR" sz="3100" dirty="0">
                <a:latin typeface="Calibri" panose="020F0502020204030204" pitchFamily="34" charset="0"/>
                <a:cs typeface="Calibri" panose="020F0502020204030204" pitchFamily="34" charset="0"/>
              </a:rPr>
              <a:t>e</a:t>
            </a:r>
            <a:r>
              <a:rPr lang="en-US" sz="3100" dirty="0" err="1">
                <a:latin typeface="Calibri" panose="020F0502020204030204" pitchFamily="34" charset="0"/>
                <a:cs typeface="Calibri" panose="020F0502020204030204" pitchFamily="34" charset="0"/>
              </a:rPr>
              <a:t>quity</a:t>
            </a:r>
            <a:r>
              <a:rPr lang="en-US" sz="3100" dirty="0">
                <a:latin typeface="Calibri" panose="020F0502020204030204" pitchFamily="34" charset="0"/>
                <a:cs typeface="Calibri" panose="020F0502020204030204" pitchFamily="34" charset="0"/>
              </a:rPr>
              <a:t> as forms of financial assistance to support its policies and programmes.</a:t>
            </a:r>
            <a:endParaRPr lang="tr-TR" sz="3100" dirty="0">
              <a:latin typeface="Calibri" panose="020F0502020204030204" pitchFamily="34" charset="0"/>
              <a:cs typeface="Calibri" panose="020F0502020204030204" pitchFamily="34" charset="0"/>
            </a:endParaRPr>
          </a:p>
          <a:p>
            <a:pPr marL="342900" indent="-342900" algn="just">
              <a:lnSpc>
                <a:spcPct val="120000"/>
              </a:lnSpc>
              <a:buFont typeface="Arial" panose="020B0604020202020204" pitchFamily="34" charset="0"/>
              <a:buChar char="•"/>
            </a:pPr>
            <a:r>
              <a:rPr lang="en-US" sz="3100" dirty="0">
                <a:latin typeface="Calibri" panose="020F0502020204030204" pitchFamily="34" charset="0"/>
                <a:cs typeface="Calibri" panose="020F0502020204030204" pitchFamily="34" charset="0"/>
              </a:rPr>
              <a:t>Prizes are rewards to winners of contests from Horizon 2020. The winner of a contest will receive cash, publicity coverage or promotion as reward.</a:t>
            </a:r>
            <a:endParaRPr lang="tr-TR" sz="3100" dirty="0">
              <a:latin typeface="Calibri" panose="020F0502020204030204" pitchFamily="34" charset="0"/>
              <a:cs typeface="Calibri" panose="020F0502020204030204" pitchFamily="34" charset="0"/>
            </a:endParaRPr>
          </a:p>
          <a:p>
            <a:pPr marL="342900" indent="-342900" algn="just">
              <a:lnSpc>
                <a:spcPct val="120000"/>
              </a:lnSpc>
              <a:buFont typeface="Arial" panose="020B0604020202020204" pitchFamily="34" charset="0"/>
              <a:buChar char="•"/>
            </a:pPr>
            <a:r>
              <a:rPr lang="en-US" sz="3100" dirty="0">
                <a:latin typeface="Calibri" panose="020F0502020204030204" pitchFamily="34" charset="0"/>
                <a:cs typeface="Calibri" panose="020F0502020204030204" pitchFamily="34" charset="0"/>
              </a:rPr>
              <a:t>Public contracts are awarded through calls for tender (a procedure known as public procurement). They cover a wide range of areas including studies, technical assistance and training, consultancy, conference organisations, IT equipment and many others. The contracts' purpose is to buy services, goods or works to ensure the smooth functioning of EU institutions or programmes. </a:t>
            </a:r>
            <a:r>
              <a:rPr lang="en-US" sz="3100" dirty="0" err="1">
                <a:latin typeface="Calibri" panose="020F0502020204030204" pitchFamily="34" charset="0"/>
                <a:cs typeface="Calibri" panose="020F0502020204030204" pitchFamily="34" charset="0"/>
              </a:rPr>
              <a:t>PRAG</a:t>
            </a:r>
            <a:r>
              <a:rPr lang="en-US" sz="3100" dirty="0">
                <a:latin typeface="Calibri" panose="020F0502020204030204" pitchFamily="34" charset="0"/>
                <a:cs typeface="Calibri" panose="020F0502020204030204" pitchFamily="34" charset="0"/>
              </a:rPr>
              <a:t> Practical Guide explains the contract procedures for all EU external action financed from the EU budget. They are selected via calls for tenders and not considered a form of EU funding.</a:t>
            </a:r>
          </a:p>
          <a:p>
            <a:pPr marL="342900" indent="-342900" algn="just">
              <a:buFont typeface="Arial" panose="020B0604020202020204" pitchFamily="34" charset="0"/>
              <a:buChar char="•"/>
            </a:pPr>
            <a:endParaRPr lang="en-US"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4" name="Picture 2" descr="Image result for EU FUNDS">
            <a:extLst>
              <a:ext uri="{FF2B5EF4-FFF2-40B4-BE49-F238E27FC236}">
                <a16:creationId xmlns:a16="http://schemas.microsoft.com/office/drawing/2014/main" id="{736F2164-6DFF-4D4A-8D41-D81FA1980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2779" y="5344357"/>
            <a:ext cx="1358608" cy="1358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79604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0" name="TextBox 9"/>
          <p:cNvSpPr txBox="1"/>
          <p:nvPr/>
        </p:nvSpPr>
        <p:spPr>
          <a:xfrm>
            <a:off x="2265680" y="1601810"/>
            <a:ext cx="3733800" cy="400110"/>
          </a:xfrm>
          <a:prstGeom prst="rect">
            <a:avLst/>
          </a:prstGeom>
          <a:noFill/>
        </p:spPr>
        <p:txBody>
          <a:bodyPr wrap="square" rtlCol="0">
            <a:spAutoFit/>
          </a:bodyPr>
          <a:lstStyle/>
          <a:p>
            <a:pPr>
              <a:spcAft>
                <a:spcPts val="1800"/>
              </a:spcAft>
            </a:pPr>
            <a:r>
              <a:rPr lang="pt-PT" sz="2000" b="1" dirty="0">
                <a:solidFill>
                  <a:srgbClr val="44546A"/>
                </a:solidFill>
                <a:latin typeface="Calibri" panose="020F0502020204030204" pitchFamily="34" charset="0"/>
                <a:cs typeface="Calibri" panose="020F0502020204030204" pitchFamily="34" charset="0"/>
              </a:rPr>
              <a:t>NANO2ALL dialogues</a:t>
            </a:r>
          </a:p>
        </p:txBody>
      </p:sp>
      <p:pic>
        <p:nvPicPr>
          <p:cNvPr id="3" name="Picture 2">
            <a:extLst>
              <a:ext uri="{FF2B5EF4-FFF2-40B4-BE49-F238E27FC236}">
                <a16:creationId xmlns:a16="http://schemas.microsoft.com/office/drawing/2014/main" id="{A65AD515-528C-4B56-89A2-44BF77753AF1}"/>
              </a:ext>
            </a:extLst>
          </p:cNvPr>
          <p:cNvPicPr>
            <a:picLocks noChangeAspect="1"/>
          </p:cNvPicPr>
          <p:nvPr/>
        </p:nvPicPr>
        <p:blipFill>
          <a:blip r:embed="rId2"/>
          <a:stretch>
            <a:fillRect/>
          </a:stretch>
        </p:blipFill>
        <p:spPr>
          <a:xfrm>
            <a:off x="6725137" y="4105804"/>
            <a:ext cx="1046829" cy="914705"/>
          </a:xfrm>
          <a:prstGeom prst="rect">
            <a:avLst/>
          </a:prstGeom>
        </p:spPr>
      </p:pic>
      <p:pic>
        <p:nvPicPr>
          <p:cNvPr id="1026" name="Picture 2" descr="https://scontent.fopo3-1.fna.fbcdn.net/v/t1.0-1/11050136_10153283536050761_455085848261870753_n.png?oh=6177ae7de44515b0f8a3d78c7830e3e8&amp;oe=5AA147F3">
            <a:extLst>
              <a:ext uri="{FF2B5EF4-FFF2-40B4-BE49-F238E27FC236}">
                <a16:creationId xmlns:a16="http://schemas.microsoft.com/office/drawing/2014/main" id="{5E5DD422-4314-417A-8BAC-055C591BE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0315" y="4526994"/>
            <a:ext cx="1222131" cy="12221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F298C75-121D-4414-B9B9-F1155DDD3FC6}"/>
              </a:ext>
            </a:extLst>
          </p:cNvPr>
          <p:cNvPicPr>
            <a:picLocks noChangeAspect="1"/>
          </p:cNvPicPr>
          <p:nvPr/>
        </p:nvPicPr>
        <p:blipFill>
          <a:blip r:embed="rId4"/>
          <a:stretch>
            <a:fillRect/>
          </a:stretch>
        </p:blipFill>
        <p:spPr>
          <a:xfrm>
            <a:off x="4885217" y="5535522"/>
            <a:ext cx="2315134" cy="200856"/>
          </a:xfrm>
          <a:prstGeom prst="rect">
            <a:avLst/>
          </a:prstGeom>
        </p:spPr>
      </p:pic>
      <p:pic>
        <p:nvPicPr>
          <p:cNvPr id="1028" name="Picture 4" descr="MUSE_Museum">
            <a:extLst>
              <a:ext uri="{FF2B5EF4-FFF2-40B4-BE49-F238E27FC236}">
                <a16:creationId xmlns:a16="http://schemas.microsoft.com/office/drawing/2014/main" id="{A845F1F9-30D4-4E3B-94DE-3BA9C74A4C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2581" y="4486077"/>
            <a:ext cx="633351" cy="6333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CN2 - Institut Català de Nanociència i Nanotecnologia">
            <a:extLst>
              <a:ext uri="{FF2B5EF4-FFF2-40B4-BE49-F238E27FC236}">
                <a16:creationId xmlns:a16="http://schemas.microsoft.com/office/drawing/2014/main" id="{CB9F760C-307A-4279-BCCF-7A86909C6C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0947" y="3387132"/>
            <a:ext cx="1626539" cy="4611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F5A69CA-E9A3-421D-AE94-CC7509819111}"/>
              </a:ext>
            </a:extLst>
          </p:cNvPr>
          <p:cNvPicPr>
            <a:picLocks noChangeAspect="1"/>
          </p:cNvPicPr>
          <p:nvPr/>
        </p:nvPicPr>
        <p:blipFill>
          <a:blip r:embed="rId7"/>
          <a:stretch>
            <a:fillRect/>
          </a:stretch>
        </p:blipFill>
        <p:spPr>
          <a:xfrm>
            <a:off x="3786252" y="3513239"/>
            <a:ext cx="1564062" cy="333711"/>
          </a:xfrm>
          <a:prstGeom prst="rect">
            <a:avLst/>
          </a:prstGeom>
        </p:spPr>
      </p:pic>
      <p:pic>
        <p:nvPicPr>
          <p:cNvPr id="11" name="Picture 10">
            <a:extLst>
              <a:ext uri="{FF2B5EF4-FFF2-40B4-BE49-F238E27FC236}">
                <a16:creationId xmlns:a16="http://schemas.microsoft.com/office/drawing/2014/main" id="{66C41F00-3EE7-40D8-ABDA-440A2916DE31}"/>
              </a:ext>
            </a:extLst>
          </p:cNvPr>
          <p:cNvPicPr>
            <a:picLocks noChangeAspect="1"/>
          </p:cNvPicPr>
          <p:nvPr/>
        </p:nvPicPr>
        <p:blipFill>
          <a:blip r:embed="rId8"/>
          <a:stretch>
            <a:fillRect/>
          </a:stretch>
        </p:blipFill>
        <p:spPr>
          <a:xfrm>
            <a:off x="5186007" y="2672698"/>
            <a:ext cx="1550744" cy="549631"/>
          </a:xfrm>
          <a:prstGeom prst="rect">
            <a:avLst/>
          </a:prstGeom>
        </p:spPr>
      </p:pic>
      <p:sp>
        <p:nvSpPr>
          <p:cNvPr id="12" name="Oval 11">
            <a:extLst>
              <a:ext uri="{FF2B5EF4-FFF2-40B4-BE49-F238E27FC236}">
                <a16:creationId xmlns:a16="http://schemas.microsoft.com/office/drawing/2014/main" id="{B120093C-A29F-417C-B147-3017388A8061}"/>
              </a:ext>
            </a:extLst>
          </p:cNvPr>
          <p:cNvSpPr/>
          <p:nvPr/>
        </p:nvSpPr>
        <p:spPr>
          <a:xfrm>
            <a:off x="3332480" y="2362200"/>
            <a:ext cx="5257800" cy="3886200"/>
          </a:xfrm>
          <a:prstGeom prst="ellipse">
            <a:avLst/>
          </a:prstGeom>
          <a:noFill/>
          <a:ln>
            <a:solidFill>
              <a:srgbClr val="1C75B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prstClr val="white"/>
              </a:solidFill>
            </a:endParaRPr>
          </a:p>
        </p:txBody>
      </p:sp>
      <p:sp>
        <p:nvSpPr>
          <p:cNvPr id="13" name="AutoShape 12" descr="Faculty of Science, Vrije Universiteit Amsterdam">
            <a:extLst>
              <a:ext uri="{FF2B5EF4-FFF2-40B4-BE49-F238E27FC236}">
                <a16:creationId xmlns:a16="http://schemas.microsoft.com/office/drawing/2014/main" id="{0A3CBD28-C43E-4935-AFCD-D5C686E6A147}"/>
              </a:ext>
            </a:extLst>
          </p:cNvPr>
          <p:cNvSpPr>
            <a:spLocks noChangeAspect="1" noChangeArrowheads="1"/>
          </p:cNvSpPr>
          <p:nvPr/>
        </p:nvSpPr>
        <p:spPr bwMode="auto">
          <a:xfrm>
            <a:off x="577088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solidFill>
                <a:prstClr val="black"/>
              </a:solidFill>
            </a:endParaRPr>
          </a:p>
        </p:txBody>
      </p:sp>
      <p:pic>
        <p:nvPicPr>
          <p:cNvPr id="15" name="Picture 14">
            <a:extLst>
              <a:ext uri="{FF2B5EF4-FFF2-40B4-BE49-F238E27FC236}">
                <a16:creationId xmlns:a16="http://schemas.microsoft.com/office/drawing/2014/main" id="{4814428B-494D-420C-ABAD-DA9DB55C113B}"/>
              </a:ext>
            </a:extLst>
          </p:cNvPr>
          <p:cNvPicPr>
            <a:picLocks noChangeAspect="1"/>
          </p:cNvPicPr>
          <p:nvPr/>
        </p:nvPicPr>
        <p:blipFill>
          <a:blip r:embed="rId9"/>
          <a:stretch>
            <a:fillRect/>
          </a:stretch>
        </p:blipFill>
        <p:spPr>
          <a:xfrm>
            <a:off x="7771965" y="2208629"/>
            <a:ext cx="1787063" cy="628923"/>
          </a:xfrm>
          <a:prstGeom prst="rect">
            <a:avLst/>
          </a:prstGeom>
          <a:ln>
            <a:noFill/>
          </a:ln>
        </p:spPr>
      </p:pic>
      <p:pic>
        <p:nvPicPr>
          <p:cNvPr id="1040" name="Picture 16" descr="Ecsite">
            <a:extLst>
              <a:ext uri="{FF2B5EF4-FFF2-40B4-BE49-F238E27FC236}">
                <a16:creationId xmlns:a16="http://schemas.microsoft.com/office/drawing/2014/main" id="{4D14BB55-66EF-4EB2-8889-F43505E251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61081" y="2590801"/>
            <a:ext cx="1322421" cy="48250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european commission directorate general joint research centre logo">
            <a:extLst>
              <a:ext uri="{FF2B5EF4-FFF2-40B4-BE49-F238E27FC236}">
                <a16:creationId xmlns:a16="http://schemas.microsoft.com/office/drawing/2014/main" id="{D252DAFF-5C00-489D-BC32-DFC9080961D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01244" y="2882219"/>
            <a:ext cx="1535513" cy="382172"/>
          </a:xfrm>
          <a:prstGeom prst="rect">
            <a:avLst/>
          </a:prstGeom>
          <a:noFill/>
          <a:extLst>
            <a:ext uri="{909E8E84-426E-40DD-AFC4-6F175D3DCCD1}">
              <a14:hiddenFill xmlns:a14="http://schemas.microsoft.com/office/drawing/2010/main">
                <a:solidFill>
                  <a:srgbClr val="FFFFFF"/>
                </a:solidFill>
              </a14:hiddenFill>
            </a:ext>
          </a:extLst>
        </p:spPr>
      </p:pic>
      <p:sp>
        <p:nvSpPr>
          <p:cNvPr id="19" name="CaixaDeTexto 12">
            <a:extLst>
              <a:ext uri="{FF2B5EF4-FFF2-40B4-BE49-F238E27FC236}">
                <a16:creationId xmlns:a16="http://schemas.microsoft.com/office/drawing/2014/main" id="{9835297B-6193-4604-AD98-0054117769A4}"/>
              </a:ext>
            </a:extLst>
          </p:cNvPr>
          <p:cNvSpPr txBox="1">
            <a:spLocks noChangeArrowheads="1"/>
          </p:cNvSpPr>
          <p:nvPr/>
        </p:nvSpPr>
        <p:spPr bwMode="auto">
          <a:xfrm>
            <a:off x="852256" y="553915"/>
            <a:ext cx="94813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pt-PT" sz="2000" b="1" dirty="0">
                <a:solidFill>
                  <a:prstClr val="black"/>
                </a:solidFill>
                <a:cs typeface="Calibri" panose="020F0502020204030204" pitchFamily="34" charset="0"/>
              </a:rPr>
              <a:t>NANO2ALL – Societal engagement on responsible nanotechnology</a:t>
            </a:r>
          </a:p>
        </p:txBody>
      </p:sp>
    </p:spTree>
    <p:extLst>
      <p:ext uri="{BB962C8B-B14F-4D97-AF65-F5344CB8AC3E}">
        <p14:creationId xmlns:p14="http://schemas.microsoft.com/office/powerpoint/2010/main" val="12559334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9" name="Content Placeholder 2"/>
          <p:cNvSpPr>
            <a:spLocks noGrp="1"/>
          </p:cNvSpPr>
          <p:nvPr>
            <p:ph idx="1"/>
          </p:nvPr>
        </p:nvSpPr>
        <p:spPr>
          <a:xfrm>
            <a:off x="2227386" y="1835348"/>
            <a:ext cx="8212015" cy="2279452"/>
          </a:xfrm>
        </p:spPr>
        <p:txBody>
          <a:bodyPr>
            <a:normAutofit/>
          </a:bodyPr>
          <a:lstStyle/>
          <a:p>
            <a:pPr marL="285750" indent="-285750">
              <a:lnSpc>
                <a:spcPct val="100000"/>
              </a:lnSpc>
              <a:buFontTx/>
              <a:buChar char="-"/>
            </a:pPr>
            <a:r>
              <a:rPr lang="en-US" sz="1800" dirty="0">
                <a:latin typeface="Calibri" panose="020F0502020204030204" pitchFamily="34" charset="0"/>
                <a:cs typeface="Calibri" panose="020F0502020204030204" pitchFamily="34" charset="0"/>
              </a:rPr>
              <a:t>6 national dialogues x  12-16 citizens</a:t>
            </a:r>
          </a:p>
          <a:p>
            <a:pPr marL="285750" indent="-285750">
              <a:lnSpc>
                <a:spcPct val="100000"/>
              </a:lnSpc>
              <a:buFontTx/>
              <a:buChar char="-"/>
            </a:pPr>
            <a:r>
              <a:rPr lang="pt-PT" sz="1800" dirty="0">
                <a:latin typeface="Calibri" panose="020F0502020204030204" pitchFamily="34" charset="0"/>
                <a:cs typeface="Calibri" panose="020F0502020204030204" pitchFamily="34" charset="0"/>
              </a:rPr>
              <a:t>4-hour dialogue format, </a:t>
            </a:r>
            <a:r>
              <a:rPr lang="en-US" sz="1800" dirty="0">
                <a:latin typeface="Calibri" panose="020F0502020204030204" pitchFamily="34" charset="0"/>
                <a:cs typeface="Calibri" panose="020F0502020204030204" pitchFamily="34" charset="0"/>
              </a:rPr>
              <a:t>collaborative construction of scenarios - 1) a future object; 2) narratives surrounding the object</a:t>
            </a:r>
          </a:p>
          <a:p>
            <a:pPr marL="285750" indent="-285750">
              <a:lnSpc>
                <a:spcPct val="100000"/>
              </a:lnSpc>
              <a:buFontTx/>
              <a:buChar char="-"/>
            </a:pPr>
            <a:r>
              <a:rPr lang="en-US" sz="1800" dirty="0">
                <a:latin typeface="Calibri" panose="020F0502020204030204" pitchFamily="34" charset="0"/>
                <a:cs typeface="Calibri" panose="020F0502020204030204" pitchFamily="34" charset="0"/>
              </a:rPr>
              <a:t>Allowed exploring possible future directions of a specific </a:t>
            </a:r>
            <a:r>
              <a:rPr lang="en-US" sz="1800" dirty="0" err="1">
                <a:latin typeface="Calibri" panose="020F0502020204030204" pitchFamily="34" charset="0"/>
                <a:cs typeface="Calibri" panose="020F0502020204030204" pitchFamily="34" charset="0"/>
              </a:rPr>
              <a:t>nano</a:t>
            </a:r>
            <a:r>
              <a:rPr lang="en-US" sz="1800" dirty="0">
                <a:latin typeface="Calibri" panose="020F0502020204030204" pitchFamily="34" charset="0"/>
                <a:cs typeface="Calibri" panose="020F0502020204030204" pitchFamily="34" charset="0"/>
              </a:rPr>
              <a:t> application field and discuss potential impacts of these future directions and their desirability</a:t>
            </a:r>
          </a:p>
          <a:p>
            <a:pPr marL="285750" indent="-285750">
              <a:lnSpc>
                <a:spcPct val="100000"/>
              </a:lnSpc>
              <a:buFontTx/>
              <a:buChar char="-"/>
            </a:pPr>
            <a:r>
              <a:rPr lang="en-US" sz="1800" dirty="0">
                <a:latin typeface="Calibri" panose="020F0502020204030204" pitchFamily="34" charset="0"/>
                <a:cs typeface="Calibri" panose="020F0502020204030204" pitchFamily="34" charset="0"/>
              </a:rPr>
              <a:t>Nano application fields addressed:</a:t>
            </a:r>
          </a:p>
        </p:txBody>
      </p:sp>
      <p:sp>
        <p:nvSpPr>
          <p:cNvPr id="12" name="TextBox 11"/>
          <p:cNvSpPr txBox="1"/>
          <p:nvPr/>
        </p:nvSpPr>
        <p:spPr>
          <a:xfrm>
            <a:off x="2227384" y="1435238"/>
            <a:ext cx="8212016" cy="400110"/>
          </a:xfrm>
          <a:prstGeom prst="rect">
            <a:avLst/>
          </a:prstGeom>
          <a:noFill/>
        </p:spPr>
        <p:txBody>
          <a:bodyPr wrap="square" rtlCol="0">
            <a:spAutoFit/>
          </a:bodyPr>
          <a:lstStyle/>
          <a:p>
            <a:pPr>
              <a:spcAft>
                <a:spcPts val="1800"/>
              </a:spcAft>
            </a:pPr>
            <a:r>
              <a:rPr lang="pt-PT" sz="2000" b="1" dirty="0">
                <a:solidFill>
                  <a:srgbClr val="44546A"/>
                </a:solidFill>
                <a:latin typeface="Calibri" panose="020F0502020204030204" pitchFamily="34" charset="0"/>
                <a:cs typeface="Calibri" panose="020F0502020204030204" pitchFamily="34" charset="0"/>
              </a:rPr>
              <a:t>NANO2ALL national citizen dialogues</a:t>
            </a:r>
          </a:p>
        </p:txBody>
      </p:sp>
      <p:grpSp>
        <p:nvGrpSpPr>
          <p:cNvPr id="2" name="Group 1">
            <a:extLst>
              <a:ext uri="{FF2B5EF4-FFF2-40B4-BE49-F238E27FC236}">
                <a16:creationId xmlns:a16="http://schemas.microsoft.com/office/drawing/2014/main" id="{AC9A3622-81BD-45E8-8049-9AEE44254B7C}"/>
              </a:ext>
            </a:extLst>
          </p:cNvPr>
          <p:cNvGrpSpPr/>
          <p:nvPr/>
        </p:nvGrpSpPr>
        <p:grpSpPr>
          <a:xfrm>
            <a:off x="2133600" y="4144730"/>
            <a:ext cx="8991600" cy="2256071"/>
            <a:chOff x="609600" y="4110733"/>
            <a:chExt cx="8991600" cy="2256071"/>
          </a:xfrm>
        </p:grpSpPr>
        <p:pic>
          <p:nvPicPr>
            <p:cNvPr id="8" name="Picture 4" descr="http://www.imperial.ac.uk/ImageCropToolT4/imageTool/uploaded-images/IMG_7124-edit--tojpeg_1439820470663_x2.jpg">
              <a:extLst>
                <a:ext uri="{FF2B5EF4-FFF2-40B4-BE49-F238E27FC236}">
                  <a16:creationId xmlns:a16="http://schemas.microsoft.com/office/drawing/2014/main" id="{9F12490E-AFBB-48D2-84CF-254F842CE7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125" t="24566" r="11250" b="19995"/>
            <a:stretch/>
          </p:blipFill>
          <p:spPr bwMode="auto">
            <a:xfrm>
              <a:off x="609600" y="4110733"/>
              <a:ext cx="2692400" cy="191529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8230553-6596-4173-A479-E43FE4BD444F}"/>
                </a:ext>
              </a:extLst>
            </p:cNvPr>
            <p:cNvSpPr txBox="1"/>
            <p:nvPr/>
          </p:nvSpPr>
          <p:spPr>
            <a:xfrm>
              <a:off x="609600" y="6074416"/>
              <a:ext cx="2692400" cy="292388"/>
            </a:xfrm>
            <a:prstGeom prst="rect">
              <a:avLst/>
            </a:prstGeom>
            <a:noFill/>
          </p:spPr>
          <p:txBody>
            <a:bodyPr wrap="square" rtlCol="0">
              <a:spAutoFit/>
            </a:bodyPr>
            <a:lstStyle/>
            <a:p>
              <a:pPr algn="ctr"/>
              <a:r>
                <a:rPr lang="en-US" sz="1300" b="1" dirty="0">
                  <a:solidFill>
                    <a:srgbClr val="44546A"/>
                  </a:solidFill>
                  <a:cs typeface="Arial" panose="020B0604020202020204" pitchFamily="34" charset="0"/>
                </a:rPr>
                <a:t>Brain-Computer Interfaces</a:t>
              </a:r>
              <a:endParaRPr lang="pt-PT" sz="1300" b="1" dirty="0">
                <a:solidFill>
                  <a:srgbClr val="44546A"/>
                </a:solidFill>
                <a:cs typeface="Arial" panose="020B0604020202020204" pitchFamily="34" charset="0"/>
              </a:endParaRPr>
            </a:p>
          </p:txBody>
        </p:sp>
        <p:pic>
          <p:nvPicPr>
            <p:cNvPr id="13" name="Picture 12">
              <a:extLst>
                <a:ext uri="{FF2B5EF4-FFF2-40B4-BE49-F238E27FC236}">
                  <a16:creationId xmlns:a16="http://schemas.microsoft.com/office/drawing/2014/main" id="{D6DE2265-D403-40B9-8943-16FB84DEF82B}"/>
                </a:ext>
              </a:extLst>
            </p:cNvPr>
            <p:cNvPicPr>
              <a:picLocks noChangeAspect="1"/>
            </p:cNvPicPr>
            <p:nvPr/>
          </p:nvPicPr>
          <p:blipFill rotWithShape="1">
            <a:blip r:embed="rId3"/>
            <a:srcRect r="11798"/>
            <a:stretch/>
          </p:blipFill>
          <p:spPr>
            <a:xfrm>
              <a:off x="3429000" y="4110825"/>
              <a:ext cx="2743200" cy="1915200"/>
            </a:xfrm>
            <a:prstGeom prst="rect">
              <a:avLst/>
            </a:prstGeom>
          </p:spPr>
        </p:pic>
        <p:sp>
          <p:nvSpPr>
            <p:cNvPr id="14" name="TextBox 13">
              <a:extLst>
                <a:ext uri="{FF2B5EF4-FFF2-40B4-BE49-F238E27FC236}">
                  <a16:creationId xmlns:a16="http://schemas.microsoft.com/office/drawing/2014/main" id="{C939AF0E-4C5B-4A6B-BAD9-26840B1A8B36}"/>
                </a:ext>
              </a:extLst>
            </p:cNvPr>
            <p:cNvSpPr txBox="1"/>
            <p:nvPr/>
          </p:nvSpPr>
          <p:spPr>
            <a:xfrm>
              <a:off x="3505200" y="6074416"/>
              <a:ext cx="2692400" cy="292388"/>
            </a:xfrm>
            <a:prstGeom prst="rect">
              <a:avLst/>
            </a:prstGeom>
            <a:noFill/>
          </p:spPr>
          <p:txBody>
            <a:bodyPr wrap="square" rtlCol="0">
              <a:spAutoFit/>
            </a:bodyPr>
            <a:lstStyle/>
            <a:p>
              <a:pPr algn="ctr"/>
              <a:r>
                <a:rPr lang="en-US" sz="1300" b="1" dirty="0">
                  <a:solidFill>
                    <a:srgbClr val="44546A"/>
                  </a:solidFill>
                  <a:cs typeface="Arial" panose="020B0604020202020204" pitchFamily="34" charset="0"/>
                </a:rPr>
                <a:t>Smart Textiles</a:t>
              </a:r>
              <a:endParaRPr lang="pt-PT" sz="1300" b="1" dirty="0">
                <a:solidFill>
                  <a:srgbClr val="44546A"/>
                </a:solidFill>
                <a:cs typeface="Arial" panose="020B0604020202020204" pitchFamily="34" charset="0"/>
              </a:endParaRPr>
            </a:p>
          </p:txBody>
        </p:sp>
        <p:pic>
          <p:nvPicPr>
            <p:cNvPr id="15" name="Picture 2" descr="https://pbs.twimg.com/media/DMaXJ0tWAAEltKK.jpg:large">
              <a:extLst>
                <a:ext uri="{FF2B5EF4-FFF2-40B4-BE49-F238E27FC236}">
                  <a16:creationId xmlns:a16="http://schemas.microsoft.com/office/drawing/2014/main" id="{FF1D7A4C-18BF-455C-8CAB-358825E7F1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445"/>
            <a:stretch/>
          </p:blipFill>
          <p:spPr bwMode="auto">
            <a:xfrm>
              <a:off x="6299200" y="4110733"/>
              <a:ext cx="26162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115C046-F2C2-4122-910F-68E69340CA3D}"/>
                </a:ext>
              </a:extLst>
            </p:cNvPr>
            <p:cNvSpPr txBox="1"/>
            <p:nvPr/>
          </p:nvSpPr>
          <p:spPr>
            <a:xfrm>
              <a:off x="6908800" y="6074416"/>
              <a:ext cx="2692400" cy="292388"/>
            </a:xfrm>
            <a:prstGeom prst="rect">
              <a:avLst/>
            </a:prstGeom>
            <a:noFill/>
          </p:spPr>
          <p:txBody>
            <a:bodyPr wrap="square" rtlCol="0">
              <a:spAutoFit/>
            </a:bodyPr>
            <a:lstStyle/>
            <a:p>
              <a:r>
                <a:rPr lang="en-US" sz="1300" b="1" dirty="0">
                  <a:solidFill>
                    <a:srgbClr val="44546A"/>
                  </a:solidFill>
                  <a:cs typeface="Arial" panose="020B0604020202020204" pitchFamily="34" charset="0"/>
                </a:rPr>
                <a:t>Nanomedicine</a:t>
              </a:r>
              <a:endParaRPr lang="pt-PT" sz="1300" b="1" dirty="0">
                <a:solidFill>
                  <a:srgbClr val="44546A"/>
                </a:solidFill>
                <a:cs typeface="Arial" panose="020B0604020202020204" pitchFamily="34" charset="0"/>
              </a:endParaRPr>
            </a:p>
          </p:txBody>
        </p:sp>
        <p:sp>
          <p:nvSpPr>
            <p:cNvPr id="23" name="CaixaDeTexto 12">
              <a:extLst>
                <a:ext uri="{FF2B5EF4-FFF2-40B4-BE49-F238E27FC236}">
                  <a16:creationId xmlns:a16="http://schemas.microsoft.com/office/drawing/2014/main" id="{81573013-4FF7-466A-90F7-7E60D4AE5A02}"/>
                </a:ext>
              </a:extLst>
            </p:cNvPr>
            <p:cNvSpPr txBox="1"/>
            <p:nvPr/>
          </p:nvSpPr>
          <p:spPr>
            <a:xfrm>
              <a:off x="609600" y="4110733"/>
              <a:ext cx="2469662" cy="461665"/>
            </a:xfrm>
            <a:prstGeom prst="rect">
              <a:avLst/>
            </a:prstGeom>
            <a:solidFill>
              <a:srgbClr val="FFFFFF">
                <a:alpha val="76863"/>
              </a:srgbClr>
            </a:solidFill>
          </p:spPr>
          <p:txBody>
            <a:bodyPr wrap="square" rtlCol="0">
              <a:spAutoFit/>
            </a:bodyPr>
            <a:lstStyle/>
            <a:p>
              <a:r>
                <a:rPr lang="en-US" sz="800" dirty="0">
                  <a:solidFill>
                    <a:srgbClr val="5B9BD5">
                      <a:lumMod val="75000"/>
                    </a:srgbClr>
                  </a:solidFill>
                </a:rPr>
                <a:t>Image: Imperial College of London - http://www.imperial.ac.uk/hamlyn-centre/research/robotics/brain-computer-interface/</a:t>
              </a:r>
              <a:endParaRPr lang="pt-PT" sz="800" b="1" dirty="0">
                <a:solidFill>
                  <a:srgbClr val="5B9BD5">
                    <a:lumMod val="75000"/>
                  </a:srgbClr>
                </a:solidFill>
              </a:endParaRPr>
            </a:p>
          </p:txBody>
        </p:sp>
        <p:sp>
          <p:nvSpPr>
            <p:cNvPr id="24" name="CaixaDeTexto 12">
              <a:extLst>
                <a:ext uri="{FF2B5EF4-FFF2-40B4-BE49-F238E27FC236}">
                  <a16:creationId xmlns:a16="http://schemas.microsoft.com/office/drawing/2014/main" id="{12369E00-2E42-4D04-94F0-B3D10BC9B68D}"/>
                </a:ext>
              </a:extLst>
            </p:cNvPr>
            <p:cNvSpPr txBox="1"/>
            <p:nvPr/>
          </p:nvSpPr>
          <p:spPr>
            <a:xfrm>
              <a:off x="3401291" y="4110733"/>
              <a:ext cx="2590800" cy="461665"/>
            </a:xfrm>
            <a:prstGeom prst="rect">
              <a:avLst/>
            </a:prstGeom>
            <a:solidFill>
              <a:srgbClr val="FFFFFF">
                <a:alpha val="76863"/>
              </a:srgbClr>
            </a:solidFill>
          </p:spPr>
          <p:txBody>
            <a:bodyPr wrap="square" rtlCol="0">
              <a:spAutoFit/>
            </a:bodyPr>
            <a:lstStyle/>
            <a:p>
              <a:r>
                <a:rPr lang="en-US" sz="800" dirty="0">
                  <a:solidFill>
                    <a:srgbClr val="5B9BD5">
                      <a:lumMod val="75000"/>
                    </a:srgbClr>
                  </a:solidFill>
                </a:rPr>
                <a:t>Image: </a:t>
              </a:r>
              <a:r>
                <a:rPr lang="pt-PT" sz="800" dirty="0">
                  <a:solidFill>
                    <a:srgbClr val="5B9BD5">
                      <a:lumMod val="75000"/>
                    </a:srgbClr>
                  </a:solidFill>
                </a:rPr>
                <a:t>https://steemit.com/nanotech/@dafahd/nanotechnology-in-smart-textiles-and-wearables-market</a:t>
              </a:r>
              <a:r>
                <a:rPr lang="en-US" sz="800" dirty="0">
                  <a:solidFill>
                    <a:srgbClr val="5B9BD5">
                      <a:lumMod val="75000"/>
                    </a:srgbClr>
                  </a:solidFill>
                </a:rPr>
                <a:t>/</a:t>
              </a:r>
              <a:endParaRPr lang="pt-PT" sz="800" b="1" dirty="0">
                <a:solidFill>
                  <a:srgbClr val="5B9BD5">
                    <a:lumMod val="75000"/>
                  </a:srgbClr>
                </a:solidFill>
              </a:endParaRPr>
            </a:p>
          </p:txBody>
        </p:sp>
      </p:grpSp>
      <p:sp>
        <p:nvSpPr>
          <p:cNvPr id="19" name="CaixaDeTexto 12">
            <a:extLst>
              <a:ext uri="{FF2B5EF4-FFF2-40B4-BE49-F238E27FC236}">
                <a16:creationId xmlns:a16="http://schemas.microsoft.com/office/drawing/2014/main" id="{F2CC20E3-7099-44FC-BC26-A7A4231386E6}"/>
              </a:ext>
            </a:extLst>
          </p:cNvPr>
          <p:cNvSpPr txBox="1">
            <a:spLocks noChangeArrowheads="1"/>
          </p:cNvSpPr>
          <p:nvPr/>
        </p:nvSpPr>
        <p:spPr bwMode="auto">
          <a:xfrm>
            <a:off x="852256" y="553915"/>
            <a:ext cx="94813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pt-PT" sz="2000" b="1" dirty="0">
                <a:solidFill>
                  <a:prstClr val="black"/>
                </a:solidFill>
                <a:cs typeface="Calibri" panose="020F0502020204030204" pitchFamily="34" charset="0"/>
              </a:rPr>
              <a:t>NANO2ALL – Societal engagement on responsible nanotechnology</a:t>
            </a:r>
          </a:p>
        </p:txBody>
      </p:sp>
    </p:spTree>
    <p:extLst>
      <p:ext uri="{BB962C8B-B14F-4D97-AF65-F5344CB8AC3E}">
        <p14:creationId xmlns:p14="http://schemas.microsoft.com/office/powerpoint/2010/main" val="791288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2" name="TextBox 11"/>
          <p:cNvSpPr txBox="1"/>
          <p:nvPr/>
        </p:nvSpPr>
        <p:spPr>
          <a:xfrm>
            <a:off x="2227385" y="1276290"/>
            <a:ext cx="8440615" cy="400110"/>
          </a:xfrm>
          <a:prstGeom prst="rect">
            <a:avLst/>
          </a:prstGeom>
          <a:noFill/>
        </p:spPr>
        <p:txBody>
          <a:bodyPr wrap="square" rtlCol="0">
            <a:spAutoFit/>
          </a:bodyPr>
          <a:lstStyle/>
          <a:p>
            <a:pPr>
              <a:spcAft>
                <a:spcPts val="1800"/>
              </a:spcAft>
            </a:pPr>
            <a:r>
              <a:rPr lang="pt-PT" sz="2000" b="1" dirty="0">
                <a:solidFill>
                  <a:srgbClr val="44546A"/>
                </a:solidFill>
                <a:latin typeface="Calibri" panose="020F0502020204030204" pitchFamily="34" charset="0"/>
                <a:cs typeface="Calibri" panose="020F0502020204030204" pitchFamily="34" charset="0"/>
              </a:rPr>
              <a:t>NANO2ALL national citizen dialogues</a:t>
            </a:r>
          </a:p>
        </p:txBody>
      </p:sp>
      <p:pic>
        <p:nvPicPr>
          <p:cNvPr id="8" name="Picture 7">
            <a:extLst>
              <a:ext uri="{FF2B5EF4-FFF2-40B4-BE49-F238E27FC236}">
                <a16:creationId xmlns:a16="http://schemas.microsoft.com/office/drawing/2014/main" id="{B42A29DD-F7ED-4BE1-808D-0EA1DF6065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0405" y="1692101"/>
            <a:ext cx="3420000" cy="2276656"/>
          </a:xfrm>
          <a:prstGeom prst="rect">
            <a:avLst/>
          </a:prstGeom>
        </p:spPr>
      </p:pic>
      <p:pic>
        <p:nvPicPr>
          <p:cNvPr id="13" name="Picture 12">
            <a:extLst>
              <a:ext uri="{FF2B5EF4-FFF2-40B4-BE49-F238E27FC236}">
                <a16:creationId xmlns:a16="http://schemas.microsoft.com/office/drawing/2014/main" id="{CC0AFE7A-0EC9-4BFC-A581-A26D4D26B7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0405" y="4056314"/>
            <a:ext cx="3420000" cy="2276657"/>
          </a:xfrm>
          <a:prstGeom prst="rect">
            <a:avLst/>
          </a:prstGeom>
        </p:spPr>
      </p:pic>
      <p:pic>
        <p:nvPicPr>
          <p:cNvPr id="2" name="Picture 1">
            <a:extLst>
              <a:ext uri="{FF2B5EF4-FFF2-40B4-BE49-F238E27FC236}">
                <a16:creationId xmlns:a16="http://schemas.microsoft.com/office/drawing/2014/main" id="{5DEB0A4A-56DF-498C-AD72-BE8BCCA9712B}"/>
              </a:ext>
            </a:extLst>
          </p:cNvPr>
          <p:cNvPicPr>
            <a:picLocks noChangeAspect="1"/>
          </p:cNvPicPr>
          <p:nvPr/>
        </p:nvPicPr>
        <p:blipFill rotWithShape="1">
          <a:blip r:embed="rId4"/>
          <a:srcRect l="12835" r="3783"/>
          <a:stretch/>
        </p:blipFill>
        <p:spPr>
          <a:xfrm>
            <a:off x="6565900" y="1676401"/>
            <a:ext cx="3420000" cy="2205687"/>
          </a:xfrm>
          <a:prstGeom prst="rect">
            <a:avLst/>
          </a:prstGeom>
        </p:spPr>
      </p:pic>
      <p:pic>
        <p:nvPicPr>
          <p:cNvPr id="4" name="Picture 3">
            <a:extLst>
              <a:ext uri="{FF2B5EF4-FFF2-40B4-BE49-F238E27FC236}">
                <a16:creationId xmlns:a16="http://schemas.microsoft.com/office/drawing/2014/main" id="{120F8434-9224-42CC-8274-D94E96E294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5900" y="4056313"/>
            <a:ext cx="3420000" cy="2281140"/>
          </a:xfrm>
          <a:prstGeom prst="rect">
            <a:avLst/>
          </a:prstGeom>
        </p:spPr>
      </p:pic>
      <p:sp>
        <p:nvSpPr>
          <p:cNvPr id="11" name="CaixaDeTexto 12">
            <a:extLst>
              <a:ext uri="{FF2B5EF4-FFF2-40B4-BE49-F238E27FC236}">
                <a16:creationId xmlns:a16="http://schemas.microsoft.com/office/drawing/2014/main" id="{A743A1B1-90BF-499B-8ABB-9F255A13F53E}"/>
              </a:ext>
            </a:extLst>
          </p:cNvPr>
          <p:cNvSpPr txBox="1">
            <a:spLocks noChangeArrowheads="1"/>
          </p:cNvSpPr>
          <p:nvPr/>
        </p:nvSpPr>
        <p:spPr bwMode="auto">
          <a:xfrm>
            <a:off x="852256" y="553915"/>
            <a:ext cx="94813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pt-PT" sz="2000" b="1" dirty="0">
                <a:solidFill>
                  <a:prstClr val="black"/>
                </a:solidFill>
                <a:cs typeface="Calibri" panose="020F0502020204030204" pitchFamily="34" charset="0"/>
              </a:rPr>
              <a:t>NANO2ALL – Societal engagement on responsible nanotechnology</a:t>
            </a:r>
          </a:p>
        </p:txBody>
      </p:sp>
    </p:spTree>
    <p:extLst>
      <p:ext uri="{BB962C8B-B14F-4D97-AF65-F5344CB8AC3E}">
        <p14:creationId xmlns:p14="http://schemas.microsoft.com/office/powerpoint/2010/main" val="25601297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graphicFrame>
        <p:nvGraphicFramePr>
          <p:cNvPr id="17" name="Diagrama 8">
            <a:extLst>
              <a:ext uri="{FF2B5EF4-FFF2-40B4-BE49-F238E27FC236}">
                <a16:creationId xmlns:a16="http://schemas.microsoft.com/office/drawing/2014/main" id="{5D087CAE-AEE1-45DD-99AF-261D64CCB69C}"/>
              </a:ext>
            </a:extLst>
          </p:cNvPr>
          <p:cNvGraphicFramePr/>
          <p:nvPr/>
        </p:nvGraphicFramePr>
        <p:xfrm>
          <a:off x="2401456" y="3144983"/>
          <a:ext cx="7504545" cy="29082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p:cNvSpPr txBox="1"/>
          <p:nvPr/>
        </p:nvSpPr>
        <p:spPr>
          <a:xfrm>
            <a:off x="2227385" y="1276290"/>
            <a:ext cx="8440615" cy="400110"/>
          </a:xfrm>
          <a:prstGeom prst="rect">
            <a:avLst/>
          </a:prstGeom>
          <a:noFill/>
        </p:spPr>
        <p:txBody>
          <a:bodyPr wrap="square" rtlCol="0">
            <a:spAutoFit/>
          </a:bodyPr>
          <a:lstStyle/>
          <a:p>
            <a:pPr>
              <a:spcAft>
                <a:spcPts val="1800"/>
              </a:spcAft>
            </a:pPr>
            <a:r>
              <a:rPr lang="pt-PT" sz="2000" b="1" dirty="0">
                <a:solidFill>
                  <a:srgbClr val="44546A"/>
                </a:solidFill>
                <a:latin typeface="Calibri" panose="020F0502020204030204" pitchFamily="34" charset="0"/>
                <a:cs typeface="Calibri" panose="020F0502020204030204" pitchFamily="34" charset="0"/>
              </a:rPr>
              <a:t>NANO2ALL national multi-stakeholder dialogues</a:t>
            </a:r>
          </a:p>
        </p:txBody>
      </p:sp>
      <p:sp>
        <p:nvSpPr>
          <p:cNvPr id="9" name="Content Placeholder 2">
            <a:extLst>
              <a:ext uri="{FF2B5EF4-FFF2-40B4-BE49-F238E27FC236}">
                <a16:creationId xmlns:a16="http://schemas.microsoft.com/office/drawing/2014/main" id="{7B319DE5-6397-4957-9284-AA4FE1F6B6D4}"/>
              </a:ext>
            </a:extLst>
          </p:cNvPr>
          <p:cNvSpPr>
            <a:spLocks noGrp="1"/>
          </p:cNvSpPr>
          <p:nvPr>
            <p:ph idx="1"/>
          </p:nvPr>
        </p:nvSpPr>
        <p:spPr>
          <a:xfrm>
            <a:off x="2227386" y="1835348"/>
            <a:ext cx="8212015" cy="2279452"/>
          </a:xfrm>
        </p:spPr>
        <p:txBody>
          <a:bodyPr>
            <a:normAutofit/>
          </a:bodyPr>
          <a:lstStyle/>
          <a:p>
            <a:pPr marL="285750" indent="-285750">
              <a:lnSpc>
                <a:spcPct val="100000"/>
              </a:lnSpc>
              <a:buFontTx/>
              <a:buChar char="-"/>
            </a:pPr>
            <a:r>
              <a:rPr lang="en-US" sz="1600" dirty="0"/>
              <a:t>6 dialogues X  12 stakeholders</a:t>
            </a:r>
          </a:p>
          <a:p>
            <a:pPr marL="285750" indent="-285750">
              <a:lnSpc>
                <a:spcPct val="100000"/>
              </a:lnSpc>
              <a:buFontTx/>
              <a:buChar char="-"/>
            </a:pPr>
            <a:r>
              <a:rPr lang="en-US" sz="1600" dirty="0"/>
              <a:t>Aim: produce a report on national perspectives on what is needed to better identify and integrate societal needs, concerns and values in R&amp;I in specific nanotechnology application fields </a:t>
            </a:r>
          </a:p>
          <a:p>
            <a:pPr marL="285750" indent="-285750">
              <a:lnSpc>
                <a:spcPct val="100000"/>
              </a:lnSpc>
              <a:buFontTx/>
              <a:buChar char="-"/>
            </a:pPr>
            <a:r>
              <a:rPr lang="pt-PT" sz="1600" dirty="0"/>
              <a:t>7-hour dialogue format</a:t>
            </a:r>
            <a:endParaRPr lang="en-US" sz="1600" dirty="0"/>
          </a:p>
          <a:p>
            <a:pPr marL="285750" indent="-285750">
              <a:lnSpc>
                <a:spcPct val="100000"/>
              </a:lnSpc>
              <a:buFontTx/>
              <a:buChar char="-"/>
            </a:pPr>
            <a:r>
              <a:rPr lang="en-US" sz="1600" dirty="0"/>
              <a:t>Methodology: 3 blocks</a:t>
            </a:r>
          </a:p>
        </p:txBody>
      </p:sp>
      <p:sp>
        <p:nvSpPr>
          <p:cNvPr id="11" name="CaixaDeTexto 12">
            <a:extLst>
              <a:ext uri="{FF2B5EF4-FFF2-40B4-BE49-F238E27FC236}">
                <a16:creationId xmlns:a16="http://schemas.microsoft.com/office/drawing/2014/main" id="{38487C69-7637-4955-B6C9-DCBC75999680}"/>
              </a:ext>
            </a:extLst>
          </p:cNvPr>
          <p:cNvSpPr txBox="1">
            <a:spLocks noChangeArrowheads="1"/>
          </p:cNvSpPr>
          <p:nvPr/>
        </p:nvSpPr>
        <p:spPr bwMode="auto">
          <a:xfrm>
            <a:off x="852256" y="553915"/>
            <a:ext cx="94813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pt-PT" sz="2000" b="1" dirty="0">
                <a:solidFill>
                  <a:prstClr val="black"/>
                </a:solidFill>
                <a:cs typeface="Calibri" panose="020F0502020204030204" pitchFamily="34" charset="0"/>
              </a:rPr>
              <a:t>NANO2ALL – Societal engagement on responsible nanotechnology</a:t>
            </a:r>
          </a:p>
        </p:txBody>
      </p:sp>
    </p:spTree>
    <p:extLst>
      <p:ext uri="{BB962C8B-B14F-4D97-AF65-F5344CB8AC3E}">
        <p14:creationId xmlns:p14="http://schemas.microsoft.com/office/powerpoint/2010/main" val="27038655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2" name="TextBox 11"/>
          <p:cNvSpPr txBox="1"/>
          <p:nvPr/>
        </p:nvSpPr>
        <p:spPr>
          <a:xfrm>
            <a:off x="2227385" y="1276290"/>
            <a:ext cx="8440615" cy="400110"/>
          </a:xfrm>
          <a:prstGeom prst="rect">
            <a:avLst/>
          </a:prstGeom>
          <a:noFill/>
        </p:spPr>
        <p:txBody>
          <a:bodyPr wrap="square" rtlCol="0">
            <a:spAutoFit/>
          </a:bodyPr>
          <a:lstStyle/>
          <a:p>
            <a:pPr>
              <a:spcAft>
                <a:spcPts val="1800"/>
              </a:spcAft>
            </a:pPr>
            <a:r>
              <a:rPr lang="pt-PT" sz="2000" b="1" dirty="0">
                <a:solidFill>
                  <a:srgbClr val="44546A"/>
                </a:solidFill>
                <a:latin typeface="Calibri" panose="020F0502020204030204" pitchFamily="34" charset="0"/>
                <a:cs typeface="Calibri" panose="020F0502020204030204" pitchFamily="34" charset="0"/>
              </a:rPr>
              <a:t>NANO2ALL national multi-stakeholder dialogues</a:t>
            </a:r>
          </a:p>
        </p:txBody>
      </p:sp>
      <p:sp>
        <p:nvSpPr>
          <p:cNvPr id="8" name="TextBox 7">
            <a:extLst>
              <a:ext uri="{FF2B5EF4-FFF2-40B4-BE49-F238E27FC236}">
                <a16:creationId xmlns:a16="http://schemas.microsoft.com/office/drawing/2014/main" id="{3BC8A7BB-D4F2-455A-98EE-EE1A5A8F90A1}"/>
              </a:ext>
            </a:extLst>
          </p:cNvPr>
          <p:cNvSpPr txBox="1"/>
          <p:nvPr/>
        </p:nvSpPr>
        <p:spPr>
          <a:xfrm>
            <a:off x="2133600" y="1917412"/>
            <a:ext cx="2692400" cy="307777"/>
          </a:xfrm>
          <a:prstGeom prst="rect">
            <a:avLst/>
          </a:prstGeom>
          <a:noFill/>
        </p:spPr>
        <p:txBody>
          <a:bodyPr wrap="square" rtlCol="0">
            <a:spAutoFit/>
          </a:bodyPr>
          <a:lstStyle/>
          <a:p>
            <a:pPr algn="ctr"/>
            <a:r>
              <a:rPr lang="en-US" sz="1400" b="1" dirty="0">
                <a:solidFill>
                  <a:srgbClr val="5B9BD5">
                    <a:lumMod val="50000"/>
                  </a:srgbClr>
                </a:solidFill>
                <a:latin typeface="Calibri" panose="020F0502020204030204" pitchFamily="34" charset="0"/>
                <a:cs typeface="Calibri" panose="020F0502020204030204" pitchFamily="34" charset="0"/>
              </a:rPr>
              <a:t>Block 1: What is important?</a:t>
            </a:r>
            <a:endParaRPr lang="pt-PT" sz="1400" b="1" dirty="0">
              <a:solidFill>
                <a:srgbClr val="5B9BD5">
                  <a:lumMod val="50000"/>
                </a:srgbClr>
              </a:solidFill>
              <a:latin typeface="Calibri" panose="020F0502020204030204" pitchFamily="34" charset="0"/>
              <a:cs typeface="Calibri" panose="020F0502020204030204" pitchFamily="34" charset="0"/>
            </a:endParaRPr>
          </a:p>
        </p:txBody>
      </p:sp>
      <p:pic>
        <p:nvPicPr>
          <p:cNvPr id="9" name="Picture 2">
            <a:extLst>
              <a:ext uri="{FF2B5EF4-FFF2-40B4-BE49-F238E27FC236}">
                <a16:creationId xmlns:a16="http://schemas.microsoft.com/office/drawing/2014/main" id="{613898AA-3265-4276-A25A-DE54468909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9800" y="2286000"/>
            <a:ext cx="5588000" cy="3949700"/>
          </a:xfrm>
          <a:prstGeom prst="rect">
            <a:avLst/>
          </a:prstGeom>
          <a:noFill/>
          <a:ln w="9525">
            <a:solidFill>
              <a:srgbClr val="E9A69F"/>
            </a:solidFill>
            <a:miter lim="800000"/>
            <a:headEnd/>
            <a:tailEnd/>
          </a:ln>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E7D07189-C52E-426A-9319-C36EE95F11C8}"/>
              </a:ext>
            </a:extLst>
          </p:cNvPr>
          <p:cNvSpPr txBox="1">
            <a:spLocks noChangeArrowheads="1"/>
          </p:cNvSpPr>
          <p:nvPr/>
        </p:nvSpPr>
        <p:spPr bwMode="auto">
          <a:xfrm>
            <a:off x="852256" y="553915"/>
            <a:ext cx="94813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pt-PT" sz="2000" b="1" dirty="0">
                <a:solidFill>
                  <a:prstClr val="black"/>
                </a:solidFill>
                <a:cs typeface="Calibri" panose="020F0502020204030204" pitchFamily="34" charset="0"/>
              </a:rPr>
              <a:t>NANO2ALL – Societal engagement on responsible nanotechnology</a:t>
            </a:r>
          </a:p>
        </p:txBody>
      </p:sp>
    </p:spTree>
    <p:extLst>
      <p:ext uri="{BB962C8B-B14F-4D97-AF65-F5344CB8AC3E}">
        <p14:creationId xmlns:p14="http://schemas.microsoft.com/office/powerpoint/2010/main" val="7794168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2" name="TextBox 11"/>
          <p:cNvSpPr txBox="1"/>
          <p:nvPr/>
        </p:nvSpPr>
        <p:spPr>
          <a:xfrm>
            <a:off x="2227385" y="1276290"/>
            <a:ext cx="8440615" cy="400110"/>
          </a:xfrm>
          <a:prstGeom prst="rect">
            <a:avLst/>
          </a:prstGeom>
          <a:noFill/>
        </p:spPr>
        <p:txBody>
          <a:bodyPr wrap="square" rtlCol="0">
            <a:spAutoFit/>
          </a:bodyPr>
          <a:lstStyle/>
          <a:p>
            <a:pPr>
              <a:spcAft>
                <a:spcPts val="1800"/>
              </a:spcAft>
            </a:pPr>
            <a:r>
              <a:rPr lang="pt-PT" sz="2000" b="1" dirty="0">
                <a:solidFill>
                  <a:srgbClr val="44546A"/>
                </a:solidFill>
                <a:latin typeface="Calibri" panose="020F0502020204030204" pitchFamily="34" charset="0"/>
                <a:cs typeface="Calibri" panose="020F0502020204030204" pitchFamily="34" charset="0"/>
              </a:rPr>
              <a:t>NANO2ALL national multi-stakeholder dialogues</a:t>
            </a:r>
          </a:p>
        </p:txBody>
      </p:sp>
      <p:sp>
        <p:nvSpPr>
          <p:cNvPr id="8" name="TextBox 7">
            <a:extLst>
              <a:ext uri="{FF2B5EF4-FFF2-40B4-BE49-F238E27FC236}">
                <a16:creationId xmlns:a16="http://schemas.microsoft.com/office/drawing/2014/main" id="{3BC8A7BB-D4F2-455A-98EE-EE1A5A8F90A1}"/>
              </a:ext>
            </a:extLst>
          </p:cNvPr>
          <p:cNvSpPr txBox="1"/>
          <p:nvPr/>
        </p:nvSpPr>
        <p:spPr>
          <a:xfrm>
            <a:off x="2133600" y="1917412"/>
            <a:ext cx="2692400" cy="307777"/>
          </a:xfrm>
          <a:prstGeom prst="rect">
            <a:avLst/>
          </a:prstGeom>
          <a:noFill/>
        </p:spPr>
        <p:txBody>
          <a:bodyPr wrap="square" rtlCol="0">
            <a:spAutoFit/>
          </a:bodyPr>
          <a:lstStyle/>
          <a:p>
            <a:pPr algn="ctr"/>
            <a:r>
              <a:rPr lang="en-US" sz="1400" b="1" dirty="0">
                <a:solidFill>
                  <a:srgbClr val="5B9BD5">
                    <a:lumMod val="50000"/>
                  </a:srgbClr>
                </a:solidFill>
                <a:latin typeface="Calibri" panose="020F0502020204030204" pitchFamily="34" charset="0"/>
                <a:cs typeface="Calibri" panose="020F0502020204030204" pitchFamily="34" charset="0"/>
              </a:rPr>
              <a:t>Block 2: Scenario exploration</a:t>
            </a:r>
            <a:endParaRPr lang="pt-PT" sz="1400" b="1" dirty="0">
              <a:solidFill>
                <a:srgbClr val="5B9BD5">
                  <a:lumMod val="50000"/>
                </a:srgb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1A24A2F-C5D3-4149-B8DD-59012C3170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542"/>
          <a:stretch/>
        </p:blipFill>
        <p:spPr>
          <a:xfrm>
            <a:off x="3426246" y="2286000"/>
            <a:ext cx="6042891" cy="4009083"/>
          </a:xfrm>
          <a:prstGeom prst="rect">
            <a:avLst/>
          </a:prstGeom>
        </p:spPr>
      </p:pic>
      <p:sp>
        <p:nvSpPr>
          <p:cNvPr id="11" name="CaixaDeTexto 12">
            <a:extLst>
              <a:ext uri="{FF2B5EF4-FFF2-40B4-BE49-F238E27FC236}">
                <a16:creationId xmlns:a16="http://schemas.microsoft.com/office/drawing/2014/main" id="{0584BDBB-1B87-4388-A7BE-3776AC1E86ED}"/>
              </a:ext>
            </a:extLst>
          </p:cNvPr>
          <p:cNvSpPr txBox="1">
            <a:spLocks noChangeArrowheads="1"/>
          </p:cNvSpPr>
          <p:nvPr/>
        </p:nvSpPr>
        <p:spPr bwMode="auto">
          <a:xfrm>
            <a:off x="852256" y="553915"/>
            <a:ext cx="94813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pt-PT" sz="2000" b="1" dirty="0">
                <a:solidFill>
                  <a:prstClr val="black"/>
                </a:solidFill>
                <a:cs typeface="Calibri" panose="020F0502020204030204" pitchFamily="34" charset="0"/>
              </a:rPr>
              <a:t>NANO2ALL – Societal engagement on responsible nanotechnology</a:t>
            </a:r>
          </a:p>
        </p:txBody>
      </p:sp>
    </p:spTree>
    <p:extLst>
      <p:ext uri="{BB962C8B-B14F-4D97-AF65-F5344CB8AC3E}">
        <p14:creationId xmlns:p14="http://schemas.microsoft.com/office/powerpoint/2010/main" val="36070158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2" name="TextBox 11"/>
          <p:cNvSpPr txBox="1"/>
          <p:nvPr/>
        </p:nvSpPr>
        <p:spPr>
          <a:xfrm>
            <a:off x="2227385" y="1276290"/>
            <a:ext cx="8440615" cy="400110"/>
          </a:xfrm>
          <a:prstGeom prst="rect">
            <a:avLst/>
          </a:prstGeom>
          <a:noFill/>
        </p:spPr>
        <p:txBody>
          <a:bodyPr wrap="square" rtlCol="0">
            <a:spAutoFit/>
          </a:bodyPr>
          <a:lstStyle/>
          <a:p>
            <a:pPr>
              <a:spcAft>
                <a:spcPts val="1800"/>
              </a:spcAft>
            </a:pPr>
            <a:r>
              <a:rPr lang="pt-PT" sz="2000" b="1" dirty="0">
                <a:solidFill>
                  <a:srgbClr val="44546A"/>
                </a:solidFill>
                <a:latin typeface="Calibri" panose="020F0502020204030204" pitchFamily="34" charset="0"/>
                <a:cs typeface="Calibri" panose="020F0502020204030204" pitchFamily="34" charset="0"/>
              </a:rPr>
              <a:t>NANO2ALL national multi-stakeholder dialogues</a:t>
            </a:r>
          </a:p>
        </p:txBody>
      </p:sp>
      <p:sp>
        <p:nvSpPr>
          <p:cNvPr id="16" name="TextBox 15">
            <a:extLst>
              <a:ext uri="{FF2B5EF4-FFF2-40B4-BE49-F238E27FC236}">
                <a16:creationId xmlns:a16="http://schemas.microsoft.com/office/drawing/2014/main" id="{8CE66C71-E103-4FAA-9F0A-167FD8AA87BA}"/>
              </a:ext>
            </a:extLst>
          </p:cNvPr>
          <p:cNvSpPr txBox="1"/>
          <p:nvPr/>
        </p:nvSpPr>
        <p:spPr>
          <a:xfrm>
            <a:off x="1828800" y="1905000"/>
            <a:ext cx="6688016" cy="292388"/>
          </a:xfrm>
          <a:prstGeom prst="rect">
            <a:avLst/>
          </a:prstGeom>
          <a:noFill/>
        </p:spPr>
        <p:txBody>
          <a:bodyPr wrap="square" rtlCol="0">
            <a:spAutoFit/>
          </a:bodyPr>
          <a:lstStyle/>
          <a:p>
            <a:pPr algn="ctr"/>
            <a:r>
              <a:rPr lang="en-US" sz="1300" b="1" dirty="0">
                <a:solidFill>
                  <a:srgbClr val="5B9BD5">
                    <a:lumMod val="50000"/>
                  </a:srgbClr>
                </a:solidFill>
                <a:cs typeface="Arial" panose="020B0604020202020204" pitchFamily="34" charset="0"/>
              </a:rPr>
              <a:t>Block 3: What (inter)actions are needed and what are their preconditions</a:t>
            </a:r>
            <a:endParaRPr lang="pt-PT" sz="1300" b="1" dirty="0">
              <a:solidFill>
                <a:srgbClr val="5B9BD5">
                  <a:lumMod val="50000"/>
                </a:srgbClr>
              </a:solidFill>
              <a:cs typeface="Arial" panose="020B0604020202020204" pitchFamily="34" charset="0"/>
            </a:endParaRPr>
          </a:p>
        </p:txBody>
      </p:sp>
      <p:pic>
        <p:nvPicPr>
          <p:cNvPr id="5" name="Picture 4">
            <a:extLst>
              <a:ext uri="{FF2B5EF4-FFF2-40B4-BE49-F238E27FC236}">
                <a16:creationId xmlns:a16="http://schemas.microsoft.com/office/drawing/2014/main" id="{497D5797-8B3D-4FFB-B2CA-485775163A2E}"/>
              </a:ext>
            </a:extLst>
          </p:cNvPr>
          <p:cNvPicPr>
            <a:picLocks noChangeAspect="1"/>
          </p:cNvPicPr>
          <p:nvPr/>
        </p:nvPicPr>
        <p:blipFill>
          <a:blip r:embed="rId2"/>
          <a:stretch>
            <a:fillRect/>
          </a:stretch>
        </p:blipFill>
        <p:spPr>
          <a:xfrm>
            <a:off x="1893455" y="2425989"/>
            <a:ext cx="8405091" cy="3229437"/>
          </a:xfrm>
          <a:prstGeom prst="rect">
            <a:avLst/>
          </a:prstGeom>
        </p:spPr>
      </p:pic>
      <p:sp>
        <p:nvSpPr>
          <p:cNvPr id="10" name="CaixaDeTexto 12">
            <a:extLst>
              <a:ext uri="{FF2B5EF4-FFF2-40B4-BE49-F238E27FC236}">
                <a16:creationId xmlns:a16="http://schemas.microsoft.com/office/drawing/2014/main" id="{0B67BE09-E258-4878-9DA3-0E47ADB29E58}"/>
              </a:ext>
            </a:extLst>
          </p:cNvPr>
          <p:cNvSpPr txBox="1">
            <a:spLocks noChangeArrowheads="1"/>
          </p:cNvSpPr>
          <p:nvPr/>
        </p:nvSpPr>
        <p:spPr bwMode="auto">
          <a:xfrm>
            <a:off x="852256" y="553915"/>
            <a:ext cx="94813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pt-PT" sz="2000" b="1" dirty="0">
                <a:solidFill>
                  <a:prstClr val="black"/>
                </a:solidFill>
                <a:cs typeface="Calibri" panose="020F0502020204030204" pitchFamily="34" charset="0"/>
              </a:rPr>
              <a:t>NANO2ALL – Societal engagement on responsible nanotechnology</a:t>
            </a:r>
          </a:p>
        </p:txBody>
      </p:sp>
    </p:spTree>
    <p:extLst>
      <p:ext uri="{BB962C8B-B14F-4D97-AF65-F5344CB8AC3E}">
        <p14:creationId xmlns:p14="http://schemas.microsoft.com/office/powerpoint/2010/main" val="7232518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2" name="TextBox 11"/>
          <p:cNvSpPr txBox="1"/>
          <p:nvPr/>
        </p:nvSpPr>
        <p:spPr>
          <a:xfrm>
            <a:off x="1463041" y="1313936"/>
            <a:ext cx="8440615" cy="400110"/>
          </a:xfrm>
          <a:prstGeom prst="rect">
            <a:avLst/>
          </a:prstGeom>
          <a:noFill/>
        </p:spPr>
        <p:txBody>
          <a:bodyPr wrap="square" rtlCol="0">
            <a:spAutoFit/>
          </a:bodyPr>
          <a:lstStyle/>
          <a:p>
            <a:pPr>
              <a:spcAft>
                <a:spcPts val="1800"/>
              </a:spcAft>
            </a:pPr>
            <a:r>
              <a:rPr lang="pt-PT" sz="2000" b="1" dirty="0">
                <a:solidFill>
                  <a:srgbClr val="44546A"/>
                </a:solidFill>
                <a:latin typeface="Calibri" panose="020F0502020204030204" pitchFamily="34" charset="0"/>
                <a:cs typeface="Calibri" panose="020F0502020204030204" pitchFamily="34" charset="0"/>
              </a:rPr>
              <a:t>NANO2ALL multistakeholder dialogues – preliminary results - nanomedicine</a:t>
            </a:r>
          </a:p>
        </p:txBody>
      </p:sp>
      <p:sp>
        <p:nvSpPr>
          <p:cNvPr id="8" name="Content Placeholder 2">
            <a:extLst>
              <a:ext uri="{FF2B5EF4-FFF2-40B4-BE49-F238E27FC236}">
                <a16:creationId xmlns:a16="http://schemas.microsoft.com/office/drawing/2014/main" id="{78C14C5C-8029-4090-9467-E797906F4E8C}"/>
              </a:ext>
            </a:extLst>
          </p:cNvPr>
          <p:cNvSpPr txBox="1">
            <a:spLocks/>
          </p:cNvSpPr>
          <p:nvPr/>
        </p:nvSpPr>
        <p:spPr>
          <a:xfrm>
            <a:off x="1563504" y="1828800"/>
            <a:ext cx="4430896" cy="4343400"/>
          </a:xfrm>
          <a:prstGeom prst="rect">
            <a:avLst/>
          </a:prstGeom>
        </p:spPr>
        <p:txBody>
          <a:bodyPr vert="horz" lIns="91440" tIns="45720" rIns="91440" bIns="45720" rtlCol="0">
            <a:noAutofit/>
          </a:bodyPr>
          <a:lstStyle>
            <a:lvl1pPr marL="0" indent="0" algn="just" defTabSz="914400" rtl="0" eaLnBrk="1" latinLnBrk="0" hangingPunct="1">
              <a:lnSpc>
                <a:spcPct val="150000"/>
              </a:lnSpc>
              <a:spcBef>
                <a:spcPts val="0"/>
              </a:spcBef>
              <a:spcAft>
                <a:spcPts val="1200"/>
              </a:spcAft>
              <a:buFont typeface="Arial" panose="020B0604020202020204" pitchFamily="34" charset="0"/>
              <a:buNone/>
              <a:defRPr sz="1400" kern="1200">
                <a:solidFill>
                  <a:schemeClr val="tx1"/>
                </a:solidFill>
                <a:latin typeface="+mn-lt"/>
                <a:ea typeface="+mn-ea"/>
                <a:cs typeface="Arial" panose="020B0604020202020204" pitchFamily="34" charset="0"/>
              </a:defRPr>
            </a:lvl1pPr>
            <a:lvl2pPr marL="742950" indent="-285750" algn="just" defTabSz="914400" rtl="0" eaLnBrk="1" latinLnBrk="0" hangingPunct="1">
              <a:lnSpc>
                <a:spcPct val="150000"/>
              </a:lnSpc>
              <a:spcBef>
                <a:spcPts val="0"/>
              </a:spcBef>
              <a:spcAft>
                <a:spcPts val="1200"/>
              </a:spcAft>
              <a:buFont typeface="Arial" panose="020B0604020202020204" pitchFamily="34" charset="0"/>
              <a:buChar char="–"/>
              <a:defRPr sz="1400" kern="1200">
                <a:solidFill>
                  <a:schemeClr val="tx1"/>
                </a:solidFill>
                <a:latin typeface="+mn-lt"/>
                <a:ea typeface="+mn-ea"/>
                <a:cs typeface="Arial" panose="020B0604020202020204" pitchFamily="34" charset="0"/>
              </a:defRPr>
            </a:lvl2pPr>
            <a:lvl3pPr marL="1143000" indent="-228600" algn="just" defTabSz="914400" rtl="0" eaLnBrk="1" latinLnBrk="0" hangingPunct="1">
              <a:lnSpc>
                <a:spcPct val="150000"/>
              </a:lnSpc>
              <a:spcBef>
                <a:spcPts val="0"/>
              </a:spcBef>
              <a:spcAft>
                <a:spcPts val="1200"/>
              </a:spcAft>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1600200" indent="-228600" algn="just" defTabSz="914400" rtl="0" eaLnBrk="1" latinLnBrk="0" hangingPunct="1">
              <a:lnSpc>
                <a:spcPct val="150000"/>
              </a:lnSpc>
              <a:spcBef>
                <a:spcPts val="0"/>
              </a:spcBef>
              <a:spcAft>
                <a:spcPts val="0"/>
              </a:spcAft>
              <a:buFont typeface="Arial" panose="020B0604020202020204" pitchFamily="34" charset="0"/>
              <a:buChar char="–"/>
              <a:defRPr sz="1400" kern="1200">
                <a:solidFill>
                  <a:schemeClr val="tx1"/>
                </a:solidFill>
                <a:latin typeface="+mn-lt"/>
                <a:ea typeface="+mn-ea"/>
                <a:cs typeface="Arial" panose="020B0604020202020204" pitchFamily="34" charset="0"/>
              </a:defRPr>
            </a:lvl4pPr>
            <a:lvl5pPr marL="2057400" indent="-228600" algn="just" defTabSz="914400" rtl="0" eaLnBrk="1" latinLnBrk="0" hangingPunct="1">
              <a:lnSpc>
                <a:spcPct val="150000"/>
              </a:lnSpc>
              <a:spcBef>
                <a:spcPts val="0"/>
              </a:spcBef>
              <a:spcAft>
                <a:spcPts val="1200"/>
              </a:spcAft>
              <a:buFont typeface="Arial" panose="020B0604020202020204" pitchFamily="34" charset="0"/>
              <a:buChar char="»"/>
              <a:defRPr sz="14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lang="en-US" sz="1800" dirty="0">
                <a:solidFill>
                  <a:prstClr val="black"/>
                </a:solidFill>
                <a:latin typeface="Calibri" panose="020F0502020204030204" pitchFamily="34" charset="0"/>
                <a:cs typeface="Calibri" panose="020F0502020204030204" pitchFamily="34" charset="0"/>
              </a:rPr>
              <a:t>Jerusalem, Israel, 19 October 2017</a:t>
            </a:r>
          </a:p>
          <a:p>
            <a:pPr>
              <a:lnSpc>
                <a:spcPct val="100000"/>
              </a:lnSpc>
            </a:pPr>
            <a:r>
              <a:rPr lang="en-US" sz="1800" dirty="0">
                <a:solidFill>
                  <a:prstClr val="black"/>
                </a:solidFill>
                <a:latin typeface="Calibri" panose="020F0502020204030204" pitchFamily="34" charset="0"/>
                <a:cs typeface="Calibri" panose="020F0502020204030204" pitchFamily="34" charset="0"/>
              </a:rPr>
              <a:t>In order to enhance RRI and better reflect societal perspectives in R&amp;I in nanomedicine, stakeholders highlighted as needs: </a:t>
            </a:r>
          </a:p>
          <a:p>
            <a:pPr marL="285750" indent="-285750">
              <a:lnSpc>
                <a:spcPct val="100000"/>
              </a:lnSpc>
              <a:buFont typeface="Arial" panose="020B0604020202020204" pitchFamily="34" charset="0"/>
              <a:buChar char="•"/>
            </a:pPr>
            <a:r>
              <a:rPr lang="en-US" sz="1800" b="1" dirty="0">
                <a:solidFill>
                  <a:prstClr val="black"/>
                </a:solidFill>
                <a:latin typeface="Calibri" panose="020F0502020204030204" pitchFamily="34" charset="0"/>
                <a:cs typeface="Calibri" panose="020F0502020204030204" pitchFamily="34" charset="0"/>
              </a:rPr>
              <a:t>Public exposure at early stages of basic research</a:t>
            </a:r>
            <a:r>
              <a:rPr lang="en-US" sz="1800" dirty="0">
                <a:solidFill>
                  <a:prstClr val="black"/>
                </a:solidFill>
                <a:latin typeface="Calibri" panose="020F0502020204030204" pitchFamily="34" charset="0"/>
                <a:cs typeface="Calibri" panose="020F0502020204030204" pitchFamily="34" charset="0"/>
              </a:rPr>
              <a:t> through cooperation between education system and academia</a:t>
            </a:r>
          </a:p>
          <a:p>
            <a:pPr marL="285750" indent="-285750">
              <a:lnSpc>
                <a:spcPct val="100000"/>
              </a:lnSpc>
              <a:buFont typeface="Arial" panose="020B0604020202020204" pitchFamily="34" charset="0"/>
              <a:buChar char="•"/>
            </a:pPr>
            <a:r>
              <a:rPr lang="en-US" sz="1800" dirty="0">
                <a:solidFill>
                  <a:prstClr val="black"/>
                </a:solidFill>
                <a:latin typeface="Calibri" panose="020F0502020204030204" pitchFamily="34" charset="0"/>
                <a:cs typeface="Calibri" panose="020F0502020204030204" pitchFamily="34" charset="0"/>
              </a:rPr>
              <a:t>The establishment of a </a:t>
            </a:r>
            <a:r>
              <a:rPr lang="en-US" sz="1800" b="1" dirty="0">
                <a:solidFill>
                  <a:prstClr val="black"/>
                </a:solidFill>
                <a:latin typeface="Calibri" panose="020F0502020204030204" pitchFamily="34" charset="0"/>
                <a:cs typeface="Calibri" panose="020F0502020204030204" pitchFamily="34" charset="0"/>
              </a:rPr>
              <a:t>database with information on S&amp;T</a:t>
            </a:r>
            <a:r>
              <a:rPr lang="en-US" sz="1800" dirty="0">
                <a:solidFill>
                  <a:prstClr val="black"/>
                </a:solidFill>
                <a:latin typeface="Calibri" panose="020F0502020204030204" pitchFamily="34" charset="0"/>
                <a:cs typeface="Calibri" panose="020F0502020204030204" pitchFamily="34" charset="0"/>
              </a:rPr>
              <a:t> developments in the area (especially that received public R&amp;I funding) that can be consulted by citizens</a:t>
            </a:r>
          </a:p>
          <a:p>
            <a:pPr marL="285750" indent="-285750">
              <a:lnSpc>
                <a:spcPct val="100000"/>
              </a:lnSpc>
              <a:buFont typeface="Arial" panose="020B0604020202020204" pitchFamily="34" charset="0"/>
              <a:buChar char="•"/>
            </a:pPr>
            <a:r>
              <a:rPr lang="en-US" sz="1800" b="1" dirty="0">
                <a:solidFill>
                  <a:prstClr val="black"/>
                </a:solidFill>
                <a:latin typeface="Calibri" panose="020F0502020204030204" pitchFamily="34" charset="0"/>
                <a:cs typeface="Calibri" panose="020F0502020204030204" pitchFamily="34" charset="0"/>
              </a:rPr>
              <a:t>More news in media of solutions and products </a:t>
            </a:r>
            <a:r>
              <a:rPr lang="en-US" sz="1800" dirty="0">
                <a:solidFill>
                  <a:prstClr val="black"/>
                </a:solidFill>
                <a:latin typeface="Calibri" panose="020F0502020204030204" pitchFamily="34" charset="0"/>
                <a:cs typeface="Calibri" panose="020F0502020204030204" pitchFamily="34" charset="0"/>
              </a:rPr>
              <a:t>released to the market</a:t>
            </a:r>
          </a:p>
        </p:txBody>
      </p:sp>
      <p:pic>
        <p:nvPicPr>
          <p:cNvPr id="9" name="Picture 3" descr="20171019_102021">
            <a:extLst>
              <a:ext uri="{FF2B5EF4-FFF2-40B4-BE49-F238E27FC236}">
                <a16:creationId xmlns:a16="http://schemas.microsoft.com/office/drawing/2014/main" id="{2E5BD6A5-897C-4F7B-BCFE-32F3635239D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913" r="8861"/>
          <a:stretch/>
        </p:blipFill>
        <p:spPr bwMode="auto">
          <a:xfrm>
            <a:off x="6434761" y="2073957"/>
            <a:ext cx="4728185" cy="3148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aixaDeTexto 12">
            <a:extLst>
              <a:ext uri="{FF2B5EF4-FFF2-40B4-BE49-F238E27FC236}">
                <a16:creationId xmlns:a16="http://schemas.microsoft.com/office/drawing/2014/main" id="{729D741E-4F39-4776-9353-350D2C89794C}"/>
              </a:ext>
            </a:extLst>
          </p:cNvPr>
          <p:cNvSpPr txBox="1">
            <a:spLocks noChangeArrowheads="1"/>
          </p:cNvSpPr>
          <p:nvPr/>
        </p:nvSpPr>
        <p:spPr bwMode="auto">
          <a:xfrm>
            <a:off x="852256" y="553915"/>
            <a:ext cx="94813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pt-PT" sz="2000" b="1" dirty="0">
                <a:solidFill>
                  <a:prstClr val="black"/>
                </a:solidFill>
                <a:cs typeface="Calibri" panose="020F0502020204030204" pitchFamily="34" charset="0"/>
              </a:rPr>
              <a:t>NANO2ALL – Societal engagement on responsible nanotechnology</a:t>
            </a:r>
          </a:p>
        </p:txBody>
      </p:sp>
    </p:spTree>
    <p:extLst>
      <p:ext uri="{BB962C8B-B14F-4D97-AF65-F5344CB8AC3E}">
        <p14:creationId xmlns:p14="http://schemas.microsoft.com/office/powerpoint/2010/main" val="312842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2" name="TextBox 11"/>
          <p:cNvSpPr txBox="1"/>
          <p:nvPr/>
        </p:nvSpPr>
        <p:spPr>
          <a:xfrm>
            <a:off x="1463041" y="1313936"/>
            <a:ext cx="8440615" cy="400110"/>
          </a:xfrm>
          <a:prstGeom prst="rect">
            <a:avLst/>
          </a:prstGeom>
          <a:noFill/>
        </p:spPr>
        <p:txBody>
          <a:bodyPr wrap="square" rtlCol="0">
            <a:spAutoFit/>
          </a:bodyPr>
          <a:lstStyle/>
          <a:p>
            <a:pPr>
              <a:spcAft>
                <a:spcPts val="1800"/>
              </a:spcAft>
            </a:pPr>
            <a:r>
              <a:rPr lang="pt-PT" sz="2000" b="1" dirty="0">
                <a:solidFill>
                  <a:srgbClr val="44546A"/>
                </a:solidFill>
                <a:latin typeface="Calibri" panose="020F0502020204030204" pitchFamily="34" charset="0"/>
                <a:cs typeface="Calibri" panose="020F0502020204030204" pitchFamily="34" charset="0"/>
              </a:rPr>
              <a:t>NANO2ALL multistakeholder dialogues – preliminary results - nanomedicine</a:t>
            </a:r>
          </a:p>
        </p:txBody>
      </p:sp>
      <p:sp>
        <p:nvSpPr>
          <p:cNvPr id="11" name="Content Placeholder 2">
            <a:extLst>
              <a:ext uri="{FF2B5EF4-FFF2-40B4-BE49-F238E27FC236}">
                <a16:creationId xmlns:a16="http://schemas.microsoft.com/office/drawing/2014/main" id="{CB2A8587-FD86-4FCD-8EA9-1F7CDA95EBB0}"/>
              </a:ext>
            </a:extLst>
          </p:cNvPr>
          <p:cNvSpPr txBox="1">
            <a:spLocks/>
          </p:cNvSpPr>
          <p:nvPr/>
        </p:nvSpPr>
        <p:spPr>
          <a:xfrm>
            <a:off x="1534160" y="1981200"/>
            <a:ext cx="4216400" cy="3810000"/>
          </a:xfrm>
          <a:prstGeom prst="rect">
            <a:avLst/>
          </a:prstGeom>
        </p:spPr>
        <p:txBody>
          <a:bodyPr vert="horz" lIns="91440" tIns="45720" rIns="91440" bIns="45720" rtlCol="0">
            <a:noAutofit/>
          </a:bodyPr>
          <a:lstStyle>
            <a:lvl1pPr marL="0" indent="0" algn="just" defTabSz="914400" rtl="0" eaLnBrk="1" latinLnBrk="0" hangingPunct="1">
              <a:lnSpc>
                <a:spcPct val="150000"/>
              </a:lnSpc>
              <a:spcBef>
                <a:spcPts val="0"/>
              </a:spcBef>
              <a:spcAft>
                <a:spcPts val="1200"/>
              </a:spcAft>
              <a:buFont typeface="Arial" panose="020B0604020202020204" pitchFamily="34" charset="0"/>
              <a:buNone/>
              <a:defRPr sz="1400" kern="1200">
                <a:solidFill>
                  <a:schemeClr val="tx1"/>
                </a:solidFill>
                <a:latin typeface="+mn-lt"/>
                <a:ea typeface="+mn-ea"/>
                <a:cs typeface="Arial" panose="020B0604020202020204" pitchFamily="34" charset="0"/>
              </a:defRPr>
            </a:lvl1pPr>
            <a:lvl2pPr marL="742950" indent="-285750" algn="just" defTabSz="914400" rtl="0" eaLnBrk="1" latinLnBrk="0" hangingPunct="1">
              <a:lnSpc>
                <a:spcPct val="150000"/>
              </a:lnSpc>
              <a:spcBef>
                <a:spcPts val="0"/>
              </a:spcBef>
              <a:spcAft>
                <a:spcPts val="1200"/>
              </a:spcAft>
              <a:buFont typeface="Arial" panose="020B0604020202020204" pitchFamily="34" charset="0"/>
              <a:buChar char="–"/>
              <a:defRPr sz="1400" kern="1200">
                <a:solidFill>
                  <a:schemeClr val="tx1"/>
                </a:solidFill>
                <a:latin typeface="+mn-lt"/>
                <a:ea typeface="+mn-ea"/>
                <a:cs typeface="Arial" panose="020B0604020202020204" pitchFamily="34" charset="0"/>
              </a:defRPr>
            </a:lvl2pPr>
            <a:lvl3pPr marL="1143000" indent="-228600" algn="just" defTabSz="914400" rtl="0" eaLnBrk="1" latinLnBrk="0" hangingPunct="1">
              <a:lnSpc>
                <a:spcPct val="150000"/>
              </a:lnSpc>
              <a:spcBef>
                <a:spcPts val="0"/>
              </a:spcBef>
              <a:spcAft>
                <a:spcPts val="1200"/>
              </a:spcAft>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1600200" indent="-228600" algn="just" defTabSz="914400" rtl="0" eaLnBrk="1" latinLnBrk="0" hangingPunct="1">
              <a:lnSpc>
                <a:spcPct val="150000"/>
              </a:lnSpc>
              <a:spcBef>
                <a:spcPts val="0"/>
              </a:spcBef>
              <a:spcAft>
                <a:spcPts val="0"/>
              </a:spcAft>
              <a:buFont typeface="Arial" panose="020B0604020202020204" pitchFamily="34" charset="0"/>
              <a:buChar char="–"/>
              <a:defRPr sz="1400" kern="1200">
                <a:solidFill>
                  <a:schemeClr val="tx1"/>
                </a:solidFill>
                <a:latin typeface="+mn-lt"/>
                <a:ea typeface="+mn-ea"/>
                <a:cs typeface="Arial" panose="020B0604020202020204" pitchFamily="34" charset="0"/>
              </a:defRPr>
            </a:lvl4pPr>
            <a:lvl5pPr marL="2057400" indent="-228600" algn="just" defTabSz="914400" rtl="0" eaLnBrk="1" latinLnBrk="0" hangingPunct="1">
              <a:lnSpc>
                <a:spcPct val="150000"/>
              </a:lnSpc>
              <a:spcBef>
                <a:spcPts val="0"/>
              </a:spcBef>
              <a:spcAft>
                <a:spcPts val="1200"/>
              </a:spcAft>
              <a:buFont typeface="Arial" panose="020B0604020202020204" pitchFamily="34" charset="0"/>
              <a:buChar char="»"/>
              <a:defRPr sz="14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lnSpc>
                <a:spcPct val="120000"/>
              </a:lnSpc>
              <a:buFont typeface="Arial" panose="020B0604020202020204" pitchFamily="34" charset="0"/>
              <a:buChar char="•"/>
            </a:pPr>
            <a:r>
              <a:rPr lang="en-US" sz="1800" dirty="0">
                <a:solidFill>
                  <a:prstClr val="black"/>
                </a:solidFill>
              </a:rPr>
              <a:t>Creation of a </a:t>
            </a:r>
            <a:r>
              <a:rPr lang="en-US" sz="1800" b="1" dirty="0">
                <a:solidFill>
                  <a:prstClr val="black"/>
                </a:solidFill>
              </a:rPr>
              <a:t>continuing platform to meet 1x / 2x a year for an ongoing dialogue </a:t>
            </a:r>
            <a:r>
              <a:rPr lang="en-US" sz="1800" dirty="0">
                <a:solidFill>
                  <a:prstClr val="black"/>
                </a:solidFill>
              </a:rPr>
              <a:t>that can include companies, patient </a:t>
            </a:r>
            <a:r>
              <a:rPr lang="en-US" sz="1800" dirty="0" err="1">
                <a:solidFill>
                  <a:prstClr val="black"/>
                </a:solidFill>
                <a:latin typeface="Calibri" panose="020F0502020204030204" pitchFamily="34" charset="0"/>
                <a:cs typeface="Calibri" panose="020F0502020204030204" pitchFamily="34" charset="0"/>
              </a:rPr>
              <a:t>organisations</a:t>
            </a:r>
            <a:r>
              <a:rPr lang="en-US" sz="1800" dirty="0">
                <a:solidFill>
                  <a:prstClr val="black"/>
                </a:solidFill>
              </a:rPr>
              <a:t>, citizen representatives, science community members, policy makers, </a:t>
            </a:r>
            <a:r>
              <a:rPr lang="en-US" sz="1800" dirty="0" err="1">
                <a:solidFill>
                  <a:prstClr val="black"/>
                </a:solidFill>
              </a:rPr>
              <a:t>etc</a:t>
            </a:r>
            <a:endParaRPr lang="en-US" sz="1800" dirty="0">
              <a:solidFill>
                <a:prstClr val="black"/>
              </a:solidFill>
            </a:endParaRPr>
          </a:p>
          <a:p>
            <a:pPr marL="285750" indent="-285750">
              <a:lnSpc>
                <a:spcPct val="120000"/>
              </a:lnSpc>
              <a:buFont typeface="Arial" panose="020B0604020202020204" pitchFamily="34" charset="0"/>
              <a:buChar char="•"/>
            </a:pPr>
            <a:r>
              <a:rPr lang="en-US" sz="1800" dirty="0">
                <a:solidFill>
                  <a:prstClr val="black"/>
                </a:solidFill>
              </a:rPr>
              <a:t>Developing</a:t>
            </a:r>
            <a:r>
              <a:rPr lang="en-US" sz="1800" b="1" dirty="0">
                <a:solidFill>
                  <a:prstClr val="black"/>
                </a:solidFill>
              </a:rPr>
              <a:t> new methods for assuring patient privacy </a:t>
            </a:r>
            <a:r>
              <a:rPr lang="en-US" sz="1800" dirty="0">
                <a:solidFill>
                  <a:prstClr val="black"/>
                </a:solidFill>
              </a:rPr>
              <a:t>which will increase public confidence in new healthcare products</a:t>
            </a:r>
          </a:p>
        </p:txBody>
      </p:sp>
      <p:pic>
        <p:nvPicPr>
          <p:cNvPr id="3" name="Picture 2">
            <a:extLst>
              <a:ext uri="{FF2B5EF4-FFF2-40B4-BE49-F238E27FC236}">
                <a16:creationId xmlns:a16="http://schemas.microsoft.com/office/drawing/2014/main" id="{9617EB21-CD70-4301-8F45-E9FE37BFF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2436" y="2073957"/>
            <a:ext cx="5073142" cy="2853643"/>
          </a:xfrm>
          <a:prstGeom prst="rect">
            <a:avLst/>
          </a:prstGeom>
        </p:spPr>
      </p:pic>
      <p:sp>
        <p:nvSpPr>
          <p:cNvPr id="14" name="CaixaDeTexto 12">
            <a:extLst>
              <a:ext uri="{FF2B5EF4-FFF2-40B4-BE49-F238E27FC236}">
                <a16:creationId xmlns:a16="http://schemas.microsoft.com/office/drawing/2014/main" id="{DCF50EA2-FC4B-433F-AD17-7807E6407610}"/>
              </a:ext>
            </a:extLst>
          </p:cNvPr>
          <p:cNvSpPr txBox="1"/>
          <p:nvPr/>
        </p:nvSpPr>
        <p:spPr>
          <a:xfrm>
            <a:off x="8534400" y="3904761"/>
            <a:ext cx="2038928" cy="461665"/>
          </a:xfrm>
          <a:prstGeom prst="rect">
            <a:avLst/>
          </a:prstGeom>
          <a:solidFill>
            <a:srgbClr val="FFFFFF">
              <a:alpha val="76863"/>
            </a:srgbClr>
          </a:solidFill>
        </p:spPr>
        <p:txBody>
          <a:bodyPr wrap="square" rtlCol="0">
            <a:spAutoFit/>
          </a:bodyPr>
          <a:lstStyle/>
          <a:p>
            <a:r>
              <a:rPr lang="en-US" sz="800" dirty="0">
                <a:solidFill>
                  <a:prstClr val="black"/>
                </a:solidFill>
              </a:rPr>
              <a:t>Image: The Scientist - http://www.the-scientist.com/?articles.view/articleNo/40598/title/Nanomedicine/ </a:t>
            </a:r>
            <a:endParaRPr lang="pt-PT" sz="800" b="1" dirty="0">
              <a:solidFill>
                <a:prstClr val="black"/>
              </a:solidFill>
            </a:endParaRPr>
          </a:p>
        </p:txBody>
      </p:sp>
      <p:sp>
        <p:nvSpPr>
          <p:cNvPr id="10" name="CaixaDeTexto 12">
            <a:extLst>
              <a:ext uri="{FF2B5EF4-FFF2-40B4-BE49-F238E27FC236}">
                <a16:creationId xmlns:a16="http://schemas.microsoft.com/office/drawing/2014/main" id="{5EDAAC1A-2407-4CEB-BEE5-DCE19B56E6ED}"/>
              </a:ext>
            </a:extLst>
          </p:cNvPr>
          <p:cNvSpPr txBox="1">
            <a:spLocks noChangeArrowheads="1"/>
          </p:cNvSpPr>
          <p:nvPr/>
        </p:nvSpPr>
        <p:spPr bwMode="auto">
          <a:xfrm>
            <a:off x="852256" y="553915"/>
            <a:ext cx="94813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pt-PT" sz="2000" b="1" dirty="0">
                <a:solidFill>
                  <a:prstClr val="black"/>
                </a:solidFill>
                <a:cs typeface="Calibri" panose="020F0502020204030204" pitchFamily="34" charset="0"/>
              </a:rPr>
              <a:t>NANO2ALL – Societal engagement on responsible nanotechnology</a:t>
            </a:r>
          </a:p>
        </p:txBody>
      </p:sp>
    </p:spTree>
    <p:extLst>
      <p:ext uri="{BB962C8B-B14F-4D97-AF65-F5344CB8AC3E}">
        <p14:creationId xmlns:p14="http://schemas.microsoft.com/office/powerpoint/2010/main" val="37125170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2" name="TextBox 11"/>
          <p:cNvSpPr txBox="1"/>
          <p:nvPr/>
        </p:nvSpPr>
        <p:spPr>
          <a:xfrm>
            <a:off x="2227385" y="1295400"/>
            <a:ext cx="8440615" cy="400110"/>
          </a:xfrm>
          <a:prstGeom prst="rect">
            <a:avLst/>
          </a:prstGeom>
          <a:noFill/>
        </p:spPr>
        <p:txBody>
          <a:bodyPr wrap="square" rtlCol="0">
            <a:spAutoFit/>
          </a:bodyPr>
          <a:lstStyle/>
          <a:p>
            <a:pPr>
              <a:spcAft>
                <a:spcPts val="1800"/>
              </a:spcAft>
            </a:pPr>
            <a:r>
              <a:rPr lang="pt-PT" sz="2000" b="1" dirty="0">
                <a:solidFill>
                  <a:srgbClr val="44546A"/>
                </a:solidFill>
                <a:latin typeface="Arial Narrow" panose="020B0606020202030204" pitchFamily="34" charset="0"/>
                <a:cs typeface="Arial" panose="020B0604020202020204" pitchFamily="34" charset="0"/>
              </a:rPr>
              <a:t>NANO2ALL – more information</a:t>
            </a:r>
          </a:p>
        </p:txBody>
      </p:sp>
      <p:pic>
        <p:nvPicPr>
          <p:cNvPr id="4" name="Picture 3">
            <a:extLst>
              <a:ext uri="{FF2B5EF4-FFF2-40B4-BE49-F238E27FC236}">
                <a16:creationId xmlns:a16="http://schemas.microsoft.com/office/drawing/2014/main" id="{056597EB-9EC7-4C70-961B-FB062624E2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885950"/>
            <a:ext cx="4114800" cy="3086100"/>
          </a:xfrm>
          <a:prstGeom prst="rect">
            <a:avLst/>
          </a:prstGeom>
        </p:spPr>
      </p:pic>
      <p:sp>
        <p:nvSpPr>
          <p:cNvPr id="10" name="Content Placeholder 2">
            <a:extLst>
              <a:ext uri="{FF2B5EF4-FFF2-40B4-BE49-F238E27FC236}">
                <a16:creationId xmlns:a16="http://schemas.microsoft.com/office/drawing/2014/main" id="{54BC865E-8EC8-4874-87AE-443061964CA6}"/>
              </a:ext>
            </a:extLst>
          </p:cNvPr>
          <p:cNvSpPr>
            <a:spLocks noGrp="1"/>
          </p:cNvSpPr>
          <p:nvPr>
            <p:ph idx="1"/>
          </p:nvPr>
        </p:nvSpPr>
        <p:spPr>
          <a:xfrm>
            <a:off x="2362201" y="1953040"/>
            <a:ext cx="3487615" cy="1780760"/>
          </a:xfrm>
        </p:spPr>
        <p:txBody>
          <a:bodyPr>
            <a:noAutofit/>
          </a:bodyPr>
          <a:lstStyle/>
          <a:p>
            <a:pPr algn="l">
              <a:lnSpc>
                <a:spcPct val="100000"/>
              </a:lnSpc>
            </a:pPr>
            <a:r>
              <a:rPr lang="en-US" sz="1600" dirty="0"/>
              <a:t>Learn more about the NANO2ALL at </a:t>
            </a:r>
            <a:r>
              <a:rPr lang="en-US" sz="1600" dirty="0">
                <a:hlinkClick r:id="rId3"/>
              </a:rPr>
              <a:t>www.nano2all.eu</a:t>
            </a:r>
            <a:r>
              <a:rPr lang="en-US" sz="1600" dirty="0"/>
              <a:t> and follow us on:</a:t>
            </a:r>
          </a:p>
          <a:p>
            <a:pPr algn="l">
              <a:lnSpc>
                <a:spcPct val="100000"/>
              </a:lnSpc>
            </a:pPr>
            <a:r>
              <a:rPr lang="en-US" sz="1600" dirty="0"/>
              <a:t>Twitter: </a:t>
            </a:r>
            <a:r>
              <a:rPr lang="en-US" sz="1600" dirty="0">
                <a:hlinkClick r:id="rId4"/>
              </a:rPr>
              <a:t>https://twitter.com/Nano2AllProject</a:t>
            </a:r>
            <a:r>
              <a:rPr lang="en-US" sz="1600" dirty="0"/>
              <a:t> </a:t>
            </a:r>
          </a:p>
          <a:p>
            <a:pPr algn="l">
              <a:lnSpc>
                <a:spcPct val="100000"/>
              </a:lnSpc>
            </a:pPr>
            <a:r>
              <a:rPr lang="en-US" sz="1600" dirty="0"/>
              <a:t>Facebook: </a:t>
            </a:r>
            <a:r>
              <a:rPr lang="en-US" sz="1600" dirty="0">
                <a:hlinkClick r:id="rId5"/>
              </a:rPr>
              <a:t>https://www.facebook.com/nano2all/</a:t>
            </a:r>
            <a:r>
              <a:rPr lang="en-US" sz="1600" dirty="0"/>
              <a:t> </a:t>
            </a:r>
            <a:endParaRPr lang="pt-PT" sz="1600" dirty="0"/>
          </a:p>
          <a:p>
            <a:pPr algn="l">
              <a:lnSpc>
                <a:spcPct val="100000"/>
              </a:lnSpc>
            </a:pPr>
            <a:r>
              <a:rPr lang="en-US" sz="1600" dirty="0"/>
              <a:t>Read more about NANO2ALL findings: </a:t>
            </a:r>
            <a:r>
              <a:rPr lang="en-US" sz="1600" dirty="0">
                <a:hlinkClick r:id="rId6"/>
              </a:rPr>
              <a:t>www.nano2all.eu/resources</a:t>
            </a:r>
            <a:r>
              <a:rPr lang="en-US" sz="1600" dirty="0"/>
              <a:t>   </a:t>
            </a:r>
          </a:p>
        </p:txBody>
      </p:sp>
      <p:sp>
        <p:nvSpPr>
          <p:cNvPr id="11" name="CaixaDeTexto 12">
            <a:extLst>
              <a:ext uri="{FF2B5EF4-FFF2-40B4-BE49-F238E27FC236}">
                <a16:creationId xmlns:a16="http://schemas.microsoft.com/office/drawing/2014/main" id="{503CE7AD-77DE-4DDE-8C89-89FE9E3828E9}"/>
              </a:ext>
            </a:extLst>
          </p:cNvPr>
          <p:cNvSpPr txBox="1">
            <a:spLocks noChangeArrowheads="1"/>
          </p:cNvSpPr>
          <p:nvPr/>
        </p:nvSpPr>
        <p:spPr bwMode="auto">
          <a:xfrm>
            <a:off x="852256" y="553915"/>
            <a:ext cx="94813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pt-PT" sz="2000" b="1" dirty="0">
                <a:solidFill>
                  <a:prstClr val="black"/>
                </a:solidFill>
                <a:cs typeface="Calibri" panose="020F0502020204030204" pitchFamily="34" charset="0"/>
              </a:rPr>
              <a:t>NANO2ALL – Societal engagement on responsible nanotechnology</a:t>
            </a:r>
          </a:p>
        </p:txBody>
      </p:sp>
    </p:spTree>
    <p:extLst>
      <p:ext uri="{BB962C8B-B14F-4D97-AF65-F5344CB8AC3E}">
        <p14:creationId xmlns:p14="http://schemas.microsoft.com/office/powerpoint/2010/main" val="616823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DFE1C0EC-D825-4940-8B69-59609F3DF8B3}"/>
              </a:ext>
            </a:extLst>
          </p:cNvPr>
          <p:cNvSpPr>
            <a:spLocks noGrp="1"/>
          </p:cNvSpPr>
          <p:nvPr>
            <p:ph type="subTitle" idx="1"/>
          </p:nvPr>
        </p:nvSpPr>
        <p:spPr>
          <a:xfrm>
            <a:off x="301925" y="258792"/>
            <a:ext cx="9709127" cy="6305910"/>
          </a:xfrm>
        </p:spPr>
        <p:txBody>
          <a:bodyPr>
            <a:normAutofit lnSpcReduction="10000"/>
          </a:bodyPr>
          <a:lstStyle/>
          <a:p>
            <a:r>
              <a:rPr lang="en-US" b="1" dirty="0">
                <a:latin typeface="Calibri" panose="020F0502020204030204" pitchFamily="34" charset="0"/>
                <a:cs typeface="Calibri" panose="020F0502020204030204" pitchFamily="34" charset="0"/>
              </a:rPr>
              <a:t>Potential applicants</a:t>
            </a:r>
            <a:endParaRPr lang="tr-TR" b="1" dirty="0">
              <a:latin typeface="Calibri" panose="020F0502020204030204" pitchFamily="34" charset="0"/>
              <a:cs typeface="Calibri" panose="020F0502020204030204" pitchFamily="34" charset="0"/>
            </a:endParaRPr>
          </a:p>
          <a:p>
            <a:pPr algn="l"/>
            <a:r>
              <a:rPr lang="en-GB" dirty="0">
                <a:latin typeface="Calibri" panose="020F0502020204030204" pitchFamily="34" charset="0"/>
                <a:cs typeface="Calibri" panose="020F0502020204030204" pitchFamily="34" charset="0"/>
              </a:rPr>
              <a:t>National Government</a:t>
            </a:r>
          </a:p>
          <a:p>
            <a:pPr algn="l"/>
            <a:r>
              <a:rPr lang="en-GB" dirty="0">
                <a:latin typeface="Calibri" panose="020F0502020204030204" pitchFamily="34" charset="0"/>
                <a:cs typeface="Calibri" panose="020F0502020204030204" pitchFamily="34" charset="0"/>
              </a:rPr>
              <a:t>State / Region / City / Municipality / Local Authority</a:t>
            </a:r>
          </a:p>
          <a:p>
            <a:pPr algn="l"/>
            <a:r>
              <a:rPr lang="en-GB" dirty="0">
                <a:latin typeface="Calibri" panose="020F0502020204030204" pitchFamily="34" charset="0"/>
                <a:cs typeface="Calibri" panose="020F0502020204030204" pitchFamily="34" charset="0"/>
              </a:rPr>
              <a:t>Public Bodies/Services</a:t>
            </a:r>
          </a:p>
          <a:p>
            <a:pPr algn="l"/>
            <a:r>
              <a:rPr lang="en-GB" dirty="0">
                <a:latin typeface="Calibri" panose="020F0502020204030204" pitchFamily="34" charset="0"/>
                <a:cs typeface="Calibri" panose="020F0502020204030204" pitchFamily="34" charset="0"/>
              </a:rPr>
              <a:t>Associations / Foundations </a:t>
            </a:r>
          </a:p>
          <a:p>
            <a:pPr algn="l"/>
            <a:r>
              <a:rPr lang="en-GB" dirty="0">
                <a:latin typeface="Calibri" panose="020F0502020204030204" pitchFamily="34" charset="0"/>
                <a:cs typeface="Calibri" panose="020F0502020204030204" pitchFamily="34" charset="0"/>
              </a:rPr>
              <a:t>Enterprise (more than 250 employees or not defined)</a:t>
            </a:r>
          </a:p>
          <a:p>
            <a:pPr algn="l"/>
            <a:r>
              <a:rPr lang="en-GB" dirty="0">
                <a:latin typeface="Calibri" panose="020F0502020204030204" pitchFamily="34" charset="0"/>
                <a:cs typeface="Calibri" panose="020F0502020204030204" pitchFamily="34" charset="0"/>
              </a:rPr>
              <a:t>NGOs / NPOs </a:t>
            </a:r>
          </a:p>
          <a:p>
            <a:pPr algn="l"/>
            <a:r>
              <a:rPr lang="en-GB" dirty="0">
                <a:latin typeface="Calibri" panose="020F0502020204030204" pitchFamily="34" charset="0"/>
                <a:cs typeface="Calibri" panose="020F0502020204030204" pitchFamily="34" charset="0"/>
              </a:rPr>
              <a:t>Small and Medium Sized Enterprises(including social enterprises);</a:t>
            </a:r>
          </a:p>
          <a:p>
            <a:pPr algn="l"/>
            <a:r>
              <a:rPr lang="en-GB" dirty="0">
                <a:latin typeface="Calibri" panose="020F0502020204030204" pitchFamily="34" charset="0"/>
                <a:cs typeface="Calibri" panose="020F0502020204030204" pitchFamily="34" charset="0"/>
              </a:rPr>
              <a:t>Microenterprises (fewer than 10 employees)</a:t>
            </a:r>
          </a:p>
          <a:p>
            <a:pPr algn="l"/>
            <a:r>
              <a:rPr lang="en-GB" dirty="0">
                <a:latin typeface="Calibri" panose="020F0502020204030204" pitchFamily="34" charset="0"/>
                <a:cs typeface="Calibri" panose="020F0502020204030204" pitchFamily="34" charset="0"/>
              </a:rPr>
              <a:t>International Organization</a:t>
            </a:r>
          </a:p>
          <a:p>
            <a:pPr algn="l"/>
            <a:r>
              <a:rPr lang="en-GB" dirty="0">
                <a:latin typeface="Calibri" panose="020F0502020204030204" pitchFamily="34" charset="0"/>
                <a:cs typeface="Calibri" panose="020F0502020204030204" pitchFamily="34" charset="0"/>
              </a:rPr>
              <a:t>Universities and Higher Education Institutions</a:t>
            </a:r>
          </a:p>
          <a:p>
            <a:pPr algn="l"/>
            <a:r>
              <a:rPr lang="en-GB" dirty="0">
                <a:latin typeface="Calibri" panose="020F0502020204030204" pitchFamily="34" charset="0"/>
                <a:cs typeface="Calibri" panose="020F0502020204030204" pitchFamily="34" charset="0"/>
              </a:rPr>
              <a:t>Research Institution</a:t>
            </a:r>
          </a:p>
          <a:p>
            <a:pPr algn="l"/>
            <a:r>
              <a:rPr lang="en-GB" dirty="0">
                <a:latin typeface="Calibri" panose="020F0502020204030204" pitchFamily="34" charset="0"/>
                <a:cs typeface="Calibri" panose="020F0502020204030204" pitchFamily="34" charset="0"/>
              </a:rPr>
              <a:t>A school/institute/education or training centres</a:t>
            </a:r>
          </a:p>
          <a:p>
            <a:pPr algn="l"/>
            <a:r>
              <a:rPr lang="en-GB" dirty="0">
                <a:latin typeface="Calibri" panose="020F0502020204030204" pitchFamily="34" charset="0"/>
                <a:cs typeface="Calibri" panose="020F0502020204030204" pitchFamily="34" charset="0"/>
              </a:rPr>
              <a:t>Individuals/Youths/Students.... </a:t>
            </a:r>
          </a:p>
        </p:txBody>
      </p:sp>
      <p:pic>
        <p:nvPicPr>
          <p:cNvPr id="5" name="Picture 2" descr="Image result for EU FUNDS">
            <a:extLst>
              <a:ext uri="{FF2B5EF4-FFF2-40B4-BE49-F238E27FC236}">
                <a16:creationId xmlns:a16="http://schemas.microsoft.com/office/drawing/2014/main" id="{210244A4-9E89-47A8-9F86-A9447CAFB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4620" y="3872013"/>
            <a:ext cx="2524542" cy="2524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1213" y="215661"/>
            <a:ext cx="4097949" cy="277770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21653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9461" name="CaixaDeTexto 13"/>
          <p:cNvSpPr txBox="1">
            <a:spLocks noChangeArrowheads="1"/>
          </p:cNvSpPr>
          <p:nvPr/>
        </p:nvSpPr>
        <p:spPr bwMode="auto">
          <a:xfrm>
            <a:off x="612416" y="1469667"/>
            <a:ext cx="10967168" cy="370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1450" indent="-171450" algn="just">
              <a:lnSpc>
                <a:spcPct val="100000"/>
              </a:lnSpc>
              <a:spcBef>
                <a:spcPts val="600"/>
              </a:spcBef>
              <a:spcAft>
                <a:spcPts val="600"/>
              </a:spcAft>
            </a:pPr>
            <a:r>
              <a:rPr lang="en-US" altLang="pt-PT" sz="2000" dirty="0">
                <a:solidFill>
                  <a:prstClr val="black"/>
                </a:solidFill>
                <a:cs typeface="Calibri" panose="020F0502020204030204" pitchFamily="34" charset="0"/>
              </a:rPr>
              <a:t>BINGO aims at providing practical knowledge and tools to end users, water managers, decision and policy makers affected by climate change to enable them to better cope with all climate projections, including droughts and floods. </a:t>
            </a:r>
          </a:p>
          <a:p>
            <a:pPr marL="171450" indent="-171450" algn="just">
              <a:lnSpc>
                <a:spcPct val="100000"/>
              </a:lnSpc>
              <a:spcBef>
                <a:spcPts val="600"/>
              </a:spcBef>
              <a:spcAft>
                <a:spcPts val="600"/>
              </a:spcAft>
            </a:pPr>
            <a:r>
              <a:rPr lang="en-US" altLang="pt-PT" sz="2000" dirty="0">
                <a:solidFill>
                  <a:prstClr val="black"/>
                </a:solidFill>
                <a:cs typeface="Calibri" panose="020F0502020204030204" pitchFamily="34" charset="0"/>
              </a:rPr>
              <a:t>The project provides demand-driven solutions for specific climate related challenges, in particular for highly vulnerable water resources of strategic importance. All solutions are co-produced, tested and validated by a range of key end users at six research sites across Europe.</a:t>
            </a:r>
          </a:p>
          <a:p>
            <a:pPr algn="just">
              <a:lnSpc>
                <a:spcPct val="100000"/>
              </a:lnSpc>
              <a:spcBef>
                <a:spcPct val="0"/>
              </a:spcBef>
              <a:buFont typeface="Arial" panose="020B0604020202020204" pitchFamily="34" charset="0"/>
              <a:buNone/>
            </a:pPr>
            <a:endParaRPr lang="en-US" altLang="pt-PT" sz="2000" dirty="0">
              <a:solidFill>
                <a:prstClr val="black"/>
              </a:solidFill>
              <a:latin typeface="Exo" panose="02000503000000000000" pitchFamily="50" charset="0"/>
            </a:endParaRPr>
          </a:p>
          <a:p>
            <a:pPr algn="just">
              <a:lnSpc>
                <a:spcPct val="100000"/>
              </a:lnSpc>
              <a:spcBef>
                <a:spcPct val="0"/>
              </a:spcBef>
              <a:buFont typeface="Arial" panose="020B0604020202020204" pitchFamily="34" charset="0"/>
              <a:buNone/>
            </a:pPr>
            <a:endParaRPr lang="en-US" altLang="pt-PT" sz="2000" dirty="0">
              <a:solidFill>
                <a:prstClr val="black"/>
              </a:solidFill>
              <a:latin typeface="Exo" panose="02000503000000000000" pitchFamily="50" charset="0"/>
            </a:endParaRPr>
          </a:p>
          <a:p>
            <a:pPr algn="just">
              <a:lnSpc>
                <a:spcPct val="100000"/>
              </a:lnSpc>
              <a:spcBef>
                <a:spcPct val="0"/>
              </a:spcBef>
              <a:buFont typeface="Arial" panose="020B0604020202020204" pitchFamily="34" charset="0"/>
              <a:buNone/>
            </a:pPr>
            <a:r>
              <a:rPr lang="en-US" altLang="pt-PT" sz="2000" b="1" dirty="0">
                <a:solidFill>
                  <a:prstClr val="black"/>
                </a:solidFill>
                <a:latin typeface="Exo" panose="02000503000000000000" pitchFamily="50" charset="0"/>
              </a:rPr>
              <a:t>Budget: </a:t>
            </a:r>
            <a:r>
              <a:rPr lang="en-US" altLang="pt-PT" sz="2000" dirty="0">
                <a:solidFill>
                  <a:prstClr val="black"/>
                </a:solidFill>
                <a:latin typeface="Exo" panose="02000503000000000000" pitchFamily="50" charset="0"/>
              </a:rPr>
              <a:t>8 M€</a:t>
            </a:r>
          </a:p>
          <a:p>
            <a:pPr algn="just">
              <a:lnSpc>
                <a:spcPct val="100000"/>
              </a:lnSpc>
              <a:spcBef>
                <a:spcPct val="0"/>
              </a:spcBef>
              <a:buFont typeface="Arial" panose="020B0604020202020204" pitchFamily="34" charset="0"/>
              <a:buNone/>
            </a:pPr>
            <a:r>
              <a:rPr lang="en-US" altLang="pt-PT" sz="2000" b="1" dirty="0">
                <a:solidFill>
                  <a:prstClr val="black"/>
                </a:solidFill>
                <a:latin typeface="Exo" panose="02000503000000000000" pitchFamily="50" charset="0"/>
              </a:rPr>
              <a:t>Project duration: </a:t>
            </a:r>
            <a:r>
              <a:rPr lang="en-US" altLang="pt-PT" sz="2000" dirty="0">
                <a:solidFill>
                  <a:prstClr val="black"/>
                </a:solidFill>
                <a:latin typeface="Exo" panose="02000503000000000000" pitchFamily="50" charset="0"/>
              </a:rPr>
              <a:t>2015-2019</a:t>
            </a:r>
          </a:p>
          <a:p>
            <a:pPr algn="just">
              <a:lnSpc>
                <a:spcPct val="100000"/>
              </a:lnSpc>
              <a:spcBef>
                <a:spcPct val="0"/>
              </a:spcBef>
              <a:buFontTx/>
              <a:buNone/>
            </a:pPr>
            <a:endParaRPr lang="en-US" altLang="pt-PT" sz="2000" dirty="0">
              <a:solidFill>
                <a:prstClr val="black"/>
              </a:solidFill>
              <a:cs typeface="Calibri" panose="020F0502020204030204" pitchFamily="34" charset="0"/>
            </a:endParaRPr>
          </a:p>
        </p:txBody>
      </p:sp>
      <p:sp>
        <p:nvSpPr>
          <p:cNvPr id="7" name="CaixaDeTexto 12"/>
          <p:cNvSpPr txBox="1">
            <a:spLocks noChangeArrowheads="1"/>
          </p:cNvSpPr>
          <p:nvPr/>
        </p:nvSpPr>
        <p:spPr bwMode="auto">
          <a:xfrm>
            <a:off x="852256" y="553915"/>
            <a:ext cx="94813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pt-PT" sz="2000" b="1" dirty="0">
                <a:solidFill>
                  <a:prstClr val="black"/>
                </a:solidFill>
                <a:cs typeface="Calibri" panose="020F0502020204030204" pitchFamily="34" charset="0"/>
              </a:rPr>
              <a:t>BINGO – Bringing </a:t>
            </a:r>
            <a:r>
              <a:rPr lang="en-US" altLang="pt-PT" sz="2000" b="1" dirty="0" err="1">
                <a:solidFill>
                  <a:prstClr val="black"/>
                </a:solidFill>
                <a:cs typeface="Calibri" panose="020F0502020204030204" pitchFamily="34" charset="0"/>
              </a:rPr>
              <a:t>INnovation</a:t>
            </a:r>
            <a:r>
              <a:rPr lang="en-US" altLang="pt-PT" sz="2000" b="1" dirty="0">
                <a:solidFill>
                  <a:prstClr val="black"/>
                </a:solidFill>
                <a:cs typeface="Calibri" panose="020F0502020204030204" pitchFamily="34" charset="0"/>
              </a:rPr>
              <a:t> to </a:t>
            </a:r>
            <a:r>
              <a:rPr lang="en-US" altLang="pt-PT" sz="2000" b="1" dirty="0" err="1">
                <a:solidFill>
                  <a:prstClr val="black"/>
                </a:solidFill>
                <a:cs typeface="Calibri" panose="020F0502020204030204" pitchFamily="34" charset="0"/>
              </a:rPr>
              <a:t>onGOing</a:t>
            </a:r>
            <a:r>
              <a:rPr lang="en-US" altLang="pt-PT" sz="2000" b="1" dirty="0">
                <a:solidFill>
                  <a:prstClr val="black"/>
                </a:solidFill>
                <a:cs typeface="Calibri" panose="020F0502020204030204" pitchFamily="34" charset="0"/>
              </a:rPr>
              <a:t> water management – a better future under climate change</a:t>
            </a:r>
          </a:p>
        </p:txBody>
      </p:sp>
      <p:sp>
        <p:nvSpPr>
          <p:cNvPr id="8" name="CaixaDeTexto 21">
            <a:extLst>
              <a:ext uri="{FF2B5EF4-FFF2-40B4-BE49-F238E27FC236}">
                <a16:creationId xmlns:a16="http://schemas.microsoft.com/office/drawing/2014/main" id="{8EEEE944-70C6-42E4-B9C5-65BE7B64377B}"/>
              </a:ext>
            </a:extLst>
          </p:cNvPr>
          <p:cNvSpPr txBox="1">
            <a:spLocks noChangeArrowheads="1"/>
          </p:cNvSpPr>
          <p:nvPr/>
        </p:nvSpPr>
        <p:spPr bwMode="auto">
          <a:xfrm>
            <a:off x="7105002" y="5901649"/>
            <a:ext cx="33861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pt-PT" altLang="pt-PT" sz="2000" dirty="0">
                <a:solidFill>
                  <a:prstClr val="black"/>
                </a:solidFill>
                <a:cs typeface="Calibri" panose="020F0502020204030204" pitchFamily="34" charset="0"/>
                <a:hlinkClick r:id="rId2"/>
              </a:rPr>
              <a:t>http://www.projectbingo.eu/</a:t>
            </a:r>
            <a:r>
              <a:rPr lang="pt-PT" altLang="pt-PT" sz="2000" dirty="0">
                <a:solidFill>
                  <a:prstClr val="black"/>
                </a:solidFill>
                <a:cs typeface="Calibri" panose="020F0502020204030204" pitchFamily="34" charset="0"/>
              </a:rPr>
              <a:t> </a:t>
            </a:r>
          </a:p>
        </p:txBody>
      </p:sp>
      <p:pic>
        <p:nvPicPr>
          <p:cNvPr id="9" name="Imagem 11">
            <a:extLst>
              <a:ext uri="{FF2B5EF4-FFF2-40B4-BE49-F238E27FC236}">
                <a16:creationId xmlns:a16="http://schemas.microsoft.com/office/drawing/2014/main" id="{A8DFCD14-CEC5-42ED-87C0-DFE7F9AF8B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77209" y="4502233"/>
            <a:ext cx="3657772" cy="135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2429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aixaDeTexto 12"/>
          <p:cNvSpPr txBox="1">
            <a:spLocks noChangeArrowheads="1"/>
          </p:cNvSpPr>
          <p:nvPr/>
        </p:nvSpPr>
        <p:spPr bwMode="auto">
          <a:xfrm>
            <a:off x="852256" y="553915"/>
            <a:ext cx="94813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pt-PT" sz="2000" b="1" dirty="0">
                <a:solidFill>
                  <a:prstClr val="black"/>
                </a:solidFill>
                <a:cs typeface="Calibri" panose="020F0502020204030204" pitchFamily="34" charset="0"/>
              </a:rPr>
              <a:t>BINGO – Bringing </a:t>
            </a:r>
            <a:r>
              <a:rPr lang="en-US" altLang="pt-PT" sz="2000" b="1" dirty="0" err="1">
                <a:solidFill>
                  <a:prstClr val="black"/>
                </a:solidFill>
                <a:cs typeface="Calibri" panose="020F0502020204030204" pitchFamily="34" charset="0"/>
              </a:rPr>
              <a:t>INnovation</a:t>
            </a:r>
            <a:r>
              <a:rPr lang="en-US" altLang="pt-PT" sz="2000" b="1" dirty="0">
                <a:solidFill>
                  <a:prstClr val="black"/>
                </a:solidFill>
                <a:cs typeface="Calibri" panose="020F0502020204030204" pitchFamily="34" charset="0"/>
              </a:rPr>
              <a:t> to </a:t>
            </a:r>
            <a:r>
              <a:rPr lang="en-US" altLang="pt-PT" sz="2000" b="1" dirty="0" err="1">
                <a:solidFill>
                  <a:prstClr val="black"/>
                </a:solidFill>
                <a:cs typeface="Calibri" panose="020F0502020204030204" pitchFamily="34" charset="0"/>
              </a:rPr>
              <a:t>onGOing</a:t>
            </a:r>
            <a:r>
              <a:rPr lang="en-US" altLang="pt-PT" sz="2000" b="1" dirty="0">
                <a:solidFill>
                  <a:prstClr val="black"/>
                </a:solidFill>
                <a:cs typeface="Calibri" panose="020F0502020204030204" pitchFamily="34" charset="0"/>
              </a:rPr>
              <a:t> water management – a better future under climate change</a:t>
            </a:r>
          </a:p>
        </p:txBody>
      </p:sp>
      <p:sp>
        <p:nvSpPr>
          <p:cNvPr id="8" name="CaixaDeTexto 21">
            <a:extLst>
              <a:ext uri="{FF2B5EF4-FFF2-40B4-BE49-F238E27FC236}">
                <a16:creationId xmlns:a16="http://schemas.microsoft.com/office/drawing/2014/main" id="{8EEEE944-70C6-42E4-B9C5-65BE7B64377B}"/>
              </a:ext>
            </a:extLst>
          </p:cNvPr>
          <p:cNvSpPr txBox="1">
            <a:spLocks noChangeArrowheads="1"/>
          </p:cNvSpPr>
          <p:nvPr/>
        </p:nvSpPr>
        <p:spPr bwMode="auto">
          <a:xfrm>
            <a:off x="7105002" y="5901649"/>
            <a:ext cx="33861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pt-PT" altLang="pt-PT" sz="2000" dirty="0">
                <a:solidFill>
                  <a:prstClr val="black"/>
                </a:solidFill>
                <a:cs typeface="Calibri" panose="020F0502020204030204" pitchFamily="34" charset="0"/>
                <a:hlinkClick r:id="rId3"/>
              </a:rPr>
              <a:t>http://www.projectbingo.eu/</a:t>
            </a:r>
            <a:r>
              <a:rPr lang="pt-PT" altLang="pt-PT" sz="2000" dirty="0">
                <a:solidFill>
                  <a:prstClr val="black"/>
                </a:solidFill>
                <a:cs typeface="Calibri" panose="020F0502020204030204" pitchFamily="34" charset="0"/>
              </a:rPr>
              <a:t> </a:t>
            </a:r>
          </a:p>
        </p:txBody>
      </p:sp>
      <p:pic>
        <p:nvPicPr>
          <p:cNvPr id="2" name="Online Media 1" title="Introducing: The Project BINGO">
            <a:hlinkClick r:id="" action="ppaction://media"/>
            <a:extLst>
              <a:ext uri="{FF2B5EF4-FFF2-40B4-BE49-F238E27FC236}">
                <a16:creationId xmlns:a16="http://schemas.microsoft.com/office/drawing/2014/main" id="{08BD62B6-8EBE-4486-9DAC-560EC216DAC1}"/>
              </a:ext>
            </a:extLst>
          </p:cNvPr>
          <p:cNvPicPr>
            <a:picLocks noRot="1" noChangeAspect="1"/>
          </p:cNvPicPr>
          <p:nvPr>
            <a:videoFile r:link="rId1"/>
          </p:nvPr>
        </p:nvPicPr>
        <p:blipFill>
          <a:blip r:embed="rId4"/>
          <a:stretch>
            <a:fillRect/>
          </a:stretch>
        </p:blipFill>
        <p:spPr>
          <a:xfrm>
            <a:off x="1778000" y="1361440"/>
            <a:ext cx="7993662" cy="4496435"/>
          </a:xfrm>
          <a:prstGeom prst="rect">
            <a:avLst/>
          </a:prstGeom>
        </p:spPr>
      </p:pic>
    </p:spTree>
    <p:extLst>
      <p:ext uri="{BB962C8B-B14F-4D97-AF65-F5344CB8AC3E}">
        <p14:creationId xmlns:p14="http://schemas.microsoft.com/office/powerpoint/2010/main" val="405831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aixaDeTexto 12"/>
          <p:cNvSpPr txBox="1">
            <a:spLocks noChangeArrowheads="1"/>
          </p:cNvSpPr>
          <p:nvPr/>
        </p:nvSpPr>
        <p:spPr bwMode="auto">
          <a:xfrm>
            <a:off x="852256" y="553915"/>
            <a:ext cx="94813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pt-PT" sz="2000" b="1" dirty="0">
                <a:solidFill>
                  <a:prstClr val="black"/>
                </a:solidFill>
                <a:cs typeface="Calibri" panose="020F0502020204030204" pitchFamily="34" charset="0"/>
              </a:rPr>
              <a:t>INNOWWIDE - Viability assessment of collaborative and </a:t>
            </a:r>
            <a:r>
              <a:rPr lang="en-US" altLang="pt-PT" sz="2000" b="1" dirty="0" err="1">
                <a:solidFill>
                  <a:prstClr val="black"/>
                </a:solidFill>
                <a:cs typeface="Calibri" panose="020F0502020204030204" pitchFamily="34" charset="0"/>
              </a:rPr>
              <a:t>INNOvative</a:t>
            </a:r>
            <a:r>
              <a:rPr lang="en-US" altLang="pt-PT" sz="2000" b="1" dirty="0">
                <a:solidFill>
                  <a:prstClr val="black"/>
                </a:solidFill>
                <a:cs typeface="Calibri" panose="020F0502020204030204" pitchFamily="34" charset="0"/>
              </a:rPr>
              <a:t> business solutions in </a:t>
            </a:r>
            <a:r>
              <a:rPr lang="en-US" altLang="pt-PT" sz="2000" b="1" dirty="0" err="1">
                <a:solidFill>
                  <a:prstClr val="black"/>
                </a:solidFill>
                <a:cs typeface="Calibri" panose="020F0502020204030204" pitchFamily="34" charset="0"/>
              </a:rPr>
              <a:t>WorldWIDE</a:t>
            </a:r>
            <a:r>
              <a:rPr lang="en-US" altLang="pt-PT" sz="2000" b="1" dirty="0">
                <a:solidFill>
                  <a:prstClr val="black"/>
                </a:solidFill>
                <a:cs typeface="Calibri" panose="020F0502020204030204" pitchFamily="34" charset="0"/>
              </a:rPr>
              <a:t> markets </a:t>
            </a:r>
          </a:p>
        </p:txBody>
      </p:sp>
      <p:pic>
        <p:nvPicPr>
          <p:cNvPr id="9" name="Picture 6" descr="https://innowwide.eu/wp-content/uploads/2018/10/Artboard-2-1024x724.png">
            <a:extLst>
              <a:ext uri="{FF2B5EF4-FFF2-40B4-BE49-F238E27FC236}">
                <a16:creationId xmlns:a16="http://schemas.microsoft.com/office/drawing/2014/main" id="{E2C3854F-4AD1-481B-9633-7F08512972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72" t="19163" r="22009" b="5330"/>
          <a:stretch/>
        </p:blipFill>
        <p:spPr bwMode="auto">
          <a:xfrm>
            <a:off x="788035" y="1316219"/>
            <a:ext cx="4917668" cy="4703317"/>
          </a:xfrm>
          <a:prstGeom prst="rect">
            <a:avLst/>
          </a:prstGeom>
          <a:noFill/>
          <a:extLst>
            <a:ext uri="{909E8E84-426E-40DD-AFC4-6F175D3DCCD1}">
              <a14:hiddenFill xmlns:a14="http://schemas.microsoft.com/office/drawing/2010/main">
                <a:solidFill>
                  <a:srgbClr val="FFFFFF"/>
                </a:solidFill>
              </a14:hiddenFill>
            </a:ext>
          </a:extLst>
        </p:spPr>
      </p:pic>
      <p:sp>
        <p:nvSpPr>
          <p:cNvPr id="10" name="Rectângulo arredondado 1">
            <a:extLst>
              <a:ext uri="{FF2B5EF4-FFF2-40B4-BE49-F238E27FC236}">
                <a16:creationId xmlns:a16="http://schemas.microsoft.com/office/drawing/2014/main" id="{FED2367F-8D09-4459-A5CC-E29D0835308F}"/>
              </a:ext>
            </a:extLst>
          </p:cNvPr>
          <p:cNvSpPr/>
          <p:nvPr/>
        </p:nvSpPr>
        <p:spPr>
          <a:xfrm>
            <a:off x="6096000" y="1986026"/>
            <a:ext cx="5577840" cy="288594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spcAft>
                <a:spcPts val="400"/>
              </a:spcAft>
            </a:pPr>
            <a:endParaRPr lang="en-US" sz="12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400"/>
              </a:spcAft>
            </a:pPr>
            <a:r>
              <a:rPr lang="en-US" sz="1200" b="1" dirty="0">
                <a:solidFill>
                  <a:srgbClr val="002060"/>
                </a:solidFill>
                <a:latin typeface="Arial" panose="020B0604020202020204" pitchFamily="34" charset="0"/>
                <a:ea typeface="Calibri" panose="020F0502020204030204" pitchFamily="34" charset="0"/>
                <a:cs typeface="Arial" panose="020B0604020202020204" pitchFamily="34" charset="0"/>
              </a:rPr>
              <a:t>INNOWWIDE – Viability assessment of collaborative and </a:t>
            </a:r>
            <a:r>
              <a:rPr lang="en-US" sz="1200" b="1" dirty="0" err="1">
                <a:solidFill>
                  <a:srgbClr val="002060"/>
                </a:solidFill>
                <a:latin typeface="Arial" panose="020B0604020202020204" pitchFamily="34" charset="0"/>
                <a:ea typeface="Calibri" panose="020F0502020204030204" pitchFamily="34" charset="0"/>
                <a:cs typeface="Arial" panose="020B0604020202020204" pitchFamily="34" charset="0"/>
              </a:rPr>
              <a:t>INNOvative</a:t>
            </a:r>
            <a:r>
              <a:rPr lang="en-US" sz="1200" b="1" dirty="0">
                <a:solidFill>
                  <a:srgbClr val="002060"/>
                </a:solidFill>
                <a:latin typeface="Arial" panose="020B0604020202020204" pitchFamily="34" charset="0"/>
                <a:ea typeface="Calibri" panose="020F0502020204030204" pitchFamily="34" charset="0"/>
                <a:cs typeface="Arial" panose="020B0604020202020204" pitchFamily="34" charset="0"/>
              </a:rPr>
              <a:t> business solutions in </a:t>
            </a:r>
            <a:r>
              <a:rPr lang="en-US" sz="1200" b="1" dirty="0" err="1">
                <a:solidFill>
                  <a:srgbClr val="002060"/>
                </a:solidFill>
                <a:latin typeface="Arial" panose="020B0604020202020204" pitchFamily="34" charset="0"/>
                <a:ea typeface="Calibri" panose="020F0502020204030204" pitchFamily="34" charset="0"/>
                <a:cs typeface="Arial" panose="020B0604020202020204" pitchFamily="34" charset="0"/>
              </a:rPr>
              <a:t>WorldWIDE</a:t>
            </a:r>
            <a:r>
              <a:rPr lang="en-US" sz="1200" b="1" dirty="0">
                <a:solidFill>
                  <a:srgbClr val="002060"/>
                </a:solidFill>
                <a:latin typeface="Arial" panose="020B0604020202020204" pitchFamily="34" charset="0"/>
                <a:ea typeface="Calibri" panose="020F0502020204030204" pitchFamily="34" charset="0"/>
                <a:cs typeface="Arial" panose="020B0604020202020204" pitchFamily="34" charset="0"/>
              </a:rPr>
              <a:t> markets</a:t>
            </a:r>
            <a:r>
              <a:rPr lang="en-US" sz="1200" b="1" dirty="0">
                <a:solidFill>
                  <a:srgbClr val="E7E6E6">
                    <a:lumMod val="25000"/>
                  </a:srgbClr>
                </a:solidFill>
                <a:latin typeface="Arial" panose="020B0604020202020204" pitchFamily="34" charset="0"/>
                <a:ea typeface="Calibri" panose="020F0502020204030204" pitchFamily="34" charset="0"/>
                <a:cs typeface="Arial" panose="020B0604020202020204" pitchFamily="34" charset="0"/>
              </a:rPr>
              <a:t> is a Horizon 2020 project that aims to fund at least 120 European innovative SMEs and start-ups to conduct Viability Assessment Projects (VAPs) in markets outside of Europe.</a:t>
            </a:r>
          </a:p>
          <a:p>
            <a:pPr algn="ctr">
              <a:lnSpc>
                <a:spcPct val="200000"/>
              </a:lnSpc>
              <a:spcAft>
                <a:spcPts val="400"/>
              </a:spcAft>
            </a:pPr>
            <a:r>
              <a:rPr lang="en-US" sz="1200" b="1" dirty="0">
                <a:solidFill>
                  <a:srgbClr val="002060"/>
                </a:solidFill>
                <a:latin typeface="Arial" panose="020B0604020202020204" pitchFamily="34" charset="0"/>
                <a:ea typeface="Calibri" panose="020F0502020204030204" pitchFamily="34" charset="0"/>
                <a:cs typeface="Arial" panose="020B0604020202020204" pitchFamily="34" charset="0"/>
              </a:rPr>
              <a:t>Project Timeline: January 2019 – June 2021 (30 Months)</a:t>
            </a:r>
          </a:p>
          <a:p>
            <a:pPr algn="just">
              <a:lnSpc>
                <a:spcPct val="200000"/>
              </a:lnSpc>
              <a:spcAft>
                <a:spcPts val="400"/>
              </a:spcAft>
            </a:pPr>
            <a:endParaRPr lang="en-GB" sz="1200" b="1"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19028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aixaDeTexto 12"/>
          <p:cNvSpPr txBox="1">
            <a:spLocks noChangeArrowheads="1"/>
          </p:cNvSpPr>
          <p:nvPr/>
        </p:nvSpPr>
        <p:spPr bwMode="auto">
          <a:xfrm>
            <a:off x="852256" y="553915"/>
            <a:ext cx="94813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pt-PT" sz="2000" b="1" dirty="0">
                <a:solidFill>
                  <a:prstClr val="black"/>
                </a:solidFill>
                <a:cs typeface="Calibri" panose="020F0502020204030204" pitchFamily="34" charset="0"/>
              </a:rPr>
              <a:t>INNOWWIDE - Viability assessment of collaborative and </a:t>
            </a:r>
            <a:r>
              <a:rPr lang="en-US" altLang="pt-PT" sz="2000" b="1" dirty="0" err="1">
                <a:solidFill>
                  <a:prstClr val="black"/>
                </a:solidFill>
                <a:cs typeface="Calibri" panose="020F0502020204030204" pitchFamily="34" charset="0"/>
              </a:rPr>
              <a:t>INNOvative</a:t>
            </a:r>
            <a:r>
              <a:rPr lang="en-US" altLang="pt-PT" sz="2000" b="1" dirty="0">
                <a:solidFill>
                  <a:prstClr val="black"/>
                </a:solidFill>
                <a:cs typeface="Calibri" panose="020F0502020204030204" pitchFamily="34" charset="0"/>
              </a:rPr>
              <a:t> business solutions in </a:t>
            </a:r>
            <a:r>
              <a:rPr lang="en-US" altLang="pt-PT" sz="2000" b="1" dirty="0" err="1">
                <a:solidFill>
                  <a:prstClr val="black"/>
                </a:solidFill>
                <a:cs typeface="Calibri" panose="020F0502020204030204" pitchFamily="34" charset="0"/>
              </a:rPr>
              <a:t>WorldWIDE</a:t>
            </a:r>
            <a:r>
              <a:rPr lang="en-US" altLang="pt-PT" sz="2000" b="1" dirty="0">
                <a:solidFill>
                  <a:prstClr val="black"/>
                </a:solidFill>
                <a:cs typeface="Calibri" panose="020F0502020204030204" pitchFamily="34" charset="0"/>
              </a:rPr>
              <a:t> markets </a:t>
            </a:r>
          </a:p>
        </p:txBody>
      </p:sp>
      <p:sp>
        <p:nvSpPr>
          <p:cNvPr id="6" name="CaixaDeTexto 3">
            <a:extLst>
              <a:ext uri="{FF2B5EF4-FFF2-40B4-BE49-F238E27FC236}">
                <a16:creationId xmlns:a16="http://schemas.microsoft.com/office/drawing/2014/main" id="{8498EDC3-55E9-4701-9516-37A7DF921E6D}"/>
              </a:ext>
            </a:extLst>
          </p:cNvPr>
          <p:cNvSpPr txBox="1"/>
          <p:nvPr/>
        </p:nvSpPr>
        <p:spPr>
          <a:xfrm>
            <a:off x="765141" y="1715519"/>
            <a:ext cx="4474029" cy="773738"/>
          </a:xfrm>
          <a:prstGeom prst="rect">
            <a:avLst/>
          </a:prstGeom>
          <a:solidFill>
            <a:schemeClr val="accent5">
              <a:lumMod val="20000"/>
              <a:lumOff val="80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lnSpc>
                <a:spcPct val="200000"/>
              </a:lnSpc>
            </a:pPr>
            <a:r>
              <a:rPr lang="en-US" sz="1200"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INNOWWIDE’s project consortium includes 11 partners from 8 different European countries.</a:t>
            </a:r>
            <a:endParaRPr lang="pt-PT" sz="1200"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8" name="Diagrama 5">
            <a:extLst>
              <a:ext uri="{FF2B5EF4-FFF2-40B4-BE49-F238E27FC236}">
                <a16:creationId xmlns:a16="http://schemas.microsoft.com/office/drawing/2014/main" id="{D5DF97A4-F20F-42A7-898E-346733E0FB4E}"/>
              </a:ext>
            </a:extLst>
          </p:cNvPr>
          <p:cNvGraphicFramePr/>
          <p:nvPr>
            <p:extLst>
              <p:ext uri="{D42A27DB-BD31-4B8C-83A1-F6EECF244321}">
                <p14:modId xmlns:p14="http://schemas.microsoft.com/office/powerpoint/2010/main" val="1784495550"/>
              </p:ext>
            </p:extLst>
          </p:nvPr>
        </p:nvGraphicFramePr>
        <p:xfrm>
          <a:off x="513911" y="2981242"/>
          <a:ext cx="8228590" cy="27758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Rectangle 8">
            <a:extLst>
              <a:ext uri="{FF2B5EF4-FFF2-40B4-BE49-F238E27FC236}">
                <a16:creationId xmlns:a16="http://schemas.microsoft.com/office/drawing/2014/main" id="{2B4EC9E0-9E36-427E-A71D-86F255216E8C}"/>
              </a:ext>
            </a:extLst>
          </p:cNvPr>
          <p:cNvSpPr>
            <a:spLocks/>
          </p:cNvSpPr>
          <p:nvPr/>
        </p:nvSpPr>
        <p:spPr bwMode="auto">
          <a:xfrm>
            <a:off x="7314759" y="1527592"/>
            <a:ext cx="3769686" cy="492443"/>
          </a:xfrm>
          <a:prstGeom prst="rect">
            <a:avLst/>
          </a:prstGeom>
          <a:solidFill>
            <a:schemeClr val="bg1"/>
          </a:solidFill>
          <a:ln>
            <a:noFill/>
          </a:ln>
        </p:spPr>
        <p:txBody>
          <a:bodyPr wrap="none" lIns="0" tIns="0" rIns="0" bIns="0" anchor="ctr">
            <a:spAutoFit/>
          </a:bodyPr>
          <a:lstStyle/>
          <a:p>
            <a:pPr algn="ctr"/>
            <a:r>
              <a:rPr lang="en-US" sz="3200" b="1" spc="250" dirty="0">
                <a:solidFill>
                  <a:srgbClr val="4472C4">
                    <a:lumMod val="75000"/>
                  </a:srgbClr>
                </a:solidFill>
                <a:latin typeface="Arial Black" panose="020B0A04020102020204" pitchFamily="34" charset="0"/>
                <a:ea typeface="Lato Black" charset="0"/>
                <a:cs typeface="Lato Black" charset="0"/>
                <a:sym typeface="Bebas Neue" charset="0"/>
              </a:rPr>
              <a:t>Meet the Team</a:t>
            </a:r>
          </a:p>
        </p:txBody>
      </p:sp>
      <p:pic>
        <p:nvPicPr>
          <p:cNvPr id="13" name="Immagine 2">
            <a:extLst>
              <a:ext uri="{FF2B5EF4-FFF2-40B4-BE49-F238E27FC236}">
                <a16:creationId xmlns:a16="http://schemas.microsoft.com/office/drawing/2014/main" id="{833908D5-94D8-43DD-B39D-6E0F9186FB98}"/>
              </a:ext>
            </a:extLst>
          </p:cNvPr>
          <p:cNvPicPr>
            <a:picLocks noChangeAspect="1"/>
          </p:cNvPicPr>
          <p:nvPr/>
        </p:nvPicPr>
        <p:blipFill>
          <a:blip r:embed="rId7"/>
          <a:stretch>
            <a:fillRect/>
          </a:stretch>
        </p:blipFill>
        <p:spPr>
          <a:xfrm>
            <a:off x="9696542" y="2565579"/>
            <a:ext cx="1387808" cy="428426"/>
          </a:xfrm>
          <a:prstGeom prst="rect">
            <a:avLst/>
          </a:prstGeom>
        </p:spPr>
      </p:pic>
      <p:pic>
        <p:nvPicPr>
          <p:cNvPr id="14" name="Immagine 3">
            <a:extLst>
              <a:ext uri="{FF2B5EF4-FFF2-40B4-BE49-F238E27FC236}">
                <a16:creationId xmlns:a16="http://schemas.microsoft.com/office/drawing/2014/main" id="{6EBECD36-30BC-4E02-B5BC-AF4737DA2F51}"/>
              </a:ext>
            </a:extLst>
          </p:cNvPr>
          <p:cNvPicPr>
            <a:picLocks noChangeAspect="1"/>
          </p:cNvPicPr>
          <p:nvPr/>
        </p:nvPicPr>
        <p:blipFill>
          <a:blip r:embed="rId8"/>
          <a:stretch>
            <a:fillRect/>
          </a:stretch>
        </p:blipFill>
        <p:spPr>
          <a:xfrm>
            <a:off x="10577546" y="3015338"/>
            <a:ext cx="813490" cy="497855"/>
          </a:xfrm>
          <a:prstGeom prst="rect">
            <a:avLst/>
          </a:prstGeom>
        </p:spPr>
      </p:pic>
      <p:pic>
        <p:nvPicPr>
          <p:cNvPr id="15" name="Immagine 4">
            <a:extLst>
              <a:ext uri="{FF2B5EF4-FFF2-40B4-BE49-F238E27FC236}">
                <a16:creationId xmlns:a16="http://schemas.microsoft.com/office/drawing/2014/main" id="{B9B119AA-D359-4EF0-8576-C345A572ADE5}"/>
              </a:ext>
            </a:extLst>
          </p:cNvPr>
          <p:cNvPicPr>
            <a:picLocks noChangeAspect="1"/>
          </p:cNvPicPr>
          <p:nvPr/>
        </p:nvPicPr>
        <p:blipFill>
          <a:blip r:embed="rId9"/>
          <a:stretch>
            <a:fillRect/>
          </a:stretch>
        </p:blipFill>
        <p:spPr>
          <a:xfrm>
            <a:off x="9433864" y="3102662"/>
            <a:ext cx="1056027" cy="422411"/>
          </a:xfrm>
          <a:prstGeom prst="rect">
            <a:avLst/>
          </a:prstGeom>
        </p:spPr>
      </p:pic>
      <p:pic>
        <p:nvPicPr>
          <p:cNvPr id="16" name="Immagine 5">
            <a:extLst>
              <a:ext uri="{FF2B5EF4-FFF2-40B4-BE49-F238E27FC236}">
                <a16:creationId xmlns:a16="http://schemas.microsoft.com/office/drawing/2014/main" id="{CCB16BD5-F486-4FB6-83CD-A7DFE4A1BE72}"/>
              </a:ext>
            </a:extLst>
          </p:cNvPr>
          <p:cNvPicPr>
            <a:picLocks noChangeAspect="1"/>
          </p:cNvPicPr>
          <p:nvPr/>
        </p:nvPicPr>
        <p:blipFill>
          <a:blip r:embed="rId10"/>
          <a:stretch>
            <a:fillRect/>
          </a:stretch>
        </p:blipFill>
        <p:spPr>
          <a:xfrm>
            <a:off x="10647740" y="5166227"/>
            <a:ext cx="710435" cy="554486"/>
          </a:xfrm>
          <a:prstGeom prst="rect">
            <a:avLst/>
          </a:prstGeom>
        </p:spPr>
      </p:pic>
      <p:pic>
        <p:nvPicPr>
          <p:cNvPr id="17" name="Immagine 7">
            <a:extLst>
              <a:ext uri="{FF2B5EF4-FFF2-40B4-BE49-F238E27FC236}">
                <a16:creationId xmlns:a16="http://schemas.microsoft.com/office/drawing/2014/main" id="{F7850561-8D0C-44D0-90B4-6C529B28F4FD}"/>
              </a:ext>
            </a:extLst>
          </p:cNvPr>
          <p:cNvPicPr>
            <a:picLocks noChangeAspect="1"/>
          </p:cNvPicPr>
          <p:nvPr/>
        </p:nvPicPr>
        <p:blipFill>
          <a:blip r:embed="rId11"/>
          <a:stretch>
            <a:fillRect/>
          </a:stretch>
        </p:blipFill>
        <p:spPr>
          <a:xfrm>
            <a:off x="10801396" y="3644831"/>
            <a:ext cx="556779" cy="556779"/>
          </a:xfrm>
          <a:prstGeom prst="rect">
            <a:avLst/>
          </a:prstGeom>
        </p:spPr>
      </p:pic>
      <p:pic>
        <p:nvPicPr>
          <p:cNvPr id="18" name="Picture 2" descr="https://innowwide.eu/wp-content/uploads/2018/10/RVO-Logo.png">
            <a:extLst>
              <a:ext uri="{FF2B5EF4-FFF2-40B4-BE49-F238E27FC236}">
                <a16:creationId xmlns:a16="http://schemas.microsoft.com/office/drawing/2014/main" id="{E75F70D2-B7A2-4077-9038-E574191D6323}"/>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9235106" y="3666602"/>
            <a:ext cx="1470062" cy="610076"/>
          </a:xfrm>
          <a:prstGeom prst="rect">
            <a:avLst/>
          </a:prstGeom>
          <a:noFill/>
          <a:extLst>
            <a:ext uri="{909E8E84-426E-40DD-AFC4-6F175D3DCCD1}">
              <a14:hiddenFill xmlns:a14="http://schemas.microsoft.com/office/drawing/2010/main">
                <a:solidFill>
                  <a:srgbClr val="FFFFFF"/>
                </a:solidFill>
              </a14:hiddenFill>
            </a:ext>
          </a:extLst>
        </p:spPr>
      </p:pic>
      <p:pic>
        <p:nvPicPr>
          <p:cNvPr id="19" name="Immagine 10">
            <a:extLst>
              <a:ext uri="{FF2B5EF4-FFF2-40B4-BE49-F238E27FC236}">
                <a16:creationId xmlns:a16="http://schemas.microsoft.com/office/drawing/2014/main" id="{94BA3288-C5F6-4797-9FD7-2655E8E24CA0}"/>
              </a:ext>
            </a:extLst>
          </p:cNvPr>
          <p:cNvPicPr>
            <a:picLocks noChangeAspect="1"/>
          </p:cNvPicPr>
          <p:nvPr/>
        </p:nvPicPr>
        <p:blipFill>
          <a:blip r:embed="rId13"/>
          <a:stretch>
            <a:fillRect/>
          </a:stretch>
        </p:blipFill>
        <p:spPr>
          <a:xfrm>
            <a:off x="10676401" y="4389470"/>
            <a:ext cx="701618" cy="298761"/>
          </a:xfrm>
          <a:prstGeom prst="rect">
            <a:avLst/>
          </a:prstGeom>
        </p:spPr>
      </p:pic>
      <p:pic>
        <p:nvPicPr>
          <p:cNvPr id="20" name="Immagine 11">
            <a:extLst>
              <a:ext uri="{FF2B5EF4-FFF2-40B4-BE49-F238E27FC236}">
                <a16:creationId xmlns:a16="http://schemas.microsoft.com/office/drawing/2014/main" id="{749B4944-D82D-4935-85D3-86E29E6CF61A}"/>
              </a:ext>
            </a:extLst>
          </p:cNvPr>
          <p:cNvPicPr>
            <a:picLocks noChangeAspect="1"/>
          </p:cNvPicPr>
          <p:nvPr/>
        </p:nvPicPr>
        <p:blipFill>
          <a:blip r:embed="rId14"/>
          <a:stretch>
            <a:fillRect/>
          </a:stretch>
        </p:blipFill>
        <p:spPr>
          <a:xfrm>
            <a:off x="9581412" y="4361181"/>
            <a:ext cx="851173" cy="325737"/>
          </a:xfrm>
          <a:prstGeom prst="rect">
            <a:avLst/>
          </a:prstGeom>
        </p:spPr>
      </p:pic>
      <p:pic>
        <p:nvPicPr>
          <p:cNvPr id="21" name="Immagine 12">
            <a:extLst>
              <a:ext uri="{FF2B5EF4-FFF2-40B4-BE49-F238E27FC236}">
                <a16:creationId xmlns:a16="http://schemas.microsoft.com/office/drawing/2014/main" id="{72B29B64-904C-4BD1-94AF-8D3F83A35DF1}"/>
              </a:ext>
            </a:extLst>
          </p:cNvPr>
          <p:cNvPicPr>
            <a:picLocks noChangeAspect="1"/>
          </p:cNvPicPr>
          <p:nvPr/>
        </p:nvPicPr>
        <p:blipFill>
          <a:blip r:embed="rId15"/>
          <a:stretch>
            <a:fillRect/>
          </a:stretch>
        </p:blipFill>
        <p:spPr>
          <a:xfrm>
            <a:off x="9257256" y="5126268"/>
            <a:ext cx="1268805" cy="634403"/>
          </a:xfrm>
          <a:prstGeom prst="rect">
            <a:avLst/>
          </a:prstGeom>
        </p:spPr>
      </p:pic>
      <p:pic>
        <p:nvPicPr>
          <p:cNvPr id="22" name="Immagine 13">
            <a:extLst>
              <a:ext uri="{FF2B5EF4-FFF2-40B4-BE49-F238E27FC236}">
                <a16:creationId xmlns:a16="http://schemas.microsoft.com/office/drawing/2014/main" id="{542CB4B0-A481-4BDC-8592-49F0501CFF14}"/>
              </a:ext>
            </a:extLst>
          </p:cNvPr>
          <p:cNvPicPr>
            <a:picLocks noChangeAspect="1"/>
          </p:cNvPicPr>
          <p:nvPr/>
        </p:nvPicPr>
        <p:blipFill>
          <a:blip r:embed="rId16"/>
          <a:stretch>
            <a:fillRect/>
          </a:stretch>
        </p:blipFill>
        <p:spPr>
          <a:xfrm>
            <a:off x="9596483" y="4693361"/>
            <a:ext cx="747309" cy="472866"/>
          </a:xfrm>
          <a:prstGeom prst="rect">
            <a:avLst/>
          </a:prstGeom>
        </p:spPr>
      </p:pic>
      <p:pic>
        <p:nvPicPr>
          <p:cNvPr id="23" name="Immagine 14">
            <a:extLst>
              <a:ext uri="{FF2B5EF4-FFF2-40B4-BE49-F238E27FC236}">
                <a16:creationId xmlns:a16="http://schemas.microsoft.com/office/drawing/2014/main" id="{E51CACF8-44D8-4F6F-A876-759FE9646591}"/>
              </a:ext>
            </a:extLst>
          </p:cNvPr>
          <p:cNvPicPr>
            <a:picLocks noChangeAspect="1"/>
          </p:cNvPicPr>
          <p:nvPr/>
        </p:nvPicPr>
        <p:blipFill>
          <a:blip r:embed="rId17"/>
          <a:stretch>
            <a:fillRect/>
          </a:stretch>
        </p:blipFill>
        <p:spPr>
          <a:xfrm>
            <a:off x="10491849" y="4865211"/>
            <a:ext cx="918753" cy="309751"/>
          </a:xfrm>
          <a:prstGeom prst="rect">
            <a:avLst/>
          </a:prstGeom>
        </p:spPr>
      </p:pic>
    </p:spTree>
    <p:extLst>
      <p:ext uri="{BB962C8B-B14F-4D97-AF65-F5344CB8AC3E}">
        <p14:creationId xmlns:p14="http://schemas.microsoft.com/office/powerpoint/2010/main" val="5844540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aixaDeTexto 12"/>
          <p:cNvSpPr txBox="1">
            <a:spLocks noChangeArrowheads="1"/>
          </p:cNvSpPr>
          <p:nvPr/>
        </p:nvSpPr>
        <p:spPr bwMode="auto">
          <a:xfrm>
            <a:off x="852256" y="553915"/>
            <a:ext cx="94813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pt-PT" sz="2000" b="1" dirty="0">
                <a:solidFill>
                  <a:prstClr val="black"/>
                </a:solidFill>
                <a:cs typeface="Calibri" panose="020F0502020204030204" pitchFamily="34" charset="0"/>
              </a:rPr>
              <a:t>INNOWWIDE - Viability assessment of collaborative and </a:t>
            </a:r>
            <a:r>
              <a:rPr lang="en-US" altLang="pt-PT" sz="2000" b="1" dirty="0" err="1">
                <a:solidFill>
                  <a:prstClr val="black"/>
                </a:solidFill>
                <a:cs typeface="Calibri" panose="020F0502020204030204" pitchFamily="34" charset="0"/>
              </a:rPr>
              <a:t>INNOvative</a:t>
            </a:r>
            <a:r>
              <a:rPr lang="en-US" altLang="pt-PT" sz="2000" b="1" dirty="0">
                <a:solidFill>
                  <a:prstClr val="black"/>
                </a:solidFill>
                <a:cs typeface="Calibri" panose="020F0502020204030204" pitchFamily="34" charset="0"/>
              </a:rPr>
              <a:t> business solutions in </a:t>
            </a:r>
            <a:r>
              <a:rPr lang="en-US" altLang="pt-PT" sz="2000" b="1" dirty="0" err="1">
                <a:solidFill>
                  <a:prstClr val="black"/>
                </a:solidFill>
                <a:cs typeface="Calibri" panose="020F0502020204030204" pitchFamily="34" charset="0"/>
              </a:rPr>
              <a:t>WorldWIDE</a:t>
            </a:r>
            <a:r>
              <a:rPr lang="en-US" altLang="pt-PT" sz="2000" b="1" dirty="0">
                <a:solidFill>
                  <a:prstClr val="black"/>
                </a:solidFill>
                <a:cs typeface="Calibri" panose="020F0502020204030204" pitchFamily="34" charset="0"/>
              </a:rPr>
              <a:t> markets </a:t>
            </a:r>
          </a:p>
        </p:txBody>
      </p:sp>
      <p:sp>
        <p:nvSpPr>
          <p:cNvPr id="24" name="CaixaDeTexto 4">
            <a:extLst>
              <a:ext uri="{FF2B5EF4-FFF2-40B4-BE49-F238E27FC236}">
                <a16:creationId xmlns:a16="http://schemas.microsoft.com/office/drawing/2014/main" id="{EF04DFED-AECF-4184-BA20-BDB164C7CC85}"/>
              </a:ext>
            </a:extLst>
          </p:cNvPr>
          <p:cNvSpPr txBox="1"/>
          <p:nvPr/>
        </p:nvSpPr>
        <p:spPr>
          <a:xfrm>
            <a:off x="886567" y="2190885"/>
            <a:ext cx="5169161" cy="1166153"/>
          </a:xfrm>
          <a:prstGeom prst="rect">
            <a:avLst/>
          </a:prstGeom>
          <a:solidFill>
            <a:schemeClr val="accent5">
              <a:lumMod val="20000"/>
              <a:lumOff val="80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lnSpc>
                <a:spcPct val="150000"/>
              </a:lnSpc>
              <a:spcAft>
                <a:spcPts val="400"/>
              </a:spcAft>
            </a:pPr>
            <a:r>
              <a:rPr lang="en-US" sz="1200"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1. </a:t>
            </a:r>
            <a:r>
              <a:rPr lang="en-US" sz="1200" b="1"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To select 120 SMEs to lead Viability Assessment Projects (VAPs) with a funding of 60k€/VAP </a:t>
            </a:r>
            <a:r>
              <a:rPr lang="en-US" sz="1200"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in order to validate the practical, technological and commercial viability of international, cross-fertilized, innovative businesses solutions along emerging global value chains.</a:t>
            </a:r>
          </a:p>
        </p:txBody>
      </p:sp>
      <p:sp>
        <p:nvSpPr>
          <p:cNvPr id="25" name="Rectângulo arredondado 12">
            <a:extLst>
              <a:ext uri="{FF2B5EF4-FFF2-40B4-BE49-F238E27FC236}">
                <a16:creationId xmlns:a16="http://schemas.microsoft.com/office/drawing/2014/main" id="{90227355-0ECD-4D1D-BCB7-AA862095FE09}"/>
              </a:ext>
            </a:extLst>
          </p:cNvPr>
          <p:cNvSpPr/>
          <p:nvPr/>
        </p:nvSpPr>
        <p:spPr>
          <a:xfrm>
            <a:off x="886567" y="1427954"/>
            <a:ext cx="4903055" cy="48892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4546A">
                    <a:lumMod val="75000"/>
                  </a:srgbClr>
                </a:solidFill>
              </a:rPr>
              <a:t>The INNOWWIDE project has four main objectives:</a:t>
            </a:r>
            <a:endParaRPr lang="pt-PT" sz="1600" b="1" dirty="0">
              <a:solidFill>
                <a:srgbClr val="44546A">
                  <a:lumMod val="75000"/>
                </a:srgbClr>
              </a:solidFill>
            </a:endParaRPr>
          </a:p>
        </p:txBody>
      </p:sp>
      <p:sp>
        <p:nvSpPr>
          <p:cNvPr id="26" name="CaixaDeTexto 13">
            <a:extLst>
              <a:ext uri="{FF2B5EF4-FFF2-40B4-BE49-F238E27FC236}">
                <a16:creationId xmlns:a16="http://schemas.microsoft.com/office/drawing/2014/main" id="{2BFC9F6F-3E79-411A-ACEF-F8BA4B82A3DB}"/>
              </a:ext>
            </a:extLst>
          </p:cNvPr>
          <p:cNvSpPr txBox="1"/>
          <p:nvPr/>
        </p:nvSpPr>
        <p:spPr>
          <a:xfrm>
            <a:off x="886567" y="3478531"/>
            <a:ext cx="5169161" cy="2567049"/>
          </a:xfrm>
          <a:prstGeom prst="rect">
            <a:avLst/>
          </a:prstGeom>
          <a:solidFill>
            <a:schemeClr val="accent5">
              <a:lumMod val="20000"/>
              <a:lumOff val="80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lnSpc>
                <a:spcPct val="150000"/>
              </a:lnSpc>
              <a:spcAft>
                <a:spcPts val="400"/>
              </a:spcAft>
            </a:pPr>
            <a:r>
              <a:rPr lang="en-US" sz="1200"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2. </a:t>
            </a:r>
            <a:r>
              <a:rPr lang="en-US" sz="1200" b="1"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To make a multilevel impact assessment of the supported VAPs from a European and third-country perspective:</a:t>
            </a:r>
          </a:p>
          <a:p>
            <a:pPr algn="just">
              <a:lnSpc>
                <a:spcPct val="150000"/>
              </a:lnSpc>
              <a:spcAft>
                <a:spcPts val="400"/>
              </a:spcAft>
            </a:pPr>
            <a:r>
              <a:rPr lang="en-US" sz="1000"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a) VAP level (beneficiaries and third country counterparts): Projected comparison with Business as Usual. Economic aspects will be evaluated from a quantitative point of view (ex-post) while social, strategic, management and network aspects will be </a:t>
            </a:r>
            <a:r>
              <a:rPr lang="en-US" sz="1000" dirty="0" err="1">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analysed</a:t>
            </a:r>
            <a:r>
              <a:rPr lang="en-US" sz="1000"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 from a qualitative point of view;</a:t>
            </a:r>
          </a:p>
          <a:p>
            <a:pPr algn="just">
              <a:lnSpc>
                <a:spcPct val="150000"/>
              </a:lnSpc>
              <a:spcAft>
                <a:spcPts val="400"/>
              </a:spcAft>
            </a:pPr>
            <a:r>
              <a:rPr lang="en-US" sz="1000"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b) Call level (funding agencies, EC): call response, implementation, suitability, patterns, best practices, framework conditions etc. Aggregated (country, country group, global level) efficacy and efficiency of the instrument and analysis and evaluation of the more macroeconomic outputs of INNOWWIDE project</a:t>
            </a:r>
          </a:p>
        </p:txBody>
      </p:sp>
      <p:sp>
        <p:nvSpPr>
          <p:cNvPr id="27" name="CaixaDeTexto 14">
            <a:extLst>
              <a:ext uri="{FF2B5EF4-FFF2-40B4-BE49-F238E27FC236}">
                <a16:creationId xmlns:a16="http://schemas.microsoft.com/office/drawing/2014/main" id="{CE776763-3EBC-4A38-9E32-72E015AD760E}"/>
              </a:ext>
            </a:extLst>
          </p:cNvPr>
          <p:cNvSpPr txBox="1"/>
          <p:nvPr/>
        </p:nvSpPr>
        <p:spPr>
          <a:xfrm>
            <a:off x="6340310" y="2277963"/>
            <a:ext cx="5169161" cy="1443152"/>
          </a:xfrm>
          <a:prstGeom prst="rect">
            <a:avLst/>
          </a:prstGeom>
          <a:solidFill>
            <a:schemeClr val="accent5">
              <a:lumMod val="20000"/>
              <a:lumOff val="80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lnSpc>
                <a:spcPct val="150000"/>
              </a:lnSpc>
              <a:spcAft>
                <a:spcPts val="400"/>
              </a:spcAft>
            </a:pPr>
            <a:r>
              <a:rPr lang="en-US" sz="1200"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3. </a:t>
            </a:r>
            <a:r>
              <a:rPr lang="en-US" sz="1200" b="1"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To deliver policy recommendations to the EC and other relevant bodies</a:t>
            </a:r>
            <a:r>
              <a:rPr lang="en-US" sz="1200"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 They will be focused on recommendations in terms of instrument efficacy and efficiency, joint R&amp;I activities to be supported in third countries and other relevant aspects for European SMEs approaching international markets. </a:t>
            </a:r>
          </a:p>
        </p:txBody>
      </p:sp>
      <p:sp>
        <p:nvSpPr>
          <p:cNvPr id="28" name="CaixaDeTexto 15">
            <a:extLst>
              <a:ext uri="{FF2B5EF4-FFF2-40B4-BE49-F238E27FC236}">
                <a16:creationId xmlns:a16="http://schemas.microsoft.com/office/drawing/2014/main" id="{8920D8A5-E472-4302-A9A2-FF360B385CC7}"/>
              </a:ext>
            </a:extLst>
          </p:cNvPr>
          <p:cNvSpPr txBox="1"/>
          <p:nvPr/>
        </p:nvSpPr>
        <p:spPr>
          <a:xfrm>
            <a:off x="6340310" y="3921706"/>
            <a:ext cx="5169161" cy="1987147"/>
          </a:xfrm>
          <a:prstGeom prst="rect">
            <a:avLst/>
          </a:prstGeom>
          <a:solidFill>
            <a:schemeClr val="accent5">
              <a:lumMod val="20000"/>
              <a:lumOff val="80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lnSpc>
                <a:spcPct val="150000"/>
              </a:lnSpc>
              <a:spcAft>
                <a:spcPts val="400"/>
              </a:spcAft>
            </a:pPr>
            <a:r>
              <a:rPr lang="en-US" sz="1200"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4. </a:t>
            </a:r>
            <a:r>
              <a:rPr lang="en-US" sz="1200" b="1"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To conduct communication, dissemination and exploitation activities to enhance project impact</a:t>
            </a:r>
            <a:r>
              <a:rPr lang="en-US" sz="1200"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 by:</a:t>
            </a:r>
          </a:p>
          <a:p>
            <a:pPr algn="just">
              <a:lnSpc>
                <a:spcPct val="150000"/>
              </a:lnSpc>
              <a:spcAft>
                <a:spcPts val="400"/>
              </a:spcAft>
            </a:pPr>
            <a:r>
              <a:rPr lang="en-US" sz="1100"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a) promoting the calls and </a:t>
            </a:r>
            <a:r>
              <a:rPr lang="en-US" sz="1100" dirty="0" err="1">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mobilising</a:t>
            </a:r>
            <a:r>
              <a:rPr lang="en-US" sz="1100"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 applicant SMEs and third country stakeholders to ensure that a high quality, relevant number of proposals is received;</a:t>
            </a:r>
          </a:p>
          <a:p>
            <a:pPr algn="just">
              <a:lnSpc>
                <a:spcPct val="150000"/>
              </a:lnSpc>
              <a:spcAft>
                <a:spcPts val="400"/>
              </a:spcAft>
            </a:pPr>
            <a:r>
              <a:rPr lang="en-US" sz="1100"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b) spreading project results to different audiences and defining a follow-up set of actions to be conducted after project completion</a:t>
            </a:r>
          </a:p>
        </p:txBody>
      </p:sp>
    </p:spTree>
    <p:extLst>
      <p:ext uri="{BB962C8B-B14F-4D97-AF65-F5344CB8AC3E}">
        <p14:creationId xmlns:p14="http://schemas.microsoft.com/office/powerpoint/2010/main" val="22170643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CaixaDeTexto 12"/>
          <p:cNvSpPr txBox="1">
            <a:spLocks noChangeArrowheads="1"/>
          </p:cNvSpPr>
          <p:nvPr/>
        </p:nvSpPr>
        <p:spPr bwMode="auto">
          <a:xfrm>
            <a:off x="852256" y="553915"/>
            <a:ext cx="94813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pt-PT" sz="2000" b="1" dirty="0">
                <a:solidFill>
                  <a:prstClr val="black"/>
                </a:solidFill>
                <a:cs typeface="Calibri" panose="020F0502020204030204" pitchFamily="34" charset="0"/>
              </a:rPr>
              <a:t>INNOWWIDE - Viability assessment of collaborative and </a:t>
            </a:r>
            <a:r>
              <a:rPr lang="en-US" altLang="pt-PT" sz="2000" b="1" dirty="0" err="1">
                <a:solidFill>
                  <a:prstClr val="black"/>
                </a:solidFill>
                <a:cs typeface="Calibri" panose="020F0502020204030204" pitchFamily="34" charset="0"/>
              </a:rPr>
              <a:t>INNOvative</a:t>
            </a:r>
            <a:r>
              <a:rPr lang="en-US" altLang="pt-PT" sz="2000" b="1" dirty="0">
                <a:solidFill>
                  <a:prstClr val="black"/>
                </a:solidFill>
                <a:cs typeface="Calibri" panose="020F0502020204030204" pitchFamily="34" charset="0"/>
              </a:rPr>
              <a:t> business solutions in </a:t>
            </a:r>
            <a:r>
              <a:rPr lang="en-US" altLang="pt-PT" sz="2000" b="1" dirty="0" err="1">
                <a:solidFill>
                  <a:prstClr val="black"/>
                </a:solidFill>
                <a:cs typeface="Calibri" panose="020F0502020204030204" pitchFamily="34" charset="0"/>
              </a:rPr>
              <a:t>WorldWIDE</a:t>
            </a:r>
            <a:r>
              <a:rPr lang="en-US" altLang="pt-PT" sz="2000" b="1" dirty="0">
                <a:solidFill>
                  <a:prstClr val="black"/>
                </a:solidFill>
                <a:cs typeface="Calibri" panose="020F0502020204030204" pitchFamily="34" charset="0"/>
              </a:rPr>
              <a:t> markets </a:t>
            </a:r>
          </a:p>
        </p:txBody>
      </p:sp>
      <p:sp>
        <p:nvSpPr>
          <p:cNvPr id="8" name="CaixaDeTexto 4">
            <a:extLst>
              <a:ext uri="{FF2B5EF4-FFF2-40B4-BE49-F238E27FC236}">
                <a16:creationId xmlns:a16="http://schemas.microsoft.com/office/drawing/2014/main" id="{38B061F4-394E-407C-88C3-2E4EB8B49718}"/>
              </a:ext>
            </a:extLst>
          </p:cNvPr>
          <p:cNvSpPr txBox="1"/>
          <p:nvPr/>
        </p:nvSpPr>
        <p:spPr>
          <a:xfrm>
            <a:off x="734167" y="1866661"/>
            <a:ext cx="5169161" cy="3682547"/>
          </a:xfrm>
          <a:prstGeom prst="rect">
            <a:avLst/>
          </a:prstGeom>
          <a:solidFill>
            <a:schemeClr val="accent5">
              <a:lumMod val="20000"/>
              <a:lumOff val="80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lnSpc>
                <a:spcPct val="200000"/>
              </a:lnSpc>
              <a:spcAft>
                <a:spcPts val="400"/>
              </a:spcAft>
            </a:pPr>
            <a:r>
              <a:rPr lang="en-US" sz="1300"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The INNOWWIDE pilot call intends </a:t>
            </a:r>
            <a:r>
              <a:rPr lang="en-US" sz="1300" b="1" dirty="0">
                <a:solidFill>
                  <a:srgbClr val="44546A">
                    <a:lumMod val="75000"/>
                  </a:srgbClr>
                </a:solidFill>
                <a:latin typeface="Arial" panose="020B0604020202020204" pitchFamily="34" charset="0"/>
                <a:ea typeface="Calibri" panose="020F0502020204030204" pitchFamily="34" charset="0"/>
                <a:cs typeface="Arial" panose="020B0604020202020204" pitchFamily="34" charset="0"/>
              </a:rPr>
              <a:t>to bring European highly innovative SMEs to the forefront of international markets </a:t>
            </a:r>
            <a:r>
              <a:rPr lang="en-US" sz="1300"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by opening two calls that will allow them to conduct Viability Assessment Projects (VAPs) in cooperation with local stakeholders. </a:t>
            </a:r>
          </a:p>
          <a:p>
            <a:pPr algn="ctr">
              <a:lnSpc>
                <a:spcPct val="200000"/>
              </a:lnSpc>
              <a:spcAft>
                <a:spcPts val="400"/>
              </a:spcAft>
            </a:pPr>
            <a:r>
              <a:rPr lang="en-US" sz="1300" b="1" dirty="0">
                <a:solidFill>
                  <a:srgbClr val="44546A">
                    <a:lumMod val="75000"/>
                  </a:srgbClr>
                </a:solidFill>
                <a:latin typeface="Arial" panose="020B0604020202020204" pitchFamily="34" charset="0"/>
                <a:ea typeface="Calibri" panose="020F0502020204030204" pitchFamily="34" charset="0"/>
                <a:cs typeface="Arial" panose="020B0604020202020204" pitchFamily="34" charset="0"/>
              </a:rPr>
              <a:t>Two calls</a:t>
            </a:r>
            <a:r>
              <a:rPr lang="en-US" sz="1300" dirty="0">
                <a:solidFill>
                  <a:srgbClr val="44546A">
                    <a:lumMod val="75000"/>
                  </a:srgbClr>
                </a:solidFill>
                <a:latin typeface="Arial" panose="020B0604020202020204" pitchFamily="34" charset="0"/>
                <a:ea typeface="Calibri" panose="020F0502020204030204" pitchFamily="34" charset="0"/>
                <a:cs typeface="Arial" panose="020B0604020202020204" pitchFamily="34" charset="0"/>
              </a:rPr>
              <a:t> </a:t>
            </a:r>
            <a:r>
              <a:rPr lang="en-US" sz="1300"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will be implemented with </a:t>
            </a:r>
            <a:r>
              <a:rPr lang="en-US" sz="1300" b="1" dirty="0">
                <a:solidFill>
                  <a:srgbClr val="44546A">
                    <a:lumMod val="75000"/>
                  </a:srgbClr>
                </a:solidFill>
                <a:latin typeface="Arial" panose="020B0604020202020204" pitchFamily="34" charset="0"/>
                <a:ea typeface="Calibri" panose="020F0502020204030204" pitchFamily="34" charset="0"/>
                <a:cs typeface="Arial" panose="020B0604020202020204" pitchFamily="34" charset="0"/>
              </a:rPr>
              <a:t>a total budget of 7,2M€</a:t>
            </a:r>
            <a:r>
              <a:rPr lang="en-US" sz="1300" dirty="0">
                <a:solidFill>
                  <a:srgbClr val="44546A">
                    <a:lumMod val="75000"/>
                  </a:srgbClr>
                </a:solidFill>
                <a:latin typeface="Arial" panose="020B0604020202020204" pitchFamily="34" charset="0"/>
                <a:ea typeface="Calibri" panose="020F0502020204030204" pitchFamily="34" charset="0"/>
                <a:cs typeface="Arial" panose="020B0604020202020204" pitchFamily="34" charset="0"/>
              </a:rPr>
              <a:t>, </a:t>
            </a:r>
            <a:r>
              <a:rPr lang="en-US" sz="1300"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allowing to </a:t>
            </a:r>
            <a:r>
              <a:rPr lang="en-US" sz="1300" b="1" dirty="0">
                <a:solidFill>
                  <a:srgbClr val="44546A">
                    <a:lumMod val="75000"/>
                  </a:srgbClr>
                </a:solidFill>
                <a:latin typeface="Arial" panose="020B0604020202020204" pitchFamily="34" charset="0"/>
                <a:ea typeface="Calibri" panose="020F0502020204030204" pitchFamily="34" charset="0"/>
                <a:cs typeface="Arial" panose="020B0604020202020204" pitchFamily="34" charset="0"/>
              </a:rPr>
              <a:t>fund 120 VAPs (60k€/VAP)</a:t>
            </a:r>
            <a:r>
              <a:rPr lang="en-US" sz="1300" dirty="0">
                <a:solidFill>
                  <a:srgbClr val="44546A">
                    <a:lumMod val="75000"/>
                  </a:srgbClr>
                </a:solidFill>
                <a:latin typeface="Arial" panose="020B0604020202020204" pitchFamily="34" charset="0"/>
                <a:ea typeface="Calibri" panose="020F0502020204030204" pitchFamily="34" charset="0"/>
                <a:cs typeface="Arial" panose="020B0604020202020204" pitchFamily="34" charset="0"/>
              </a:rPr>
              <a:t>,</a:t>
            </a:r>
            <a:r>
              <a:rPr lang="en-US" sz="1300" b="1" dirty="0">
                <a:solidFill>
                  <a:srgbClr val="44546A">
                    <a:lumMod val="75000"/>
                  </a:srgbClr>
                </a:solidFill>
                <a:latin typeface="Arial" panose="020B0604020202020204" pitchFamily="34" charset="0"/>
                <a:ea typeface="Calibri" panose="020F0502020204030204" pitchFamily="34" charset="0"/>
                <a:cs typeface="Arial" panose="020B0604020202020204" pitchFamily="34" charset="0"/>
              </a:rPr>
              <a:t> </a:t>
            </a:r>
            <a:r>
              <a:rPr lang="en-US" sz="1300"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and targeting markets of developing countries, large emerging economies (</a:t>
            </a:r>
            <a:r>
              <a:rPr lang="en-US" sz="1300" b="1"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Brazil, Russia, India, China, Mexico</a:t>
            </a:r>
            <a:r>
              <a:rPr lang="en-US" sz="1300"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 and developed countries with the same allocation for each of these three country categories.</a:t>
            </a:r>
          </a:p>
        </p:txBody>
      </p:sp>
      <p:sp>
        <p:nvSpPr>
          <p:cNvPr id="9" name="Rectângulo arredondado 1">
            <a:extLst>
              <a:ext uri="{FF2B5EF4-FFF2-40B4-BE49-F238E27FC236}">
                <a16:creationId xmlns:a16="http://schemas.microsoft.com/office/drawing/2014/main" id="{F2ED1891-0A04-4B66-B8BE-77F3C92B77DB}"/>
              </a:ext>
            </a:extLst>
          </p:cNvPr>
          <p:cNvSpPr/>
          <p:nvPr/>
        </p:nvSpPr>
        <p:spPr>
          <a:xfrm>
            <a:off x="6609216" y="1674054"/>
            <a:ext cx="2536372" cy="81642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44546A">
                    <a:lumMod val="75000"/>
                  </a:srgbClr>
                </a:solidFill>
              </a:rPr>
              <a:t>Two Calls</a:t>
            </a:r>
            <a:endParaRPr lang="pt-PT" sz="1400" b="1" dirty="0">
              <a:solidFill>
                <a:srgbClr val="44546A">
                  <a:lumMod val="75000"/>
                </a:srgbClr>
              </a:solidFill>
            </a:endParaRPr>
          </a:p>
        </p:txBody>
      </p:sp>
      <p:sp>
        <p:nvSpPr>
          <p:cNvPr id="10" name="Rectângulo arredondado 7">
            <a:extLst>
              <a:ext uri="{FF2B5EF4-FFF2-40B4-BE49-F238E27FC236}">
                <a16:creationId xmlns:a16="http://schemas.microsoft.com/office/drawing/2014/main" id="{1C1CEEEC-1EA8-47C9-8342-6038DF0931D5}"/>
              </a:ext>
            </a:extLst>
          </p:cNvPr>
          <p:cNvSpPr/>
          <p:nvPr/>
        </p:nvSpPr>
        <p:spPr>
          <a:xfrm>
            <a:off x="9325202" y="2490482"/>
            <a:ext cx="2536372" cy="81642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44546A">
                    <a:lumMod val="75000"/>
                  </a:srgbClr>
                </a:solidFill>
              </a:rPr>
              <a:t>Total Budget = 7,2M€</a:t>
            </a:r>
            <a:endParaRPr lang="pt-PT" sz="1400" b="1" dirty="0">
              <a:solidFill>
                <a:srgbClr val="44546A">
                  <a:lumMod val="75000"/>
                </a:srgbClr>
              </a:solidFill>
            </a:endParaRPr>
          </a:p>
        </p:txBody>
      </p:sp>
      <p:sp>
        <p:nvSpPr>
          <p:cNvPr id="11" name="Rectângulo arredondado 8">
            <a:extLst>
              <a:ext uri="{FF2B5EF4-FFF2-40B4-BE49-F238E27FC236}">
                <a16:creationId xmlns:a16="http://schemas.microsoft.com/office/drawing/2014/main" id="{B08BB88D-2AF4-47BA-A503-8372C95999C5}"/>
              </a:ext>
            </a:extLst>
          </p:cNvPr>
          <p:cNvSpPr/>
          <p:nvPr/>
        </p:nvSpPr>
        <p:spPr>
          <a:xfrm>
            <a:off x="6609216" y="3306910"/>
            <a:ext cx="2536372" cy="816428"/>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44546A">
                    <a:lumMod val="75000"/>
                  </a:srgbClr>
                </a:solidFill>
              </a:rPr>
              <a:t>Funding to 120 VAPs</a:t>
            </a:r>
          </a:p>
          <a:p>
            <a:pPr algn="ctr"/>
            <a:r>
              <a:rPr lang="en-US" sz="1400" b="1" dirty="0">
                <a:solidFill>
                  <a:srgbClr val="44546A">
                    <a:lumMod val="75000"/>
                  </a:srgbClr>
                </a:solidFill>
              </a:rPr>
              <a:t>(60k€/VAP)</a:t>
            </a:r>
            <a:endParaRPr lang="pt-PT" sz="1400" b="1" dirty="0">
              <a:solidFill>
                <a:srgbClr val="44546A">
                  <a:lumMod val="75000"/>
                </a:srgbClr>
              </a:solidFill>
            </a:endParaRPr>
          </a:p>
        </p:txBody>
      </p:sp>
      <p:sp>
        <p:nvSpPr>
          <p:cNvPr id="12" name="Rectângulo arredondado 10">
            <a:extLst>
              <a:ext uri="{FF2B5EF4-FFF2-40B4-BE49-F238E27FC236}">
                <a16:creationId xmlns:a16="http://schemas.microsoft.com/office/drawing/2014/main" id="{8BBFCC24-65D4-474B-B0CE-751CC183F927}"/>
              </a:ext>
            </a:extLst>
          </p:cNvPr>
          <p:cNvSpPr/>
          <p:nvPr/>
        </p:nvSpPr>
        <p:spPr>
          <a:xfrm>
            <a:off x="9325201" y="4123338"/>
            <a:ext cx="2677887" cy="191378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44546A">
                    <a:lumMod val="75000"/>
                  </a:srgbClr>
                </a:solidFill>
              </a:rPr>
              <a:t>Targeted Markets:</a:t>
            </a:r>
          </a:p>
          <a:p>
            <a:pPr marL="538163" indent="-182563">
              <a:buFont typeface="Arial" panose="020B0604020202020204" pitchFamily="34" charset="0"/>
              <a:buChar char="•"/>
            </a:pPr>
            <a:r>
              <a:rPr lang="en-US" sz="1400" b="1" dirty="0">
                <a:solidFill>
                  <a:srgbClr val="44546A">
                    <a:lumMod val="75000"/>
                  </a:srgbClr>
                </a:solidFill>
              </a:rPr>
              <a:t>Developing countries</a:t>
            </a:r>
          </a:p>
          <a:p>
            <a:pPr marL="538163" indent="-182563">
              <a:buFont typeface="Arial" panose="020B0604020202020204" pitchFamily="34" charset="0"/>
              <a:buChar char="•"/>
            </a:pPr>
            <a:r>
              <a:rPr lang="pt-PT" sz="1400" b="1" dirty="0" err="1">
                <a:solidFill>
                  <a:srgbClr val="44546A">
                    <a:lumMod val="75000"/>
                  </a:srgbClr>
                </a:solidFill>
              </a:rPr>
              <a:t>Large</a:t>
            </a:r>
            <a:r>
              <a:rPr lang="pt-PT" sz="1400" b="1" dirty="0">
                <a:solidFill>
                  <a:srgbClr val="44546A">
                    <a:lumMod val="75000"/>
                  </a:srgbClr>
                </a:solidFill>
              </a:rPr>
              <a:t> </a:t>
            </a:r>
            <a:r>
              <a:rPr lang="pt-PT" sz="1400" b="1" dirty="0" err="1">
                <a:solidFill>
                  <a:srgbClr val="44546A">
                    <a:lumMod val="75000"/>
                  </a:srgbClr>
                </a:solidFill>
              </a:rPr>
              <a:t>emerging</a:t>
            </a:r>
            <a:r>
              <a:rPr lang="pt-PT" sz="1400" b="1" dirty="0">
                <a:solidFill>
                  <a:srgbClr val="44546A">
                    <a:lumMod val="75000"/>
                  </a:srgbClr>
                </a:solidFill>
              </a:rPr>
              <a:t> </a:t>
            </a:r>
            <a:r>
              <a:rPr lang="pt-PT" sz="1400" b="1" dirty="0" err="1">
                <a:solidFill>
                  <a:srgbClr val="44546A">
                    <a:lumMod val="75000"/>
                  </a:srgbClr>
                </a:solidFill>
              </a:rPr>
              <a:t>economies</a:t>
            </a:r>
            <a:r>
              <a:rPr lang="pt-PT" sz="1400" b="1" dirty="0">
                <a:solidFill>
                  <a:srgbClr val="44546A">
                    <a:lumMod val="75000"/>
                  </a:srgbClr>
                </a:solidFill>
              </a:rPr>
              <a:t> </a:t>
            </a:r>
          </a:p>
          <a:p>
            <a:pPr marL="538163" indent="-182563">
              <a:buFont typeface="Arial" panose="020B0604020202020204" pitchFamily="34" charset="0"/>
              <a:buChar char="•"/>
            </a:pPr>
            <a:r>
              <a:rPr lang="pt-PT" sz="1400" b="1" dirty="0" err="1">
                <a:solidFill>
                  <a:srgbClr val="44546A">
                    <a:lumMod val="75000"/>
                  </a:srgbClr>
                </a:solidFill>
              </a:rPr>
              <a:t>Developing</a:t>
            </a:r>
            <a:r>
              <a:rPr lang="pt-PT" sz="1400" b="1" dirty="0">
                <a:solidFill>
                  <a:srgbClr val="44546A">
                    <a:lumMod val="75000"/>
                  </a:srgbClr>
                </a:solidFill>
              </a:rPr>
              <a:t> countries</a:t>
            </a:r>
          </a:p>
        </p:txBody>
      </p:sp>
      <p:sp>
        <p:nvSpPr>
          <p:cNvPr id="13" name="CaixaDeTexto 11">
            <a:extLst>
              <a:ext uri="{FF2B5EF4-FFF2-40B4-BE49-F238E27FC236}">
                <a16:creationId xmlns:a16="http://schemas.microsoft.com/office/drawing/2014/main" id="{54C00380-5439-4140-BF22-1718049F2D0C}"/>
              </a:ext>
            </a:extLst>
          </p:cNvPr>
          <p:cNvSpPr txBox="1"/>
          <p:nvPr/>
        </p:nvSpPr>
        <p:spPr>
          <a:xfrm>
            <a:off x="4837372" y="5080228"/>
            <a:ext cx="3941617" cy="663451"/>
          </a:xfrm>
          <a:prstGeom prst="rect">
            <a:avLst/>
          </a:prstGeom>
          <a:solidFill>
            <a:schemeClr val="accent5">
              <a:lumMod val="20000"/>
              <a:lumOff val="80000"/>
            </a:schemeClr>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171450" indent="-171450" algn="just">
              <a:lnSpc>
                <a:spcPct val="150000"/>
              </a:lnSpc>
              <a:spcAft>
                <a:spcPts val="400"/>
              </a:spcAft>
              <a:buFont typeface="Wingdings" panose="05000000000000000000" pitchFamily="2" charset="2"/>
              <a:buChar char="q"/>
            </a:pPr>
            <a:r>
              <a:rPr lang="en-US" sz="1200"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The </a:t>
            </a:r>
            <a:r>
              <a:rPr lang="en-US" sz="1200" b="1"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first call </a:t>
            </a:r>
            <a:r>
              <a:rPr lang="en-US" sz="1200"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was launched on </a:t>
            </a:r>
            <a:r>
              <a:rPr lang="en-US" sz="1200" b="1"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1/04/2019</a:t>
            </a:r>
          </a:p>
          <a:p>
            <a:pPr marL="171450" indent="-171450" algn="just">
              <a:lnSpc>
                <a:spcPct val="150000"/>
              </a:lnSpc>
              <a:spcAft>
                <a:spcPts val="400"/>
              </a:spcAft>
              <a:buFont typeface="Wingdings" panose="05000000000000000000" pitchFamily="2" charset="2"/>
              <a:buChar char="q"/>
            </a:pPr>
            <a:r>
              <a:rPr lang="en-US" sz="1200"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The </a:t>
            </a:r>
            <a:r>
              <a:rPr lang="en-US" sz="1200" b="1"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second call </a:t>
            </a:r>
            <a:r>
              <a:rPr lang="en-US" sz="1200"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will be launched in </a:t>
            </a:r>
            <a:r>
              <a:rPr lang="en-US" sz="1200" b="1" dirty="0">
                <a:solidFill>
                  <a:prstClr val="black">
                    <a:lumMod val="75000"/>
                  </a:prstClr>
                </a:solidFill>
                <a:latin typeface="Arial" panose="020B0604020202020204" pitchFamily="34" charset="0"/>
                <a:ea typeface="Calibri" panose="020F0502020204030204" pitchFamily="34" charset="0"/>
                <a:cs typeface="Arial" panose="020B0604020202020204" pitchFamily="34" charset="0"/>
              </a:rPr>
              <a:t>December 2019</a:t>
            </a:r>
          </a:p>
        </p:txBody>
      </p:sp>
    </p:spTree>
    <p:extLst>
      <p:ext uri="{BB962C8B-B14F-4D97-AF65-F5344CB8AC3E}">
        <p14:creationId xmlns:p14="http://schemas.microsoft.com/office/powerpoint/2010/main" val="18493328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39470"/>
            <a:ext cx="10515600" cy="592499"/>
          </a:xfrm>
        </p:spPr>
        <p:txBody>
          <a:bodyPr>
            <a:normAutofit/>
          </a:bodyPr>
          <a:lstStyle/>
          <a:p>
            <a:r>
              <a:rPr lang="en-US" sz="2000" b="1" dirty="0">
                <a:latin typeface="Calibri" panose="020F0502020204030204" pitchFamily="34" charset="0"/>
                <a:cs typeface="Calibri" panose="020F0502020204030204" pitchFamily="34" charset="0"/>
              </a:rPr>
              <a:t>LESSONS LEARNED FROM H2020 PROPOSALS</a:t>
            </a:r>
            <a:endParaRPr lang="pt-PT" sz="2000" b="1" dirty="0">
              <a:latin typeface="Calibri" panose="020F0502020204030204" pitchFamily="34" charset="0"/>
              <a:cs typeface="Calibri" panose="020F0502020204030204" pitchFamily="34" charset="0"/>
            </a:endParaRPr>
          </a:p>
        </p:txBody>
      </p:sp>
      <p:sp>
        <p:nvSpPr>
          <p:cNvPr id="9" name="CaixaDeTexto 13">
            <a:extLst>
              <a:ext uri="{FF2B5EF4-FFF2-40B4-BE49-F238E27FC236}">
                <a16:creationId xmlns:a16="http://schemas.microsoft.com/office/drawing/2014/main" id="{D2FB5C20-B43A-4F10-AFA2-CF68A8688B23}"/>
              </a:ext>
            </a:extLst>
          </p:cNvPr>
          <p:cNvSpPr txBox="1">
            <a:spLocks noChangeArrowheads="1"/>
          </p:cNvSpPr>
          <p:nvPr/>
        </p:nvSpPr>
        <p:spPr bwMode="auto">
          <a:xfrm>
            <a:off x="846349" y="1451521"/>
            <a:ext cx="10304417" cy="2821285"/>
          </a:xfrm>
          <a:prstGeom prst="rect">
            <a:avLst/>
          </a:prstGeom>
          <a:solidFill>
            <a:srgbClr val="D2E58B"/>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1450" indent="-171450"/>
            <a:r>
              <a:rPr lang="en-US" sz="2000" b="1" dirty="0">
                <a:solidFill>
                  <a:prstClr val="black"/>
                </a:solidFill>
                <a:cs typeface="Calibri" panose="020F0502020204030204" pitchFamily="34" charset="0"/>
              </a:rPr>
              <a:t>Clarity and pertinence</a:t>
            </a:r>
            <a:r>
              <a:rPr lang="en-US" sz="2000" dirty="0">
                <a:solidFill>
                  <a:prstClr val="black"/>
                </a:solidFill>
                <a:cs typeface="Calibri" panose="020F0502020204030204" pitchFamily="34" charset="0"/>
              </a:rPr>
              <a:t> of the objectives</a:t>
            </a:r>
          </a:p>
          <a:p>
            <a:pPr marL="171450" indent="-171450"/>
            <a:r>
              <a:rPr lang="en-US" sz="2000" b="1" dirty="0">
                <a:solidFill>
                  <a:prstClr val="black"/>
                </a:solidFill>
                <a:cs typeface="Calibri" panose="020F0502020204030204" pitchFamily="34" charset="0"/>
              </a:rPr>
              <a:t>Soundness</a:t>
            </a:r>
            <a:r>
              <a:rPr lang="en-US" sz="2000" dirty="0">
                <a:solidFill>
                  <a:prstClr val="black"/>
                </a:solidFill>
                <a:cs typeface="Calibri" panose="020F0502020204030204" pitchFamily="34" charset="0"/>
              </a:rPr>
              <a:t> of the </a:t>
            </a:r>
            <a:r>
              <a:rPr lang="en-US" sz="2000" b="1" dirty="0">
                <a:solidFill>
                  <a:prstClr val="black"/>
                </a:solidFill>
                <a:cs typeface="Calibri" panose="020F0502020204030204" pitchFamily="34" charset="0"/>
              </a:rPr>
              <a:t>concept</a:t>
            </a:r>
            <a:r>
              <a:rPr lang="en-US" sz="2000" dirty="0">
                <a:solidFill>
                  <a:prstClr val="black"/>
                </a:solidFill>
                <a:cs typeface="Calibri" panose="020F0502020204030204" pitchFamily="34" charset="0"/>
              </a:rPr>
              <a:t>, and </a:t>
            </a:r>
            <a:r>
              <a:rPr lang="en-US" sz="2000" b="1" dirty="0">
                <a:solidFill>
                  <a:prstClr val="black"/>
                </a:solidFill>
                <a:cs typeface="Calibri" panose="020F0502020204030204" pitchFamily="34" charset="0"/>
              </a:rPr>
              <a:t>credibility</a:t>
            </a:r>
            <a:r>
              <a:rPr lang="en-US" sz="2000" dirty="0">
                <a:solidFill>
                  <a:prstClr val="black"/>
                </a:solidFill>
                <a:cs typeface="Calibri" panose="020F0502020204030204" pitchFamily="34" charset="0"/>
              </a:rPr>
              <a:t> of the proposed </a:t>
            </a:r>
            <a:r>
              <a:rPr lang="en-US" sz="2000" b="1" dirty="0">
                <a:solidFill>
                  <a:prstClr val="black"/>
                </a:solidFill>
                <a:cs typeface="Calibri" panose="020F0502020204030204" pitchFamily="34" charset="0"/>
              </a:rPr>
              <a:t>methodology</a:t>
            </a:r>
          </a:p>
          <a:p>
            <a:pPr marL="171450" indent="-171450"/>
            <a:r>
              <a:rPr lang="en-US" sz="2000" b="1" dirty="0">
                <a:solidFill>
                  <a:prstClr val="black"/>
                </a:solidFill>
                <a:cs typeface="Calibri" panose="020F0502020204030204" pitchFamily="34" charset="0"/>
              </a:rPr>
              <a:t>Quality</a:t>
            </a:r>
            <a:r>
              <a:rPr lang="en-US" sz="2000" dirty="0">
                <a:solidFill>
                  <a:prstClr val="black"/>
                </a:solidFill>
                <a:cs typeface="Calibri" panose="020F0502020204030204" pitchFamily="34" charset="0"/>
              </a:rPr>
              <a:t> of the proposed coordination and/or support measures</a:t>
            </a:r>
            <a:endParaRPr lang="pt-PT" sz="2000" dirty="0">
              <a:solidFill>
                <a:prstClr val="black"/>
              </a:solidFill>
              <a:cs typeface="Calibri" panose="020F0502020204030204" pitchFamily="34" charset="0"/>
            </a:endParaRPr>
          </a:p>
          <a:p>
            <a:pPr marL="171450" indent="-171450"/>
            <a:r>
              <a:rPr lang="en-US" sz="2000" dirty="0">
                <a:solidFill>
                  <a:prstClr val="black"/>
                </a:solidFill>
                <a:cs typeface="Calibri" panose="020F0502020204030204" pitchFamily="34" charset="0"/>
              </a:rPr>
              <a:t>Extent that proposed work is </a:t>
            </a:r>
            <a:r>
              <a:rPr lang="en-US" sz="2000" b="1" dirty="0">
                <a:solidFill>
                  <a:prstClr val="black"/>
                </a:solidFill>
                <a:cs typeface="Calibri" panose="020F0502020204030204" pitchFamily="34" charset="0"/>
              </a:rPr>
              <a:t>beyond the state of the art</a:t>
            </a:r>
            <a:r>
              <a:rPr lang="en-US" sz="2000" dirty="0">
                <a:solidFill>
                  <a:prstClr val="black"/>
                </a:solidFill>
                <a:cs typeface="Calibri" panose="020F0502020204030204" pitchFamily="34" charset="0"/>
              </a:rPr>
              <a:t>, and demonstrates </a:t>
            </a:r>
            <a:r>
              <a:rPr lang="en-US" sz="2000" b="1" dirty="0">
                <a:solidFill>
                  <a:prstClr val="black"/>
                </a:solidFill>
                <a:cs typeface="Calibri" panose="020F0502020204030204" pitchFamily="34" charset="0"/>
              </a:rPr>
              <a:t>innovation potential </a:t>
            </a:r>
            <a:r>
              <a:rPr lang="en-US" sz="2000" dirty="0">
                <a:solidFill>
                  <a:prstClr val="black"/>
                </a:solidFill>
                <a:cs typeface="Calibri" panose="020F0502020204030204" pitchFamily="34" charset="0"/>
              </a:rPr>
              <a:t>(e.g. ground-breaking objectives, novel concepts and approaches, new products, services or business and </a:t>
            </a:r>
            <a:r>
              <a:rPr lang="en-US" sz="2000" dirty="0" err="1">
                <a:solidFill>
                  <a:prstClr val="black"/>
                </a:solidFill>
                <a:cs typeface="Calibri" panose="020F0502020204030204" pitchFamily="34" charset="0"/>
              </a:rPr>
              <a:t>organisational</a:t>
            </a:r>
            <a:r>
              <a:rPr lang="en-US" sz="2000" dirty="0">
                <a:solidFill>
                  <a:prstClr val="black"/>
                </a:solidFill>
                <a:cs typeface="Calibri" panose="020F0502020204030204" pitchFamily="34" charset="0"/>
              </a:rPr>
              <a:t> models)</a:t>
            </a:r>
          </a:p>
          <a:p>
            <a:pPr marL="171450" indent="-171450"/>
            <a:r>
              <a:rPr lang="en-US" sz="2000" dirty="0">
                <a:solidFill>
                  <a:prstClr val="black"/>
                </a:solidFill>
                <a:cs typeface="Calibri" panose="020F0502020204030204" pitchFamily="34" charset="0"/>
              </a:rPr>
              <a:t>Appropriate consideration of </a:t>
            </a:r>
            <a:r>
              <a:rPr lang="en-US" sz="2000" b="1" dirty="0">
                <a:solidFill>
                  <a:prstClr val="black"/>
                </a:solidFill>
                <a:cs typeface="Calibri" panose="020F0502020204030204" pitchFamily="34" charset="0"/>
              </a:rPr>
              <a:t>interdisciplinary approaches </a:t>
            </a:r>
            <a:r>
              <a:rPr lang="en-US" sz="2000" dirty="0">
                <a:solidFill>
                  <a:prstClr val="black"/>
                </a:solidFill>
                <a:cs typeface="Calibri" panose="020F0502020204030204" pitchFamily="34" charset="0"/>
              </a:rPr>
              <a:t>and, where relevant, use of </a:t>
            </a:r>
            <a:r>
              <a:rPr lang="en-US" sz="2000" b="1" dirty="0">
                <a:solidFill>
                  <a:prstClr val="black"/>
                </a:solidFill>
                <a:cs typeface="Calibri" panose="020F0502020204030204" pitchFamily="34" charset="0"/>
              </a:rPr>
              <a:t>stakeholder knowledge</a:t>
            </a:r>
            <a:endParaRPr lang="pt-PT" sz="2000" b="1" dirty="0">
              <a:solidFill>
                <a:prstClr val="black"/>
              </a:solidFill>
              <a:cs typeface="Calibri" panose="020F0502020204030204" pitchFamily="34" charset="0"/>
            </a:endParaRPr>
          </a:p>
        </p:txBody>
      </p:sp>
      <p:sp>
        <p:nvSpPr>
          <p:cNvPr id="10" name="CaixaDeTexto 12">
            <a:extLst>
              <a:ext uri="{FF2B5EF4-FFF2-40B4-BE49-F238E27FC236}">
                <a16:creationId xmlns:a16="http://schemas.microsoft.com/office/drawing/2014/main" id="{E5BC636A-0E35-4E0C-9234-4E29919A5CE5}"/>
              </a:ext>
            </a:extLst>
          </p:cNvPr>
          <p:cNvSpPr txBox="1">
            <a:spLocks noChangeArrowheads="1"/>
          </p:cNvSpPr>
          <p:nvPr/>
        </p:nvSpPr>
        <p:spPr bwMode="auto">
          <a:xfrm>
            <a:off x="3276600" y="999599"/>
            <a:ext cx="5638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pt-PT" sz="2000" b="1" dirty="0">
                <a:solidFill>
                  <a:srgbClr val="002060"/>
                </a:solidFill>
                <a:cs typeface="Calibri" panose="020F0502020204030204" pitchFamily="34" charset="0"/>
              </a:rPr>
              <a:t>EVALUATION CRITERIA + RESULTS - Excellence</a:t>
            </a:r>
          </a:p>
        </p:txBody>
      </p:sp>
      <p:sp>
        <p:nvSpPr>
          <p:cNvPr id="7" name="CaixaDeTexto 13">
            <a:extLst>
              <a:ext uri="{FF2B5EF4-FFF2-40B4-BE49-F238E27FC236}">
                <a16:creationId xmlns:a16="http://schemas.microsoft.com/office/drawing/2014/main" id="{50605232-4200-4CB0-9451-83B62BFD7191}"/>
              </a:ext>
            </a:extLst>
          </p:cNvPr>
          <p:cNvSpPr txBox="1">
            <a:spLocks noChangeArrowheads="1"/>
          </p:cNvSpPr>
          <p:nvPr/>
        </p:nvSpPr>
        <p:spPr bwMode="auto">
          <a:xfrm>
            <a:off x="838200" y="4261465"/>
            <a:ext cx="10320715" cy="2195473"/>
          </a:xfrm>
          <a:prstGeom prst="rect">
            <a:avLst/>
          </a:prstGeom>
          <a:noFill/>
          <a:ln w="9525">
            <a:solidFill>
              <a:srgbClr val="D2E58B"/>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1450" indent="-171450" algn="just">
              <a:lnSpc>
                <a:spcPct val="100000"/>
              </a:lnSpc>
              <a:spcBef>
                <a:spcPct val="0"/>
              </a:spcBef>
            </a:pPr>
            <a:r>
              <a:rPr lang="en-US" sz="2000" dirty="0">
                <a:solidFill>
                  <a:prstClr val="black"/>
                </a:solidFill>
                <a:cs typeface="Calibri" panose="020F0502020204030204" pitchFamily="34" charset="0"/>
              </a:rPr>
              <a:t>KPIs are listed for each objective and links to WPs, addressing specific challenges are described well</a:t>
            </a:r>
          </a:p>
          <a:p>
            <a:pPr marL="171450" indent="-171450" algn="just">
              <a:lnSpc>
                <a:spcPct val="100000"/>
              </a:lnSpc>
              <a:spcBef>
                <a:spcPct val="0"/>
              </a:spcBef>
            </a:pPr>
            <a:r>
              <a:rPr lang="en-US" sz="2000" dirty="0">
                <a:solidFill>
                  <a:prstClr val="black"/>
                </a:solidFill>
                <a:cs typeface="Calibri" panose="020F0502020204030204" pitchFamily="34" charset="0"/>
              </a:rPr>
              <a:t>Proposed </a:t>
            </a:r>
            <a:r>
              <a:rPr lang="en-US" sz="2000" b="1" dirty="0">
                <a:solidFill>
                  <a:prstClr val="black"/>
                </a:solidFill>
                <a:cs typeface="Calibri" panose="020F0502020204030204" pitchFamily="34" charset="0"/>
              </a:rPr>
              <a:t>methodology is coherent</a:t>
            </a:r>
          </a:p>
          <a:p>
            <a:pPr marL="171450" indent="-171450">
              <a:lnSpc>
                <a:spcPct val="100000"/>
              </a:lnSpc>
            </a:pPr>
            <a:r>
              <a:rPr lang="en-US" sz="2000" b="1" dirty="0">
                <a:solidFill>
                  <a:prstClr val="black"/>
                </a:solidFill>
                <a:cs typeface="Calibri" panose="020F0502020204030204" pitchFamily="34" charset="0"/>
              </a:rPr>
              <a:t>Past projects </a:t>
            </a:r>
            <a:r>
              <a:rPr lang="en-US" sz="2000" dirty="0">
                <a:solidFill>
                  <a:prstClr val="black"/>
                </a:solidFill>
                <a:cs typeface="Calibri" panose="020F0502020204030204" pitchFamily="34" charset="0"/>
              </a:rPr>
              <a:t>other than the ones that the consortium partners took part in could have been </a:t>
            </a:r>
            <a:r>
              <a:rPr lang="en-US" sz="2000" b="1" dirty="0" err="1">
                <a:solidFill>
                  <a:prstClr val="black"/>
                </a:solidFill>
                <a:cs typeface="Calibri" panose="020F0502020204030204" pitchFamily="34" charset="0"/>
              </a:rPr>
              <a:t>mobilised</a:t>
            </a:r>
            <a:r>
              <a:rPr lang="en-US" sz="2000" b="1" dirty="0">
                <a:solidFill>
                  <a:prstClr val="black"/>
                </a:solidFill>
                <a:cs typeface="Calibri" panose="020F0502020204030204" pitchFamily="34" charset="0"/>
              </a:rPr>
              <a:t> more </a:t>
            </a:r>
            <a:r>
              <a:rPr lang="pt-PT" sz="2000" b="1" dirty="0">
                <a:solidFill>
                  <a:prstClr val="black"/>
                </a:solidFill>
                <a:cs typeface="Calibri" panose="020F0502020204030204" pitchFamily="34" charset="0"/>
              </a:rPr>
              <a:t>extensively</a:t>
            </a:r>
            <a:r>
              <a:rPr lang="pt-PT" sz="2000" dirty="0">
                <a:solidFill>
                  <a:prstClr val="black"/>
                </a:solidFill>
                <a:cs typeface="Calibri" panose="020F0502020204030204" pitchFamily="34" charset="0"/>
              </a:rPr>
              <a:t>.</a:t>
            </a:r>
          </a:p>
          <a:p>
            <a:pPr marL="171450" indent="-171450">
              <a:lnSpc>
                <a:spcPct val="100000"/>
              </a:lnSpc>
            </a:pPr>
            <a:r>
              <a:rPr lang="en-US" sz="2000" b="1" dirty="0">
                <a:solidFill>
                  <a:prstClr val="black"/>
                </a:solidFill>
                <a:cs typeface="Calibri" panose="020F0502020204030204" pitchFamily="34" charset="0"/>
              </a:rPr>
              <a:t>No clear evidence of the long-term sustainability </a:t>
            </a:r>
          </a:p>
        </p:txBody>
      </p:sp>
    </p:spTree>
    <p:extLst>
      <p:ext uri="{BB962C8B-B14F-4D97-AF65-F5344CB8AC3E}">
        <p14:creationId xmlns:p14="http://schemas.microsoft.com/office/powerpoint/2010/main" val="22236953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9" name="CaixaDeTexto 13">
            <a:extLst>
              <a:ext uri="{FF2B5EF4-FFF2-40B4-BE49-F238E27FC236}">
                <a16:creationId xmlns:a16="http://schemas.microsoft.com/office/drawing/2014/main" id="{D2FB5C20-B43A-4F10-AFA2-CF68A8688B23}"/>
              </a:ext>
            </a:extLst>
          </p:cNvPr>
          <p:cNvSpPr txBox="1">
            <a:spLocks noChangeArrowheads="1"/>
          </p:cNvSpPr>
          <p:nvPr/>
        </p:nvSpPr>
        <p:spPr bwMode="auto">
          <a:xfrm>
            <a:off x="846292" y="1594303"/>
            <a:ext cx="10232575" cy="2759730"/>
          </a:xfrm>
          <a:prstGeom prst="rect">
            <a:avLst/>
          </a:prstGeom>
          <a:solidFill>
            <a:srgbClr val="D2E58B"/>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4625" indent="-174625">
              <a:lnSpc>
                <a:spcPct val="100000"/>
              </a:lnSpc>
            </a:pPr>
            <a:r>
              <a:rPr lang="en-US" sz="2000" dirty="0">
                <a:solidFill>
                  <a:prstClr val="black"/>
                </a:solidFill>
                <a:cs typeface="Calibri" panose="020F0502020204030204" pitchFamily="34" charset="0"/>
              </a:rPr>
              <a:t>The extent to which the outputs of the project would </a:t>
            </a:r>
            <a:r>
              <a:rPr lang="en-US" sz="2000" b="1" dirty="0">
                <a:solidFill>
                  <a:prstClr val="black"/>
                </a:solidFill>
                <a:cs typeface="Calibri" panose="020F0502020204030204" pitchFamily="34" charset="0"/>
              </a:rPr>
              <a:t>contribute</a:t>
            </a:r>
            <a:r>
              <a:rPr lang="en-US" sz="2000" dirty="0">
                <a:solidFill>
                  <a:prstClr val="black"/>
                </a:solidFill>
                <a:cs typeface="Calibri" panose="020F0502020204030204" pitchFamily="34" charset="0"/>
              </a:rPr>
              <a:t> to each of the </a:t>
            </a:r>
            <a:r>
              <a:rPr lang="en-US" sz="2000" b="1" dirty="0">
                <a:solidFill>
                  <a:prstClr val="black"/>
                </a:solidFill>
                <a:cs typeface="Calibri" panose="020F0502020204030204" pitchFamily="34" charset="0"/>
              </a:rPr>
              <a:t>expected impacts </a:t>
            </a:r>
            <a:r>
              <a:rPr lang="en-US" sz="2000" dirty="0">
                <a:solidFill>
                  <a:prstClr val="black"/>
                </a:solidFill>
                <a:cs typeface="Calibri" panose="020F0502020204030204" pitchFamily="34" charset="0"/>
              </a:rPr>
              <a:t>mentioned in the work </a:t>
            </a:r>
            <a:r>
              <a:rPr lang="en-US" sz="2000" dirty="0" err="1">
                <a:solidFill>
                  <a:prstClr val="black"/>
                </a:solidFill>
                <a:cs typeface="Calibri" panose="020F0502020204030204" pitchFamily="34" charset="0"/>
              </a:rPr>
              <a:t>programme</a:t>
            </a:r>
            <a:r>
              <a:rPr lang="en-US" sz="2000" dirty="0">
                <a:solidFill>
                  <a:prstClr val="black"/>
                </a:solidFill>
                <a:cs typeface="Calibri" panose="020F0502020204030204" pitchFamily="34" charset="0"/>
              </a:rPr>
              <a:t> under the relevant topic</a:t>
            </a:r>
          </a:p>
          <a:p>
            <a:pPr marL="174625" indent="-174625">
              <a:lnSpc>
                <a:spcPct val="100000"/>
              </a:lnSpc>
            </a:pPr>
            <a:r>
              <a:rPr lang="en-US" sz="2000" b="1" dirty="0">
                <a:solidFill>
                  <a:prstClr val="black"/>
                </a:solidFill>
                <a:cs typeface="Calibri" panose="020F0502020204030204" pitchFamily="34" charset="0"/>
              </a:rPr>
              <a:t>Quality of the proposed measures </a:t>
            </a:r>
            <a:r>
              <a:rPr lang="en-US" sz="2000" dirty="0">
                <a:solidFill>
                  <a:prstClr val="black"/>
                </a:solidFill>
                <a:cs typeface="Calibri" panose="020F0502020204030204" pitchFamily="34" charset="0"/>
              </a:rPr>
              <a:t>to:</a:t>
            </a:r>
          </a:p>
          <a:p>
            <a:pPr marL="231775" indent="-57150">
              <a:lnSpc>
                <a:spcPct val="100000"/>
              </a:lnSpc>
              <a:buFont typeface="Arial" panose="020B0604020202020204" pitchFamily="34" charset="0"/>
              <a:buNone/>
            </a:pPr>
            <a:r>
              <a:rPr lang="en-US" sz="2000" dirty="0">
                <a:solidFill>
                  <a:prstClr val="black"/>
                </a:solidFill>
                <a:cs typeface="Calibri" panose="020F0502020204030204" pitchFamily="34" charset="0"/>
              </a:rPr>
              <a:t>- </a:t>
            </a:r>
            <a:r>
              <a:rPr lang="en-US" sz="2000" b="1" dirty="0">
                <a:solidFill>
                  <a:prstClr val="black"/>
                </a:solidFill>
                <a:cs typeface="Calibri" panose="020F0502020204030204" pitchFamily="34" charset="0"/>
              </a:rPr>
              <a:t>exploit and disseminate </a:t>
            </a:r>
            <a:r>
              <a:rPr lang="en-US" sz="2000" dirty="0">
                <a:solidFill>
                  <a:prstClr val="black"/>
                </a:solidFill>
                <a:cs typeface="Calibri" panose="020F0502020204030204" pitchFamily="34" charset="0"/>
              </a:rPr>
              <a:t>the project results (including management of IPR), and to </a:t>
            </a:r>
            <a:r>
              <a:rPr lang="en-US" sz="2000" b="1" dirty="0">
                <a:solidFill>
                  <a:prstClr val="black"/>
                </a:solidFill>
                <a:cs typeface="Calibri" panose="020F0502020204030204" pitchFamily="34" charset="0"/>
              </a:rPr>
              <a:t>manage research data </a:t>
            </a:r>
            <a:r>
              <a:rPr lang="en-US" sz="2000" dirty="0">
                <a:solidFill>
                  <a:prstClr val="black"/>
                </a:solidFill>
                <a:cs typeface="Calibri" panose="020F0502020204030204" pitchFamily="34" charset="0"/>
              </a:rPr>
              <a:t>where relevant</a:t>
            </a:r>
          </a:p>
          <a:p>
            <a:pPr marL="290513" indent="-115888">
              <a:lnSpc>
                <a:spcPct val="100000"/>
              </a:lnSpc>
              <a:buFontTx/>
              <a:buChar char="-"/>
            </a:pPr>
            <a:r>
              <a:rPr lang="en-US" sz="2000" b="1" dirty="0">
                <a:solidFill>
                  <a:prstClr val="black"/>
                </a:solidFill>
                <a:cs typeface="Calibri" panose="020F0502020204030204" pitchFamily="34" charset="0"/>
              </a:rPr>
              <a:t>communicate</a:t>
            </a:r>
            <a:r>
              <a:rPr lang="en-US" sz="2000" dirty="0">
                <a:solidFill>
                  <a:prstClr val="black"/>
                </a:solidFill>
                <a:cs typeface="Calibri" panose="020F0502020204030204" pitchFamily="34" charset="0"/>
              </a:rPr>
              <a:t> the project activities to </a:t>
            </a:r>
            <a:r>
              <a:rPr lang="en-US" sz="2000" b="1" dirty="0">
                <a:solidFill>
                  <a:prstClr val="black"/>
                </a:solidFill>
                <a:cs typeface="Calibri" panose="020F0502020204030204" pitchFamily="34" charset="0"/>
              </a:rPr>
              <a:t>different target audiences</a:t>
            </a:r>
            <a:endParaRPr lang="pt-PT" sz="2000" b="1" dirty="0">
              <a:solidFill>
                <a:prstClr val="black"/>
              </a:solidFill>
              <a:cs typeface="Calibri" panose="020F0502020204030204" pitchFamily="34" charset="0"/>
            </a:endParaRPr>
          </a:p>
          <a:p>
            <a:pPr marL="174625" indent="-174625">
              <a:lnSpc>
                <a:spcPct val="100000"/>
              </a:lnSpc>
            </a:pPr>
            <a:r>
              <a:rPr lang="en-US" sz="2000" b="1" dirty="0">
                <a:solidFill>
                  <a:prstClr val="black"/>
                </a:solidFill>
                <a:cs typeface="Calibri" panose="020F0502020204030204" pitchFamily="34" charset="0"/>
              </a:rPr>
              <a:t>Any substantial impacts </a:t>
            </a:r>
            <a:r>
              <a:rPr lang="en-US" sz="2000" dirty="0">
                <a:solidFill>
                  <a:prstClr val="black"/>
                </a:solidFill>
                <a:cs typeface="Calibri" panose="020F0502020204030204" pitchFamily="34" charset="0"/>
              </a:rPr>
              <a:t>not mentioned in the work </a:t>
            </a:r>
            <a:r>
              <a:rPr lang="en-US" sz="2000" dirty="0" err="1">
                <a:solidFill>
                  <a:prstClr val="black"/>
                </a:solidFill>
                <a:cs typeface="Calibri" panose="020F0502020204030204" pitchFamily="34" charset="0"/>
              </a:rPr>
              <a:t>programme</a:t>
            </a:r>
            <a:r>
              <a:rPr lang="en-US" sz="2000" dirty="0">
                <a:solidFill>
                  <a:prstClr val="black"/>
                </a:solidFill>
                <a:cs typeface="Calibri" panose="020F0502020204030204" pitchFamily="34" charset="0"/>
              </a:rPr>
              <a:t>, </a:t>
            </a:r>
          </a:p>
        </p:txBody>
      </p:sp>
      <p:sp>
        <p:nvSpPr>
          <p:cNvPr id="10" name="CaixaDeTexto 12">
            <a:extLst>
              <a:ext uri="{FF2B5EF4-FFF2-40B4-BE49-F238E27FC236}">
                <a16:creationId xmlns:a16="http://schemas.microsoft.com/office/drawing/2014/main" id="{E5BC636A-0E35-4E0C-9234-4E29919A5CE5}"/>
              </a:ext>
            </a:extLst>
          </p:cNvPr>
          <p:cNvSpPr txBox="1">
            <a:spLocks noChangeArrowheads="1"/>
          </p:cNvSpPr>
          <p:nvPr/>
        </p:nvSpPr>
        <p:spPr bwMode="auto">
          <a:xfrm>
            <a:off x="3276600" y="979714"/>
            <a:ext cx="5638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pt-PT" sz="2000" b="1" dirty="0">
                <a:solidFill>
                  <a:srgbClr val="002060"/>
                </a:solidFill>
                <a:cs typeface="Calibri" panose="020F0502020204030204" pitchFamily="34" charset="0"/>
              </a:rPr>
              <a:t>EVALUATION CRITERIA + RESULTS - Impact</a:t>
            </a:r>
          </a:p>
        </p:txBody>
      </p:sp>
      <p:sp>
        <p:nvSpPr>
          <p:cNvPr id="7" name="CaixaDeTexto 13">
            <a:extLst>
              <a:ext uri="{FF2B5EF4-FFF2-40B4-BE49-F238E27FC236}">
                <a16:creationId xmlns:a16="http://schemas.microsoft.com/office/drawing/2014/main" id="{50605232-4200-4CB0-9451-83B62BFD7191}"/>
              </a:ext>
            </a:extLst>
          </p:cNvPr>
          <p:cNvSpPr txBox="1">
            <a:spLocks noChangeArrowheads="1"/>
          </p:cNvSpPr>
          <p:nvPr/>
        </p:nvSpPr>
        <p:spPr bwMode="auto">
          <a:xfrm>
            <a:off x="838200" y="4354033"/>
            <a:ext cx="10248759" cy="2323713"/>
          </a:xfrm>
          <a:prstGeom prst="rect">
            <a:avLst/>
          </a:prstGeom>
          <a:noFill/>
          <a:ln w="9525">
            <a:solidFill>
              <a:srgbClr val="D2E58B"/>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1450" indent="-171450">
              <a:lnSpc>
                <a:spcPct val="100000"/>
              </a:lnSpc>
            </a:pPr>
            <a:r>
              <a:rPr lang="en-US" sz="2000" b="1" dirty="0">
                <a:solidFill>
                  <a:prstClr val="black"/>
                </a:solidFill>
                <a:cs typeface="Calibri" panose="020F0502020204030204" pitchFamily="34" charset="0"/>
              </a:rPr>
              <a:t>Expected impacts are specific</a:t>
            </a:r>
            <a:r>
              <a:rPr lang="en-US" sz="2000" dirty="0">
                <a:solidFill>
                  <a:prstClr val="black"/>
                </a:solidFill>
                <a:cs typeface="Calibri" panose="020F0502020204030204" pitchFamily="34" charset="0"/>
              </a:rPr>
              <a:t> and </a:t>
            </a:r>
            <a:r>
              <a:rPr lang="en-US" sz="2000" b="1" dirty="0">
                <a:solidFill>
                  <a:prstClr val="black"/>
                </a:solidFill>
                <a:cs typeface="Calibri" panose="020F0502020204030204" pitchFamily="34" charset="0"/>
              </a:rPr>
              <a:t>comprehensive</a:t>
            </a:r>
            <a:r>
              <a:rPr lang="en-US" sz="2000" dirty="0">
                <a:solidFill>
                  <a:prstClr val="black"/>
                </a:solidFill>
                <a:cs typeface="Calibri" panose="020F0502020204030204" pitchFamily="34" charset="0"/>
              </a:rPr>
              <a:t> and </a:t>
            </a:r>
            <a:r>
              <a:rPr lang="en-US" sz="2000" b="1" dirty="0">
                <a:solidFill>
                  <a:prstClr val="black"/>
                </a:solidFill>
                <a:cs typeface="Calibri" panose="020F0502020204030204" pitchFamily="34" charset="0"/>
              </a:rPr>
              <a:t>highly relevant </a:t>
            </a:r>
            <a:r>
              <a:rPr lang="en-US" sz="2000" dirty="0">
                <a:solidFill>
                  <a:prstClr val="black"/>
                </a:solidFill>
                <a:cs typeface="Calibri" panose="020F0502020204030204" pitchFamily="34" charset="0"/>
              </a:rPr>
              <a:t>to the topic.</a:t>
            </a:r>
          </a:p>
          <a:p>
            <a:pPr marL="285750" indent="-285750">
              <a:lnSpc>
                <a:spcPct val="100000"/>
              </a:lnSpc>
            </a:pPr>
            <a:r>
              <a:rPr lang="en-US" sz="2000" b="1" dirty="0">
                <a:solidFill>
                  <a:prstClr val="black"/>
                </a:solidFill>
                <a:cs typeface="Calibri" panose="020F0502020204030204" pitchFamily="34" charset="0"/>
              </a:rPr>
              <a:t>Specific details </a:t>
            </a:r>
            <a:r>
              <a:rPr lang="en-US" sz="2000" dirty="0">
                <a:solidFill>
                  <a:prstClr val="black"/>
                </a:solidFill>
                <a:cs typeface="Calibri" panose="020F0502020204030204" pitchFamily="34" charset="0"/>
              </a:rPr>
              <a:t>of the </a:t>
            </a:r>
            <a:r>
              <a:rPr lang="en-US" sz="2000" b="1" dirty="0">
                <a:solidFill>
                  <a:prstClr val="black"/>
                </a:solidFill>
                <a:cs typeface="Calibri" panose="020F0502020204030204" pitchFamily="34" charset="0"/>
              </a:rPr>
              <a:t>target audiences </a:t>
            </a:r>
            <a:r>
              <a:rPr lang="en-US" sz="2000" dirty="0">
                <a:solidFill>
                  <a:prstClr val="black"/>
                </a:solidFill>
                <a:cs typeface="Calibri" panose="020F0502020204030204" pitchFamily="34" charset="0"/>
              </a:rPr>
              <a:t>and the </a:t>
            </a:r>
            <a:r>
              <a:rPr lang="en-US" sz="2000" b="1" dirty="0">
                <a:solidFill>
                  <a:prstClr val="black"/>
                </a:solidFill>
                <a:cs typeface="Calibri" panose="020F0502020204030204" pitchFamily="34" charset="0"/>
              </a:rPr>
              <a:t>detailed project activities</a:t>
            </a:r>
            <a:r>
              <a:rPr lang="en-US" sz="2000" dirty="0">
                <a:solidFill>
                  <a:prstClr val="black"/>
                </a:solidFill>
                <a:cs typeface="Calibri" panose="020F0502020204030204" pitchFamily="34" charset="0"/>
              </a:rPr>
              <a:t>, including </a:t>
            </a:r>
            <a:r>
              <a:rPr lang="en-US" sz="2000" b="1" dirty="0">
                <a:solidFill>
                  <a:prstClr val="black"/>
                </a:solidFill>
                <a:cs typeface="Calibri" panose="020F0502020204030204" pitchFamily="34" charset="0"/>
              </a:rPr>
              <a:t>specific numbers</a:t>
            </a:r>
            <a:r>
              <a:rPr lang="en-US" sz="2000" dirty="0">
                <a:solidFill>
                  <a:prstClr val="black"/>
                </a:solidFill>
                <a:cs typeface="Calibri" panose="020F0502020204030204" pitchFamily="34" charset="0"/>
              </a:rPr>
              <a:t> for: marketing, visitors, attendees, conferences and dissemination activities. </a:t>
            </a:r>
          </a:p>
          <a:p>
            <a:pPr marL="285750" indent="-285750">
              <a:lnSpc>
                <a:spcPct val="100000"/>
              </a:lnSpc>
            </a:pPr>
            <a:r>
              <a:rPr lang="en-US" sz="2000" dirty="0">
                <a:solidFill>
                  <a:prstClr val="black"/>
                </a:solidFill>
                <a:cs typeface="Calibri" panose="020F0502020204030204" pitchFamily="34" charset="0"/>
              </a:rPr>
              <a:t>The </a:t>
            </a:r>
            <a:r>
              <a:rPr lang="en-US" sz="2000" b="1" dirty="0">
                <a:solidFill>
                  <a:prstClr val="black"/>
                </a:solidFill>
                <a:cs typeface="Calibri" panose="020F0502020204030204" pitchFamily="34" charset="0"/>
              </a:rPr>
              <a:t>dissemination addresses multiple channels </a:t>
            </a:r>
            <a:r>
              <a:rPr lang="en-US" sz="2000" dirty="0">
                <a:solidFill>
                  <a:prstClr val="black"/>
                </a:solidFill>
                <a:cs typeface="Calibri" panose="020F0502020204030204" pitchFamily="34" charset="0"/>
              </a:rPr>
              <a:t>to reach targeted audiences.</a:t>
            </a:r>
          </a:p>
          <a:p>
            <a:pPr marL="285750" indent="-285750">
              <a:lnSpc>
                <a:spcPct val="100000"/>
              </a:lnSpc>
            </a:pPr>
            <a:r>
              <a:rPr lang="en-US" sz="2000" dirty="0">
                <a:solidFill>
                  <a:prstClr val="black"/>
                </a:solidFill>
                <a:cs typeface="Calibri" panose="020F0502020204030204" pitchFamily="34" charset="0"/>
              </a:rPr>
              <a:t>Shows examples on how different </a:t>
            </a:r>
            <a:r>
              <a:rPr lang="en-US" sz="2000" b="1" dirty="0">
                <a:solidFill>
                  <a:prstClr val="black"/>
                </a:solidFill>
                <a:cs typeface="Calibri" panose="020F0502020204030204" pitchFamily="34" charset="0"/>
              </a:rPr>
              <a:t>IPR issues </a:t>
            </a:r>
            <a:r>
              <a:rPr lang="en-US" sz="2000" dirty="0">
                <a:solidFill>
                  <a:prstClr val="black"/>
                </a:solidFill>
                <a:cs typeface="Calibri" panose="020F0502020204030204" pitchFamily="34" charset="0"/>
              </a:rPr>
              <a:t>will be managed, although they </a:t>
            </a:r>
            <a:r>
              <a:rPr lang="en-US" sz="2000" b="1" dirty="0">
                <a:solidFill>
                  <a:prstClr val="black"/>
                </a:solidFill>
                <a:cs typeface="Calibri" panose="020F0502020204030204" pitchFamily="34" charset="0"/>
              </a:rPr>
              <a:t>are presented only generally</a:t>
            </a:r>
            <a:endParaRPr lang="pt-PT" sz="2000" dirty="0">
              <a:solidFill>
                <a:prstClr val="black"/>
              </a:solidFill>
              <a:cs typeface="Calibri" panose="020F0502020204030204" pitchFamily="34" charset="0"/>
            </a:endParaRPr>
          </a:p>
        </p:txBody>
      </p:sp>
      <p:sp>
        <p:nvSpPr>
          <p:cNvPr id="11" name="Title 1">
            <a:extLst>
              <a:ext uri="{FF2B5EF4-FFF2-40B4-BE49-F238E27FC236}">
                <a16:creationId xmlns:a16="http://schemas.microsoft.com/office/drawing/2014/main" id="{A46D19DD-84B7-488A-BF7D-23C56EEA04FE}"/>
              </a:ext>
            </a:extLst>
          </p:cNvPr>
          <p:cNvSpPr>
            <a:spLocks noGrp="1"/>
          </p:cNvSpPr>
          <p:nvPr>
            <p:ph type="title"/>
          </p:nvPr>
        </p:nvSpPr>
        <p:spPr>
          <a:xfrm>
            <a:off x="838200" y="439470"/>
            <a:ext cx="10515600" cy="592499"/>
          </a:xfrm>
        </p:spPr>
        <p:txBody>
          <a:bodyPr>
            <a:normAutofit/>
          </a:bodyPr>
          <a:lstStyle/>
          <a:p>
            <a:r>
              <a:rPr lang="en-US" sz="2000" b="1" dirty="0">
                <a:latin typeface="Calibri" panose="020F0502020204030204" pitchFamily="34" charset="0"/>
                <a:cs typeface="Calibri" panose="020F0502020204030204" pitchFamily="34" charset="0"/>
              </a:rPr>
              <a:t>LESSONS LEARNED FROM H2020 PROPOSALS</a:t>
            </a:r>
            <a:endParaRPr lang="pt-PT"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61102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9" name="CaixaDeTexto 13">
            <a:extLst>
              <a:ext uri="{FF2B5EF4-FFF2-40B4-BE49-F238E27FC236}">
                <a16:creationId xmlns:a16="http://schemas.microsoft.com/office/drawing/2014/main" id="{D2FB5C20-B43A-4F10-AFA2-CF68A8688B23}"/>
              </a:ext>
            </a:extLst>
          </p:cNvPr>
          <p:cNvSpPr txBox="1">
            <a:spLocks noChangeArrowheads="1"/>
          </p:cNvSpPr>
          <p:nvPr/>
        </p:nvSpPr>
        <p:spPr bwMode="auto">
          <a:xfrm>
            <a:off x="831074" y="1879516"/>
            <a:ext cx="10343606" cy="2693045"/>
          </a:xfrm>
          <a:prstGeom prst="rect">
            <a:avLst/>
          </a:prstGeom>
          <a:solidFill>
            <a:srgbClr val="D2E58B"/>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1450" indent="-171450"/>
            <a:r>
              <a:rPr lang="en-US" sz="2000" b="1" dirty="0">
                <a:solidFill>
                  <a:prstClr val="black"/>
                </a:solidFill>
                <a:cs typeface="Calibri" panose="020F0502020204030204" pitchFamily="34" charset="0"/>
              </a:rPr>
              <a:t>Quality and effectiveness of the work plan</a:t>
            </a:r>
            <a:r>
              <a:rPr lang="en-US" sz="2000" dirty="0">
                <a:solidFill>
                  <a:prstClr val="black"/>
                </a:solidFill>
                <a:cs typeface="Calibri" panose="020F0502020204030204" pitchFamily="34" charset="0"/>
              </a:rPr>
              <a:t>, including extent to which the resources assigned to work packages are in line with their objectives and deliverables</a:t>
            </a:r>
          </a:p>
          <a:p>
            <a:pPr marL="171450" indent="-171450"/>
            <a:r>
              <a:rPr lang="en-US" sz="2000" dirty="0">
                <a:solidFill>
                  <a:prstClr val="black"/>
                </a:solidFill>
                <a:cs typeface="Calibri" panose="020F0502020204030204" pitchFamily="34" charset="0"/>
              </a:rPr>
              <a:t>Appropriateness of the management structures and procedures, including </a:t>
            </a:r>
            <a:r>
              <a:rPr lang="en-US" sz="2000" b="1" dirty="0">
                <a:solidFill>
                  <a:prstClr val="black"/>
                </a:solidFill>
                <a:cs typeface="Calibri" panose="020F0502020204030204" pitchFamily="34" charset="0"/>
              </a:rPr>
              <a:t>risk and innovation management</a:t>
            </a:r>
          </a:p>
          <a:p>
            <a:pPr marL="171450" indent="-171450"/>
            <a:r>
              <a:rPr lang="en-US" sz="2000" b="1" dirty="0">
                <a:solidFill>
                  <a:prstClr val="black"/>
                </a:solidFill>
                <a:cs typeface="Calibri" panose="020F0502020204030204" pitchFamily="34" charset="0"/>
              </a:rPr>
              <a:t>Complementarity of the participants </a:t>
            </a:r>
            <a:r>
              <a:rPr lang="en-US" sz="2000" dirty="0">
                <a:solidFill>
                  <a:prstClr val="black"/>
                </a:solidFill>
                <a:cs typeface="Calibri" panose="020F0502020204030204" pitchFamily="34" charset="0"/>
              </a:rPr>
              <a:t>and extent to which the consortium as a whole brings together the necessary expertise</a:t>
            </a:r>
          </a:p>
          <a:p>
            <a:pPr marL="171450" indent="-171450"/>
            <a:r>
              <a:rPr lang="en-US" sz="2000" dirty="0">
                <a:solidFill>
                  <a:prstClr val="black"/>
                </a:solidFill>
                <a:cs typeface="Calibri" panose="020F0502020204030204" pitchFamily="34" charset="0"/>
              </a:rPr>
              <a:t>Appropriateness of the </a:t>
            </a:r>
            <a:r>
              <a:rPr lang="en-US" sz="2000" b="1" dirty="0">
                <a:solidFill>
                  <a:prstClr val="black"/>
                </a:solidFill>
                <a:cs typeface="Calibri" panose="020F0502020204030204" pitchFamily="34" charset="0"/>
              </a:rPr>
              <a:t>allocation of tasks</a:t>
            </a:r>
            <a:r>
              <a:rPr lang="en-US" sz="2000" dirty="0">
                <a:solidFill>
                  <a:prstClr val="black"/>
                </a:solidFill>
                <a:cs typeface="Calibri" panose="020F0502020204030204" pitchFamily="34" charset="0"/>
              </a:rPr>
              <a:t>, ensuring that all participants have a valid role and adequate resources in the project to fulfil that role</a:t>
            </a:r>
            <a:endParaRPr lang="pt-PT" sz="2000" dirty="0">
              <a:solidFill>
                <a:prstClr val="black"/>
              </a:solidFill>
              <a:cs typeface="Calibri" panose="020F0502020204030204" pitchFamily="34" charset="0"/>
            </a:endParaRPr>
          </a:p>
        </p:txBody>
      </p:sp>
      <p:sp>
        <p:nvSpPr>
          <p:cNvPr id="10" name="CaixaDeTexto 12">
            <a:extLst>
              <a:ext uri="{FF2B5EF4-FFF2-40B4-BE49-F238E27FC236}">
                <a16:creationId xmlns:a16="http://schemas.microsoft.com/office/drawing/2014/main" id="{E5BC636A-0E35-4E0C-9234-4E29919A5CE5}"/>
              </a:ext>
            </a:extLst>
          </p:cNvPr>
          <p:cNvSpPr txBox="1">
            <a:spLocks noChangeArrowheads="1"/>
          </p:cNvSpPr>
          <p:nvPr/>
        </p:nvSpPr>
        <p:spPr bwMode="auto">
          <a:xfrm>
            <a:off x="2019300" y="926308"/>
            <a:ext cx="8153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 typeface="Arial" panose="020B0604020202020204" pitchFamily="34" charset="0"/>
              <a:buNone/>
            </a:pPr>
            <a:r>
              <a:rPr lang="pt-PT" sz="2000" b="1" dirty="0">
                <a:solidFill>
                  <a:srgbClr val="002060"/>
                </a:solidFill>
                <a:cs typeface="Calibri" panose="020F0502020204030204" pitchFamily="34" charset="0"/>
              </a:rPr>
              <a:t>EVALUATION CRITERIA + RESULTS - </a:t>
            </a:r>
            <a:r>
              <a:rPr lang="en-US" sz="2000" b="1" dirty="0">
                <a:solidFill>
                  <a:srgbClr val="002060"/>
                </a:solidFill>
                <a:cs typeface="Calibri" panose="020F0502020204030204" pitchFamily="34" charset="0"/>
              </a:rPr>
              <a:t>Quality and efficiency of the implementation</a:t>
            </a:r>
            <a:r>
              <a:rPr lang="pt-PT" sz="2000" b="1" dirty="0">
                <a:solidFill>
                  <a:srgbClr val="002060"/>
                </a:solidFill>
                <a:cs typeface="Calibri" panose="020F0502020204030204" pitchFamily="34" charset="0"/>
              </a:rPr>
              <a:t> </a:t>
            </a:r>
          </a:p>
        </p:txBody>
      </p:sp>
      <p:sp>
        <p:nvSpPr>
          <p:cNvPr id="7" name="CaixaDeTexto 13">
            <a:extLst>
              <a:ext uri="{FF2B5EF4-FFF2-40B4-BE49-F238E27FC236}">
                <a16:creationId xmlns:a16="http://schemas.microsoft.com/office/drawing/2014/main" id="{50605232-4200-4CB0-9451-83B62BFD7191}"/>
              </a:ext>
            </a:extLst>
          </p:cNvPr>
          <p:cNvSpPr txBox="1">
            <a:spLocks noChangeArrowheads="1"/>
          </p:cNvSpPr>
          <p:nvPr/>
        </p:nvSpPr>
        <p:spPr bwMode="auto">
          <a:xfrm>
            <a:off x="838200" y="4572561"/>
            <a:ext cx="10336480" cy="1733808"/>
          </a:xfrm>
          <a:prstGeom prst="rect">
            <a:avLst/>
          </a:prstGeom>
          <a:noFill/>
          <a:ln w="9525">
            <a:solidFill>
              <a:srgbClr val="D2E58B"/>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1450" indent="-171450"/>
            <a:r>
              <a:rPr lang="en-US" sz="2000" dirty="0">
                <a:solidFill>
                  <a:prstClr val="black"/>
                </a:solidFill>
                <a:cs typeface="Calibri" panose="020F0502020204030204" pitchFamily="34" charset="0"/>
              </a:rPr>
              <a:t>The tasks and resources are spread out throughout the consortium and the allocation of resources are adequate. </a:t>
            </a:r>
            <a:r>
              <a:rPr lang="en-US" sz="2000" b="1" dirty="0">
                <a:solidFill>
                  <a:prstClr val="black"/>
                </a:solidFill>
                <a:cs typeface="Calibri" panose="020F0502020204030204" pitchFamily="34" charset="0"/>
              </a:rPr>
              <a:t>All participants have a valid role</a:t>
            </a:r>
            <a:r>
              <a:rPr lang="en-US" sz="2000" dirty="0">
                <a:solidFill>
                  <a:prstClr val="black"/>
                </a:solidFill>
                <a:cs typeface="Calibri" panose="020F0502020204030204" pitchFamily="34" charset="0"/>
              </a:rPr>
              <a:t>.</a:t>
            </a:r>
          </a:p>
          <a:p>
            <a:pPr marL="177800" indent="-177800"/>
            <a:r>
              <a:rPr lang="en-US" altLang="pt-PT" sz="2000" dirty="0">
                <a:solidFill>
                  <a:prstClr val="black"/>
                </a:solidFill>
                <a:cs typeface="Calibri" panose="020F0502020204030204" pitchFamily="34" charset="0"/>
              </a:rPr>
              <a:t>Complementary of partners are not fully clear.</a:t>
            </a:r>
          </a:p>
          <a:p>
            <a:pPr marL="177800" indent="-177800"/>
            <a:r>
              <a:rPr lang="en-US" sz="2000" dirty="0">
                <a:solidFill>
                  <a:prstClr val="black"/>
                </a:solidFill>
                <a:cs typeface="Calibri" panose="020F0502020204030204" pitchFamily="34" charset="0"/>
              </a:rPr>
              <a:t>Critical risks have been identified and mitigation measures proposed for each, but these are not elaborated fully</a:t>
            </a:r>
          </a:p>
        </p:txBody>
      </p:sp>
      <p:sp>
        <p:nvSpPr>
          <p:cNvPr id="11" name="Title 1">
            <a:extLst>
              <a:ext uri="{FF2B5EF4-FFF2-40B4-BE49-F238E27FC236}">
                <a16:creationId xmlns:a16="http://schemas.microsoft.com/office/drawing/2014/main" id="{28522821-D474-47AE-8CD4-79A1B306FC8F}"/>
              </a:ext>
            </a:extLst>
          </p:cNvPr>
          <p:cNvSpPr txBox="1">
            <a:spLocks/>
          </p:cNvSpPr>
          <p:nvPr/>
        </p:nvSpPr>
        <p:spPr>
          <a:xfrm>
            <a:off x="838200" y="439470"/>
            <a:ext cx="10515600" cy="5924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prstClr val="black"/>
                </a:solidFill>
                <a:latin typeface="Calibri" panose="020F0502020204030204" pitchFamily="34" charset="0"/>
                <a:cs typeface="Calibri" panose="020F0502020204030204" pitchFamily="34" charset="0"/>
              </a:rPr>
              <a:t>LESSONS LEARNED FROM H2020 PROPOSALS</a:t>
            </a:r>
            <a:endParaRPr lang="pt-PT" sz="2000" b="1"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59782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1660514" y="1055075"/>
            <a:ext cx="8001000" cy="3170099"/>
          </a:xfrm>
          <a:prstGeom prst="rect">
            <a:avLst/>
          </a:prstGeom>
          <a:noFill/>
        </p:spPr>
        <p:txBody>
          <a:bodyPr wrap="square" rtlCol="0">
            <a:spAutoFit/>
          </a:bodyPr>
          <a:lstStyle/>
          <a:p>
            <a:endParaRPr lang="en-GB" sz="2000" b="1" dirty="0">
              <a:solidFill>
                <a:srgbClr val="70AD47"/>
              </a:solidFill>
              <a:latin typeface="Calibri" panose="020F0502020204030204" pitchFamily="34" charset="0"/>
              <a:cs typeface="Calibri" panose="020F0502020204030204" pitchFamily="34" charset="0"/>
            </a:endParaRPr>
          </a:p>
          <a:p>
            <a:r>
              <a:rPr lang="en-GB" sz="2000" b="1" dirty="0">
                <a:solidFill>
                  <a:srgbClr val="A5A5A5"/>
                </a:solidFill>
                <a:latin typeface="Calibri" panose="020F0502020204030204" pitchFamily="34" charset="0"/>
                <a:cs typeface="Calibri" panose="020F0502020204030204" pitchFamily="34" charset="0"/>
              </a:rPr>
              <a:t>Budget	: </a:t>
            </a:r>
            <a:r>
              <a:rPr lang="en-US" sz="2000" b="1" dirty="0">
                <a:solidFill>
                  <a:prstClr val="black"/>
                </a:solidFill>
                <a:latin typeface="Calibri" panose="020F0502020204030204" pitchFamily="34" charset="0"/>
                <a:cs typeface="Calibri" panose="020F0502020204030204" pitchFamily="34" charset="0"/>
              </a:rPr>
              <a:t>€100 billion (€3.5 billion to </a:t>
            </a:r>
            <a:r>
              <a:rPr lang="en-US" sz="2000" b="1" dirty="0" err="1">
                <a:solidFill>
                  <a:prstClr val="black"/>
                </a:solidFill>
                <a:latin typeface="Calibri" panose="020F0502020204030204" pitchFamily="34" charset="0"/>
                <a:cs typeface="Calibri" panose="020F0502020204030204" pitchFamily="34" charset="0"/>
              </a:rPr>
              <a:t>InvestEU</a:t>
            </a:r>
            <a:r>
              <a:rPr lang="en-US" sz="2000" b="1" dirty="0">
                <a:solidFill>
                  <a:prstClr val="black"/>
                </a:solidFill>
                <a:latin typeface="Calibri" panose="020F0502020204030204" pitchFamily="34" charset="0"/>
                <a:cs typeface="Calibri" panose="020F0502020204030204" pitchFamily="34" charset="0"/>
              </a:rPr>
              <a:t> Fund)</a:t>
            </a:r>
            <a:endParaRPr lang="en-US" sz="2000" dirty="0">
              <a:solidFill>
                <a:prstClr val="black"/>
              </a:solidFill>
              <a:latin typeface="Calibri" panose="020F0502020204030204" pitchFamily="34" charset="0"/>
              <a:cs typeface="Calibri" panose="020F0502020204030204" pitchFamily="34" charset="0"/>
            </a:endParaRPr>
          </a:p>
          <a:p>
            <a:r>
              <a:rPr lang="en-GB" sz="2000" b="1" dirty="0">
                <a:solidFill>
                  <a:srgbClr val="A5A5A5"/>
                </a:solidFill>
                <a:latin typeface="Calibri" panose="020F0502020204030204" pitchFamily="34" charset="0"/>
                <a:cs typeface="Calibri" panose="020F0502020204030204" pitchFamily="34" charset="0"/>
              </a:rPr>
              <a:t>Timeline	: </a:t>
            </a:r>
            <a:r>
              <a:rPr lang="pt-PT" sz="2000" b="1" dirty="0" err="1">
                <a:solidFill>
                  <a:prstClr val="black"/>
                </a:solidFill>
                <a:latin typeface="Calibri" panose="020F0502020204030204" pitchFamily="34" charset="0"/>
                <a:cs typeface="Calibri" panose="020F0502020204030204" pitchFamily="34" charset="0"/>
              </a:rPr>
              <a:t>From</a:t>
            </a:r>
            <a:r>
              <a:rPr lang="pt-PT" sz="2000" b="1" dirty="0">
                <a:solidFill>
                  <a:prstClr val="black"/>
                </a:solidFill>
                <a:latin typeface="Calibri" panose="020F0502020204030204" pitchFamily="34" charset="0"/>
                <a:cs typeface="Calibri" panose="020F0502020204030204" pitchFamily="34" charset="0"/>
              </a:rPr>
              <a:t> </a:t>
            </a:r>
            <a:r>
              <a:rPr lang="pt-PT" sz="2000" b="1" dirty="0" err="1">
                <a:solidFill>
                  <a:prstClr val="black"/>
                </a:solidFill>
                <a:latin typeface="Calibri" panose="020F0502020204030204" pitchFamily="34" charset="0"/>
                <a:cs typeface="Calibri" panose="020F0502020204030204" pitchFamily="34" charset="0"/>
              </a:rPr>
              <a:t>January</a:t>
            </a:r>
            <a:r>
              <a:rPr lang="pt-PT" sz="2000" b="1" dirty="0">
                <a:solidFill>
                  <a:prstClr val="black"/>
                </a:solidFill>
                <a:latin typeface="Calibri" panose="020F0502020204030204" pitchFamily="34" charset="0"/>
                <a:cs typeface="Calibri" panose="020F0502020204030204" pitchFamily="34" charset="0"/>
              </a:rPr>
              <a:t> 2021 to </a:t>
            </a:r>
            <a:r>
              <a:rPr lang="pt-PT" sz="2000" b="1" dirty="0" err="1">
                <a:solidFill>
                  <a:prstClr val="black"/>
                </a:solidFill>
                <a:latin typeface="Calibri" panose="020F0502020204030204" pitchFamily="34" charset="0"/>
                <a:cs typeface="Calibri" panose="020F0502020204030204" pitchFamily="34" charset="0"/>
              </a:rPr>
              <a:t>December</a:t>
            </a:r>
            <a:r>
              <a:rPr lang="pt-PT" sz="2000" b="1" dirty="0">
                <a:solidFill>
                  <a:prstClr val="black"/>
                </a:solidFill>
                <a:latin typeface="Calibri" panose="020F0502020204030204" pitchFamily="34" charset="0"/>
                <a:cs typeface="Calibri" panose="020F0502020204030204" pitchFamily="34" charset="0"/>
              </a:rPr>
              <a:t> 2027</a:t>
            </a:r>
          </a:p>
          <a:p>
            <a:r>
              <a:rPr lang="en-US" sz="2000" dirty="0">
                <a:solidFill>
                  <a:prstClr val="black"/>
                </a:solidFill>
                <a:latin typeface="Calibri" panose="020F0502020204030204" pitchFamily="34" charset="0"/>
                <a:cs typeface="Calibri" panose="020F0502020204030204" pitchFamily="34" charset="0"/>
              </a:rPr>
              <a:t> </a:t>
            </a:r>
          </a:p>
          <a:p>
            <a:r>
              <a:rPr lang="en-GB" sz="2000" b="1" dirty="0">
                <a:solidFill>
                  <a:srgbClr val="76923C"/>
                </a:solidFill>
                <a:latin typeface="Calibri" panose="020F0502020204030204" pitchFamily="34" charset="0"/>
                <a:cs typeface="Calibri" panose="020F0502020204030204" pitchFamily="34" charset="0"/>
              </a:rPr>
              <a:t>Affirmation</a:t>
            </a:r>
          </a:p>
          <a:p>
            <a:r>
              <a:rPr lang="en-US" sz="2000" b="1" dirty="0">
                <a:solidFill>
                  <a:prstClr val="black"/>
                </a:solidFill>
                <a:latin typeface="Calibri" panose="020F0502020204030204" pitchFamily="34" charset="0"/>
                <a:cs typeface="Calibri" panose="020F0502020204030204" pitchFamily="34" charset="0"/>
              </a:rPr>
              <a:t>20 March 2019	: </a:t>
            </a:r>
            <a:r>
              <a:rPr lang="en-US" sz="2000" dirty="0">
                <a:solidFill>
                  <a:prstClr val="black"/>
                </a:solidFill>
                <a:latin typeface="Calibri" panose="020F0502020204030204" pitchFamily="34" charset="0"/>
                <a:cs typeface="Calibri" panose="020F0502020204030204" pitchFamily="34" charset="0"/>
              </a:rPr>
              <a:t>EU institutions reached a provisional agreement</a:t>
            </a:r>
          </a:p>
          <a:p>
            <a:r>
              <a:rPr lang="en-US" sz="2000" b="1" dirty="0">
                <a:solidFill>
                  <a:prstClr val="black"/>
                </a:solidFill>
                <a:latin typeface="Calibri" panose="020F0502020204030204" pitchFamily="34" charset="0"/>
                <a:cs typeface="Calibri" panose="020F0502020204030204" pitchFamily="34" charset="0"/>
              </a:rPr>
              <a:t>17 April 2019 	: </a:t>
            </a:r>
            <a:r>
              <a:rPr lang="en-US" sz="2000" dirty="0">
                <a:solidFill>
                  <a:prstClr val="black"/>
                </a:solidFill>
                <a:latin typeface="Calibri" panose="020F0502020204030204" pitchFamily="34" charset="0"/>
                <a:cs typeface="Calibri" panose="020F0502020204030204" pitchFamily="34" charset="0"/>
              </a:rPr>
              <a:t>European Parliament endorsed the provisional agreement</a:t>
            </a:r>
          </a:p>
          <a:p>
            <a:endParaRPr lang="en-GB" sz="2000" b="1" dirty="0">
              <a:solidFill>
                <a:srgbClr val="70AD47"/>
              </a:solidFill>
              <a:latin typeface="Calibri" panose="020F0502020204030204" pitchFamily="34" charset="0"/>
              <a:cs typeface="Calibri" panose="020F0502020204030204" pitchFamily="34" charset="0"/>
            </a:endParaRPr>
          </a:p>
          <a:p>
            <a:r>
              <a:rPr lang="en-GB" sz="2000" b="1" dirty="0">
                <a:solidFill>
                  <a:srgbClr val="76923C"/>
                </a:solidFill>
                <a:latin typeface="Calibri" panose="020F0502020204030204" pitchFamily="34" charset="0"/>
                <a:cs typeface="Calibri" panose="020F0502020204030204" pitchFamily="34" charset="0"/>
              </a:rPr>
              <a:t>Updates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3351" y="4589726"/>
            <a:ext cx="1676400" cy="1161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678570" y="4293093"/>
            <a:ext cx="6606210" cy="1938992"/>
          </a:xfrm>
          <a:prstGeom prst="rect">
            <a:avLst/>
          </a:prstGeom>
          <a:noFill/>
        </p:spPr>
        <p:txBody>
          <a:bodyPr wrap="square" rtlCol="0">
            <a:spAutoFit/>
          </a:bodyPr>
          <a:lstStyle/>
          <a:p>
            <a:pPr algn="just"/>
            <a:r>
              <a:rPr lang="en-US" sz="2000" dirty="0">
                <a:solidFill>
                  <a:prstClr val="black"/>
                </a:solidFill>
                <a:latin typeface="Calibri" panose="020F0502020204030204" pitchFamily="34" charset="0"/>
                <a:cs typeface="Calibri" panose="020F0502020204030204" pitchFamily="34" charset="0"/>
              </a:rPr>
              <a:t>After the political agreement, the Commission has begun the </a:t>
            </a:r>
            <a:r>
              <a:rPr lang="en-US" sz="2000" b="1" dirty="0">
                <a:solidFill>
                  <a:prstClr val="black"/>
                </a:solidFill>
                <a:latin typeface="Calibri" panose="020F0502020204030204" pitchFamily="34" charset="0"/>
                <a:cs typeface="Calibri" panose="020F0502020204030204" pitchFamily="34" charset="0"/>
              </a:rPr>
              <a:t>strategic planning</a:t>
            </a:r>
            <a:r>
              <a:rPr lang="en-US" sz="2000" dirty="0">
                <a:solidFill>
                  <a:prstClr val="black"/>
                </a:solidFill>
                <a:latin typeface="Calibri" panose="020F0502020204030204" pitchFamily="34" charset="0"/>
                <a:cs typeface="Calibri" panose="020F0502020204030204" pitchFamily="34" charset="0"/>
              </a:rPr>
              <a:t> process.</a:t>
            </a:r>
          </a:p>
          <a:p>
            <a:pPr algn="just"/>
            <a:endParaRPr lang="en-US" sz="2000" dirty="0">
              <a:solidFill>
                <a:prstClr val="black"/>
              </a:solidFill>
              <a:latin typeface="Calibri" panose="020F0502020204030204" pitchFamily="34" charset="0"/>
              <a:cs typeface="Calibri" panose="020F0502020204030204" pitchFamily="34" charset="0"/>
            </a:endParaRPr>
          </a:p>
          <a:p>
            <a:pPr algn="just"/>
            <a:r>
              <a:rPr lang="en-US" sz="2000" b="1" u="sng" dirty="0">
                <a:solidFill>
                  <a:prstClr val="black"/>
                </a:solidFill>
                <a:latin typeface="Calibri" panose="020F0502020204030204" pitchFamily="34" charset="0"/>
                <a:cs typeface="Calibri" panose="020F0502020204030204" pitchFamily="34" charset="0"/>
              </a:rPr>
              <a:t>Next step:</a:t>
            </a:r>
            <a:r>
              <a:rPr lang="en-US" sz="2000" dirty="0">
                <a:solidFill>
                  <a:prstClr val="black"/>
                </a:solidFill>
                <a:latin typeface="Calibri" panose="020F0502020204030204" pitchFamily="34" charset="0"/>
                <a:cs typeface="Calibri" panose="020F0502020204030204" pitchFamily="34" charset="0"/>
              </a:rPr>
              <a:t> Setting out a multiannual </a:t>
            </a:r>
            <a:r>
              <a:rPr lang="en-US" sz="2000" b="1" dirty="0">
                <a:solidFill>
                  <a:prstClr val="black"/>
                </a:solidFill>
                <a:latin typeface="Calibri" panose="020F0502020204030204" pitchFamily="34" charset="0"/>
                <a:cs typeface="Calibri" panose="020F0502020204030204" pitchFamily="34" charset="0"/>
              </a:rPr>
              <a:t>strategic plan</a:t>
            </a:r>
            <a:r>
              <a:rPr lang="en-US" sz="2000" dirty="0">
                <a:solidFill>
                  <a:prstClr val="black"/>
                </a:solidFill>
                <a:latin typeface="Calibri" panose="020F0502020204030204" pitchFamily="34" charset="0"/>
                <a:cs typeface="Calibri" panose="020F0502020204030204" pitchFamily="34" charset="0"/>
              </a:rPr>
              <a:t>, to prepare the content in the </a:t>
            </a:r>
            <a:r>
              <a:rPr lang="en-US" sz="2000" b="1" dirty="0">
                <a:solidFill>
                  <a:prstClr val="black"/>
                </a:solidFill>
                <a:latin typeface="Calibri" panose="020F0502020204030204" pitchFamily="34" charset="0"/>
                <a:cs typeface="Calibri" panose="020F0502020204030204" pitchFamily="34" charset="0"/>
              </a:rPr>
              <a:t>work </a:t>
            </a:r>
            <a:r>
              <a:rPr lang="en-US" sz="2000" b="1" dirty="0" err="1">
                <a:solidFill>
                  <a:prstClr val="black"/>
                </a:solidFill>
                <a:latin typeface="Calibri" panose="020F0502020204030204" pitchFamily="34" charset="0"/>
                <a:cs typeface="Calibri" panose="020F0502020204030204" pitchFamily="34" charset="0"/>
              </a:rPr>
              <a:t>programmes</a:t>
            </a:r>
            <a:r>
              <a:rPr lang="en-US" sz="2000" dirty="0">
                <a:solidFill>
                  <a:prstClr val="black"/>
                </a:solidFill>
                <a:latin typeface="Calibri" panose="020F0502020204030204" pitchFamily="34" charset="0"/>
                <a:cs typeface="Calibri" panose="020F0502020204030204" pitchFamily="34" charset="0"/>
              </a:rPr>
              <a:t> and </a:t>
            </a:r>
            <a:r>
              <a:rPr lang="en-US" sz="2000" b="1" dirty="0">
                <a:solidFill>
                  <a:prstClr val="black"/>
                </a:solidFill>
                <a:latin typeface="Calibri" panose="020F0502020204030204" pitchFamily="34" charset="0"/>
                <a:cs typeface="Calibri" panose="020F0502020204030204" pitchFamily="34" charset="0"/>
              </a:rPr>
              <a:t>calls for proposal</a:t>
            </a:r>
            <a:r>
              <a:rPr lang="en-US" sz="2000" dirty="0">
                <a:solidFill>
                  <a:prstClr val="black"/>
                </a:solidFill>
                <a:latin typeface="Calibri" panose="020F0502020204030204" pitchFamily="34" charset="0"/>
                <a:cs typeface="Calibri" panose="020F0502020204030204" pitchFamily="34" charset="0"/>
              </a:rPr>
              <a:t> for the first 4 years of Horizon Europe.</a:t>
            </a:r>
          </a:p>
        </p:txBody>
      </p:sp>
      <p:sp>
        <p:nvSpPr>
          <p:cNvPr id="8" name="Title 1">
            <a:extLst>
              <a:ext uri="{FF2B5EF4-FFF2-40B4-BE49-F238E27FC236}">
                <a16:creationId xmlns:a16="http://schemas.microsoft.com/office/drawing/2014/main" id="{684E42AF-64DC-4B22-BFE9-366B8209747F}"/>
              </a:ext>
            </a:extLst>
          </p:cNvPr>
          <p:cNvSpPr txBox="1">
            <a:spLocks/>
          </p:cNvSpPr>
          <p:nvPr/>
        </p:nvSpPr>
        <p:spPr>
          <a:xfrm>
            <a:off x="838200" y="663408"/>
            <a:ext cx="10515600" cy="561182"/>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prstClr val="black"/>
                </a:solidFill>
                <a:latin typeface="Calibri" panose="020F0502020204030204" pitchFamily="34" charset="0"/>
                <a:cs typeface="Calibri" panose="020F0502020204030204" pitchFamily="34" charset="0"/>
              </a:rPr>
              <a:t>HORIZON EUROPE OVERVIEW</a:t>
            </a:r>
            <a:endParaRPr lang="pt-PT" sz="2000" b="1"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3520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Content Placeholder 2">
            <a:extLst>
              <a:ext uri="{FF2B5EF4-FFF2-40B4-BE49-F238E27FC236}">
                <a16:creationId xmlns:a16="http://schemas.microsoft.com/office/drawing/2014/main" id="{BB5C1BE6-B4C8-4928-920C-248D7FB22BC7}"/>
              </a:ext>
            </a:extLst>
          </p:cNvPr>
          <p:cNvSpPr>
            <a:spLocks noGrp="1"/>
          </p:cNvSpPr>
          <p:nvPr>
            <p:ph idx="1"/>
          </p:nvPr>
        </p:nvSpPr>
        <p:spPr>
          <a:xfrm>
            <a:off x="1399712" y="822314"/>
            <a:ext cx="9144000" cy="565150"/>
          </a:xfrm>
        </p:spPr>
        <p:txBody>
          <a:bodyPr>
            <a:normAutofit/>
          </a:bodyPr>
          <a:lstStyle/>
          <a:p>
            <a:pPr marL="0" indent="0" algn="ctr">
              <a:buNone/>
            </a:pPr>
            <a:r>
              <a:rPr lang="en-GB" altLang="en-US" sz="2400" b="1" dirty="0">
                <a:solidFill>
                  <a:schemeClr val="accent5">
                    <a:lumMod val="50000"/>
                  </a:schemeClr>
                </a:solidFill>
                <a:latin typeface="Calibri" panose="020F0502020204030204" pitchFamily="34" charset="0"/>
                <a:cs typeface="Calibri" panose="020F0502020204030204" pitchFamily="34" charset="0"/>
              </a:rPr>
              <a:t>The EU provides funding for a broad range of projects and programmes </a:t>
            </a:r>
          </a:p>
        </p:txBody>
      </p:sp>
      <p:sp>
        <p:nvSpPr>
          <p:cNvPr id="47108" name="Content Placeholder 2">
            <a:extLst>
              <a:ext uri="{FF2B5EF4-FFF2-40B4-BE49-F238E27FC236}">
                <a16:creationId xmlns:a16="http://schemas.microsoft.com/office/drawing/2014/main" id="{9ABC0B43-ED12-4AFC-A9A2-F8C8E7E5EF5F}"/>
              </a:ext>
            </a:extLst>
          </p:cNvPr>
          <p:cNvSpPr txBox="1">
            <a:spLocks/>
          </p:cNvSpPr>
          <p:nvPr/>
        </p:nvSpPr>
        <p:spPr bwMode="auto">
          <a:xfrm>
            <a:off x="1875631" y="2356327"/>
            <a:ext cx="8440737" cy="2811463"/>
          </a:xfrm>
          <a:prstGeom prst="rect">
            <a:avLst/>
          </a:prstGeom>
          <a:noFill/>
          <a:ln>
            <a:noFill/>
          </a:ln>
          <a:scene3d>
            <a:camera prst="obliqueTopLef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uFont typeface="Arial" panose="020B0604020202020204" pitchFamily="34" charset="0"/>
              <a:buNone/>
            </a:pPr>
            <a:endParaRPr lang="en-GB" altLang="en-US" dirty="0"/>
          </a:p>
        </p:txBody>
      </p:sp>
      <p:pic>
        <p:nvPicPr>
          <p:cNvPr id="8" name="Image 2">
            <a:extLst>
              <a:ext uri="{FF2B5EF4-FFF2-40B4-BE49-F238E27FC236}">
                <a16:creationId xmlns:a16="http://schemas.microsoft.com/office/drawing/2014/main" id="{D61E30C2-1867-4800-82BC-6E5AEFC0A3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898" y="4965799"/>
            <a:ext cx="3272702" cy="158666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pic>
        <p:nvPicPr>
          <p:cNvPr id="9" name="Image 1">
            <a:extLst>
              <a:ext uri="{FF2B5EF4-FFF2-40B4-BE49-F238E27FC236}">
                <a16:creationId xmlns:a16="http://schemas.microsoft.com/office/drawing/2014/main" id="{08DC3F2A-92C6-45CD-9FEC-DCADA14B90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8445" y="2059007"/>
            <a:ext cx="3972969" cy="113538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pic>
        <p:nvPicPr>
          <p:cNvPr id="10" name="Resim 9" descr="Image result for cosme eu ec">
            <a:extLst>
              <a:ext uri="{FF2B5EF4-FFF2-40B4-BE49-F238E27FC236}">
                <a16:creationId xmlns:a16="http://schemas.microsoft.com/office/drawing/2014/main" id="{38A452BD-0170-4712-B82C-358F440E87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730" y="2756965"/>
            <a:ext cx="2262703" cy="9721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pic>
        <p:nvPicPr>
          <p:cNvPr id="11" name="Resim 10" descr="Image result for creative europe ec eu">
            <a:extLst>
              <a:ext uri="{FF2B5EF4-FFF2-40B4-BE49-F238E27FC236}">
                <a16:creationId xmlns:a16="http://schemas.microsoft.com/office/drawing/2014/main" id="{F045428C-791A-4BFF-B05F-88B9F32ED92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5617" y="3929859"/>
            <a:ext cx="1931109" cy="124173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pic>
        <p:nvPicPr>
          <p:cNvPr id="12" name="Resim 11" descr="Image result for Connecting Europe Facility - CEF ec eu">
            <a:extLst>
              <a:ext uri="{FF2B5EF4-FFF2-40B4-BE49-F238E27FC236}">
                <a16:creationId xmlns:a16="http://schemas.microsoft.com/office/drawing/2014/main" id="{DF9D9E72-1F6B-4686-A71E-9B6D459C1B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4495" y="5291137"/>
            <a:ext cx="2247932" cy="12636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pic>
        <p:nvPicPr>
          <p:cNvPr id="13" name="Resim 12" descr="Image result for Employment and Social Innovation Programme - EASI ec eu">
            <a:extLst>
              <a:ext uri="{FF2B5EF4-FFF2-40B4-BE49-F238E27FC236}">
                <a16:creationId xmlns:a16="http://schemas.microsoft.com/office/drawing/2014/main" id="{FD3D9314-5EF1-4BE9-AF26-62AA9BA06A0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64514" y="2378993"/>
            <a:ext cx="1669366" cy="135636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pic>
        <p:nvPicPr>
          <p:cNvPr id="14" name="Resim 13" descr="Image result for Europe for Citizen ec eu">
            <a:extLst>
              <a:ext uri="{FF2B5EF4-FFF2-40B4-BE49-F238E27FC236}">
                <a16:creationId xmlns:a16="http://schemas.microsoft.com/office/drawing/2014/main" id="{D1F5E022-8866-480F-84F2-D25F6B44B27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50671" y="4047589"/>
            <a:ext cx="1757622" cy="183642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pic>
        <p:nvPicPr>
          <p:cNvPr id="15" name="Resim 14" descr="Image result for Rights, Equality and Citizenship Programme (REC) ec eu">
            <a:extLst>
              <a:ext uri="{FF2B5EF4-FFF2-40B4-BE49-F238E27FC236}">
                <a16:creationId xmlns:a16="http://schemas.microsoft.com/office/drawing/2014/main" id="{CC0DD87A-6F77-48ED-AFCD-771C51AF53D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68766" y="3644983"/>
            <a:ext cx="1257468" cy="10648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pic>
        <p:nvPicPr>
          <p:cNvPr id="16" name="Resim 15" descr="Image result for justice programme ec eu">
            <a:extLst>
              <a:ext uri="{FF2B5EF4-FFF2-40B4-BE49-F238E27FC236}">
                <a16:creationId xmlns:a16="http://schemas.microsoft.com/office/drawing/2014/main" id="{DB2D3142-2466-4A59-8E3F-04D7E476BEE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06400" y="3259138"/>
            <a:ext cx="1032630" cy="100584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pic>
        <p:nvPicPr>
          <p:cNvPr id="17" name="Resim 16" descr="Image result for 3rd EU Health - Health for Growth eu ec image">
            <a:extLst>
              <a:ext uri="{FF2B5EF4-FFF2-40B4-BE49-F238E27FC236}">
                <a16:creationId xmlns:a16="http://schemas.microsoft.com/office/drawing/2014/main" id="{F9C27113-12B3-4635-90EF-E53412564A5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20985" y="5337370"/>
            <a:ext cx="1066800" cy="1066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pic>
        <p:nvPicPr>
          <p:cNvPr id="18" name="Resim 17" descr="Image result for European Instrument for Democracy and Human Rights (EIDHR)  eu ec image">
            <a:extLst>
              <a:ext uri="{FF2B5EF4-FFF2-40B4-BE49-F238E27FC236}">
                <a16:creationId xmlns:a16="http://schemas.microsoft.com/office/drawing/2014/main" id="{7E3A138B-E0B7-4880-9A61-E3299B868B5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40849" y="2116941"/>
            <a:ext cx="1398181" cy="69492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1171853" y="1690761"/>
            <a:ext cx="6210022" cy="3507114"/>
          </a:xfrm>
          <a:prstGeom prst="rect">
            <a:avLst/>
          </a:prstGeom>
          <a:noFill/>
        </p:spPr>
        <p:txBody>
          <a:bodyPr wrap="square" rtlCol="0">
            <a:spAutoFit/>
          </a:bodyPr>
          <a:lstStyle/>
          <a:p>
            <a:pPr>
              <a:lnSpc>
                <a:spcPct val="150000"/>
              </a:lnSpc>
            </a:pPr>
            <a:r>
              <a:rPr lang="en-US" sz="2000" dirty="0">
                <a:solidFill>
                  <a:prstClr val="black"/>
                </a:solidFill>
                <a:latin typeface="Calibri" panose="020F0502020204030204" pitchFamily="34" charset="0"/>
                <a:cs typeface="Calibri" panose="020F0502020204030204" pitchFamily="34" charset="0"/>
              </a:rPr>
              <a:t>Europe can shape its future through research and innovation.</a:t>
            </a:r>
            <a:endParaRPr lang="pt-PT" sz="2000" dirty="0">
              <a:solidFill>
                <a:prstClr val="black"/>
              </a:solidFill>
              <a:latin typeface="Calibri" panose="020F0502020204030204" pitchFamily="34" charset="0"/>
              <a:cs typeface="Calibri" panose="020F0502020204030204" pitchFamily="34" charset="0"/>
            </a:endParaRPr>
          </a:p>
          <a:p>
            <a:pPr marL="285750" indent="-285750">
              <a:lnSpc>
                <a:spcPct val="150000"/>
              </a:lnSpc>
              <a:spcAft>
                <a:spcPts val="600"/>
              </a:spcAft>
              <a:buFont typeface="Arial" panose="020B0604020202020204" pitchFamily="34" charset="0"/>
              <a:buChar char="•"/>
            </a:pPr>
            <a:r>
              <a:rPr lang="en-US" sz="2000" dirty="0">
                <a:solidFill>
                  <a:prstClr val="black"/>
                </a:solidFill>
                <a:latin typeface="Calibri" panose="020F0502020204030204" pitchFamily="34" charset="0"/>
                <a:cs typeface="Calibri" panose="020F0502020204030204" pitchFamily="34" charset="0"/>
              </a:rPr>
              <a:t>Tackling climate change (35 % budgetary target)</a:t>
            </a:r>
          </a:p>
          <a:p>
            <a:pPr marL="285750" indent="-285750">
              <a:lnSpc>
                <a:spcPct val="150000"/>
              </a:lnSpc>
              <a:spcAft>
                <a:spcPts val="600"/>
              </a:spcAft>
              <a:buFont typeface="Arial" panose="020B0604020202020204" pitchFamily="34" charset="0"/>
              <a:buChar char="•"/>
            </a:pPr>
            <a:r>
              <a:rPr lang="en-US" sz="2000" dirty="0">
                <a:solidFill>
                  <a:prstClr val="black"/>
                </a:solidFill>
                <a:latin typeface="Calibri" panose="020F0502020204030204" pitchFamily="34" charset="0"/>
                <a:cs typeface="Calibri" panose="020F0502020204030204" pitchFamily="34" charset="0"/>
              </a:rPr>
              <a:t>Helping to achieve Sustainable Development Goals (SDGs)</a:t>
            </a:r>
          </a:p>
          <a:p>
            <a:pPr marL="285750" indent="-285750">
              <a:lnSpc>
                <a:spcPct val="150000"/>
              </a:lnSpc>
              <a:spcAft>
                <a:spcPts val="600"/>
              </a:spcAft>
              <a:buFont typeface="Arial" panose="020B0604020202020204" pitchFamily="34" charset="0"/>
              <a:buChar char="•"/>
            </a:pPr>
            <a:r>
              <a:rPr lang="en-US" sz="2000" dirty="0">
                <a:solidFill>
                  <a:prstClr val="black"/>
                </a:solidFill>
                <a:latin typeface="Calibri" panose="020F0502020204030204" pitchFamily="34" charset="0"/>
                <a:cs typeface="Calibri" panose="020F0502020204030204" pitchFamily="34" charset="0"/>
              </a:rPr>
              <a:t>Boosting the Union’s competitiveness and growth</a:t>
            </a:r>
          </a:p>
          <a:p>
            <a:pPr>
              <a:lnSpc>
                <a:spcPct val="150000"/>
              </a:lnSpc>
            </a:pPr>
            <a:endParaRPr lang="en-GB" sz="2000" b="1" dirty="0">
              <a:solidFill>
                <a:srgbClr val="70AD47"/>
              </a:solidFill>
              <a:latin typeface="Calibri" panose="020F0502020204030204" pitchFamily="34" charset="0"/>
              <a:cs typeface="Calibri" panose="020F0502020204030204" pitchFamily="34" charset="0"/>
            </a:endParaRPr>
          </a:p>
        </p:txBody>
      </p:sp>
      <p:pic>
        <p:nvPicPr>
          <p:cNvPr id="1026" name="Picture 2" descr="Resultado de imagem para sustainable development goals circle">
            <a:extLst>
              <a:ext uri="{FF2B5EF4-FFF2-40B4-BE49-F238E27FC236}">
                <a16:creationId xmlns:a16="http://schemas.microsoft.com/office/drawing/2014/main" id="{99F8F6A4-F6CE-4824-BFF9-2E7BFDABB9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0" r="2655"/>
          <a:stretch/>
        </p:blipFill>
        <p:spPr bwMode="auto">
          <a:xfrm>
            <a:off x="7710627" y="1539318"/>
            <a:ext cx="4114800" cy="3810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DB0A66BE-57E1-4306-AC78-864117EB0B08}"/>
              </a:ext>
            </a:extLst>
          </p:cNvPr>
          <p:cNvSpPr txBox="1">
            <a:spLocks/>
          </p:cNvSpPr>
          <p:nvPr/>
        </p:nvSpPr>
        <p:spPr>
          <a:xfrm>
            <a:off x="838200" y="784226"/>
            <a:ext cx="10515600" cy="561182"/>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prstClr val="black"/>
                </a:solidFill>
                <a:latin typeface="Calibri" panose="020F0502020204030204" pitchFamily="34" charset="0"/>
                <a:cs typeface="Calibri" panose="020F0502020204030204" pitchFamily="34" charset="0"/>
              </a:rPr>
              <a:t>HORIZON EUROPE VISION</a:t>
            </a:r>
            <a:endParaRPr lang="pt-PT" sz="2000" b="1"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12733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026" name="Picture 2" descr="Image describing the preliminary structure of Horizon Europe. 3 pillars - Excellent science, global challenges and industrial competitiveness and innovative europe. ">
            <a:extLst>
              <a:ext uri="{FF2B5EF4-FFF2-40B4-BE49-F238E27FC236}">
                <a16:creationId xmlns:a16="http://schemas.microsoft.com/office/drawing/2014/main" id="{5B7C678B-B2F3-4CA7-B854-B798962017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2" t="1608" r="2392" b="3042"/>
          <a:stretch/>
        </p:blipFill>
        <p:spPr bwMode="auto">
          <a:xfrm>
            <a:off x="436620" y="985420"/>
            <a:ext cx="11184250" cy="571710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1AA5FAD2-B741-4E85-A53E-A8DAF51B8202}"/>
              </a:ext>
            </a:extLst>
          </p:cNvPr>
          <p:cNvSpPr txBox="1">
            <a:spLocks/>
          </p:cNvSpPr>
          <p:nvPr/>
        </p:nvSpPr>
        <p:spPr>
          <a:xfrm>
            <a:off x="838200" y="365126"/>
            <a:ext cx="10515600" cy="561182"/>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prstClr val="black"/>
                </a:solidFill>
                <a:latin typeface="Calibri" panose="020F0502020204030204" pitchFamily="34" charset="0"/>
                <a:cs typeface="Calibri" panose="020F0502020204030204" pitchFamily="34" charset="0"/>
              </a:rPr>
              <a:t>HORIZON EUROPE STRUCTURE</a:t>
            </a:r>
            <a:endParaRPr lang="pt-PT" sz="2000" b="1"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19934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6" name="TextBox 25"/>
          <p:cNvSpPr txBox="1"/>
          <p:nvPr/>
        </p:nvSpPr>
        <p:spPr>
          <a:xfrm>
            <a:off x="2286001" y="5879068"/>
            <a:ext cx="2849217" cy="400110"/>
          </a:xfrm>
          <a:prstGeom prst="rect">
            <a:avLst/>
          </a:prstGeom>
          <a:noFill/>
        </p:spPr>
        <p:txBody>
          <a:bodyPr wrap="square" rtlCol="0">
            <a:spAutoFit/>
          </a:bodyPr>
          <a:lstStyle/>
          <a:p>
            <a:r>
              <a:rPr lang="en-GB" sz="2000" b="1" dirty="0">
                <a:solidFill>
                  <a:prstClr val="black"/>
                </a:solidFill>
                <a:latin typeface="Calibri" panose="020F0502020204030204" pitchFamily="34" charset="0"/>
                <a:cs typeface="Calibri" panose="020F0502020204030204" pitchFamily="34" charset="0"/>
              </a:rPr>
              <a:t>*in billions of Euros</a:t>
            </a:r>
          </a:p>
        </p:txBody>
      </p:sp>
      <p:grpSp>
        <p:nvGrpSpPr>
          <p:cNvPr id="27" name="Group 26"/>
          <p:cNvGrpSpPr/>
          <p:nvPr/>
        </p:nvGrpSpPr>
        <p:grpSpPr>
          <a:xfrm>
            <a:off x="6781801" y="5465258"/>
            <a:ext cx="612775" cy="612775"/>
            <a:chOff x="6894165" y="2258787"/>
            <a:chExt cx="612775" cy="612775"/>
          </a:xfrm>
        </p:grpSpPr>
        <p:sp>
          <p:nvSpPr>
            <p:cNvPr id="28" name="Oval 27"/>
            <p:cNvSpPr/>
            <p:nvPr/>
          </p:nvSpPr>
          <p:spPr bwMode="ltGray">
            <a:xfrm>
              <a:off x="6894165" y="2258787"/>
              <a:ext cx="612775" cy="612775"/>
            </a:xfrm>
            <a:prstGeom prst="ellipse">
              <a:avLst/>
            </a:prstGeom>
            <a:solidFill>
              <a:schemeClr val="accent6"/>
            </a:solidFill>
            <a:ln w="3175" cap="flat" cmpd="sng" algn="ctr">
              <a:solidFill>
                <a:schemeClr val="accent6"/>
              </a:solidFill>
              <a:prstDash val="solid"/>
            </a:ln>
            <a:effectLst/>
          </p:spPr>
          <p:txBody>
            <a:bodyPr rtlCol="0" anchor="ctr"/>
            <a:lstStyle/>
            <a:p>
              <a:pPr algn="ctr" defTabSz="1018824">
                <a:defRPr/>
              </a:pPr>
              <a:endParaRPr lang="en-GB" sz="2000" kern="0" dirty="0" err="1">
                <a:solidFill>
                  <a:srgbClr val="FFFFFF"/>
                </a:solidFill>
                <a:latin typeface="Georgia" pitchFamily="18" charset="0"/>
              </a:endParaRPr>
            </a:p>
          </p:txBody>
        </p:sp>
        <p:grpSp>
          <p:nvGrpSpPr>
            <p:cNvPr id="29" name="Group 28"/>
            <p:cNvGrpSpPr>
              <a:grpSpLocks noChangeAspect="1"/>
            </p:cNvGrpSpPr>
            <p:nvPr/>
          </p:nvGrpSpPr>
          <p:grpSpPr bwMode="auto">
            <a:xfrm>
              <a:off x="7020266" y="2333045"/>
              <a:ext cx="356266" cy="475466"/>
              <a:chOff x="2471" y="1570"/>
              <a:chExt cx="534" cy="713"/>
            </a:xfrm>
            <a:solidFill>
              <a:srgbClr val="FFFFFF"/>
            </a:solidFill>
          </p:grpSpPr>
          <p:sp>
            <p:nvSpPr>
              <p:cNvPr id="30" name="Freeform 29"/>
              <p:cNvSpPr>
                <a:spLocks noChangeAspect="1"/>
              </p:cNvSpPr>
              <p:nvPr/>
            </p:nvSpPr>
            <p:spPr bwMode="auto">
              <a:xfrm>
                <a:off x="2471" y="1737"/>
                <a:ext cx="534" cy="546"/>
              </a:xfrm>
              <a:custGeom>
                <a:avLst/>
                <a:gdLst>
                  <a:gd name="T0" fmla="*/ 198 w 1068"/>
                  <a:gd name="T1" fmla="*/ 36 h 1092"/>
                  <a:gd name="T2" fmla="*/ 223 w 1068"/>
                  <a:gd name="T3" fmla="*/ 75 h 1092"/>
                  <a:gd name="T4" fmla="*/ 238 w 1068"/>
                  <a:gd name="T5" fmla="*/ 111 h 1092"/>
                  <a:gd name="T6" fmla="*/ 247 w 1068"/>
                  <a:gd name="T7" fmla="*/ 141 h 1092"/>
                  <a:gd name="T8" fmla="*/ 251 w 1068"/>
                  <a:gd name="T9" fmla="*/ 160 h 1092"/>
                  <a:gd name="T10" fmla="*/ 250 w 1068"/>
                  <a:gd name="T11" fmla="*/ 182 h 1092"/>
                  <a:gd name="T12" fmla="*/ 235 w 1068"/>
                  <a:gd name="T13" fmla="*/ 219 h 1092"/>
                  <a:gd name="T14" fmla="*/ 209 w 1068"/>
                  <a:gd name="T15" fmla="*/ 241 h 1092"/>
                  <a:gd name="T16" fmla="*/ 180 w 1068"/>
                  <a:gd name="T17" fmla="*/ 253 h 1092"/>
                  <a:gd name="T18" fmla="*/ 155 w 1068"/>
                  <a:gd name="T19" fmla="*/ 258 h 1092"/>
                  <a:gd name="T20" fmla="*/ 144 w 1068"/>
                  <a:gd name="T21" fmla="*/ 258 h 1092"/>
                  <a:gd name="T22" fmla="*/ 119 w 1068"/>
                  <a:gd name="T23" fmla="*/ 257 h 1092"/>
                  <a:gd name="T24" fmla="*/ 97 w 1068"/>
                  <a:gd name="T25" fmla="*/ 253 h 1092"/>
                  <a:gd name="T26" fmla="*/ 77 w 1068"/>
                  <a:gd name="T27" fmla="*/ 247 h 1092"/>
                  <a:gd name="T28" fmla="*/ 60 w 1068"/>
                  <a:gd name="T29" fmla="*/ 238 h 1092"/>
                  <a:gd name="T30" fmla="*/ 45 w 1068"/>
                  <a:gd name="T31" fmla="*/ 227 h 1092"/>
                  <a:gd name="T32" fmla="*/ 25 w 1068"/>
                  <a:gd name="T33" fmla="*/ 203 h 1092"/>
                  <a:gd name="T34" fmla="*/ 17 w 1068"/>
                  <a:gd name="T35" fmla="*/ 176 h 1092"/>
                  <a:gd name="T36" fmla="*/ 14 w 1068"/>
                  <a:gd name="T37" fmla="*/ 164 h 1092"/>
                  <a:gd name="T38" fmla="*/ 25 w 1068"/>
                  <a:gd name="T39" fmla="*/ 118 h 1092"/>
                  <a:gd name="T40" fmla="*/ 45 w 1068"/>
                  <a:gd name="T41" fmla="*/ 79 h 1092"/>
                  <a:gd name="T42" fmla="*/ 70 w 1068"/>
                  <a:gd name="T43" fmla="*/ 47 h 1092"/>
                  <a:gd name="T44" fmla="*/ 92 w 1068"/>
                  <a:gd name="T45" fmla="*/ 24 h 1092"/>
                  <a:gd name="T46" fmla="*/ 105 w 1068"/>
                  <a:gd name="T47" fmla="*/ 13 h 1092"/>
                  <a:gd name="T48" fmla="*/ 96 w 1068"/>
                  <a:gd name="T49" fmla="*/ 2 h 1092"/>
                  <a:gd name="T50" fmla="*/ 81 w 1068"/>
                  <a:gd name="T51" fmla="*/ 14 h 1092"/>
                  <a:gd name="T52" fmla="*/ 58 w 1068"/>
                  <a:gd name="T53" fmla="*/ 38 h 1092"/>
                  <a:gd name="T54" fmla="*/ 33 w 1068"/>
                  <a:gd name="T55" fmla="*/ 72 h 1092"/>
                  <a:gd name="T56" fmla="*/ 10 w 1068"/>
                  <a:gd name="T57" fmla="*/ 114 h 1092"/>
                  <a:gd name="T58" fmla="*/ 0 w 1068"/>
                  <a:gd name="T59" fmla="*/ 163 h 1092"/>
                  <a:gd name="T60" fmla="*/ 1 w 1068"/>
                  <a:gd name="T61" fmla="*/ 178 h 1092"/>
                  <a:gd name="T62" fmla="*/ 12 w 1068"/>
                  <a:gd name="T63" fmla="*/ 210 h 1092"/>
                  <a:gd name="T64" fmla="*/ 35 w 1068"/>
                  <a:gd name="T65" fmla="*/ 238 h 1092"/>
                  <a:gd name="T66" fmla="*/ 51 w 1068"/>
                  <a:gd name="T67" fmla="*/ 251 h 1092"/>
                  <a:gd name="T68" fmla="*/ 71 w 1068"/>
                  <a:gd name="T69" fmla="*/ 261 h 1092"/>
                  <a:gd name="T70" fmla="*/ 92 w 1068"/>
                  <a:gd name="T71" fmla="*/ 268 h 1092"/>
                  <a:gd name="T72" fmla="*/ 117 w 1068"/>
                  <a:gd name="T73" fmla="*/ 272 h 1092"/>
                  <a:gd name="T74" fmla="*/ 144 w 1068"/>
                  <a:gd name="T75" fmla="*/ 273 h 1092"/>
                  <a:gd name="T76" fmla="*/ 156 w 1068"/>
                  <a:gd name="T77" fmla="*/ 273 h 1092"/>
                  <a:gd name="T78" fmla="*/ 183 w 1068"/>
                  <a:gd name="T79" fmla="*/ 268 h 1092"/>
                  <a:gd name="T80" fmla="*/ 217 w 1068"/>
                  <a:gd name="T81" fmla="*/ 254 h 1092"/>
                  <a:gd name="T82" fmla="*/ 247 w 1068"/>
                  <a:gd name="T83" fmla="*/ 228 h 1092"/>
                  <a:gd name="T84" fmla="*/ 266 w 1068"/>
                  <a:gd name="T85" fmla="*/ 185 h 1092"/>
                  <a:gd name="T86" fmla="*/ 267 w 1068"/>
                  <a:gd name="T87" fmla="*/ 165 h 1092"/>
                  <a:gd name="T88" fmla="*/ 266 w 1068"/>
                  <a:gd name="T89" fmla="*/ 154 h 1092"/>
                  <a:gd name="T90" fmla="*/ 261 w 1068"/>
                  <a:gd name="T91" fmla="*/ 131 h 1092"/>
                  <a:gd name="T92" fmla="*/ 249 w 1068"/>
                  <a:gd name="T93" fmla="*/ 96 h 1092"/>
                  <a:gd name="T94" fmla="*/ 229 w 1068"/>
                  <a:gd name="T95" fmla="*/ 55 h 1092"/>
                  <a:gd name="T96" fmla="*/ 198 w 1068"/>
                  <a:gd name="T97" fmla="*/ 13 h 10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68"/>
                  <a:gd name="T148" fmla="*/ 0 h 1092"/>
                  <a:gd name="T149" fmla="*/ 1068 w 1068"/>
                  <a:gd name="T150" fmla="*/ 1092 h 10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68" h="1092">
                    <a:moveTo>
                      <a:pt x="701" y="41"/>
                    </a:moveTo>
                    <a:lnTo>
                      <a:pt x="749" y="92"/>
                    </a:lnTo>
                    <a:lnTo>
                      <a:pt x="792" y="144"/>
                    </a:lnTo>
                    <a:lnTo>
                      <a:pt x="830" y="196"/>
                    </a:lnTo>
                    <a:lnTo>
                      <a:pt x="863" y="248"/>
                    </a:lnTo>
                    <a:lnTo>
                      <a:pt x="892" y="300"/>
                    </a:lnTo>
                    <a:lnTo>
                      <a:pt x="916" y="349"/>
                    </a:lnTo>
                    <a:lnTo>
                      <a:pt x="938" y="399"/>
                    </a:lnTo>
                    <a:lnTo>
                      <a:pt x="955" y="445"/>
                    </a:lnTo>
                    <a:lnTo>
                      <a:pt x="969" y="489"/>
                    </a:lnTo>
                    <a:lnTo>
                      <a:pt x="982" y="528"/>
                    </a:lnTo>
                    <a:lnTo>
                      <a:pt x="991" y="565"/>
                    </a:lnTo>
                    <a:lnTo>
                      <a:pt x="997" y="596"/>
                    </a:lnTo>
                    <a:lnTo>
                      <a:pt x="1002" y="622"/>
                    </a:lnTo>
                    <a:lnTo>
                      <a:pt x="1006" y="642"/>
                    </a:lnTo>
                    <a:lnTo>
                      <a:pt x="1007" y="657"/>
                    </a:lnTo>
                    <a:lnTo>
                      <a:pt x="1008" y="664"/>
                    </a:lnTo>
                    <a:lnTo>
                      <a:pt x="1002" y="728"/>
                    </a:lnTo>
                    <a:lnTo>
                      <a:pt x="989" y="786"/>
                    </a:lnTo>
                    <a:lnTo>
                      <a:pt x="968" y="835"/>
                    </a:lnTo>
                    <a:lnTo>
                      <a:pt x="940" y="877"/>
                    </a:lnTo>
                    <a:lnTo>
                      <a:pt x="909" y="913"/>
                    </a:lnTo>
                    <a:lnTo>
                      <a:pt x="873" y="943"/>
                    </a:lnTo>
                    <a:lnTo>
                      <a:pt x="837" y="967"/>
                    </a:lnTo>
                    <a:lnTo>
                      <a:pt x="797" y="986"/>
                    </a:lnTo>
                    <a:lnTo>
                      <a:pt x="758" y="1002"/>
                    </a:lnTo>
                    <a:lnTo>
                      <a:pt x="720" y="1013"/>
                    </a:lnTo>
                    <a:lnTo>
                      <a:pt x="685" y="1021"/>
                    </a:lnTo>
                    <a:lnTo>
                      <a:pt x="652" y="1027"/>
                    </a:lnTo>
                    <a:lnTo>
                      <a:pt x="623" y="1030"/>
                    </a:lnTo>
                    <a:lnTo>
                      <a:pt x="602" y="1031"/>
                    </a:lnTo>
                    <a:lnTo>
                      <a:pt x="587" y="1032"/>
                    </a:lnTo>
                    <a:lnTo>
                      <a:pt x="579" y="1032"/>
                    </a:lnTo>
                    <a:lnTo>
                      <a:pt x="544" y="1032"/>
                    </a:lnTo>
                    <a:lnTo>
                      <a:pt x="512" y="1030"/>
                    </a:lnTo>
                    <a:lnTo>
                      <a:pt x="479" y="1028"/>
                    </a:lnTo>
                    <a:lnTo>
                      <a:pt x="448" y="1024"/>
                    </a:lnTo>
                    <a:lnTo>
                      <a:pt x="418" y="1019"/>
                    </a:lnTo>
                    <a:lnTo>
                      <a:pt x="390" y="1013"/>
                    </a:lnTo>
                    <a:lnTo>
                      <a:pt x="362" y="1006"/>
                    </a:lnTo>
                    <a:lnTo>
                      <a:pt x="335" y="998"/>
                    </a:lnTo>
                    <a:lnTo>
                      <a:pt x="310" y="989"/>
                    </a:lnTo>
                    <a:lnTo>
                      <a:pt x="286" y="978"/>
                    </a:lnTo>
                    <a:lnTo>
                      <a:pt x="263" y="968"/>
                    </a:lnTo>
                    <a:lnTo>
                      <a:pt x="241" y="955"/>
                    </a:lnTo>
                    <a:lnTo>
                      <a:pt x="219" y="941"/>
                    </a:lnTo>
                    <a:lnTo>
                      <a:pt x="200" y="928"/>
                    </a:lnTo>
                    <a:lnTo>
                      <a:pt x="181" y="911"/>
                    </a:lnTo>
                    <a:lnTo>
                      <a:pt x="164" y="895"/>
                    </a:lnTo>
                    <a:lnTo>
                      <a:pt x="129" y="855"/>
                    </a:lnTo>
                    <a:lnTo>
                      <a:pt x="103" y="813"/>
                    </a:lnTo>
                    <a:lnTo>
                      <a:pt x="84" y="774"/>
                    </a:lnTo>
                    <a:lnTo>
                      <a:pt x="72" y="737"/>
                    </a:lnTo>
                    <a:lnTo>
                      <a:pt x="65" y="705"/>
                    </a:lnTo>
                    <a:lnTo>
                      <a:pt x="60" y="680"/>
                    </a:lnTo>
                    <a:lnTo>
                      <a:pt x="59" y="663"/>
                    </a:lnTo>
                    <a:lnTo>
                      <a:pt x="59" y="657"/>
                    </a:lnTo>
                    <a:lnTo>
                      <a:pt x="66" y="595"/>
                    </a:lnTo>
                    <a:lnTo>
                      <a:pt x="80" y="533"/>
                    </a:lnTo>
                    <a:lnTo>
                      <a:pt x="101" y="475"/>
                    </a:lnTo>
                    <a:lnTo>
                      <a:pt x="125" y="419"/>
                    </a:lnTo>
                    <a:lnTo>
                      <a:pt x="152" y="366"/>
                    </a:lnTo>
                    <a:lnTo>
                      <a:pt x="183" y="316"/>
                    </a:lnTo>
                    <a:lnTo>
                      <a:pt x="216" y="270"/>
                    </a:lnTo>
                    <a:lnTo>
                      <a:pt x="249" y="227"/>
                    </a:lnTo>
                    <a:lnTo>
                      <a:pt x="283" y="188"/>
                    </a:lnTo>
                    <a:lnTo>
                      <a:pt x="314" y="154"/>
                    </a:lnTo>
                    <a:lnTo>
                      <a:pt x="344" y="123"/>
                    </a:lnTo>
                    <a:lnTo>
                      <a:pt x="371" y="99"/>
                    </a:lnTo>
                    <a:lnTo>
                      <a:pt x="393" y="78"/>
                    </a:lnTo>
                    <a:lnTo>
                      <a:pt x="412" y="63"/>
                    </a:lnTo>
                    <a:lnTo>
                      <a:pt x="423" y="54"/>
                    </a:lnTo>
                    <a:lnTo>
                      <a:pt x="428" y="51"/>
                    </a:lnTo>
                    <a:lnTo>
                      <a:pt x="391" y="3"/>
                    </a:lnTo>
                    <a:lnTo>
                      <a:pt x="384" y="8"/>
                    </a:lnTo>
                    <a:lnTo>
                      <a:pt x="370" y="20"/>
                    </a:lnTo>
                    <a:lnTo>
                      <a:pt x="350" y="37"/>
                    </a:lnTo>
                    <a:lnTo>
                      <a:pt x="326" y="59"/>
                    </a:lnTo>
                    <a:lnTo>
                      <a:pt x="297" y="85"/>
                    </a:lnTo>
                    <a:lnTo>
                      <a:pt x="266" y="117"/>
                    </a:lnTo>
                    <a:lnTo>
                      <a:pt x="233" y="154"/>
                    </a:lnTo>
                    <a:lnTo>
                      <a:pt x="197" y="196"/>
                    </a:lnTo>
                    <a:lnTo>
                      <a:pt x="163" y="241"/>
                    </a:lnTo>
                    <a:lnTo>
                      <a:pt x="129" y="290"/>
                    </a:lnTo>
                    <a:lnTo>
                      <a:pt x="97" y="343"/>
                    </a:lnTo>
                    <a:lnTo>
                      <a:pt x="68" y="400"/>
                    </a:lnTo>
                    <a:lnTo>
                      <a:pt x="43" y="459"/>
                    </a:lnTo>
                    <a:lnTo>
                      <a:pt x="22" y="522"/>
                    </a:lnTo>
                    <a:lnTo>
                      <a:pt x="8" y="586"/>
                    </a:lnTo>
                    <a:lnTo>
                      <a:pt x="0" y="654"/>
                    </a:lnTo>
                    <a:lnTo>
                      <a:pt x="0" y="664"/>
                    </a:lnTo>
                    <a:lnTo>
                      <a:pt x="1" y="684"/>
                    </a:lnTo>
                    <a:lnTo>
                      <a:pt x="6" y="714"/>
                    </a:lnTo>
                    <a:lnTo>
                      <a:pt x="15" y="752"/>
                    </a:lnTo>
                    <a:lnTo>
                      <a:pt x="29" y="795"/>
                    </a:lnTo>
                    <a:lnTo>
                      <a:pt x="50" y="841"/>
                    </a:lnTo>
                    <a:lnTo>
                      <a:pt x="80" y="890"/>
                    </a:lnTo>
                    <a:lnTo>
                      <a:pt x="120" y="937"/>
                    </a:lnTo>
                    <a:lnTo>
                      <a:pt x="140" y="955"/>
                    </a:lnTo>
                    <a:lnTo>
                      <a:pt x="160" y="974"/>
                    </a:lnTo>
                    <a:lnTo>
                      <a:pt x="183" y="990"/>
                    </a:lnTo>
                    <a:lnTo>
                      <a:pt x="206" y="1005"/>
                    </a:lnTo>
                    <a:lnTo>
                      <a:pt x="231" y="1019"/>
                    </a:lnTo>
                    <a:lnTo>
                      <a:pt x="257" y="1031"/>
                    </a:lnTo>
                    <a:lnTo>
                      <a:pt x="284" y="1043"/>
                    </a:lnTo>
                    <a:lnTo>
                      <a:pt x="311" y="1053"/>
                    </a:lnTo>
                    <a:lnTo>
                      <a:pt x="341" y="1062"/>
                    </a:lnTo>
                    <a:lnTo>
                      <a:pt x="371" y="1070"/>
                    </a:lnTo>
                    <a:lnTo>
                      <a:pt x="403" y="1077"/>
                    </a:lnTo>
                    <a:lnTo>
                      <a:pt x="436" y="1083"/>
                    </a:lnTo>
                    <a:lnTo>
                      <a:pt x="470" y="1087"/>
                    </a:lnTo>
                    <a:lnTo>
                      <a:pt x="505" y="1090"/>
                    </a:lnTo>
                    <a:lnTo>
                      <a:pt x="542" y="1091"/>
                    </a:lnTo>
                    <a:lnTo>
                      <a:pt x="579" y="1092"/>
                    </a:lnTo>
                    <a:lnTo>
                      <a:pt x="584" y="1092"/>
                    </a:lnTo>
                    <a:lnTo>
                      <a:pt x="600" y="1091"/>
                    </a:lnTo>
                    <a:lnTo>
                      <a:pt x="625" y="1090"/>
                    </a:lnTo>
                    <a:lnTo>
                      <a:pt x="656" y="1085"/>
                    </a:lnTo>
                    <a:lnTo>
                      <a:pt x="693" y="1080"/>
                    </a:lnTo>
                    <a:lnTo>
                      <a:pt x="733" y="1070"/>
                    </a:lnTo>
                    <a:lnTo>
                      <a:pt x="777" y="1057"/>
                    </a:lnTo>
                    <a:lnTo>
                      <a:pt x="822" y="1039"/>
                    </a:lnTo>
                    <a:lnTo>
                      <a:pt x="868" y="1017"/>
                    </a:lnTo>
                    <a:lnTo>
                      <a:pt x="911" y="989"/>
                    </a:lnTo>
                    <a:lnTo>
                      <a:pt x="952" y="954"/>
                    </a:lnTo>
                    <a:lnTo>
                      <a:pt x="989" y="913"/>
                    </a:lnTo>
                    <a:lnTo>
                      <a:pt x="1021" y="863"/>
                    </a:lnTo>
                    <a:lnTo>
                      <a:pt x="1045" y="805"/>
                    </a:lnTo>
                    <a:lnTo>
                      <a:pt x="1061" y="740"/>
                    </a:lnTo>
                    <a:lnTo>
                      <a:pt x="1068" y="664"/>
                    </a:lnTo>
                    <a:lnTo>
                      <a:pt x="1068" y="661"/>
                    </a:lnTo>
                    <a:lnTo>
                      <a:pt x="1068" y="660"/>
                    </a:lnTo>
                    <a:lnTo>
                      <a:pt x="1067" y="653"/>
                    </a:lnTo>
                    <a:lnTo>
                      <a:pt x="1066" y="639"/>
                    </a:lnTo>
                    <a:lnTo>
                      <a:pt x="1062" y="619"/>
                    </a:lnTo>
                    <a:lnTo>
                      <a:pt x="1058" y="591"/>
                    </a:lnTo>
                    <a:lnTo>
                      <a:pt x="1051" y="559"/>
                    </a:lnTo>
                    <a:lnTo>
                      <a:pt x="1042" y="521"/>
                    </a:lnTo>
                    <a:lnTo>
                      <a:pt x="1030" y="478"/>
                    </a:lnTo>
                    <a:lnTo>
                      <a:pt x="1015" y="432"/>
                    </a:lnTo>
                    <a:lnTo>
                      <a:pt x="997" y="384"/>
                    </a:lnTo>
                    <a:lnTo>
                      <a:pt x="975" y="332"/>
                    </a:lnTo>
                    <a:lnTo>
                      <a:pt x="948" y="278"/>
                    </a:lnTo>
                    <a:lnTo>
                      <a:pt x="917" y="222"/>
                    </a:lnTo>
                    <a:lnTo>
                      <a:pt x="881" y="167"/>
                    </a:lnTo>
                    <a:lnTo>
                      <a:pt x="841" y="111"/>
                    </a:lnTo>
                    <a:lnTo>
                      <a:pt x="795" y="54"/>
                    </a:lnTo>
                    <a:lnTo>
                      <a:pt x="743" y="0"/>
                    </a:lnTo>
                    <a:lnTo>
                      <a:pt x="701" y="41"/>
                    </a:lnTo>
                    <a:close/>
                  </a:path>
                </a:pathLst>
              </a:custGeom>
              <a:grpFill/>
              <a:ln w="9525">
                <a:noFill/>
                <a:round/>
                <a:headEnd/>
                <a:tailEnd/>
              </a:ln>
            </p:spPr>
            <p:txBody>
              <a:bodyPr/>
              <a:lstStyle/>
              <a:p>
                <a:pPr>
                  <a:defRPr/>
                </a:pPr>
                <a:endParaRPr lang="en-GB" kern="0">
                  <a:solidFill>
                    <a:sysClr val="windowText" lastClr="000000"/>
                  </a:solidFill>
                  <a:latin typeface="Arial"/>
                </a:endParaRPr>
              </a:p>
            </p:txBody>
          </p:sp>
          <p:sp>
            <p:nvSpPr>
              <p:cNvPr id="31" name="Freeform 30"/>
              <p:cNvSpPr>
                <a:spLocks noChangeAspect="1"/>
              </p:cNvSpPr>
              <p:nvPr/>
            </p:nvSpPr>
            <p:spPr bwMode="auto">
              <a:xfrm>
                <a:off x="2644" y="1729"/>
                <a:ext cx="222" cy="45"/>
              </a:xfrm>
              <a:custGeom>
                <a:avLst/>
                <a:gdLst>
                  <a:gd name="T0" fmla="*/ 102 w 443"/>
                  <a:gd name="T1" fmla="*/ 1 h 90"/>
                  <a:gd name="T2" fmla="*/ 91 w 443"/>
                  <a:gd name="T3" fmla="*/ 3 h 90"/>
                  <a:gd name="T4" fmla="*/ 81 w 443"/>
                  <a:gd name="T5" fmla="*/ 5 h 90"/>
                  <a:gd name="T6" fmla="*/ 71 w 443"/>
                  <a:gd name="T7" fmla="*/ 6 h 90"/>
                  <a:gd name="T8" fmla="*/ 63 w 443"/>
                  <a:gd name="T9" fmla="*/ 7 h 90"/>
                  <a:gd name="T10" fmla="*/ 54 w 443"/>
                  <a:gd name="T11" fmla="*/ 7 h 90"/>
                  <a:gd name="T12" fmla="*/ 47 w 443"/>
                  <a:gd name="T13" fmla="*/ 7 h 90"/>
                  <a:gd name="T14" fmla="*/ 40 w 443"/>
                  <a:gd name="T15" fmla="*/ 7 h 90"/>
                  <a:gd name="T16" fmla="*/ 34 w 443"/>
                  <a:gd name="T17" fmla="*/ 6 h 90"/>
                  <a:gd name="T18" fmla="*/ 29 w 443"/>
                  <a:gd name="T19" fmla="*/ 6 h 90"/>
                  <a:gd name="T20" fmla="*/ 24 w 443"/>
                  <a:gd name="T21" fmla="*/ 5 h 90"/>
                  <a:gd name="T22" fmla="*/ 20 w 443"/>
                  <a:gd name="T23" fmla="*/ 4 h 90"/>
                  <a:gd name="T24" fmla="*/ 17 w 443"/>
                  <a:gd name="T25" fmla="*/ 3 h 90"/>
                  <a:gd name="T26" fmla="*/ 14 w 443"/>
                  <a:gd name="T27" fmla="*/ 3 h 90"/>
                  <a:gd name="T28" fmla="*/ 12 w 443"/>
                  <a:gd name="T29" fmla="*/ 1 h 90"/>
                  <a:gd name="T30" fmla="*/ 11 w 443"/>
                  <a:gd name="T31" fmla="*/ 1 h 90"/>
                  <a:gd name="T32" fmla="*/ 11 w 443"/>
                  <a:gd name="T33" fmla="*/ 1 h 90"/>
                  <a:gd name="T34" fmla="*/ 10 w 443"/>
                  <a:gd name="T35" fmla="*/ 1 h 90"/>
                  <a:gd name="T36" fmla="*/ 8 w 443"/>
                  <a:gd name="T37" fmla="*/ 0 h 90"/>
                  <a:gd name="T38" fmla="*/ 7 w 443"/>
                  <a:gd name="T39" fmla="*/ 0 h 90"/>
                  <a:gd name="T40" fmla="*/ 6 w 443"/>
                  <a:gd name="T41" fmla="*/ 1 h 90"/>
                  <a:gd name="T42" fmla="*/ 4 w 443"/>
                  <a:gd name="T43" fmla="*/ 1 h 90"/>
                  <a:gd name="T44" fmla="*/ 3 w 443"/>
                  <a:gd name="T45" fmla="*/ 1 h 90"/>
                  <a:gd name="T46" fmla="*/ 2 w 443"/>
                  <a:gd name="T47" fmla="*/ 3 h 90"/>
                  <a:gd name="T48" fmla="*/ 1 w 443"/>
                  <a:gd name="T49" fmla="*/ 4 h 90"/>
                  <a:gd name="T50" fmla="*/ 0 w 443"/>
                  <a:gd name="T51" fmla="*/ 6 h 90"/>
                  <a:gd name="T52" fmla="*/ 1 w 443"/>
                  <a:gd name="T53" fmla="*/ 10 h 90"/>
                  <a:gd name="T54" fmla="*/ 2 w 443"/>
                  <a:gd name="T55" fmla="*/ 12 h 90"/>
                  <a:gd name="T56" fmla="*/ 4 w 443"/>
                  <a:gd name="T57" fmla="*/ 14 h 90"/>
                  <a:gd name="T58" fmla="*/ 5 w 443"/>
                  <a:gd name="T59" fmla="*/ 14 h 90"/>
                  <a:gd name="T60" fmla="*/ 6 w 443"/>
                  <a:gd name="T61" fmla="*/ 15 h 90"/>
                  <a:gd name="T62" fmla="*/ 8 w 443"/>
                  <a:gd name="T63" fmla="*/ 15 h 90"/>
                  <a:gd name="T64" fmla="*/ 11 w 443"/>
                  <a:gd name="T65" fmla="*/ 17 h 90"/>
                  <a:gd name="T66" fmla="*/ 15 w 443"/>
                  <a:gd name="T67" fmla="*/ 18 h 90"/>
                  <a:gd name="T68" fmla="*/ 20 w 443"/>
                  <a:gd name="T69" fmla="*/ 19 h 90"/>
                  <a:gd name="T70" fmla="*/ 25 w 443"/>
                  <a:gd name="T71" fmla="*/ 20 h 90"/>
                  <a:gd name="T72" fmla="*/ 31 w 443"/>
                  <a:gd name="T73" fmla="*/ 21 h 90"/>
                  <a:gd name="T74" fmla="*/ 37 w 443"/>
                  <a:gd name="T75" fmla="*/ 22 h 90"/>
                  <a:gd name="T76" fmla="*/ 45 w 443"/>
                  <a:gd name="T77" fmla="*/ 23 h 90"/>
                  <a:gd name="T78" fmla="*/ 53 w 443"/>
                  <a:gd name="T79" fmla="*/ 23 h 90"/>
                  <a:gd name="T80" fmla="*/ 62 w 443"/>
                  <a:gd name="T81" fmla="*/ 22 h 90"/>
                  <a:gd name="T82" fmla="*/ 72 w 443"/>
                  <a:gd name="T83" fmla="*/ 21 h 90"/>
                  <a:gd name="T84" fmla="*/ 82 w 443"/>
                  <a:gd name="T85" fmla="*/ 20 h 90"/>
                  <a:gd name="T86" fmla="*/ 94 w 443"/>
                  <a:gd name="T87" fmla="*/ 18 h 90"/>
                  <a:gd name="T88" fmla="*/ 106 w 443"/>
                  <a:gd name="T89" fmla="*/ 14 h 90"/>
                  <a:gd name="T90" fmla="*/ 108 w 443"/>
                  <a:gd name="T91" fmla="*/ 13 h 90"/>
                  <a:gd name="T92" fmla="*/ 110 w 443"/>
                  <a:gd name="T93" fmla="*/ 11 h 90"/>
                  <a:gd name="T94" fmla="*/ 111 w 443"/>
                  <a:gd name="T95" fmla="*/ 9 h 90"/>
                  <a:gd name="T96" fmla="*/ 111 w 443"/>
                  <a:gd name="T97" fmla="*/ 6 h 90"/>
                  <a:gd name="T98" fmla="*/ 111 w 443"/>
                  <a:gd name="T99" fmla="*/ 4 h 90"/>
                  <a:gd name="T100" fmla="*/ 110 w 443"/>
                  <a:gd name="T101" fmla="*/ 3 h 90"/>
                  <a:gd name="T102" fmla="*/ 109 w 443"/>
                  <a:gd name="T103" fmla="*/ 1 h 90"/>
                  <a:gd name="T104" fmla="*/ 108 w 443"/>
                  <a:gd name="T105" fmla="*/ 1 h 90"/>
                  <a:gd name="T106" fmla="*/ 106 w 443"/>
                  <a:gd name="T107" fmla="*/ 1 h 90"/>
                  <a:gd name="T108" fmla="*/ 105 w 443"/>
                  <a:gd name="T109" fmla="*/ 0 h 90"/>
                  <a:gd name="T110" fmla="*/ 103 w 443"/>
                  <a:gd name="T111" fmla="*/ 0 h 90"/>
                  <a:gd name="T112" fmla="*/ 102 w 443"/>
                  <a:gd name="T113" fmla="*/ 1 h 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3"/>
                  <a:gd name="T172" fmla="*/ 0 h 90"/>
                  <a:gd name="T173" fmla="*/ 443 w 443"/>
                  <a:gd name="T174" fmla="*/ 90 h 9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3" h="90">
                    <a:moveTo>
                      <a:pt x="406" y="1"/>
                    </a:moveTo>
                    <a:lnTo>
                      <a:pt x="363" y="11"/>
                    </a:lnTo>
                    <a:lnTo>
                      <a:pt x="322" y="19"/>
                    </a:lnTo>
                    <a:lnTo>
                      <a:pt x="284" y="25"/>
                    </a:lnTo>
                    <a:lnTo>
                      <a:pt x="249" y="29"/>
                    </a:lnTo>
                    <a:lnTo>
                      <a:pt x="216" y="30"/>
                    </a:lnTo>
                    <a:lnTo>
                      <a:pt x="186" y="30"/>
                    </a:lnTo>
                    <a:lnTo>
                      <a:pt x="159" y="29"/>
                    </a:lnTo>
                    <a:lnTo>
                      <a:pt x="135" y="26"/>
                    </a:lnTo>
                    <a:lnTo>
                      <a:pt x="114" y="23"/>
                    </a:lnTo>
                    <a:lnTo>
                      <a:pt x="95" y="19"/>
                    </a:lnTo>
                    <a:lnTo>
                      <a:pt x="79" y="16"/>
                    </a:lnTo>
                    <a:lnTo>
                      <a:pt x="67" y="11"/>
                    </a:lnTo>
                    <a:lnTo>
                      <a:pt x="56" y="9"/>
                    </a:lnTo>
                    <a:lnTo>
                      <a:pt x="48" y="6"/>
                    </a:lnTo>
                    <a:lnTo>
                      <a:pt x="44" y="4"/>
                    </a:lnTo>
                    <a:lnTo>
                      <a:pt x="42" y="3"/>
                    </a:lnTo>
                    <a:lnTo>
                      <a:pt x="37" y="1"/>
                    </a:lnTo>
                    <a:lnTo>
                      <a:pt x="31" y="0"/>
                    </a:lnTo>
                    <a:lnTo>
                      <a:pt x="26" y="0"/>
                    </a:lnTo>
                    <a:lnTo>
                      <a:pt x="21" y="1"/>
                    </a:lnTo>
                    <a:lnTo>
                      <a:pt x="15" y="3"/>
                    </a:lnTo>
                    <a:lnTo>
                      <a:pt x="10" y="7"/>
                    </a:lnTo>
                    <a:lnTo>
                      <a:pt x="7" y="11"/>
                    </a:lnTo>
                    <a:lnTo>
                      <a:pt x="3" y="16"/>
                    </a:lnTo>
                    <a:lnTo>
                      <a:pt x="0" y="27"/>
                    </a:lnTo>
                    <a:lnTo>
                      <a:pt x="1" y="38"/>
                    </a:lnTo>
                    <a:lnTo>
                      <a:pt x="6" y="48"/>
                    </a:lnTo>
                    <a:lnTo>
                      <a:pt x="15" y="56"/>
                    </a:lnTo>
                    <a:lnTo>
                      <a:pt x="17" y="57"/>
                    </a:lnTo>
                    <a:lnTo>
                      <a:pt x="23" y="60"/>
                    </a:lnTo>
                    <a:lnTo>
                      <a:pt x="32" y="63"/>
                    </a:lnTo>
                    <a:lnTo>
                      <a:pt x="44" y="68"/>
                    </a:lnTo>
                    <a:lnTo>
                      <a:pt x="59" y="71"/>
                    </a:lnTo>
                    <a:lnTo>
                      <a:pt x="77" y="76"/>
                    </a:lnTo>
                    <a:lnTo>
                      <a:pt x="98" y="80"/>
                    </a:lnTo>
                    <a:lnTo>
                      <a:pt x="122" y="84"/>
                    </a:lnTo>
                    <a:lnTo>
                      <a:pt x="148" y="87"/>
                    </a:lnTo>
                    <a:lnTo>
                      <a:pt x="178" y="89"/>
                    </a:lnTo>
                    <a:lnTo>
                      <a:pt x="212" y="90"/>
                    </a:lnTo>
                    <a:lnTo>
                      <a:pt x="248" y="87"/>
                    </a:lnTo>
                    <a:lnTo>
                      <a:pt x="287" y="84"/>
                    </a:lnTo>
                    <a:lnTo>
                      <a:pt x="328" y="78"/>
                    </a:lnTo>
                    <a:lnTo>
                      <a:pt x="373" y="70"/>
                    </a:lnTo>
                    <a:lnTo>
                      <a:pt x="421" y="59"/>
                    </a:lnTo>
                    <a:lnTo>
                      <a:pt x="432" y="53"/>
                    </a:lnTo>
                    <a:lnTo>
                      <a:pt x="440" y="45"/>
                    </a:lnTo>
                    <a:lnTo>
                      <a:pt x="443" y="33"/>
                    </a:lnTo>
                    <a:lnTo>
                      <a:pt x="443" y="22"/>
                    </a:lnTo>
                    <a:lnTo>
                      <a:pt x="441" y="16"/>
                    </a:lnTo>
                    <a:lnTo>
                      <a:pt x="438" y="11"/>
                    </a:lnTo>
                    <a:lnTo>
                      <a:pt x="434" y="7"/>
                    </a:lnTo>
                    <a:lnTo>
                      <a:pt x="430" y="3"/>
                    </a:lnTo>
                    <a:lnTo>
                      <a:pt x="424" y="1"/>
                    </a:lnTo>
                    <a:lnTo>
                      <a:pt x="418" y="0"/>
                    </a:lnTo>
                    <a:lnTo>
                      <a:pt x="412" y="0"/>
                    </a:lnTo>
                    <a:lnTo>
                      <a:pt x="406" y="1"/>
                    </a:lnTo>
                    <a:close/>
                  </a:path>
                </a:pathLst>
              </a:custGeom>
              <a:grpFill/>
              <a:ln w="9525">
                <a:noFill/>
                <a:round/>
                <a:headEnd/>
                <a:tailEnd/>
              </a:ln>
            </p:spPr>
            <p:txBody>
              <a:bodyPr/>
              <a:lstStyle/>
              <a:p>
                <a:pPr>
                  <a:defRPr/>
                </a:pPr>
                <a:endParaRPr lang="en-GB" kern="0">
                  <a:solidFill>
                    <a:sysClr val="windowText" lastClr="000000"/>
                  </a:solidFill>
                  <a:latin typeface="Arial"/>
                </a:endParaRPr>
              </a:p>
            </p:txBody>
          </p:sp>
          <p:sp>
            <p:nvSpPr>
              <p:cNvPr id="32" name="Freeform 31"/>
              <p:cNvSpPr>
                <a:spLocks noChangeAspect="1"/>
              </p:cNvSpPr>
              <p:nvPr/>
            </p:nvSpPr>
            <p:spPr bwMode="auto">
              <a:xfrm>
                <a:off x="2555" y="1570"/>
                <a:ext cx="436" cy="180"/>
              </a:xfrm>
              <a:custGeom>
                <a:avLst/>
                <a:gdLst>
                  <a:gd name="T0" fmla="*/ 70 w 872"/>
                  <a:gd name="T1" fmla="*/ 14 h 359"/>
                  <a:gd name="T2" fmla="*/ 67 w 872"/>
                  <a:gd name="T3" fmla="*/ 14 h 359"/>
                  <a:gd name="T4" fmla="*/ 61 w 872"/>
                  <a:gd name="T5" fmla="*/ 13 h 359"/>
                  <a:gd name="T6" fmla="*/ 56 w 872"/>
                  <a:gd name="T7" fmla="*/ 11 h 359"/>
                  <a:gd name="T8" fmla="*/ 50 w 872"/>
                  <a:gd name="T9" fmla="*/ 8 h 359"/>
                  <a:gd name="T10" fmla="*/ 36 w 872"/>
                  <a:gd name="T11" fmla="*/ 6 h 359"/>
                  <a:gd name="T12" fmla="*/ 18 w 872"/>
                  <a:gd name="T13" fmla="*/ 8 h 359"/>
                  <a:gd name="T14" fmla="*/ 9 w 872"/>
                  <a:gd name="T15" fmla="*/ 13 h 359"/>
                  <a:gd name="T16" fmla="*/ 10 w 872"/>
                  <a:gd name="T17" fmla="*/ 26 h 359"/>
                  <a:gd name="T18" fmla="*/ 38 w 872"/>
                  <a:gd name="T19" fmla="*/ 54 h 359"/>
                  <a:gd name="T20" fmla="*/ 48 w 872"/>
                  <a:gd name="T21" fmla="*/ 82 h 359"/>
                  <a:gd name="T22" fmla="*/ 63 w 872"/>
                  <a:gd name="T23" fmla="*/ 90 h 359"/>
                  <a:gd name="T24" fmla="*/ 61 w 872"/>
                  <a:gd name="T25" fmla="*/ 74 h 359"/>
                  <a:gd name="T26" fmla="*/ 49 w 872"/>
                  <a:gd name="T27" fmla="*/ 42 h 359"/>
                  <a:gd name="T28" fmla="*/ 31 w 872"/>
                  <a:gd name="T29" fmla="*/ 21 h 359"/>
                  <a:gd name="T30" fmla="*/ 35 w 872"/>
                  <a:gd name="T31" fmla="*/ 21 h 359"/>
                  <a:gd name="T32" fmla="*/ 40 w 872"/>
                  <a:gd name="T33" fmla="*/ 21 h 359"/>
                  <a:gd name="T34" fmla="*/ 46 w 872"/>
                  <a:gd name="T35" fmla="*/ 23 h 359"/>
                  <a:gd name="T36" fmla="*/ 52 w 872"/>
                  <a:gd name="T37" fmla="*/ 25 h 359"/>
                  <a:gd name="T38" fmla="*/ 56 w 872"/>
                  <a:gd name="T39" fmla="*/ 26 h 359"/>
                  <a:gd name="T40" fmla="*/ 65 w 872"/>
                  <a:gd name="T41" fmla="*/ 29 h 359"/>
                  <a:gd name="T42" fmla="*/ 74 w 872"/>
                  <a:gd name="T43" fmla="*/ 28 h 359"/>
                  <a:gd name="T44" fmla="*/ 85 w 872"/>
                  <a:gd name="T45" fmla="*/ 21 h 359"/>
                  <a:gd name="T46" fmla="*/ 101 w 872"/>
                  <a:gd name="T47" fmla="*/ 16 h 359"/>
                  <a:gd name="T48" fmla="*/ 117 w 872"/>
                  <a:gd name="T49" fmla="*/ 18 h 359"/>
                  <a:gd name="T50" fmla="*/ 133 w 872"/>
                  <a:gd name="T51" fmla="*/ 31 h 359"/>
                  <a:gd name="T52" fmla="*/ 149 w 872"/>
                  <a:gd name="T53" fmla="*/ 33 h 359"/>
                  <a:gd name="T54" fmla="*/ 163 w 872"/>
                  <a:gd name="T55" fmla="*/ 29 h 359"/>
                  <a:gd name="T56" fmla="*/ 150 w 872"/>
                  <a:gd name="T57" fmla="*/ 46 h 359"/>
                  <a:gd name="T58" fmla="*/ 141 w 872"/>
                  <a:gd name="T59" fmla="*/ 67 h 359"/>
                  <a:gd name="T60" fmla="*/ 152 w 872"/>
                  <a:gd name="T61" fmla="*/ 85 h 359"/>
                  <a:gd name="T62" fmla="*/ 167 w 872"/>
                  <a:gd name="T63" fmla="*/ 47 h 359"/>
                  <a:gd name="T64" fmla="*/ 188 w 872"/>
                  <a:gd name="T65" fmla="*/ 26 h 359"/>
                  <a:gd name="T66" fmla="*/ 218 w 872"/>
                  <a:gd name="T67" fmla="*/ 6 h 359"/>
                  <a:gd name="T68" fmla="*/ 186 w 872"/>
                  <a:gd name="T69" fmla="*/ 8 h 359"/>
                  <a:gd name="T70" fmla="*/ 177 w 872"/>
                  <a:gd name="T71" fmla="*/ 9 h 359"/>
                  <a:gd name="T72" fmla="*/ 166 w 872"/>
                  <a:gd name="T73" fmla="*/ 11 h 359"/>
                  <a:gd name="T74" fmla="*/ 153 w 872"/>
                  <a:gd name="T75" fmla="*/ 17 h 359"/>
                  <a:gd name="T76" fmla="*/ 143 w 872"/>
                  <a:gd name="T77" fmla="*/ 18 h 359"/>
                  <a:gd name="T78" fmla="*/ 134 w 872"/>
                  <a:gd name="T79" fmla="*/ 13 h 359"/>
                  <a:gd name="T80" fmla="*/ 123 w 872"/>
                  <a:gd name="T81" fmla="*/ 5 h 359"/>
                  <a:gd name="T82" fmla="*/ 111 w 872"/>
                  <a:gd name="T83" fmla="*/ 1 h 359"/>
                  <a:gd name="T84" fmla="*/ 100 w 872"/>
                  <a:gd name="T85" fmla="*/ 1 h 359"/>
                  <a:gd name="T86" fmla="*/ 88 w 872"/>
                  <a:gd name="T87" fmla="*/ 4 h 359"/>
                  <a:gd name="T88" fmla="*/ 76 w 872"/>
                  <a:gd name="T89" fmla="*/ 9 h 3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72"/>
                  <a:gd name="T136" fmla="*/ 0 h 359"/>
                  <a:gd name="T137" fmla="*/ 872 w 872"/>
                  <a:gd name="T138" fmla="*/ 359 h 3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72" h="359">
                    <a:moveTo>
                      <a:pt x="289" y="45"/>
                    </a:moveTo>
                    <a:lnTo>
                      <a:pt x="283" y="49"/>
                    </a:lnTo>
                    <a:lnTo>
                      <a:pt x="278" y="53"/>
                    </a:lnTo>
                    <a:lnTo>
                      <a:pt x="273" y="55"/>
                    </a:lnTo>
                    <a:lnTo>
                      <a:pt x="270" y="55"/>
                    </a:lnTo>
                    <a:lnTo>
                      <a:pt x="265" y="55"/>
                    </a:lnTo>
                    <a:lnTo>
                      <a:pt x="261" y="54"/>
                    </a:lnTo>
                    <a:lnTo>
                      <a:pt x="255" y="53"/>
                    </a:lnTo>
                    <a:lnTo>
                      <a:pt x="247" y="49"/>
                    </a:lnTo>
                    <a:lnTo>
                      <a:pt x="241" y="47"/>
                    </a:lnTo>
                    <a:lnTo>
                      <a:pt x="234" y="44"/>
                    </a:lnTo>
                    <a:lnTo>
                      <a:pt x="227" y="41"/>
                    </a:lnTo>
                    <a:lnTo>
                      <a:pt x="219" y="38"/>
                    </a:lnTo>
                    <a:lnTo>
                      <a:pt x="210" y="34"/>
                    </a:lnTo>
                    <a:lnTo>
                      <a:pt x="200" y="32"/>
                    </a:lnTo>
                    <a:lnTo>
                      <a:pt x="188" y="29"/>
                    </a:lnTo>
                    <a:lnTo>
                      <a:pt x="177" y="26"/>
                    </a:lnTo>
                    <a:lnTo>
                      <a:pt x="143" y="23"/>
                    </a:lnTo>
                    <a:lnTo>
                      <a:pt x="114" y="23"/>
                    </a:lnTo>
                    <a:lnTo>
                      <a:pt x="90" y="26"/>
                    </a:lnTo>
                    <a:lnTo>
                      <a:pt x="69" y="31"/>
                    </a:lnTo>
                    <a:lnTo>
                      <a:pt x="53" y="38"/>
                    </a:lnTo>
                    <a:lnTo>
                      <a:pt x="42" y="45"/>
                    </a:lnTo>
                    <a:lnTo>
                      <a:pt x="34" y="49"/>
                    </a:lnTo>
                    <a:lnTo>
                      <a:pt x="30" y="53"/>
                    </a:lnTo>
                    <a:lnTo>
                      <a:pt x="0" y="82"/>
                    </a:lnTo>
                    <a:lnTo>
                      <a:pt x="37" y="101"/>
                    </a:lnTo>
                    <a:lnTo>
                      <a:pt x="87" y="135"/>
                    </a:lnTo>
                    <a:lnTo>
                      <a:pt x="125" y="174"/>
                    </a:lnTo>
                    <a:lnTo>
                      <a:pt x="152" y="215"/>
                    </a:lnTo>
                    <a:lnTo>
                      <a:pt x="172" y="257"/>
                    </a:lnTo>
                    <a:lnTo>
                      <a:pt x="183" y="295"/>
                    </a:lnTo>
                    <a:lnTo>
                      <a:pt x="189" y="327"/>
                    </a:lnTo>
                    <a:lnTo>
                      <a:pt x="193" y="349"/>
                    </a:lnTo>
                    <a:lnTo>
                      <a:pt x="193" y="359"/>
                    </a:lnTo>
                    <a:lnTo>
                      <a:pt x="253" y="358"/>
                    </a:lnTo>
                    <a:lnTo>
                      <a:pt x="253" y="348"/>
                    </a:lnTo>
                    <a:lnTo>
                      <a:pt x="250" y="326"/>
                    </a:lnTo>
                    <a:lnTo>
                      <a:pt x="245" y="295"/>
                    </a:lnTo>
                    <a:lnTo>
                      <a:pt x="234" y="257"/>
                    </a:lnTo>
                    <a:lnTo>
                      <a:pt x="218" y="213"/>
                    </a:lnTo>
                    <a:lnTo>
                      <a:pt x="194" y="168"/>
                    </a:lnTo>
                    <a:lnTo>
                      <a:pt x="160" y="124"/>
                    </a:lnTo>
                    <a:lnTo>
                      <a:pt x="118" y="83"/>
                    </a:lnTo>
                    <a:lnTo>
                      <a:pt x="124" y="83"/>
                    </a:lnTo>
                    <a:lnTo>
                      <a:pt x="128" y="82"/>
                    </a:lnTo>
                    <a:lnTo>
                      <a:pt x="134" y="82"/>
                    </a:lnTo>
                    <a:lnTo>
                      <a:pt x="140" y="82"/>
                    </a:lnTo>
                    <a:lnTo>
                      <a:pt x="145" y="83"/>
                    </a:lnTo>
                    <a:lnTo>
                      <a:pt x="152" y="83"/>
                    </a:lnTo>
                    <a:lnTo>
                      <a:pt x="158" y="84"/>
                    </a:lnTo>
                    <a:lnTo>
                      <a:pt x="165" y="85"/>
                    </a:lnTo>
                    <a:lnTo>
                      <a:pt x="175" y="87"/>
                    </a:lnTo>
                    <a:lnTo>
                      <a:pt x="183" y="90"/>
                    </a:lnTo>
                    <a:lnTo>
                      <a:pt x="193" y="92"/>
                    </a:lnTo>
                    <a:lnTo>
                      <a:pt x="200" y="94"/>
                    </a:lnTo>
                    <a:lnTo>
                      <a:pt x="207" y="97"/>
                    </a:lnTo>
                    <a:lnTo>
                      <a:pt x="212" y="99"/>
                    </a:lnTo>
                    <a:lnTo>
                      <a:pt x="218" y="101"/>
                    </a:lnTo>
                    <a:lnTo>
                      <a:pt x="224" y="104"/>
                    </a:lnTo>
                    <a:lnTo>
                      <a:pt x="236" y="108"/>
                    </a:lnTo>
                    <a:lnTo>
                      <a:pt x="247" y="112"/>
                    </a:lnTo>
                    <a:lnTo>
                      <a:pt x="258" y="115"/>
                    </a:lnTo>
                    <a:lnTo>
                      <a:pt x="270" y="115"/>
                    </a:lnTo>
                    <a:lnTo>
                      <a:pt x="281" y="114"/>
                    </a:lnTo>
                    <a:lnTo>
                      <a:pt x="294" y="109"/>
                    </a:lnTo>
                    <a:lnTo>
                      <a:pt x="309" y="104"/>
                    </a:lnTo>
                    <a:lnTo>
                      <a:pt x="324" y="93"/>
                    </a:lnTo>
                    <a:lnTo>
                      <a:pt x="340" y="83"/>
                    </a:lnTo>
                    <a:lnTo>
                      <a:pt x="360" y="74"/>
                    </a:lnTo>
                    <a:lnTo>
                      <a:pt x="380" y="66"/>
                    </a:lnTo>
                    <a:lnTo>
                      <a:pt x="403" y="61"/>
                    </a:lnTo>
                    <a:lnTo>
                      <a:pt x="427" y="60"/>
                    </a:lnTo>
                    <a:lnTo>
                      <a:pt x="450" y="63"/>
                    </a:lnTo>
                    <a:lnTo>
                      <a:pt x="470" y="72"/>
                    </a:lnTo>
                    <a:lnTo>
                      <a:pt x="490" y="89"/>
                    </a:lnTo>
                    <a:lnTo>
                      <a:pt x="511" y="108"/>
                    </a:lnTo>
                    <a:lnTo>
                      <a:pt x="531" y="122"/>
                    </a:lnTo>
                    <a:lnTo>
                      <a:pt x="553" y="130"/>
                    </a:lnTo>
                    <a:lnTo>
                      <a:pt x="575" y="132"/>
                    </a:lnTo>
                    <a:lnTo>
                      <a:pt x="595" y="131"/>
                    </a:lnTo>
                    <a:lnTo>
                      <a:pt x="614" y="128"/>
                    </a:lnTo>
                    <a:lnTo>
                      <a:pt x="633" y="122"/>
                    </a:lnTo>
                    <a:lnTo>
                      <a:pt x="649" y="115"/>
                    </a:lnTo>
                    <a:lnTo>
                      <a:pt x="632" y="135"/>
                    </a:lnTo>
                    <a:lnTo>
                      <a:pt x="615" y="158"/>
                    </a:lnTo>
                    <a:lnTo>
                      <a:pt x="599" y="181"/>
                    </a:lnTo>
                    <a:lnTo>
                      <a:pt x="585" y="207"/>
                    </a:lnTo>
                    <a:lnTo>
                      <a:pt x="572" y="236"/>
                    </a:lnTo>
                    <a:lnTo>
                      <a:pt x="561" y="266"/>
                    </a:lnTo>
                    <a:lnTo>
                      <a:pt x="552" y="297"/>
                    </a:lnTo>
                    <a:lnTo>
                      <a:pt x="546" y="332"/>
                    </a:lnTo>
                    <a:lnTo>
                      <a:pt x="606" y="339"/>
                    </a:lnTo>
                    <a:lnTo>
                      <a:pt x="619" y="282"/>
                    </a:lnTo>
                    <a:lnTo>
                      <a:pt x="640" y="232"/>
                    </a:lnTo>
                    <a:lnTo>
                      <a:pt x="667" y="188"/>
                    </a:lnTo>
                    <a:lnTo>
                      <a:pt x="697" y="152"/>
                    </a:lnTo>
                    <a:lnTo>
                      <a:pt x="726" y="123"/>
                    </a:lnTo>
                    <a:lnTo>
                      <a:pt x="750" y="101"/>
                    </a:lnTo>
                    <a:lnTo>
                      <a:pt x="767" y="89"/>
                    </a:lnTo>
                    <a:lnTo>
                      <a:pt x="774" y="84"/>
                    </a:lnTo>
                    <a:lnTo>
                      <a:pt x="872" y="24"/>
                    </a:lnTo>
                    <a:lnTo>
                      <a:pt x="757" y="29"/>
                    </a:lnTo>
                    <a:lnTo>
                      <a:pt x="752" y="29"/>
                    </a:lnTo>
                    <a:lnTo>
                      <a:pt x="744" y="30"/>
                    </a:lnTo>
                    <a:lnTo>
                      <a:pt x="734" y="31"/>
                    </a:lnTo>
                    <a:lnTo>
                      <a:pt x="720" y="32"/>
                    </a:lnTo>
                    <a:lnTo>
                      <a:pt x="706" y="34"/>
                    </a:lnTo>
                    <a:lnTo>
                      <a:pt x="691" y="37"/>
                    </a:lnTo>
                    <a:lnTo>
                      <a:pt x="676" y="40"/>
                    </a:lnTo>
                    <a:lnTo>
                      <a:pt x="663" y="44"/>
                    </a:lnTo>
                    <a:lnTo>
                      <a:pt x="640" y="54"/>
                    </a:lnTo>
                    <a:lnTo>
                      <a:pt x="625" y="61"/>
                    </a:lnTo>
                    <a:lnTo>
                      <a:pt x="610" y="67"/>
                    </a:lnTo>
                    <a:lnTo>
                      <a:pt x="596" y="70"/>
                    </a:lnTo>
                    <a:lnTo>
                      <a:pt x="582" y="72"/>
                    </a:lnTo>
                    <a:lnTo>
                      <a:pt x="569" y="71"/>
                    </a:lnTo>
                    <a:lnTo>
                      <a:pt x="558" y="68"/>
                    </a:lnTo>
                    <a:lnTo>
                      <a:pt x="545" y="61"/>
                    </a:lnTo>
                    <a:lnTo>
                      <a:pt x="534" y="49"/>
                    </a:lnTo>
                    <a:lnTo>
                      <a:pt x="521" y="37"/>
                    </a:lnTo>
                    <a:lnTo>
                      <a:pt x="507" y="25"/>
                    </a:lnTo>
                    <a:lnTo>
                      <a:pt x="493" y="17"/>
                    </a:lnTo>
                    <a:lnTo>
                      <a:pt x="478" y="10"/>
                    </a:lnTo>
                    <a:lnTo>
                      <a:pt x="462" y="5"/>
                    </a:lnTo>
                    <a:lnTo>
                      <a:pt x="447" y="1"/>
                    </a:lnTo>
                    <a:lnTo>
                      <a:pt x="431" y="0"/>
                    </a:lnTo>
                    <a:lnTo>
                      <a:pt x="415" y="0"/>
                    </a:lnTo>
                    <a:lnTo>
                      <a:pt x="398" y="1"/>
                    </a:lnTo>
                    <a:lnTo>
                      <a:pt x="382" y="3"/>
                    </a:lnTo>
                    <a:lnTo>
                      <a:pt x="365" y="8"/>
                    </a:lnTo>
                    <a:lnTo>
                      <a:pt x="349" y="13"/>
                    </a:lnTo>
                    <a:lnTo>
                      <a:pt x="333" y="19"/>
                    </a:lnTo>
                    <a:lnTo>
                      <a:pt x="318" y="28"/>
                    </a:lnTo>
                    <a:lnTo>
                      <a:pt x="303" y="36"/>
                    </a:lnTo>
                    <a:lnTo>
                      <a:pt x="289" y="45"/>
                    </a:lnTo>
                    <a:close/>
                  </a:path>
                </a:pathLst>
              </a:custGeom>
              <a:grpFill/>
              <a:ln w="9525">
                <a:noFill/>
                <a:round/>
                <a:headEnd/>
                <a:tailEnd/>
              </a:ln>
            </p:spPr>
            <p:txBody>
              <a:bodyPr/>
              <a:lstStyle/>
              <a:p>
                <a:pPr>
                  <a:defRPr/>
                </a:pPr>
                <a:endParaRPr lang="en-GB" kern="0">
                  <a:solidFill>
                    <a:sysClr val="windowText" lastClr="000000"/>
                  </a:solidFill>
                  <a:latin typeface="Arial"/>
                </a:endParaRPr>
              </a:p>
            </p:txBody>
          </p:sp>
          <p:sp>
            <p:nvSpPr>
              <p:cNvPr id="33" name="Freeform 32"/>
              <p:cNvSpPr>
                <a:spLocks noChangeAspect="1"/>
              </p:cNvSpPr>
              <p:nvPr/>
            </p:nvSpPr>
            <p:spPr bwMode="auto">
              <a:xfrm>
                <a:off x="2682" y="1651"/>
                <a:ext cx="46" cy="105"/>
              </a:xfrm>
              <a:custGeom>
                <a:avLst/>
                <a:gdLst>
                  <a:gd name="T0" fmla="*/ 1 w 92"/>
                  <a:gd name="T1" fmla="*/ 1 h 210"/>
                  <a:gd name="T2" fmla="*/ 1 w 92"/>
                  <a:gd name="T3" fmla="*/ 2 h 210"/>
                  <a:gd name="T4" fmla="*/ 0 w 92"/>
                  <a:gd name="T5" fmla="*/ 3 h 210"/>
                  <a:gd name="T6" fmla="*/ 1 w 92"/>
                  <a:gd name="T7" fmla="*/ 5 h 210"/>
                  <a:gd name="T8" fmla="*/ 1 w 92"/>
                  <a:gd name="T9" fmla="*/ 7 h 210"/>
                  <a:gd name="T10" fmla="*/ 6 w 92"/>
                  <a:gd name="T11" fmla="*/ 13 h 210"/>
                  <a:gd name="T12" fmla="*/ 9 w 92"/>
                  <a:gd name="T13" fmla="*/ 19 h 210"/>
                  <a:gd name="T14" fmla="*/ 12 w 92"/>
                  <a:gd name="T15" fmla="*/ 26 h 210"/>
                  <a:gd name="T16" fmla="*/ 13 w 92"/>
                  <a:gd name="T17" fmla="*/ 33 h 210"/>
                  <a:gd name="T18" fmla="*/ 14 w 92"/>
                  <a:gd name="T19" fmla="*/ 39 h 210"/>
                  <a:gd name="T20" fmla="*/ 15 w 92"/>
                  <a:gd name="T21" fmla="*/ 45 h 210"/>
                  <a:gd name="T22" fmla="*/ 15 w 92"/>
                  <a:gd name="T23" fmla="*/ 48 h 210"/>
                  <a:gd name="T24" fmla="*/ 15 w 92"/>
                  <a:gd name="T25" fmla="*/ 49 h 210"/>
                  <a:gd name="T26" fmla="*/ 16 w 92"/>
                  <a:gd name="T27" fmla="*/ 51 h 210"/>
                  <a:gd name="T28" fmla="*/ 17 w 92"/>
                  <a:gd name="T29" fmla="*/ 52 h 210"/>
                  <a:gd name="T30" fmla="*/ 18 w 92"/>
                  <a:gd name="T31" fmla="*/ 53 h 210"/>
                  <a:gd name="T32" fmla="*/ 20 w 92"/>
                  <a:gd name="T33" fmla="*/ 53 h 210"/>
                  <a:gd name="T34" fmla="*/ 21 w 92"/>
                  <a:gd name="T35" fmla="*/ 52 h 210"/>
                  <a:gd name="T36" fmla="*/ 23 w 92"/>
                  <a:gd name="T37" fmla="*/ 51 h 210"/>
                  <a:gd name="T38" fmla="*/ 23 w 92"/>
                  <a:gd name="T39" fmla="*/ 50 h 210"/>
                  <a:gd name="T40" fmla="*/ 23 w 92"/>
                  <a:gd name="T41" fmla="*/ 49 h 210"/>
                  <a:gd name="T42" fmla="*/ 23 w 92"/>
                  <a:gd name="T43" fmla="*/ 47 h 210"/>
                  <a:gd name="T44" fmla="*/ 23 w 92"/>
                  <a:gd name="T45" fmla="*/ 43 h 210"/>
                  <a:gd name="T46" fmla="*/ 22 w 92"/>
                  <a:gd name="T47" fmla="*/ 38 h 210"/>
                  <a:gd name="T48" fmla="*/ 21 w 92"/>
                  <a:gd name="T49" fmla="*/ 30 h 210"/>
                  <a:gd name="T50" fmla="*/ 18 w 92"/>
                  <a:gd name="T51" fmla="*/ 23 h 210"/>
                  <a:gd name="T52" fmla="*/ 15 w 92"/>
                  <a:gd name="T53" fmla="*/ 15 h 210"/>
                  <a:gd name="T54" fmla="*/ 12 w 92"/>
                  <a:gd name="T55" fmla="*/ 7 h 210"/>
                  <a:gd name="T56" fmla="*/ 6 w 92"/>
                  <a:gd name="T57" fmla="*/ 2 h 210"/>
                  <a:gd name="T58" fmla="*/ 6 w 92"/>
                  <a:gd name="T59" fmla="*/ 1 h 210"/>
                  <a:gd name="T60" fmla="*/ 4 w 92"/>
                  <a:gd name="T61" fmla="*/ 0 h 210"/>
                  <a:gd name="T62" fmla="*/ 3 w 92"/>
                  <a:gd name="T63" fmla="*/ 1 h 210"/>
                  <a:gd name="T64" fmla="*/ 1 w 92"/>
                  <a:gd name="T65" fmla="*/ 1 h 2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2"/>
                  <a:gd name="T100" fmla="*/ 0 h 210"/>
                  <a:gd name="T101" fmla="*/ 92 w 92"/>
                  <a:gd name="T102" fmla="*/ 210 h 2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2" h="210">
                    <a:moveTo>
                      <a:pt x="4" y="4"/>
                    </a:moveTo>
                    <a:lnTo>
                      <a:pt x="1" y="8"/>
                    </a:lnTo>
                    <a:lnTo>
                      <a:pt x="0" y="14"/>
                    </a:lnTo>
                    <a:lnTo>
                      <a:pt x="1" y="20"/>
                    </a:lnTo>
                    <a:lnTo>
                      <a:pt x="4" y="26"/>
                    </a:lnTo>
                    <a:lnTo>
                      <a:pt x="21" y="49"/>
                    </a:lnTo>
                    <a:lnTo>
                      <a:pt x="34" y="75"/>
                    </a:lnTo>
                    <a:lnTo>
                      <a:pt x="45" y="104"/>
                    </a:lnTo>
                    <a:lnTo>
                      <a:pt x="52" y="132"/>
                    </a:lnTo>
                    <a:lnTo>
                      <a:pt x="57" y="156"/>
                    </a:lnTo>
                    <a:lnTo>
                      <a:pt x="60" y="177"/>
                    </a:lnTo>
                    <a:lnTo>
                      <a:pt x="62" y="190"/>
                    </a:lnTo>
                    <a:lnTo>
                      <a:pt x="62" y="196"/>
                    </a:lnTo>
                    <a:lnTo>
                      <a:pt x="64" y="202"/>
                    </a:lnTo>
                    <a:lnTo>
                      <a:pt x="68" y="206"/>
                    </a:lnTo>
                    <a:lnTo>
                      <a:pt x="72" y="209"/>
                    </a:lnTo>
                    <a:lnTo>
                      <a:pt x="78" y="210"/>
                    </a:lnTo>
                    <a:lnTo>
                      <a:pt x="84" y="208"/>
                    </a:lnTo>
                    <a:lnTo>
                      <a:pt x="89" y="204"/>
                    </a:lnTo>
                    <a:lnTo>
                      <a:pt x="92" y="200"/>
                    </a:lnTo>
                    <a:lnTo>
                      <a:pt x="92" y="194"/>
                    </a:lnTo>
                    <a:lnTo>
                      <a:pt x="92" y="187"/>
                    </a:lnTo>
                    <a:lnTo>
                      <a:pt x="90" y="171"/>
                    </a:lnTo>
                    <a:lnTo>
                      <a:pt x="86" y="149"/>
                    </a:lnTo>
                    <a:lnTo>
                      <a:pt x="81" y="121"/>
                    </a:lnTo>
                    <a:lnTo>
                      <a:pt x="72" y="91"/>
                    </a:lnTo>
                    <a:lnTo>
                      <a:pt x="61" y="60"/>
                    </a:lnTo>
                    <a:lnTo>
                      <a:pt x="46" y="31"/>
                    </a:lnTo>
                    <a:lnTo>
                      <a:pt x="26" y="5"/>
                    </a:lnTo>
                    <a:lnTo>
                      <a:pt x="22" y="1"/>
                    </a:lnTo>
                    <a:lnTo>
                      <a:pt x="16" y="0"/>
                    </a:lnTo>
                    <a:lnTo>
                      <a:pt x="10" y="1"/>
                    </a:lnTo>
                    <a:lnTo>
                      <a:pt x="4" y="4"/>
                    </a:lnTo>
                    <a:close/>
                  </a:path>
                </a:pathLst>
              </a:custGeom>
              <a:grpFill/>
              <a:ln w="9525">
                <a:noFill/>
                <a:round/>
                <a:headEnd/>
                <a:tailEnd/>
              </a:ln>
            </p:spPr>
            <p:txBody>
              <a:bodyPr/>
              <a:lstStyle/>
              <a:p>
                <a:pPr>
                  <a:defRPr/>
                </a:pPr>
                <a:endParaRPr lang="en-GB" kern="0">
                  <a:solidFill>
                    <a:sysClr val="windowText" lastClr="000000"/>
                  </a:solidFill>
                  <a:latin typeface="Arial"/>
                </a:endParaRPr>
              </a:p>
            </p:txBody>
          </p:sp>
          <p:sp>
            <p:nvSpPr>
              <p:cNvPr id="34" name="Freeform 33"/>
              <p:cNvSpPr>
                <a:spLocks noChangeAspect="1"/>
              </p:cNvSpPr>
              <p:nvPr/>
            </p:nvSpPr>
            <p:spPr bwMode="auto">
              <a:xfrm>
                <a:off x="2781" y="1646"/>
                <a:ext cx="60" cy="110"/>
              </a:xfrm>
              <a:custGeom>
                <a:avLst/>
                <a:gdLst>
                  <a:gd name="T0" fmla="*/ 24 w 120"/>
                  <a:gd name="T1" fmla="*/ 1 h 220"/>
                  <a:gd name="T2" fmla="*/ 15 w 120"/>
                  <a:gd name="T3" fmla="*/ 9 h 220"/>
                  <a:gd name="T4" fmla="*/ 10 w 120"/>
                  <a:gd name="T5" fmla="*/ 18 h 220"/>
                  <a:gd name="T6" fmla="*/ 6 w 120"/>
                  <a:gd name="T7" fmla="*/ 26 h 220"/>
                  <a:gd name="T8" fmla="*/ 3 w 120"/>
                  <a:gd name="T9" fmla="*/ 34 h 220"/>
                  <a:gd name="T10" fmla="*/ 1 w 120"/>
                  <a:gd name="T11" fmla="*/ 41 h 220"/>
                  <a:gd name="T12" fmla="*/ 0 w 120"/>
                  <a:gd name="T13" fmla="*/ 46 h 220"/>
                  <a:gd name="T14" fmla="*/ 0 w 120"/>
                  <a:gd name="T15" fmla="*/ 50 h 220"/>
                  <a:gd name="T16" fmla="*/ 0 w 120"/>
                  <a:gd name="T17" fmla="*/ 52 h 220"/>
                  <a:gd name="T18" fmla="*/ 1 w 120"/>
                  <a:gd name="T19" fmla="*/ 53 h 220"/>
                  <a:gd name="T20" fmla="*/ 2 w 120"/>
                  <a:gd name="T21" fmla="*/ 54 h 220"/>
                  <a:gd name="T22" fmla="*/ 3 w 120"/>
                  <a:gd name="T23" fmla="*/ 55 h 220"/>
                  <a:gd name="T24" fmla="*/ 4 w 120"/>
                  <a:gd name="T25" fmla="*/ 55 h 220"/>
                  <a:gd name="T26" fmla="*/ 6 w 120"/>
                  <a:gd name="T27" fmla="*/ 55 h 220"/>
                  <a:gd name="T28" fmla="*/ 7 w 120"/>
                  <a:gd name="T29" fmla="*/ 54 h 220"/>
                  <a:gd name="T30" fmla="*/ 8 w 120"/>
                  <a:gd name="T31" fmla="*/ 53 h 220"/>
                  <a:gd name="T32" fmla="*/ 8 w 120"/>
                  <a:gd name="T33" fmla="*/ 51 h 220"/>
                  <a:gd name="T34" fmla="*/ 8 w 120"/>
                  <a:gd name="T35" fmla="*/ 50 h 220"/>
                  <a:gd name="T36" fmla="*/ 8 w 120"/>
                  <a:gd name="T37" fmla="*/ 46 h 220"/>
                  <a:gd name="T38" fmla="*/ 9 w 120"/>
                  <a:gd name="T39" fmla="*/ 42 h 220"/>
                  <a:gd name="T40" fmla="*/ 10 w 120"/>
                  <a:gd name="T41" fmla="*/ 36 h 220"/>
                  <a:gd name="T42" fmla="*/ 12 w 120"/>
                  <a:gd name="T43" fmla="*/ 28 h 220"/>
                  <a:gd name="T44" fmla="*/ 15 w 120"/>
                  <a:gd name="T45" fmla="*/ 22 h 220"/>
                  <a:gd name="T46" fmla="*/ 21 w 120"/>
                  <a:gd name="T47" fmla="*/ 14 h 220"/>
                  <a:gd name="T48" fmla="*/ 29 w 120"/>
                  <a:gd name="T49" fmla="*/ 7 h 220"/>
                  <a:gd name="T50" fmla="*/ 30 w 120"/>
                  <a:gd name="T51" fmla="*/ 6 h 220"/>
                  <a:gd name="T52" fmla="*/ 30 w 120"/>
                  <a:gd name="T53" fmla="*/ 4 h 220"/>
                  <a:gd name="T54" fmla="*/ 30 w 120"/>
                  <a:gd name="T55" fmla="*/ 3 h 220"/>
                  <a:gd name="T56" fmla="*/ 29 w 120"/>
                  <a:gd name="T57" fmla="*/ 2 h 220"/>
                  <a:gd name="T58" fmla="*/ 28 w 120"/>
                  <a:gd name="T59" fmla="*/ 1 h 220"/>
                  <a:gd name="T60" fmla="*/ 27 w 120"/>
                  <a:gd name="T61" fmla="*/ 0 h 220"/>
                  <a:gd name="T62" fmla="*/ 25 w 120"/>
                  <a:gd name="T63" fmla="*/ 0 h 220"/>
                  <a:gd name="T64" fmla="*/ 24 w 120"/>
                  <a:gd name="T65" fmla="*/ 1 h 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0"/>
                  <a:gd name="T100" fmla="*/ 0 h 220"/>
                  <a:gd name="T101" fmla="*/ 120 w 120"/>
                  <a:gd name="T102" fmla="*/ 220 h 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0" h="220">
                    <a:moveTo>
                      <a:pt x="96" y="3"/>
                    </a:moveTo>
                    <a:lnTo>
                      <a:pt x="62" y="36"/>
                    </a:lnTo>
                    <a:lnTo>
                      <a:pt x="37" y="70"/>
                    </a:lnTo>
                    <a:lnTo>
                      <a:pt x="21" y="104"/>
                    </a:lnTo>
                    <a:lnTo>
                      <a:pt x="9" y="135"/>
                    </a:lnTo>
                    <a:lnTo>
                      <a:pt x="3" y="162"/>
                    </a:lnTo>
                    <a:lnTo>
                      <a:pt x="0" y="184"/>
                    </a:lnTo>
                    <a:lnTo>
                      <a:pt x="0" y="199"/>
                    </a:lnTo>
                    <a:lnTo>
                      <a:pt x="0" y="206"/>
                    </a:lnTo>
                    <a:lnTo>
                      <a:pt x="2" y="212"/>
                    </a:lnTo>
                    <a:lnTo>
                      <a:pt x="6" y="216"/>
                    </a:lnTo>
                    <a:lnTo>
                      <a:pt x="10" y="219"/>
                    </a:lnTo>
                    <a:lnTo>
                      <a:pt x="16" y="220"/>
                    </a:lnTo>
                    <a:lnTo>
                      <a:pt x="22" y="218"/>
                    </a:lnTo>
                    <a:lnTo>
                      <a:pt x="27" y="214"/>
                    </a:lnTo>
                    <a:lnTo>
                      <a:pt x="29" y="210"/>
                    </a:lnTo>
                    <a:lnTo>
                      <a:pt x="30" y="204"/>
                    </a:lnTo>
                    <a:lnTo>
                      <a:pt x="30" y="198"/>
                    </a:lnTo>
                    <a:lnTo>
                      <a:pt x="30" y="184"/>
                    </a:lnTo>
                    <a:lnTo>
                      <a:pt x="33" y="166"/>
                    </a:lnTo>
                    <a:lnTo>
                      <a:pt x="38" y="142"/>
                    </a:lnTo>
                    <a:lnTo>
                      <a:pt x="48" y="114"/>
                    </a:lnTo>
                    <a:lnTo>
                      <a:pt x="63" y="85"/>
                    </a:lnTo>
                    <a:lnTo>
                      <a:pt x="84" y="55"/>
                    </a:lnTo>
                    <a:lnTo>
                      <a:pt x="114" y="26"/>
                    </a:lnTo>
                    <a:lnTo>
                      <a:pt x="119" y="22"/>
                    </a:lnTo>
                    <a:lnTo>
                      <a:pt x="120" y="16"/>
                    </a:lnTo>
                    <a:lnTo>
                      <a:pt x="120" y="10"/>
                    </a:lnTo>
                    <a:lnTo>
                      <a:pt x="116" y="6"/>
                    </a:lnTo>
                    <a:lnTo>
                      <a:pt x="112" y="1"/>
                    </a:lnTo>
                    <a:lnTo>
                      <a:pt x="106" y="0"/>
                    </a:lnTo>
                    <a:lnTo>
                      <a:pt x="100" y="0"/>
                    </a:lnTo>
                    <a:lnTo>
                      <a:pt x="96" y="3"/>
                    </a:lnTo>
                    <a:close/>
                  </a:path>
                </a:pathLst>
              </a:custGeom>
              <a:grpFill/>
              <a:ln w="9525">
                <a:noFill/>
                <a:round/>
                <a:headEnd/>
                <a:tailEnd/>
              </a:ln>
            </p:spPr>
            <p:txBody>
              <a:bodyPr/>
              <a:lstStyle/>
              <a:p>
                <a:pPr>
                  <a:defRPr/>
                </a:pPr>
                <a:endParaRPr lang="en-GB" kern="0">
                  <a:solidFill>
                    <a:sysClr val="windowText" lastClr="000000"/>
                  </a:solidFill>
                  <a:latin typeface="Arial"/>
                </a:endParaRPr>
              </a:p>
            </p:txBody>
          </p:sp>
          <p:sp>
            <p:nvSpPr>
              <p:cNvPr id="35" name="Freeform 34"/>
              <p:cNvSpPr>
                <a:spLocks noChangeAspect="1"/>
              </p:cNvSpPr>
              <p:nvPr/>
            </p:nvSpPr>
            <p:spPr bwMode="auto">
              <a:xfrm>
                <a:off x="2740" y="1627"/>
                <a:ext cx="22" cy="52"/>
              </a:xfrm>
              <a:custGeom>
                <a:avLst/>
                <a:gdLst>
                  <a:gd name="T0" fmla="*/ 4 w 45"/>
                  <a:gd name="T1" fmla="*/ 3 h 104"/>
                  <a:gd name="T2" fmla="*/ 3 w 45"/>
                  <a:gd name="T3" fmla="*/ 4 h 104"/>
                  <a:gd name="T4" fmla="*/ 2 w 45"/>
                  <a:gd name="T5" fmla="*/ 9 h 104"/>
                  <a:gd name="T6" fmla="*/ 0 w 45"/>
                  <a:gd name="T7" fmla="*/ 14 h 104"/>
                  <a:gd name="T8" fmla="*/ 0 w 45"/>
                  <a:gd name="T9" fmla="*/ 23 h 104"/>
                  <a:gd name="T10" fmla="*/ 0 w 45"/>
                  <a:gd name="T11" fmla="*/ 24 h 104"/>
                  <a:gd name="T12" fmla="*/ 1 w 45"/>
                  <a:gd name="T13" fmla="*/ 25 h 104"/>
                  <a:gd name="T14" fmla="*/ 2 w 45"/>
                  <a:gd name="T15" fmla="*/ 26 h 104"/>
                  <a:gd name="T16" fmla="*/ 3 w 45"/>
                  <a:gd name="T17" fmla="*/ 26 h 104"/>
                  <a:gd name="T18" fmla="*/ 5 w 45"/>
                  <a:gd name="T19" fmla="*/ 26 h 104"/>
                  <a:gd name="T20" fmla="*/ 6 w 45"/>
                  <a:gd name="T21" fmla="*/ 25 h 104"/>
                  <a:gd name="T22" fmla="*/ 7 w 45"/>
                  <a:gd name="T23" fmla="*/ 24 h 104"/>
                  <a:gd name="T24" fmla="*/ 7 w 45"/>
                  <a:gd name="T25" fmla="*/ 23 h 104"/>
                  <a:gd name="T26" fmla="*/ 8 w 45"/>
                  <a:gd name="T27" fmla="*/ 15 h 104"/>
                  <a:gd name="T28" fmla="*/ 9 w 45"/>
                  <a:gd name="T29" fmla="*/ 11 h 104"/>
                  <a:gd name="T30" fmla="*/ 10 w 45"/>
                  <a:gd name="T31" fmla="*/ 7 h 104"/>
                  <a:gd name="T32" fmla="*/ 11 w 45"/>
                  <a:gd name="T33" fmla="*/ 6 h 104"/>
                  <a:gd name="T34" fmla="*/ 11 w 45"/>
                  <a:gd name="T35" fmla="*/ 4 h 104"/>
                  <a:gd name="T36" fmla="*/ 11 w 45"/>
                  <a:gd name="T37" fmla="*/ 3 h 104"/>
                  <a:gd name="T38" fmla="*/ 10 w 45"/>
                  <a:gd name="T39" fmla="*/ 2 h 104"/>
                  <a:gd name="T40" fmla="*/ 9 w 45"/>
                  <a:gd name="T41" fmla="*/ 1 h 104"/>
                  <a:gd name="T42" fmla="*/ 7 w 45"/>
                  <a:gd name="T43" fmla="*/ 0 h 104"/>
                  <a:gd name="T44" fmla="*/ 6 w 45"/>
                  <a:gd name="T45" fmla="*/ 1 h 104"/>
                  <a:gd name="T46" fmla="*/ 5 w 45"/>
                  <a:gd name="T47" fmla="*/ 2 h 104"/>
                  <a:gd name="T48" fmla="*/ 4 w 45"/>
                  <a:gd name="T49" fmla="*/ 3 h 1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
                  <a:gd name="T76" fmla="*/ 0 h 104"/>
                  <a:gd name="T77" fmla="*/ 45 w 45"/>
                  <a:gd name="T78" fmla="*/ 104 h 1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 h="104">
                    <a:moveTo>
                      <a:pt x="16" y="9"/>
                    </a:moveTo>
                    <a:lnTo>
                      <a:pt x="14" y="16"/>
                    </a:lnTo>
                    <a:lnTo>
                      <a:pt x="8" y="33"/>
                    </a:lnTo>
                    <a:lnTo>
                      <a:pt x="2" y="59"/>
                    </a:lnTo>
                    <a:lnTo>
                      <a:pt x="0" y="89"/>
                    </a:lnTo>
                    <a:lnTo>
                      <a:pt x="1" y="94"/>
                    </a:lnTo>
                    <a:lnTo>
                      <a:pt x="5" y="99"/>
                    </a:lnTo>
                    <a:lnTo>
                      <a:pt x="9" y="103"/>
                    </a:lnTo>
                    <a:lnTo>
                      <a:pt x="15" y="104"/>
                    </a:lnTo>
                    <a:lnTo>
                      <a:pt x="21" y="103"/>
                    </a:lnTo>
                    <a:lnTo>
                      <a:pt x="25" y="99"/>
                    </a:lnTo>
                    <a:lnTo>
                      <a:pt x="29" y="94"/>
                    </a:lnTo>
                    <a:lnTo>
                      <a:pt x="30" y="89"/>
                    </a:lnTo>
                    <a:lnTo>
                      <a:pt x="32" y="63"/>
                    </a:lnTo>
                    <a:lnTo>
                      <a:pt x="37" y="41"/>
                    </a:lnTo>
                    <a:lnTo>
                      <a:pt x="42" y="28"/>
                    </a:lnTo>
                    <a:lnTo>
                      <a:pt x="44" y="22"/>
                    </a:lnTo>
                    <a:lnTo>
                      <a:pt x="45" y="16"/>
                    </a:lnTo>
                    <a:lnTo>
                      <a:pt x="44" y="9"/>
                    </a:lnTo>
                    <a:lnTo>
                      <a:pt x="42" y="5"/>
                    </a:lnTo>
                    <a:lnTo>
                      <a:pt x="37" y="1"/>
                    </a:lnTo>
                    <a:lnTo>
                      <a:pt x="31" y="0"/>
                    </a:lnTo>
                    <a:lnTo>
                      <a:pt x="25" y="1"/>
                    </a:lnTo>
                    <a:lnTo>
                      <a:pt x="20" y="5"/>
                    </a:lnTo>
                    <a:lnTo>
                      <a:pt x="16" y="9"/>
                    </a:lnTo>
                    <a:close/>
                  </a:path>
                </a:pathLst>
              </a:custGeom>
              <a:grpFill/>
              <a:ln w="9525">
                <a:noFill/>
                <a:round/>
                <a:headEnd/>
                <a:tailEnd/>
              </a:ln>
            </p:spPr>
            <p:txBody>
              <a:bodyPr/>
              <a:lstStyle/>
              <a:p>
                <a:pPr>
                  <a:defRPr/>
                </a:pPr>
                <a:endParaRPr lang="en-GB" kern="0">
                  <a:solidFill>
                    <a:sysClr val="windowText" lastClr="000000"/>
                  </a:solidFill>
                  <a:latin typeface="Arial"/>
                </a:endParaRPr>
              </a:p>
            </p:txBody>
          </p:sp>
          <p:sp>
            <p:nvSpPr>
              <p:cNvPr id="36" name="Freeform 35"/>
              <p:cNvSpPr>
                <a:spLocks noChangeAspect="1"/>
              </p:cNvSpPr>
              <p:nvPr/>
            </p:nvSpPr>
            <p:spPr bwMode="auto">
              <a:xfrm>
                <a:off x="2525" y="2122"/>
                <a:ext cx="235" cy="122"/>
              </a:xfrm>
              <a:custGeom>
                <a:avLst/>
                <a:gdLst>
                  <a:gd name="T0" fmla="*/ 2 w 470"/>
                  <a:gd name="T1" fmla="*/ 1 h 243"/>
                  <a:gd name="T2" fmla="*/ 1 w 470"/>
                  <a:gd name="T3" fmla="*/ 2 h 243"/>
                  <a:gd name="T4" fmla="*/ 0 w 470"/>
                  <a:gd name="T5" fmla="*/ 3 h 243"/>
                  <a:gd name="T6" fmla="*/ 0 w 470"/>
                  <a:gd name="T7" fmla="*/ 5 h 243"/>
                  <a:gd name="T8" fmla="*/ 1 w 470"/>
                  <a:gd name="T9" fmla="*/ 6 h 243"/>
                  <a:gd name="T10" fmla="*/ 1 w 470"/>
                  <a:gd name="T11" fmla="*/ 7 h 243"/>
                  <a:gd name="T12" fmla="*/ 3 w 470"/>
                  <a:gd name="T13" fmla="*/ 9 h 243"/>
                  <a:gd name="T14" fmla="*/ 5 w 470"/>
                  <a:gd name="T15" fmla="*/ 12 h 243"/>
                  <a:gd name="T16" fmla="*/ 7 w 470"/>
                  <a:gd name="T17" fmla="*/ 15 h 243"/>
                  <a:gd name="T18" fmla="*/ 12 w 470"/>
                  <a:gd name="T19" fmla="*/ 19 h 243"/>
                  <a:gd name="T20" fmla="*/ 16 w 470"/>
                  <a:gd name="T21" fmla="*/ 24 h 243"/>
                  <a:gd name="T22" fmla="*/ 22 w 470"/>
                  <a:gd name="T23" fmla="*/ 29 h 243"/>
                  <a:gd name="T24" fmla="*/ 28 w 470"/>
                  <a:gd name="T25" fmla="*/ 33 h 243"/>
                  <a:gd name="T26" fmla="*/ 36 w 470"/>
                  <a:gd name="T27" fmla="*/ 39 h 243"/>
                  <a:gd name="T28" fmla="*/ 44 w 470"/>
                  <a:gd name="T29" fmla="*/ 43 h 243"/>
                  <a:gd name="T30" fmla="*/ 53 w 470"/>
                  <a:gd name="T31" fmla="*/ 48 h 243"/>
                  <a:gd name="T32" fmla="*/ 62 w 470"/>
                  <a:gd name="T33" fmla="*/ 52 h 243"/>
                  <a:gd name="T34" fmla="*/ 74 w 470"/>
                  <a:gd name="T35" fmla="*/ 55 h 243"/>
                  <a:gd name="T36" fmla="*/ 86 w 470"/>
                  <a:gd name="T37" fmla="*/ 58 h 243"/>
                  <a:gd name="T38" fmla="*/ 100 w 470"/>
                  <a:gd name="T39" fmla="*/ 60 h 243"/>
                  <a:gd name="T40" fmla="*/ 114 w 470"/>
                  <a:gd name="T41" fmla="*/ 61 h 243"/>
                  <a:gd name="T42" fmla="*/ 115 w 470"/>
                  <a:gd name="T43" fmla="*/ 61 h 243"/>
                  <a:gd name="T44" fmla="*/ 117 w 470"/>
                  <a:gd name="T45" fmla="*/ 60 h 243"/>
                  <a:gd name="T46" fmla="*/ 117 w 470"/>
                  <a:gd name="T47" fmla="*/ 59 h 243"/>
                  <a:gd name="T48" fmla="*/ 118 w 470"/>
                  <a:gd name="T49" fmla="*/ 58 h 243"/>
                  <a:gd name="T50" fmla="*/ 118 w 470"/>
                  <a:gd name="T51" fmla="*/ 56 h 243"/>
                  <a:gd name="T52" fmla="*/ 117 w 470"/>
                  <a:gd name="T53" fmla="*/ 55 h 243"/>
                  <a:gd name="T54" fmla="*/ 116 w 470"/>
                  <a:gd name="T55" fmla="*/ 54 h 243"/>
                  <a:gd name="T56" fmla="*/ 114 w 470"/>
                  <a:gd name="T57" fmla="*/ 54 h 243"/>
                  <a:gd name="T58" fmla="*/ 101 w 470"/>
                  <a:gd name="T59" fmla="*/ 53 h 243"/>
                  <a:gd name="T60" fmla="*/ 88 w 470"/>
                  <a:gd name="T61" fmla="*/ 51 h 243"/>
                  <a:gd name="T62" fmla="*/ 77 w 470"/>
                  <a:gd name="T63" fmla="*/ 48 h 243"/>
                  <a:gd name="T64" fmla="*/ 66 w 470"/>
                  <a:gd name="T65" fmla="*/ 45 h 243"/>
                  <a:gd name="T66" fmla="*/ 56 w 470"/>
                  <a:gd name="T67" fmla="*/ 41 h 243"/>
                  <a:gd name="T68" fmla="*/ 47 w 470"/>
                  <a:gd name="T69" fmla="*/ 37 h 243"/>
                  <a:gd name="T70" fmla="*/ 40 w 470"/>
                  <a:gd name="T71" fmla="*/ 32 h 243"/>
                  <a:gd name="T72" fmla="*/ 33 w 470"/>
                  <a:gd name="T73" fmla="*/ 27 h 243"/>
                  <a:gd name="T74" fmla="*/ 26 w 470"/>
                  <a:gd name="T75" fmla="*/ 23 h 243"/>
                  <a:gd name="T76" fmla="*/ 21 w 470"/>
                  <a:gd name="T77" fmla="*/ 18 h 243"/>
                  <a:gd name="T78" fmla="*/ 17 w 470"/>
                  <a:gd name="T79" fmla="*/ 14 h 243"/>
                  <a:gd name="T80" fmla="*/ 13 w 470"/>
                  <a:gd name="T81" fmla="*/ 10 h 243"/>
                  <a:gd name="T82" fmla="*/ 11 w 470"/>
                  <a:gd name="T83" fmla="*/ 7 h 243"/>
                  <a:gd name="T84" fmla="*/ 9 w 470"/>
                  <a:gd name="T85" fmla="*/ 4 h 243"/>
                  <a:gd name="T86" fmla="*/ 7 w 470"/>
                  <a:gd name="T87" fmla="*/ 3 h 243"/>
                  <a:gd name="T88" fmla="*/ 7 w 470"/>
                  <a:gd name="T89" fmla="*/ 2 h 243"/>
                  <a:gd name="T90" fmla="*/ 6 w 470"/>
                  <a:gd name="T91" fmla="*/ 1 h 243"/>
                  <a:gd name="T92" fmla="*/ 5 w 470"/>
                  <a:gd name="T93" fmla="*/ 0 h 243"/>
                  <a:gd name="T94" fmla="*/ 4 w 470"/>
                  <a:gd name="T95" fmla="*/ 0 h 243"/>
                  <a:gd name="T96" fmla="*/ 2 w 470"/>
                  <a:gd name="T97" fmla="*/ 1 h 2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0"/>
                  <a:gd name="T148" fmla="*/ 0 h 243"/>
                  <a:gd name="T149" fmla="*/ 470 w 470"/>
                  <a:gd name="T150" fmla="*/ 243 h 2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0" h="243">
                    <a:moveTo>
                      <a:pt x="7" y="2"/>
                    </a:moveTo>
                    <a:lnTo>
                      <a:pt x="3" y="6"/>
                    </a:lnTo>
                    <a:lnTo>
                      <a:pt x="0" y="10"/>
                    </a:lnTo>
                    <a:lnTo>
                      <a:pt x="0" y="17"/>
                    </a:lnTo>
                    <a:lnTo>
                      <a:pt x="2" y="23"/>
                    </a:lnTo>
                    <a:lnTo>
                      <a:pt x="4" y="26"/>
                    </a:lnTo>
                    <a:lnTo>
                      <a:pt x="10" y="34"/>
                    </a:lnTo>
                    <a:lnTo>
                      <a:pt x="19" y="46"/>
                    </a:lnTo>
                    <a:lnTo>
                      <a:pt x="30" y="60"/>
                    </a:lnTo>
                    <a:lnTo>
                      <a:pt x="45" y="76"/>
                    </a:lnTo>
                    <a:lnTo>
                      <a:pt x="64" y="94"/>
                    </a:lnTo>
                    <a:lnTo>
                      <a:pt x="86" y="113"/>
                    </a:lnTo>
                    <a:lnTo>
                      <a:pt x="111" y="132"/>
                    </a:lnTo>
                    <a:lnTo>
                      <a:pt x="141" y="153"/>
                    </a:lnTo>
                    <a:lnTo>
                      <a:pt x="173" y="172"/>
                    </a:lnTo>
                    <a:lnTo>
                      <a:pt x="210" y="190"/>
                    </a:lnTo>
                    <a:lnTo>
                      <a:pt x="250" y="206"/>
                    </a:lnTo>
                    <a:lnTo>
                      <a:pt x="295" y="220"/>
                    </a:lnTo>
                    <a:lnTo>
                      <a:pt x="344" y="231"/>
                    </a:lnTo>
                    <a:lnTo>
                      <a:pt x="397" y="240"/>
                    </a:lnTo>
                    <a:lnTo>
                      <a:pt x="454" y="243"/>
                    </a:lnTo>
                    <a:lnTo>
                      <a:pt x="460" y="242"/>
                    </a:lnTo>
                    <a:lnTo>
                      <a:pt x="465" y="240"/>
                    </a:lnTo>
                    <a:lnTo>
                      <a:pt x="468" y="235"/>
                    </a:lnTo>
                    <a:lnTo>
                      <a:pt x="470" y="229"/>
                    </a:lnTo>
                    <a:lnTo>
                      <a:pt x="469" y="222"/>
                    </a:lnTo>
                    <a:lnTo>
                      <a:pt x="466" y="218"/>
                    </a:lnTo>
                    <a:lnTo>
                      <a:pt x="461" y="214"/>
                    </a:lnTo>
                    <a:lnTo>
                      <a:pt x="455" y="213"/>
                    </a:lnTo>
                    <a:lnTo>
                      <a:pt x="401" y="210"/>
                    </a:lnTo>
                    <a:lnTo>
                      <a:pt x="351" y="203"/>
                    </a:lnTo>
                    <a:lnTo>
                      <a:pt x="305" y="191"/>
                    </a:lnTo>
                    <a:lnTo>
                      <a:pt x="262" y="178"/>
                    </a:lnTo>
                    <a:lnTo>
                      <a:pt x="223" y="162"/>
                    </a:lnTo>
                    <a:lnTo>
                      <a:pt x="188" y="145"/>
                    </a:lnTo>
                    <a:lnTo>
                      <a:pt x="157" y="127"/>
                    </a:lnTo>
                    <a:lnTo>
                      <a:pt x="129" y="108"/>
                    </a:lnTo>
                    <a:lnTo>
                      <a:pt x="104" y="90"/>
                    </a:lnTo>
                    <a:lnTo>
                      <a:pt x="83" y="71"/>
                    </a:lnTo>
                    <a:lnTo>
                      <a:pt x="66" y="54"/>
                    </a:lnTo>
                    <a:lnTo>
                      <a:pt x="52" y="39"/>
                    </a:lnTo>
                    <a:lnTo>
                      <a:pt x="41" y="26"/>
                    </a:lnTo>
                    <a:lnTo>
                      <a:pt x="34" y="16"/>
                    </a:lnTo>
                    <a:lnTo>
                      <a:pt x="28" y="9"/>
                    </a:lnTo>
                    <a:lnTo>
                      <a:pt x="27" y="7"/>
                    </a:lnTo>
                    <a:lnTo>
                      <a:pt x="23" y="2"/>
                    </a:lnTo>
                    <a:lnTo>
                      <a:pt x="19" y="0"/>
                    </a:lnTo>
                    <a:lnTo>
                      <a:pt x="13" y="0"/>
                    </a:lnTo>
                    <a:lnTo>
                      <a:pt x="7" y="2"/>
                    </a:lnTo>
                    <a:close/>
                  </a:path>
                </a:pathLst>
              </a:custGeom>
              <a:grpFill/>
              <a:ln w="9525">
                <a:noFill/>
                <a:round/>
                <a:headEnd/>
                <a:tailEnd/>
              </a:ln>
            </p:spPr>
            <p:txBody>
              <a:bodyPr/>
              <a:lstStyle/>
              <a:p>
                <a:pPr>
                  <a:defRPr/>
                </a:pPr>
                <a:endParaRPr lang="en-GB" kern="0">
                  <a:solidFill>
                    <a:sysClr val="windowText" lastClr="000000"/>
                  </a:solidFill>
                  <a:latin typeface="Arial"/>
                </a:endParaRPr>
              </a:p>
            </p:txBody>
          </p:sp>
          <p:sp>
            <p:nvSpPr>
              <p:cNvPr id="37" name="Freeform 36"/>
              <p:cNvSpPr>
                <a:spLocks noChangeAspect="1"/>
              </p:cNvSpPr>
              <p:nvPr/>
            </p:nvSpPr>
            <p:spPr bwMode="auto">
              <a:xfrm>
                <a:off x="2802" y="1758"/>
                <a:ext cx="87" cy="155"/>
              </a:xfrm>
              <a:custGeom>
                <a:avLst/>
                <a:gdLst>
                  <a:gd name="T0" fmla="*/ 3 w 174"/>
                  <a:gd name="T1" fmla="*/ 1 h 308"/>
                  <a:gd name="T2" fmla="*/ 1 w 174"/>
                  <a:gd name="T3" fmla="*/ 2 h 308"/>
                  <a:gd name="T4" fmla="*/ 0 w 174"/>
                  <a:gd name="T5" fmla="*/ 3 h 308"/>
                  <a:gd name="T6" fmla="*/ 0 w 174"/>
                  <a:gd name="T7" fmla="*/ 4 h 308"/>
                  <a:gd name="T8" fmla="*/ 1 w 174"/>
                  <a:gd name="T9" fmla="*/ 6 h 308"/>
                  <a:gd name="T10" fmla="*/ 3 w 174"/>
                  <a:gd name="T11" fmla="*/ 8 h 308"/>
                  <a:gd name="T12" fmla="*/ 6 w 174"/>
                  <a:gd name="T13" fmla="*/ 15 h 308"/>
                  <a:gd name="T14" fmla="*/ 11 w 174"/>
                  <a:gd name="T15" fmla="*/ 24 h 308"/>
                  <a:gd name="T16" fmla="*/ 18 w 174"/>
                  <a:gd name="T17" fmla="*/ 35 h 308"/>
                  <a:gd name="T18" fmla="*/ 23 w 174"/>
                  <a:gd name="T19" fmla="*/ 47 h 308"/>
                  <a:gd name="T20" fmla="*/ 29 w 174"/>
                  <a:gd name="T21" fmla="*/ 59 h 308"/>
                  <a:gd name="T22" fmla="*/ 34 w 174"/>
                  <a:gd name="T23" fmla="*/ 69 h 308"/>
                  <a:gd name="T24" fmla="*/ 37 w 174"/>
                  <a:gd name="T25" fmla="*/ 75 h 308"/>
                  <a:gd name="T26" fmla="*/ 37 w 174"/>
                  <a:gd name="T27" fmla="*/ 77 h 308"/>
                  <a:gd name="T28" fmla="*/ 39 w 174"/>
                  <a:gd name="T29" fmla="*/ 78 h 308"/>
                  <a:gd name="T30" fmla="*/ 40 w 174"/>
                  <a:gd name="T31" fmla="*/ 78 h 308"/>
                  <a:gd name="T32" fmla="*/ 41 w 174"/>
                  <a:gd name="T33" fmla="*/ 78 h 308"/>
                  <a:gd name="T34" fmla="*/ 43 w 174"/>
                  <a:gd name="T35" fmla="*/ 78 h 308"/>
                  <a:gd name="T36" fmla="*/ 44 w 174"/>
                  <a:gd name="T37" fmla="*/ 76 h 308"/>
                  <a:gd name="T38" fmla="*/ 44 w 174"/>
                  <a:gd name="T39" fmla="*/ 75 h 308"/>
                  <a:gd name="T40" fmla="*/ 44 w 174"/>
                  <a:gd name="T41" fmla="*/ 73 h 308"/>
                  <a:gd name="T42" fmla="*/ 41 w 174"/>
                  <a:gd name="T43" fmla="*/ 66 h 308"/>
                  <a:gd name="T44" fmla="*/ 37 w 174"/>
                  <a:gd name="T45" fmla="*/ 56 h 308"/>
                  <a:gd name="T46" fmla="*/ 30 w 174"/>
                  <a:gd name="T47" fmla="*/ 45 h 308"/>
                  <a:gd name="T48" fmla="*/ 24 w 174"/>
                  <a:gd name="T49" fmla="*/ 33 h 308"/>
                  <a:gd name="T50" fmla="*/ 19 w 174"/>
                  <a:gd name="T51" fmla="*/ 22 h 308"/>
                  <a:gd name="T52" fmla="*/ 12 w 174"/>
                  <a:gd name="T53" fmla="*/ 12 h 308"/>
                  <a:gd name="T54" fmla="*/ 9 w 174"/>
                  <a:gd name="T55" fmla="*/ 5 h 308"/>
                  <a:gd name="T56" fmla="*/ 7 w 174"/>
                  <a:gd name="T57" fmla="*/ 2 h 308"/>
                  <a:gd name="T58" fmla="*/ 6 w 174"/>
                  <a:gd name="T59" fmla="*/ 1 h 308"/>
                  <a:gd name="T60" fmla="*/ 5 w 174"/>
                  <a:gd name="T61" fmla="*/ 0 h 308"/>
                  <a:gd name="T62" fmla="*/ 3 w 174"/>
                  <a:gd name="T63" fmla="*/ 0 h 308"/>
                  <a:gd name="T64" fmla="*/ 3 w 174"/>
                  <a:gd name="T65" fmla="*/ 1 h 3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4"/>
                  <a:gd name="T100" fmla="*/ 0 h 308"/>
                  <a:gd name="T101" fmla="*/ 174 w 174"/>
                  <a:gd name="T102" fmla="*/ 308 h 3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4" h="308">
                    <a:moveTo>
                      <a:pt x="9" y="1"/>
                    </a:moveTo>
                    <a:lnTo>
                      <a:pt x="4" y="5"/>
                    </a:lnTo>
                    <a:lnTo>
                      <a:pt x="0" y="10"/>
                    </a:lnTo>
                    <a:lnTo>
                      <a:pt x="0" y="16"/>
                    </a:lnTo>
                    <a:lnTo>
                      <a:pt x="3" y="21"/>
                    </a:lnTo>
                    <a:lnTo>
                      <a:pt x="9" y="32"/>
                    </a:lnTo>
                    <a:lnTo>
                      <a:pt x="24" y="58"/>
                    </a:lnTo>
                    <a:lnTo>
                      <a:pt x="44" y="96"/>
                    </a:lnTo>
                    <a:lnTo>
                      <a:pt x="70" y="140"/>
                    </a:lnTo>
                    <a:lnTo>
                      <a:pt x="94" y="187"/>
                    </a:lnTo>
                    <a:lnTo>
                      <a:pt x="117" y="232"/>
                    </a:lnTo>
                    <a:lnTo>
                      <a:pt x="135" y="272"/>
                    </a:lnTo>
                    <a:lnTo>
                      <a:pt x="146" y="298"/>
                    </a:lnTo>
                    <a:lnTo>
                      <a:pt x="148" y="304"/>
                    </a:lnTo>
                    <a:lnTo>
                      <a:pt x="153" y="307"/>
                    </a:lnTo>
                    <a:lnTo>
                      <a:pt x="158" y="308"/>
                    </a:lnTo>
                    <a:lnTo>
                      <a:pt x="164" y="308"/>
                    </a:lnTo>
                    <a:lnTo>
                      <a:pt x="170" y="306"/>
                    </a:lnTo>
                    <a:lnTo>
                      <a:pt x="173" y="301"/>
                    </a:lnTo>
                    <a:lnTo>
                      <a:pt x="174" y="296"/>
                    </a:lnTo>
                    <a:lnTo>
                      <a:pt x="174" y="290"/>
                    </a:lnTo>
                    <a:lnTo>
                      <a:pt x="164" y="261"/>
                    </a:lnTo>
                    <a:lnTo>
                      <a:pt x="146" y="223"/>
                    </a:lnTo>
                    <a:lnTo>
                      <a:pt x="123" y="177"/>
                    </a:lnTo>
                    <a:lnTo>
                      <a:pt x="97" y="130"/>
                    </a:lnTo>
                    <a:lnTo>
                      <a:pt x="73" y="85"/>
                    </a:lnTo>
                    <a:lnTo>
                      <a:pt x="51" y="47"/>
                    </a:lnTo>
                    <a:lnTo>
                      <a:pt x="35" y="19"/>
                    </a:lnTo>
                    <a:lnTo>
                      <a:pt x="28" y="6"/>
                    </a:lnTo>
                    <a:lnTo>
                      <a:pt x="25" y="2"/>
                    </a:lnTo>
                    <a:lnTo>
                      <a:pt x="20" y="0"/>
                    </a:lnTo>
                    <a:lnTo>
                      <a:pt x="14" y="0"/>
                    </a:lnTo>
                    <a:lnTo>
                      <a:pt x="9" y="1"/>
                    </a:lnTo>
                    <a:close/>
                  </a:path>
                </a:pathLst>
              </a:custGeom>
              <a:grpFill/>
              <a:ln w="9525">
                <a:noFill/>
                <a:round/>
                <a:headEnd/>
                <a:tailEnd/>
              </a:ln>
            </p:spPr>
            <p:txBody>
              <a:bodyPr/>
              <a:lstStyle/>
              <a:p>
                <a:pPr>
                  <a:defRPr/>
                </a:pPr>
                <a:endParaRPr lang="en-GB" kern="0">
                  <a:solidFill>
                    <a:sysClr val="windowText" lastClr="000000"/>
                  </a:solidFill>
                  <a:latin typeface="Arial"/>
                </a:endParaRPr>
              </a:p>
            </p:txBody>
          </p:sp>
          <p:sp>
            <p:nvSpPr>
              <p:cNvPr id="38" name="Freeform 37"/>
              <p:cNvSpPr>
                <a:spLocks noChangeAspect="1"/>
              </p:cNvSpPr>
              <p:nvPr/>
            </p:nvSpPr>
            <p:spPr bwMode="auto">
              <a:xfrm>
                <a:off x="2695" y="1757"/>
                <a:ext cx="46" cy="70"/>
              </a:xfrm>
              <a:custGeom>
                <a:avLst/>
                <a:gdLst>
                  <a:gd name="T0" fmla="*/ 16 w 93"/>
                  <a:gd name="T1" fmla="*/ 1 h 142"/>
                  <a:gd name="T2" fmla="*/ 15 w 93"/>
                  <a:gd name="T3" fmla="*/ 3 h 142"/>
                  <a:gd name="T4" fmla="*/ 14 w 93"/>
                  <a:gd name="T5" fmla="*/ 5 h 142"/>
                  <a:gd name="T6" fmla="*/ 12 w 93"/>
                  <a:gd name="T7" fmla="*/ 9 h 142"/>
                  <a:gd name="T8" fmla="*/ 9 w 93"/>
                  <a:gd name="T9" fmla="*/ 13 h 142"/>
                  <a:gd name="T10" fmla="*/ 6 w 93"/>
                  <a:gd name="T11" fmla="*/ 17 h 142"/>
                  <a:gd name="T12" fmla="*/ 4 w 93"/>
                  <a:gd name="T13" fmla="*/ 22 h 142"/>
                  <a:gd name="T14" fmla="*/ 1 w 93"/>
                  <a:gd name="T15" fmla="*/ 26 h 142"/>
                  <a:gd name="T16" fmla="*/ 0 w 93"/>
                  <a:gd name="T17" fmla="*/ 30 h 142"/>
                  <a:gd name="T18" fmla="*/ 0 w 93"/>
                  <a:gd name="T19" fmla="*/ 31 h 142"/>
                  <a:gd name="T20" fmla="*/ 0 w 93"/>
                  <a:gd name="T21" fmla="*/ 33 h 142"/>
                  <a:gd name="T22" fmla="*/ 1 w 93"/>
                  <a:gd name="T23" fmla="*/ 34 h 142"/>
                  <a:gd name="T24" fmla="*/ 2 w 93"/>
                  <a:gd name="T25" fmla="*/ 35 h 142"/>
                  <a:gd name="T26" fmla="*/ 3 w 93"/>
                  <a:gd name="T27" fmla="*/ 35 h 142"/>
                  <a:gd name="T28" fmla="*/ 5 w 93"/>
                  <a:gd name="T29" fmla="*/ 35 h 142"/>
                  <a:gd name="T30" fmla="*/ 6 w 93"/>
                  <a:gd name="T31" fmla="*/ 34 h 142"/>
                  <a:gd name="T32" fmla="*/ 7 w 93"/>
                  <a:gd name="T33" fmla="*/ 33 h 142"/>
                  <a:gd name="T34" fmla="*/ 8 w 93"/>
                  <a:gd name="T35" fmla="*/ 29 h 142"/>
                  <a:gd name="T36" fmla="*/ 10 w 93"/>
                  <a:gd name="T37" fmla="*/ 25 h 142"/>
                  <a:gd name="T38" fmla="*/ 13 w 93"/>
                  <a:gd name="T39" fmla="*/ 20 h 142"/>
                  <a:gd name="T40" fmla="*/ 16 w 93"/>
                  <a:gd name="T41" fmla="*/ 16 h 142"/>
                  <a:gd name="T42" fmla="*/ 18 w 93"/>
                  <a:gd name="T43" fmla="*/ 12 h 142"/>
                  <a:gd name="T44" fmla="*/ 20 w 93"/>
                  <a:gd name="T45" fmla="*/ 9 h 142"/>
                  <a:gd name="T46" fmla="*/ 22 w 93"/>
                  <a:gd name="T47" fmla="*/ 6 h 142"/>
                  <a:gd name="T48" fmla="*/ 22 w 93"/>
                  <a:gd name="T49" fmla="*/ 5 h 142"/>
                  <a:gd name="T50" fmla="*/ 23 w 93"/>
                  <a:gd name="T51" fmla="*/ 4 h 142"/>
                  <a:gd name="T52" fmla="*/ 23 w 93"/>
                  <a:gd name="T53" fmla="*/ 3 h 142"/>
                  <a:gd name="T54" fmla="*/ 22 w 93"/>
                  <a:gd name="T55" fmla="*/ 1 h 142"/>
                  <a:gd name="T56" fmla="*/ 21 w 93"/>
                  <a:gd name="T57" fmla="*/ 0 h 142"/>
                  <a:gd name="T58" fmla="*/ 20 w 93"/>
                  <a:gd name="T59" fmla="*/ 0 h 142"/>
                  <a:gd name="T60" fmla="*/ 18 w 93"/>
                  <a:gd name="T61" fmla="*/ 0 h 142"/>
                  <a:gd name="T62" fmla="*/ 17 w 93"/>
                  <a:gd name="T63" fmla="*/ 0 h 142"/>
                  <a:gd name="T64" fmla="*/ 16 w 93"/>
                  <a:gd name="T65" fmla="*/ 1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3"/>
                  <a:gd name="T100" fmla="*/ 0 h 142"/>
                  <a:gd name="T101" fmla="*/ 93 w 93"/>
                  <a:gd name="T102" fmla="*/ 142 h 1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3" h="142">
                    <a:moveTo>
                      <a:pt x="65" y="7"/>
                    </a:moveTo>
                    <a:lnTo>
                      <a:pt x="63" y="12"/>
                    </a:lnTo>
                    <a:lnTo>
                      <a:pt x="56" y="22"/>
                    </a:lnTo>
                    <a:lnTo>
                      <a:pt x="48" y="36"/>
                    </a:lnTo>
                    <a:lnTo>
                      <a:pt x="37" y="52"/>
                    </a:lnTo>
                    <a:lnTo>
                      <a:pt x="27" y="72"/>
                    </a:lnTo>
                    <a:lnTo>
                      <a:pt x="17" y="90"/>
                    </a:lnTo>
                    <a:lnTo>
                      <a:pt x="7" y="107"/>
                    </a:lnTo>
                    <a:lnTo>
                      <a:pt x="2" y="122"/>
                    </a:lnTo>
                    <a:lnTo>
                      <a:pt x="0" y="128"/>
                    </a:lnTo>
                    <a:lnTo>
                      <a:pt x="2" y="133"/>
                    </a:lnTo>
                    <a:lnTo>
                      <a:pt x="5" y="137"/>
                    </a:lnTo>
                    <a:lnTo>
                      <a:pt x="10" y="141"/>
                    </a:lnTo>
                    <a:lnTo>
                      <a:pt x="15" y="142"/>
                    </a:lnTo>
                    <a:lnTo>
                      <a:pt x="21" y="141"/>
                    </a:lnTo>
                    <a:lnTo>
                      <a:pt x="26" y="137"/>
                    </a:lnTo>
                    <a:lnTo>
                      <a:pt x="29" y="133"/>
                    </a:lnTo>
                    <a:lnTo>
                      <a:pt x="35" y="119"/>
                    </a:lnTo>
                    <a:lnTo>
                      <a:pt x="43" y="102"/>
                    </a:lnTo>
                    <a:lnTo>
                      <a:pt x="53" y="84"/>
                    </a:lnTo>
                    <a:lnTo>
                      <a:pt x="64" y="66"/>
                    </a:lnTo>
                    <a:lnTo>
                      <a:pt x="73" y="50"/>
                    </a:lnTo>
                    <a:lnTo>
                      <a:pt x="82" y="36"/>
                    </a:lnTo>
                    <a:lnTo>
                      <a:pt x="88" y="27"/>
                    </a:lnTo>
                    <a:lnTo>
                      <a:pt x="90" y="23"/>
                    </a:lnTo>
                    <a:lnTo>
                      <a:pt x="93" y="17"/>
                    </a:lnTo>
                    <a:lnTo>
                      <a:pt x="93" y="12"/>
                    </a:lnTo>
                    <a:lnTo>
                      <a:pt x="90" y="7"/>
                    </a:lnTo>
                    <a:lnTo>
                      <a:pt x="86" y="2"/>
                    </a:lnTo>
                    <a:lnTo>
                      <a:pt x="80" y="0"/>
                    </a:lnTo>
                    <a:lnTo>
                      <a:pt x="74" y="0"/>
                    </a:lnTo>
                    <a:lnTo>
                      <a:pt x="69" y="2"/>
                    </a:lnTo>
                    <a:lnTo>
                      <a:pt x="65" y="7"/>
                    </a:lnTo>
                    <a:close/>
                  </a:path>
                </a:pathLst>
              </a:custGeom>
              <a:grpFill/>
              <a:ln w="9525">
                <a:noFill/>
                <a:round/>
                <a:headEnd/>
                <a:tailEnd/>
              </a:ln>
            </p:spPr>
            <p:txBody>
              <a:bodyPr/>
              <a:lstStyle/>
              <a:p>
                <a:pPr>
                  <a:defRPr/>
                </a:pPr>
                <a:endParaRPr lang="en-GB" kern="0">
                  <a:solidFill>
                    <a:sysClr val="windowText" lastClr="000000"/>
                  </a:solidFill>
                  <a:latin typeface="Arial"/>
                </a:endParaRPr>
              </a:p>
            </p:txBody>
          </p:sp>
          <p:sp>
            <p:nvSpPr>
              <p:cNvPr id="39" name="Freeform 38"/>
              <p:cNvSpPr>
                <a:spLocks noChangeAspect="1"/>
              </p:cNvSpPr>
              <p:nvPr/>
            </p:nvSpPr>
            <p:spPr bwMode="auto">
              <a:xfrm>
                <a:off x="2626" y="1917"/>
                <a:ext cx="206" cy="238"/>
              </a:xfrm>
              <a:custGeom>
                <a:avLst/>
                <a:gdLst>
                  <a:gd name="T0" fmla="*/ 320 w 101"/>
                  <a:gd name="T1" fmla="*/ 256 h 118"/>
                  <a:gd name="T2" fmla="*/ 304 w 101"/>
                  <a:gd name="T3" fmla="*/ 313 h 118"/>
                  <a:gd name="T4" fmla="*/ 208 w 101"/>
                  <a:gd name="T5" fmla="*/ 313 h 118"/>
                  <a:gd name="T6" fmla="*/ 292 w 101"/>
                  <a:gd name="T7" fmla="*/ 375 h 118"/>
                  <a:gd name="T8" fmla="*/ 420 w 101"/>
                  <a:gd name="T9" fmla="*/ 329 h 118"/>
                  <a:gd name="T10" fmla="*/ 420 w 101"/>
                  <a:gd name="T11" fmla="*/ 448 h 118"/>
                  <a:gd name="T12" fmla="*/ 300 w 101"/>
                  <a:gd name="T13" fmla="*/ 480 h 118"/>
                  <a:gd name="T14" fmla="*/ 128 w 101"/>
                  <a:gd name="T15" fmla="*/ 428 h 118"/>
                  <a:gd name="T16" fmla="*/ 59 w 101"/>
                  <a:gd name="T17" fmla="*/ 313 h 118"/>
                  <a:gd name="T18" fmla="*/ 0 w 101"/>
                  <a:gd name="T19" fmla="*/ 313 h 118"/>
                  <a:gd name="T20" fmla="*/ 16 w 101"/>
                  <a:gd name="T21" fmla="*/ 256 h 118"/>
                  <a:gd name="T22" fmla="*/ 49 w 101"/>
                  <a:gd name="T23" fmla="*/ 256 h 118"/>
                  <a:gd name="T24" fmla="*/ 49 w 101"/>
                  <a:gd name="T25" fmla="*/ 240 h 118"/>
                  <a:gd name="T26" fmla="*/ 49 w 101"/>
                  <a:gd name="T27" fmla="*/ 220 h 118"/>
                  <a:gd name="T28" fmla="*/ 8 w 101"/>
                  <a:gd name="T29" fmla="*/ 220 h 118"/>
                  <a:gd name="T30" fmla="*/ 24 w 101"/>
                  <a:gd name="T31" fmla="*/ 163 h 118"/>
                  <a:gd name="T32" fmla="*/ 59 w 101"/>
                  <a:gd name="T33" fmla="*/ 163 h 118"/>
                  <a:gd name="T34" fmla="*/ 292 w 101"/>
                  <a:gd name="T35" fmla="*/ 0 h 118"/>
                  <a:gd name="T36" fmla="*/ 416 w 101"/>
                  <a:gd name="T37" fmla="*/ 28 h 118"/>
                  <a:gd name="T38" fmla="*/ 388 w 101"/>
                  <a:gd name="T39" fmla="*/ 147 h 118"/>
                  <a:gd name="T40" fmla="*/ 296 w 101"/>
                  <a:gd name="T41" fmla="*/ 105 h 118"/>
                  <a:gd name="T42" fmla="*/ 212 w 101"/>
                  <a:gd name="T43" fmla="*/ 163 h 118"/>
                  <a:gd name="T44" fmla="*/ 328 w 101"/>
                  <a:gd name="T45" fmla="*/ 163 h 118"/>
                  <a:gd name="T46" fmla="*/ 312 w 101"/>
                  <a:gd name="T47" fmla="*/ 220 h 118"/>
                  <a:gd name="T48" fmla="*/ 200 w 101"/>
                  <a:gd name="T49" fmla="*/ 220 h 118"/>
                  <a:gd name="T50" fmla="*/ 200 w 101"/>
                  <a:gd name="T51" fmla="*/ 240 h 118"/>
                  <a:gd name="T52" fmla="*/ 200 w 101"/>
                  <a:gd name="T53" fmla="*/ 256 h 118"/>
                  <a:gd name="T54" fmla="*/ 320 w 101"/>
                  <a:gd name="T55" fmla="*/ 256 h 1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1"/>
                  <a:gd name="T85" fmla="*/ 0 h 118"/>
                  <a:gd name="T86" fmla="*/ 101 w 101"/>
                  <a:gd name="T87" fmla="*/ 118 h 1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1" h="118">
                    <a:moveTo>
                      <a:pt x="77" y="63"/>
                    </a:moveTo>
                    <a:cubicBezTo>
                      <a:pt x="73" y="77"/>
                      <a:pt x="73" y="77"/>
                      <a:pt x="73" y="77"/>
                    </a:cubicBezTo>
                    <a:cubicBezTo>
                      <a:pt x="50" y="77"/>
                      <a:pt x="50" y="77"/>
                      <a:pt x="50" y="77"/>
                    </a:cubicBezTo>
                    <a:cubicBezTo>
                      <a:pt x="53" y="87"/>
                      <a:pt x="59" y="92"/>
                      <a:pt x="70" y="92"/>
                    </a:cubicBezTo>
                    <a:cubicBezTo>
                      <a:pt x="81" y="92"/>
                      <a:pt x="92" y="88"/>
                      <a:pt x="101" y="81"/>
                    </a:cubicBezTo>
                    <a:cubicBezTo>
                      <a:pt x="101" y="110"/>
                      <a:pt x="101" y="110"/>
                      <a:pt x="101" y="110"/>
                    </a:cubicBezTo>
                    <a:cubicBezTo>
                      <a:pt x="93" y="115"/>
                      <a:pt x="83" y="118"/>
                      <a:pt x="72" y="118"/>
                    </a:cubicBezTo>
                    <a:cubicBezTo>
                      <a:pt x="53" y="118"/>
                      <a:pt x="39" y="114"/>
                      <a:pt x="31" y="105"/>
                    </a:cubicBezTo>
                    <a:cubicBezTo>
                      <a:pt x="22" y="97"/>
                      <a:pt x="16" y="87"/>
                      <a:pt x="14" y="77"/>
                    </a:cubicBezTo>
                    <a:cubicBezTo>
                      <a:pt x="0" y="77"/>
                      <a:pt x="0" y="77"/>
                      <a:pt x="0" y="77"/>
                    </a:cubicBezTo>
                    <a:cubicBezTo>
                      <a:pt x="4" y="63"/>
                      <a:pt x="4" y="63"/>
                      <a:pt x="4" y="63"/>
                    </a:cubicBezTo>
                    <a:cubicBezTo>
                      <a:pt x="12" y="63"/>
                      <a:pt x="12" y="63"/>
                      <a:pt x="12" y="63"/>
                    </a:cubicBezTo>
                    <a:cubicBezTo>
                      <a:pt x="12" y="62"/>
                      <a:pt x="12" y="60"/>
                      <a:pt x="12" y="59"/>
                    </a:cubicBezTo>
                    <a:cubicBezTo>
                      <a:pt x="12" y="56"/>
                      <a:pt x="12" y="55"/>
                      <a:pt x="12" y="54"/>
                    </a:cubicBezTo>
                    <a:cubicBezTo>
                      <a:pt x="2" y="54"/>
                      <a:pt x="2" y="54"/>
                      <a:pt x="2" y="54"/>
                    </a:cubicBezTo>
                    <a:cubicBezTo>
                      <a:pt x="6" y="40"/>
                      <a:pt x="6" y="40"/>
                      <a:pt x="6" y="40"/>
                    </a:cubicBezTo>
                    <a:cubicBezTo>
                      <a:pt x="14" y="40"/>
                      <a:pt x="14" y="40"/>
                      <a:pt x="14" y="40"/>
                    </a:cubicBezTo>
                    <a:cubicBezTo>
                      <a:pt x="21" y="13"/>
                      <a:pt x="40" y="0"/>
                      <a:pt x="70" y="0"/>
                    </a:cubicBezTo>
                    <a:cubicBezTo>
                      <a:pt x="80" y="0"/>
                      <a:pt x="90" y="2"/>
                      <a:pt x="100" y="7"/>
                    </a:cubicBezTo>
                    <a:cubicBezTo>
                      <a:pt x="93" y="36"/>
                      <a:pt x="93" y="36"/>
                      <a:pt x="93" y="36"/>
                    </a:cubicBezTo>
                    <a:cubicBezTo>
                      <a:pt x="86" y="29"/>
                      <a:pt x="79" y="26"/>
                      <a:pt x="71" y="26"/>
                    </a:cubicBezTo>
                    <a:cubicBezTo>
                      <a:pt x="61" y="26"/>
                      <a:pt x="54" y="31"/>
                      <a:pt x="51" y="40"/>
                    </a:cubicBezTo>
                    <a:cubicBezTo>
                      <a:pt x="79" y="40"/>
                      <a:pt x="79" y="40"/>
                      <a:pt x="79" y="40"/>
                    </a:cubicBezTo>
                    <a:cubicBezTo>
                      <a:pt x="75" y="54"/>
                      <a:pt x="75" y="54"/>
                      <a:pt x="75" y="54"/>
                    </a:cubicBezTo>
                    <a:cubicBezTo>
                      <a:pt x="48" y="54"/>
                      <a:pt x="48" y="54"/>
                      <a:pt x="48" y="54"/>
                    </a:cubicBezTo>
                    <a:cubicBezTo>
                      <a:pt x="48" y="55"/>
                      <a:pt x="48" y="57"/>
                      <a:pt x="48" y="59"/>
                    </a:cubicBezTo>
                    <a:cubicBezTo>
                      <a:pt x="48" y="63"/>
                      <a:pt x="48" y="63"/>
                      <a:pt x="48" y="63"/>
                    </a:cubicBezTo>
                    <a:lnTo>
                      <a:pt x="77" y="63"/>
                    </a:lnTo>
                    <a:close/>
                  </a:path>
                </a:pathLst>
              </a:custGeom>
              <a:grpFill/>
              <a:ln w="9525">
                <a:noFill/>
                <a:round/>
                <a:headEnd/>
                <a:tailEnd/>
              </a:ln>
            </p:spPr>
            <p:txBody>
              <a:bodyPr/>
              <a:lstStyle/>
              <a:p>
                <a:pPr>
                  <a:defRPr/>
                </a:pPr>
                <a:endParaRPr lang="en-GB" kern="0">
                  <a:solidFill>
                    <a:sysClr val="windowText" lastClr="000000"/>
                  </a:solidFill>
                  <a:latin typeface="Arial"/>
                </a:endParaRPr>
              </a:p>
            </p:txBody>
          </p:sp>
        </p:grpSp>
      </p:grpSp>
      <p:sp>
        <p:nvSpPr>
          <p:cNvPr id="40" name="TextBox 39"/>
          <p:cNvSpPr txBox="1"/>
          <p:nvPr/>
        </p:nvSpPr>
        <p:spPr>
          <a:xfrm>
            <a:off x="7543800" y="5449670"/>
            <a:ext cx="3048000" cy="646331"/>
          </a:xfrm>
          <a:prstGeom prst="rect">
            <a:avLst/>
          </a:prstGeom>
          <a:noFill/>
        </p:spPr>
        <p:txBody>
          <a:bodyPr wrap="square" rtlCol="0">
            <a:spAutoFit/>
          </a:bodyPr>
          <a:lstStyle/>
          <a:p>
            <a:r>
              <a:rPr lang="en-GB" dirty="0">
                <a:solidFill>
                  <a:prstClr val="black"/>
                </a:solidFill>
              </a:rPr>
              <a:t>Also includes the </a:t>
            </a:r>
            <a:r>
              <a:rPr lang="pt-PT" b="1" dirty="0">
                <a:solidFill>
                  <a:prstClr val="black"/>
                </a:solidFill>
              </a:rPr>
              <a:t>€ 3.5 </a:t>
            </a:r>
            <a:r>
              <a:rPr lang="pt-PT" b="1" dirty="0" err="1">
                <a:solidFill>
                  <a:prstClr val="black"/>
                </a:solidFill>
              </a:rPr>
              <a:t>billion</a:t>
            </a:r>
            <a:r>
              <a:rPr lang="en-GB" b="1" dirty="0">
                <a:solidFill>
                  <a:prstClr val="black"/>
                </a:solidFill>
              </a:rPr>
              <a:t> funding in Invest EU scheme.</a:t>
            </a:r>
            <a:endParaRPr lang="en-US" b="1" dirty="0">
              <a:solidFill>
                <a:prstClr val="black"/>
              </a:solidFill>
            </a:endParaRPr>
          </a:p>
        </p:txBody>
      </p:sp>
      <p:graphicFrame>
        <p:nvGraphicFramePr>
          <p:cNvPr id="22" name="Chart 21">
            <a:extLst>
              <a:ext uri="{FF2B5EF4-FFF2-40B4-BE49-F238E27FC236}">
                <a16:creationId xmlns:a16="http://schemas.microsoft.com/office/drawing/2014/main" id="{00000000-0008-0000-0000-000005000000}"/>
              </a:ext>
            </a:extLst>
          </p:cNvPr>
          <p:cNvGraphicFramePr>
            <a:graphicFrameLocks/>
          </p:cNvGraphicFramePr>
          <p:nvPr>
            <p:extLst>
              <p:ext uri="{D42A27DB-BD31-4B8C-83A1-F6EECF244321}">
                <p14:modId xmlns:p14="http://schemas.microsoft.com/office/powerpoint/2010/main" val="2708546079"/>
              </p:ext>
            </p:extLst>
          </p:nvPr>
        </p:nvGraphicFramePr>
        <p:xfrm>
          <a:off x="1978981" y="1400883"/>
          <a:ext cx="8077200" cy="4187981"/>
        </p:xfrm>
        <a:graphic>
          <a:graphicData uri="http://schemas.openxmlformats.org/drawingml/2006/chart">
            <c:chart xmlns:c="http://schemas.openxmlformats.org/drawingml/2006/chart" xmlns:r="http://schemas.openxmlformats.org/officeDocument/2006/relationships" r:id="rId3"/>
          </a:graphicData>
        </a:graphic>
      </p:graphicFrame>
      <p:sp>
        <p:nvSpPr>
          <p:cNvPr id="23" name="Title 1">
            <a:extLst>
              <a:ext uri="{FF2B5EF4-FFF2-40B4-BE49-F238E27FC236}">
                <a16:creationId xmlns:a16="http://schemas.microsoft.com/office/drawing/2014/main" id="{8303E367-56E4-4ECB-9048-F5CD66C73965}"/>
              </a:ext>
            </a:extLst>
          </p:cNvPr>
          <p:cNvSpPr txBox="1">
            <a:spLocks/>
          </p:cNvSpPr>
          <p:nvPr/>
        </p:nvSpPr>
        <p:spPr>
          <a:xfrm>
            <a:off x="838200" y="365126"/>
            <a:ext cx="10515600" cy="561182"/>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prstClr val="black"/>
                </a:solidFill>
                <a:latin typeface="Calibri" panose="020F0502020204030204" pitchFamily="34" charset="0"/>
                <a:cs typeface="Calibri" panose="020F0502020204030204" pitchFamily="34" charset="0"/>
              </a:rPr>
              <a:t>HORIZON EUROPE BUDGET COMPOSITION</a:t>
            </a:r>
            <a:endParaRPr lang="pt-PT" sz="2000" b="1"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03880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Image result for cosme eu ec">
            <a:extLst>
              <a:ext uri="{FF2B5EF4-FFF2-40B4-BE49-F238E27FC236}">
                <a16:creationId xmlns:a16="http://schemas.microsoft.com/office/drawing/2014/main" id="{6F5781DC-8511-4846-9112-BC118A13D9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5015" y="3547627"/>
            <a:ext cx="4181970" cy="179672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Rectangle 2">
            <a:extLst>
              <a:ext uri="{FF2B5EF4-FFF2-40B4-BE49-F238E27FC236}">
                <a16:creationId xmlns:a16="http://schemas.microsoft.com/office/drawing/2014/main" id="{17A1E98D-2BFE-45EA-A977-DC319957EC86}"/>
              </a:ext>
            </a:extLst>
          </p:cNvPr>
          <p:cNvSpPr>
            <a:spLocks noGrp="1" noChangeArrowheads="1"/>
          </p:cNvSpPr>
          <p:nvPr>
            <p:ph type="title"/>
          </p:nvPr>
        </p:nvSpPr>
        <p:spPr>
          <a:xfrm>
            <a:off x="4232328" y="1640812"/>
            <a:ext cx="3727342" cy="1598538"/>
          </a:xfrm>
        </p:spPr>
        <p:txBody>
          <a:bodyPr>
            <a:noAutofit/>
          </a:bodyPr>
          <a:lstStyle/>
          <a:p>
            <a:pPr algn="ctr"/>
            <a:r>
              <a:rPr lang="en-GB" altLang="en-US" sz="5000" b="1" dirty="0">
                <a:solidFill>
                  <a:schemeClr val="accent5">
                    <a:lumMod val="50000"/>
                  </a:schemeClr>
                </a:solidFill>
                <a:latin typeface="+mn-lt"/>
              </a:rPr>
              <a:t>Programme "</a:t>
            </a:r>
            <a:r>
              <a:rPr lang="tr-TR" altLang="en-US" sz="5000" b="1" dirty="0" err="1">
                <a:solidFill>
                  <a:schemeClr val="accent5">
                    <a:lumMod val="50000"/>
                  </a:schemeClr>
                </a:solidFill>
                <a:latin typeface="+mn-lt"/>
              </a:rPr>
              <a:t>COSME</a:t>
            </a:r>
            <a:r>
              <a:rPr lang="en-GB" altLang="en-US" sz="5000" b="1" dirty="0">
                <a:solidFill>
                  <a:schemeClr val="accent5">
                    <a:lumMod val="50000"/>
                  </a:schemeClr>
                </a:solidFill>
                <a:latin typeface="+mn-lt"/>
              </a:rPr>
              <a:t>"</a:t>
            </a:r>
          </a:p>
        </p:txBody>
      </p:sp>
    </p:spTree>
    <p:extLst>
      <p:ext uri="{BB962C8B-B14F-4D97-AF65-F5344CB8AC3E}">
        <p14:creationId xmlns:p14="http://schemas.microsoft.com/office/powerpoint/2010/main" val="15072423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620356" y="1011415"/>
            <a:ext cx="10515600" cy="4351338"/>
          </a:xfrm>
        </p:spPr>
        <p:txBody>
          <a:bodyPr>
            <a:normAutofit fontScale="92500" lnSpcReduction="20000"/>
          </a:bodyPr>
          <a:lstStyle/>
          <a:p>
            <a:pPr algn="just">
              <a:buClr>
                <a:schemeClr val="accent2"/>
              </a:buClr>
              <a:buFont typeface="Wingdings" pitchFamily="2" charset="2"/>
              <a:buChar char="Ø"/>
              <a:defRPr/>
            </a:pPr>
            <a:r>
              <a:rPr lang="en-US" kern="0" dirty="0">
                <a:latin typeface="Calibri" panose="020F0502020204030204" pitchFamily="34" charset="0"/>
                <a:cs typeface="Calibri" panose="020F0502020204030204" pitchFamily="34" charset="0"/>
              </a:rPr>
              <a:t>The programme</a:t>
            </a:r>
            <a:r>
              <a:rPr lang="tr-TR" kern="0" dirty="0">
                <a:latin typeface="Calibri" panose="020F0502020204030204" pitchFamily="34" charset="0"/>
                <a:cs typeface="Calibri" panose="020F0502020204030204" pitchFamily="34" charset="0"/>
              </a:rPr>
              <a:t>, </a:t>
            </a:r>
            <a:r>
              <a:rPr lang="en-US" kern="0" dirty="0">
                <a:latin typeface="Calibri" panose="020F0502020204030204" pitchFamily="34" charset="0"/>
                <a:cs typeface="Calibri" panose="020F0502020204030204" pitchFamily="34" charset="0"/>
              </a:rPr>
              <a:t>Competitiveness of enterprises and SMEs (</a:t>
            </a:r>
            <a:r>
              <a:rPr lang="en-US" kern="0" dirty="0" err="1">
                <a:latin typeface="Calibri" panose="020F0502020204030204" pitchFamily="34" charset="0"/>
                <a:cs typeface="Calibri" panose="020F0502020204030204" pitchFamily="34" charset="0"/>
              </a:rPr>
              <a:t>COSME</a:t>
            </a:r>
            <a:r>
              <a:rPr lang="en-US" kern="0" dirty="0">
                <a:latin typeface="Calibri" panose="020F0502020204030204" pitchFamily="34" charset="0"/>
                <a:cs typeface="Calibri" panose="020F0502020204030204" pitchFamily="34" charset="0"/>
              </a:rPr>
              <a:t>) aims at encouraging the competitiveness of European enterprises. With small and medium-size enterprises (SMEs), current and potential entrepreneurs and business support organisations as its main targets, the programme provides better access to finance, deliver business support services and promote entrepreneurship. </a:t>
            </a:r>
            <a:endParaRPr lang="tr-TR" kern="0" dirty="0">
              <a:latin typeface="Calibri" panose="020F0502020204030204" pitchFamily="34" charset="0"/>
              <a:cs typeface="Calibri" panose="020F0502020204030204" pitchFamily="34" charset="0"/>
            </a:endParaRPr>
          </a:p>
          <a:p>
            <a:pPr algn="just">
              <a:buClr>
                <a:schemeClr val="accent2"/>
              </a:buClr>
              <a:buFont typeface="Wingdings" pitchFamily="2" charset="2"/>
              <a:buChar char="Ø"/>
              <a:defRPr/>
            </a:pPr>
            <a:endParaRPr lang="tr-TR" kern="0" dirty="0">
              <a:latin typeface="Calibri" panose="020F0502020204030204" pitchFamily="34" charset="0"/>
              <a:cs typeface="Calibri" panose="020F0502020204030204" pitchFamily="34" charset="0"/>
            </a:endParaRPr>
          </a:p>
          <a:p>
            <a:pPr lvl="1" algn="just">
              <a:buClr>
                <a:schemeClr val="accent2"/>
              </a:buClr>
              <a:buFont typeface="Wingdings" pitchFamily="2" charset="2"/>
              <a:buChar char="Ø"/>
              <a:defRPr/>
            </a:pPr>
            <a:r>
              <a:rPr lang="en-US" kern="0" dirty="0">
                <a:latin typeface="Calibri" panose="020F0502020204030204" pitchFamily="34" charset="0"/>
                <a:cs typeface="Calibri" panose="020F0502020204030204" pitchFamily="34" charset="0"/>
              </a:rPr>
              <a:t>Strengthening the competitiveness and</a:t>
            </a:r>
            <a:endParaRPr lang="tr-TR" kern="0" dirty="0">
              <a:latin typeface="Calibri" panose="020F0502020204030204" pitchFamily="34" charset="0"/>
              <a:cs typeface="Calibri" panose="020F0502020204030204" pitchFamily="34" charset="0"/>
            </a:endParaRPr>
          </a:p>
          <a:p>
            <a:pPr marL="457200" lvl="1" indent="0" algn="just">
              <a:buClr>
                <a:schemeClr val="accent2"/>
              </a:buClr>
              <a:buNone/>
              <a:defRPr/>
            </a:pPr>
            <a:r>
              <a:rPr lang="en-US" kern="0" dirty="0">
                <a:latin typeface="Calibri" panose="020F0502020204030204" pitchFamily="34" charset="0"/>
                <a:cs typeface="Calibri" panose="020F0502020204030204" pitchFamily="34" charset="0"/>
              </a:rPr>
              <a:t> sustainability of the Union’s enterprises,</a:t>
            </a:r>
            <a:endParaRPr lang="tr-TR" kern="0" dirty="0">
              <a:latin typeface="Calibri" panose="020F0502020204030204" pitchFamily="34" charset="0"/>
              <a:cs typeface="Calibri" panose="020F0502020204030204" pitchFamily="34" charset="0"/>
            </a:endParaRPr>
          </a:p>
          <a:p>
            <a:pPr marL="457200" lvl="1" indent="0" algn="just">
              <a:buClr>
                <a:schemeClr val="accent2"/>
              </a:buClr>
              <a:buNone/>
              <a:defRPr/>
            </a:pPr>
            <a:r>
              <a:rPr lang="en-US" kern="0" dirty="0">
                <a:latin typeface="Calibri" panose="020F0502020204030204" pitchFamily="34" charset="0"/>
                <a:cs typeface="Calibri" panose="020F0502020204030204" pitchFamily="34" charset="0"/>
              </a:rPr>
              <a:t> particularly SMEs</a:t>
            </a:r>
            <a:endParaRPr lang="tr-TR" kern="0" dirty="0">
              <a:latin typeface="Calibri" panose="020F0502020204030204" pitchFamily="34" charset="0"/>
              <a:cs typeface="Calibri" panose="020F0502020204030204" pitchFamily="34" charset="0"/>
            </a:endParaRPr>
          </a:p>
          <a:p>
            <a:pPr marL="457200" lvl="1" indent="0" algn="just">
              <a:buClr>
                <a:schemeClr val="accent2"/>
              </a:buClr>
              <a:buNone/>
              <a:defRPr/>
            </a:pPr>
            <a:endParaRPr lang="en-US" kern="0" dirty="0">
              <a:latin typeface="Calibri" panose="020F0502020204030204" pitchFamily="34" charset="0"/>
              <a:cs typeface="Calibri" panose="020F0502020204030204" pitchFamily="34" charset="0"/>
            </a:endParaRPr>
          </a:p>
          <a:p>
            <a:pPr lvl="1" algn="just">
              <a:buClr>
                <a:schemeClr val="accent2"/>
              </a:buClr>
              <a:buFont typeface="Wingdings" pitchFamily="2" charset="2"/>
              <a:buChar char="Ø"/>
              <a:defRPr/>
            </a:pPr>
            <a:r>
              <a:rPr lang="en-US" kern="0" dirty="0">
                <a:latin typeface="Calibri" panose="020F0502020204030204" pitchFamily="34" charset="0"/>
                <a:cs typeface="Calibri" panose="020F0502020204030204" pitchFamily="34" charset="0"/>
              </a:rPr>
              <a:t>Encouraging an entrepreneurial culture and </a:t>
            </a:r>
            <a:endParaRPr lang="tr-TR" kern="0" dirty="0">
              <a:latin typeface="Calibri" panose="020F0502020204030204" pitchFamily="34" charset="0"/>
              <a:cs typeface="Calibri" panose="020F0502020204030204" pitchFamily="34" charset="0"/>
            </a:endParaRPr>
          </a:p>
          <a:p>
            <a:pPr marL="457200" lvl="1" indent="0" algn="just">
              <a:buClr>
                <a:schemeClr val="accent2"/>
              </a:buClr>
              <a:buNone/>
              <a:defRPr/>
            </a:pPr>
            <a:r>
              <a:rPr lang="en-US" kern="0" dirty="0">
                <a:latin typeface="Calibri" panose="020F0502020204030204" pitchFamily="34" charset="0"/>
                <a:cs typeface="Calibri" panose="020F0502020204030204" pitchFamily="34" charset="0"/>
              </a:rPr>
              <a:t>promoting the creation and growth of SMEs</a:t>
            </a:r>
          </a:p>
          <a:p>
            <a:endParaRPr lang="en-US" dirty="0">
              <a:latin typeface="Calibri" panose="020F0502020204030204" pitchFamily="34" charset="0"/>
              <a:cs typeface="Calibri" panose="020F0502020204030204" pitchFamily="34" charset="0"/>
            </a:endParaRPr>
          </a:p>
        </p:txBody>
      </p:sp>
      <p:pic>
        <p:nvPicPr>
          <p:cNvPr id="4" name="Resim 3" descr="Image result for cosme eu ec">
            <a:extLst>
              <a:ext uri="{FF2B5EF4-FFF2-40B4-BE49-F238E27FC236}">
                <a16:creationId xmlns:a16="http://schemas.microsoft.com/office/drawing/2014/main" id="{6F5781DC-8511-4846-9112-BC118A13D9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234" y="5696025"/>
            <a:ext cx="2229945" cy="95806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Rectangle 2">
            <a:extLst>
              <a:ext uri="{FF2B5EF4-FFF2-40B4-BE49-F238E27FC236}">
                <a16:creationId xmlns:a16="http://schemas.microsoft.com/office/drawing/2014/main" id="{17A1E98D-2BFE-45EA-A977-DC319957EC86}"/>
              </a:ext>
            </a:extLst>
          </p:cNvPr>
          <p:cNvSpPr>
            <a:spLocks noGrp="1" noChangeArrowheads="1"/>
          </p:cNvSpPr>
          <p:nvPr>
            <p:ph type="title"/>
          </p:nvPr>
        </p:nvSpPr>
        <p:spPr>
          <a:xfrm>
            <a:off x="887368" y="185874"/>
            <a:ext cx="8229600" cy="649288"/>
          </a:xfrm>
        </p:spPr>
        <p:txBody>
          <a:bodyPr>
            <a:normAutofit/>
          </a:bodyPr>
          <a:lstStyle/>
          <a:p>
            <a:r>
              <a:rPr lang="en-GB" altLang="en-US" sz="3200" b="1" dirty="0">
                <a:solidFill>
                  <a:schemeClr val="accent5">
                    <a:lumMod val="50000"/>
                  </a:schemeClr>
                </a:solidFill>
                <a:latin typeface="+mn-lt"/>
              </a:rPr>
              <a:t>Programme "</a:t>
            </a:r>
            <a:r>
              <a:rPr lang="tr-TR" altLang="en-US" sz="3200" b="1" dirty="0" err="1">
                <a:solidFill>
                  <a:schemeClr val="accent5">
                    <a:lumMod val="50000"/>
                  </a:schemeClr>
                </a:solidFill>
                <a:latin typeface="+mn-lt"/>
              </a:rPr>
              <a:t>COSME</a:t>
            </a:r>
            <a:r>
              <a:rPr lang="en-GB" altLang="en-US" sz="3200" b="1" dirty="0">
                <a:solidFill>
                  <a:schemeClr val="accent5">
                    <a:lumMod val="50000"/>
                  </a:schemeClr>
                </a:solidFill>
                <a:latin typeface="+mn-lt"/>
              </a:rPr>
              <a:t>"</a:t>
            </a:r>
          </a:p>
        </p:txBody>
      </p:sp>
      <p:pic>
        <p:nvPicPr>
          <p:cNvPr id="6" name="Resim 5">
            <a:extLst>
              <a:ext uri="{FF2B5EF4-FFF2-40B4-BE49-F238E27FC236}">
                <a16:creationId xmlns:a16="http://schemas.microsoft.com/office/drawing/2014/main" id="{13BF7C45-D6B4-403C-84B4-E5EE4C673E65}"/>
              </a:ext>
            </a:extLst>
          </p:cNvPr>
          <p:cNvPicPr/>
          <p:nvPr/>
        </p:nvPicPr>
        <p:blipFill rotWithShape="1">
          <a:blip r:embed="rId3" cstate="hqprint">
            <a:extLst>
              <a:ext uri="{28A0092B-C50C-407E-A947-70E740481C1C}">
                <a14:useLocalDpi xmlns:a14="http://schemas.microsoft.com/office/drawing/2010/main"/>
              </a:ext>
            </a:extLst>
          </a:blip>
          <a:srcRect/>
          <a:stretch/>
        </p:blipFill>
        <p:spPr bwMode="auto">
          <a:xfrm>
            <a:off x="6721357" y="2905479"/>
            <a:ext cx="4278076" cy="23644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1408201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Image result for cosme eu ec">
            <a:extLst>
              <a:ext uri="{FF2B5EF4-FFF2-40B4-BE49-F238E27FC236}">
                <a16:creationId xmlns:a16="http://schemas.microsoft.com/office/drawing/2014/main" id="{6F5781DC-8511-4846-9112-BC118A13D9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234" y="5696025"/>
            <a:ext cx="2229945" cy="95806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Dikdörtgen 1">
            <a:extLst>
              <a:ext uri="{FF2B5EF4-FFF2-40B4-BE49-F238E27FC236}">
                <a16:creationId xmlns:a16="http://schemas.microsoft.com/office/drawing/2014/main" id="{C26754FF-E9E4-477E-B979-9FDBA687355E}"/>
              </a:ext>
            </a:extLst>
          </p:cNvPr>
          <p:cNvSpPr/>
          <p:nvPr/>
        </p:nvSpPr>
        <p:spPr>
          <a:xfrm>
            <a:off x="308472" y="847286"/>
            <a:ext cx="6624391" cy="4339650"/>
          </a:xfrm>
          <a:prstGeom prst="rect">
            <a:avLst/>
          </a:prstGeom>
        </p:spPr>
        <p:txBody>
          <a:bodyPr wrap="square">
            <a:spAutoFit/>
          </a:bodyPr>
          <a:lstStyle/>
          <a:p>
            <a:pPr algn="just"/>
            <a:r>
              <a:rPr lang="en-US" sz="2300" b="1" dirty="0">
                <a:latin typeface="Calibri" panose="020F0502020204030204" pitchFamily="34" charset="0"/>
                <a:cs typeface="Calibri" panose="020F0502020204030204" pitchFamily="34" charset="0"/>
              </a:rPr>
              <a:t>Total Budget: </a:t>
            </a:r>
            <a:r>
              <a:rPr lang="en-US" sz="2300" dirty="0">
                <a:latin typeface="Calibri" panose="020F0502020204030204" pitchFamily="34" charset="0"/>
                <a:cs typeface="Calibri" panose="020F0502020204030204" pitchFamily="34" charset="0"/>
              </a:rPr>
              <a:t>€2,3 billion</a:t>
            </a:r>
          </a:p>
          <a:p>
            <a:pPr algn="just"/>
            <a:r>
              <a:rPr lang="en-US" sz="2300" b="1" dirty="0">
                <a:latin typeface="Calibri" panose="020F0502020204030204" pitchFamily="34" charset="0"/>
                <a:cs typeface="Calibri" panose="020F0502020204030204" pitchFamily="34" charset="0"/>
              </a:rPr>
              <a:t>Thematic Categories: </a:t>
            </a:r>
            <a:r>
              <a:rPr lang="en-US" sz="2300" dirty="0">
                <a:latin typeface="Calibri" panose="020F0502020204030204" pitchFamily="34" charset="0"/>
                <a:cs typeface="Calibri" panose="020F0502020204030204" pitchFamily="34" charset="0"/>
              </a:rPr>
              <a:t>Trade and Commerce, Economic growth and Competitiveness, Information and Communication Technologies / Education, Finances, Industry, SME, Technologies, Tourism, Environment &amp; biodiversity, Administration, Competitiveness</a:t>
            </a:r>
          </a:p>
          <a:p>
            <a:pPr algn="just"/>
            <a:r>
              <a:rPr lang="en-US" sz="2300" b="1" dirty="0">
                <a:latin typeface="Calibri" panose="020F0502020204030204" pitchFamily="34" charset="0"/>
                <a:cs typeface="Calibri" panose="020F0502020204030204" pitchFamily="34" charset="0"/>
              </a:rPr>
              <a:t>Beneficiaries: </a:t>
            </a:r>
            <a:r>
              <a:rPr lang="en-US" sz="2300" dirty="0">
                <a:latin typeface="Calibri" panose="020F0502020204030204" pitchFamily="34" charset="0"/>
                <a:cs typeface="Calibri" panose="020F0502020204030204" pitchFamily="34" charset="0"/>
              </a:rPr>
              <a:t>Education and Training Centers,  State / Region / City / Municipality / Local Authority, Research Institution, Small and Medium Sized Enterprises, SMEs (between 10 and 249 employees), National Government, Association</a:t>
            </a:r>
          </a:p>
          <a:p>
            <a:pPr algn="just"/>
            <a:r>
              <a:rPr lang="en-US" sz="2300" b="1" dirty="0">
                <a:latin typeface="Calibri" panose="020F0502020204030204" pitchFamily="34" charset="0"/>
                <a:cs typeface="Calibri" panose="020F0502020204030204" pitchFamily="34" charset="0"/>
              </a:rPr>
              <a:t>Level of Financing (Eu Co-Financing Rate); </a:t>
            </a:r>
            <a:r>
              <a:rPr lang="en-US" sz="2300" dirty="0">
                <a:latin typeface="Calibri" panose="020F0502020204030204" pitchFamily="34" charset="0"/>
                <a:cs typeface="Calibri" panose="020F0502020204030204" pitchFamily="34" charset="0"/>
              </a:rPr>
              <a:t>40%-90%</a:t>
            </a:r>
          </a:p>
        </p:txBody>
      </p:sp>
      <p:pic>
        <p:nvPicPr>
          <p:cNvPr id="6" name="Picture 2" descr="Image result for cosme">
            <a:extLst>
              <a:ext uri="{FF2B5EF4-FFF2-40B4-BE49-F238E27FC236}">
                <a16:creationId xmlns:a16="http://schemas.microsoft.com/office/drawing/2014/main" id="{DC14440F-AC8B-4724-9E82-8D646E076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2863" y="1859423"/>
            <a:ext cx="5013023" cy="256165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0306821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571870" y="682941"/>
            <a:ext cx="10515600" cy="5013084"/>
          </a:xfrm>
        </p:spPr>
        <p:txBody>
          <a:bodyPr>
            <a:normAutofit/>
          </a:bodyPr>
          <a:lstStyle/>
          <a:p>
            <a:r>
              <a:rPr lang="en-US" dirty="0" err="1">
                <a:latin typeface="Calibri" panose="020F0502020204030204" pitchFamily="34" charset="0"/>
                <a:cs typeface="Calibri" panose="020F0502020204030204" pitchFamily="34" charset="0"/>
              </a:rPr>
              <a:t>COSME</a:t>
            </a:r>
            <a:r>
              <a:rPr lang="en-US" dirty="0">
                <a:latin typeface="Calibri" panose="020F0502020204030204" pitchFamily="34" charset="0"/>
                <a:cs typeface="Calibri" panose="020F0502020204030204" pitchFamily="34" charset="0"/>
              </a:rPr>
              <a:t> </a:t>
            </a:r>
            <a:r>
              <a:rPr lang="en-US" b="1" dirty="0">
                <a:solidFill>
                  <a:schemeClr val="accent5">
                    <a:lumMod val="75000"/>
                  </a:schemeClr>
                </a:solidFill>
                <a:latin typeface="Calibri" panose="020F0502020204030204" pitchFamily="34" charset="0"/>
                <a:cs typeface="Calibri" panose="020F0502020204030204" pitchFamily="34" charset="0"/>
              </a:rPr>
              <a:t>facilitates access to finance for SMEs </a:t>
            </a:r>
            <a:r>
              <a:rPr lang="en-US" dirty="0">
                <a:latin typeface="Calibri" panose="020F0502020204030204" pitchFamily="34" charset="0"/>
                <a:cs typeface="Calibri" panose="020F0502020204030204" pitchFamily="34" charset="0"/>
              </a:rPr>
              <a:t>through</a:t>
            </a:r>
            <a:r>
              <a:rPr lang="tr-TR" dirty="0">
                <a:latin typeface="Calibri" panose="020F0502020204030204" pitchFamily="34" charset="0"/>
                <a:cs typeface="Calibri" panose="020F0502020204030204" pitchFamily="34" charset="0"/>
              </a:rPr>
              <a:t>;</a:t>
            </a:r>
          </a:p>
          <a:p>
            <a:endParaRPr lang="tr-TR"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An Equity Facility for Growth (to invest in SMEs in expansion phase)</a:t>
            </a:r>
          </a:p>
          <a:p>
            <a:pPr lvl="1"/>
            <a:r>
              <a:rPr lang="en-US" dirty="0">
                <a:latin typeface="Calibri" panose="020F0502020204030204" pitchFamily="34" charset="0"/>
                <a:cs typeface="Calibri" panose="020F0502020204030204" pitchFamily="34" charset="0"/>
              </a:rPr>
              <a:t>A Loan Guarantee Facility (to provide guarantees to cover loans for SMEs)</a:t>
            </a:r>
          </a:p>
          <a:p>
            <a:pPr lvl="1"/>
            <a:r>
              <a:rPr lang="tr-TR" dirty="0" err="1">
                <a:latin typeface="Calibri" panose="020F0502020204030204" pitchFamily="34" charset="0"/>
                <a:cs typeface="Calibri" panose="020F0502020204030204" pitchFamily="34" charset="0"/>
              </a:rPr>
              <a:t>In</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addition</a:t>
            </a:r>
            <a:r>
              <a:rPr lang="tr-T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Analytical tools (e.g. Enterprise Finance Index)</a:t>
            </a:r>
            <a:r>
              <a:rPr lang="tr-TR" dirty="0">
                <a:latin typeface="Calibri" panose="020F0502020204030204" pitchFamily="34" charset="0"/>
                <a:cs typeface="Calibri" panose="020F0502020204030204" pitchFamily="34" charset="0"/>
              </a:rPr>
              <a:t> and </a:t>
            </a:r>
            <a:r>
              <a:rPr lang="en-US" dirty="0">
                <a:latin typeface="Calibri" panose="020F0502020204030204" pitchFamily="34" charset="0"/>
                <a:cs typeface="Calibri" panose="020F0502020204030204" pitchFamily="34" charset="0"/>
              </a:rPr>
              <a:t>Exchange of good practice (e.g. SME Finance Forum)</a:t>
            </a:r>
            <a:endParaRPr lang="tr-TR" dirty="0">
              <a:latin typeface="Calibri" panose="020F0502020204030204" pitchFamily="34" charset="0"/>
              <a:cs typeface="Calibri" panose="020F0502020204030204" pitchFamily="34" charset="0"/>
            </a:endParaRPr>
          </a:p>
          <a:p>
            <a:pPr lvl="1"/>
            <a:endParaRPr lang="tr-TR" dirty="0">
              <a:latin typeface="Calibri" panose="020F0502020204030204" pitchFamily="34" charset="0"/>
              <a:cs typeface="Calibri" panose="020F0502020204030204" pitchFamily="34" charset="0"/>
            </a:endParaRPr>
          </a:p>
          <a:p>
            <a:pPr lvl="2">
              <a:lnSpc>
                <a:spcPct val="100000"/>
              </a:lnSpc>
              <a:buFont typeface="Wingdings" panose="05000000000000000000" pitchFamily="2" charset="2"/>
              <a:buChar char="Ø"/>
            </a:pPr>
            <a:r>
              <a:rPr lang="en-US" dirty="0" err="1">
                <a:latin typeface="Calibri" panose="020F0502020204030204" pitchFamily="34" charset="0"/>
                <a:cs typeface="Calibri" panose="020F0502020204030204" pitchFamily="34" charset="0"/>
              </a:rPr>
              <a:t>COSME</a:t>
            </a:r>
            <a:r>
              <a:rPr lang="en-US" dirty="0">
                <a:latin typeface="Calibri" panose="020F0502020204030204" pitchFamily="34" charset="0"/>
                <a:cs typeface="Calibri" panose="020F0502020204030204" pitchFamily="34" charset="0"/>
              </a:rPr>
              <a:t> Guarantees; Max. loan amount €150,000, Min. duration of transaction 12 months, Max. guarantee of 10 years,  </a:t>
            </a:r>
            <a:endParaRPr lang="tr-TR" dirty="0">
              <a:latin typeface="Calibri" panose="020F0502020204030204" pitchFamily="34" charset="0"/>
              <a:cs typeface="Calibri" panose="020F0502020204030204" pitchFamily="34" charset="0"/>
            </a:endParaRPr>
          </a:p>
          <a:p>
            <a:pPr lvl="2">
              <a:lnSpc>
                <a:spcPct val="100000"/>
              </a:lnSpc>
              <a:buFont typeface="Wingdings" panose="05000000000000000000" pitchFamily="2" charset="2"/>
              <a:buChar char="Ø"/>
            </a:pPr>
            <a:r>
              <a:rPr lang="en-US" dirty="0" err="1">
                <a:latin typeface="Calibri" panose="020F0502020204030204" pitchFamily="34" charset="0"/>
                <a:cs typeface="Calibri" panose="020F0502020204030204" pitchFamily="34" charset="0"/>
              </a:rPr>
              <a:t>COSME</a:t>
            </a:r>
            <a:r>
              <a:rPr lang="en-US" dirty="0">
                <a:latin typeface="Calibri" panose="020F0502020204030204" pitchFamily="34" charset="0"/>
                <a:cs typeface="Calibri" panose="020F0502020204030204" pitchFamily="34" charset="0"/>
              </a:rPr>
              <a:t> Equity Financing: long-term investments (5 to 15 year positions) • 7,5% - 25% of total VC fund capital • max € 30 </a:t>
            </a:r>
            <a:r>
              <a:rPr lang="en-US" dirty="0" err="1">
                <a:latin typeface="Calibri" panose="020F0502020204030204" pitchFamily="34" charset="0"/>
                <a:cs typeface="Calibri" panose="020F0502020204030204" pitchFamily="34" charset="0"/>
              </a:rPr>
              <a:t>mln</a:t>
            </a:r>
            <a:endParaRPr lang="en-US" dirty="0">
              <a:latin typeface="Calibri" panose="020F0502020204030204" pitchFamily="34" charset="0"/>
              <a:cs typeface="Calibri" panose="020F0502020204030204" pitchFamily="34" charset="0"/>
            </a:endParaRPr>
          </a:p>
        </p:txBody>
      </p:sp>
      <p:pic>
        <p:nvPicPr>
          <p:cNvPr id="4" name="Resim 3" descr="Image result for cosme eu ec">
            <a:extLst>
              <a:ext uri="{FF2B5EF4-FFF2-40B4-BE49-F238E27FC236}">
                <a16:creationId xmlns:a16="http://schemas.microsoft.com/office/drawing/2014/main" id="{795B5CA5-312A-4882-871D-3F38D733DF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234" y="5696025"/>
            <a:ext cx="2229945" cy="95806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7768108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Image result for cosme eu ec">
            <a:extLst>
              <a:ext uri="{FF2B5EF4-FFF2-40B4-BE49-F238E27FC236}">
                <a16:creationId xmlns:a16="http://schemas.microsoft.com/office/drawing/2014/main" id="{795B5CA5-312A-4882-871D-3F38D733DF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234" y="5696025"/>
            <a:ext cx="2229945" cy="95806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5" name="Group 1">
            <a:extLst>
              <a:ext uri="{FF2B5EF4-FFF2-40B4-BE49-F238E27FC236}">
                <a16:creationId xmlns:a16="http://schemas.microsoft.com/office/drawing/2014/main" id="{024A219A-5F8B-4C8C-B8A6-BB5CD712D76B}"/>
              </a:ext>
            </a:extLst>
          </p:cNvPr>
          <p:cNvGrpSpPr>
            <a:grpSpLocks/>
          </p:cNvGrpSpPr>
          <p:nvPr/>
        </p:nvGrpSpPr>
        <p:grpSpPr bwMode="auto">
          <a:xfrm>
            <a:off x="1557206" y="711123"/>
            <a:ext cx="8713787" cy="5097462"/>
            <a:chOff x="179512" y="1340768"/>
            <a:chExt cx="8712968" cy="5097388"/>
          </a:xfrm>
          <a:scene3d>
            <a:camera prst="orthographicFront">
              <a:rot lat="0" lon="0" rev="0"/>
            </a:camera>
            <a:lightRig rig="chilly" dir="t">
              <a:rot lat="0" lon="0" rev="18480000"/>
            </a:lightRig>
          </a:scene3d>
        </p:grpSpPr>
        <p:sp>
          <p:nvSpPr>
            <p:cNvPr id="6" name="Rounded Rectangle 5">
              <a:extLst>
                <a:ext uri="{FF2B5EF4-FFF2-40B4-BE49-F238E27FC236}">
                  <a16:creationId xmlns:a16="http://schemas.microsoft.com/office/drawing/2014/main" id="{EFE89E97-D5E5-41BF-89AD-784675EF38CA}"/>
                </a:ext>
              </a:extLst>
            </p:cNvPr>
            <p:cNvSpPr/>
            <p:nvPr/>
          </p:nvSpPr>
          <p:spPr bwMode="auto">
            <a:xfrm>
              <a:off x="179512" y="1340768"/>
              <a:ext cx="8712968" cy="647691"/>
            </a:xfrm>
            <a:prstGeom prst="roundRect">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w="9525" cap="flat" cmpd="sng" algn="ctr">
              <a:noFill/>
              <a:prstDash val="solid"/>
            </a:ln>
            <a:effectLst/>
            <a:sp3d prstMaterial="clear">
              <a:bevelT h="63500"/>
            </a:sp3d>
          </p:spPr>
          <p:txBody>
            <a:bodyPr anchor="ctr"/>
            <a:lstStyle/>
            <a:p>
              <a:pPr marL="358775" marR="0" lvl="0" indent="-358775" defTabSz="914400" eaLnBrk="0" fontAlgn="base" latinLnBrk="0" hangingPunct="0">
                <a:lnSpc>
                  <a:spcPct val="100000"/>
                </a:lnSpc>
                <a:spcBef>
                  <a:spcPct val="0"/>
                </a:spcBef>
                <a:spcAft>
                  <a:spcPct val="0"/>
                </a:spcAft>
                <a:buClrTx/>
                <a:buSzTx/>
                <a:buFontTx/>
                <a:buNone/>
                <a:tabLst/>
                <a:defRPr/>
              </a:pPr>
              <a:r>
                <a:rPr kumimoji="0" lang="en-GB" sz="2400" b="1" i="0" u="none" strike="noStrike" kern="0" cap="none" spc="0" normalizeH="0" baseline="0" noProof="0" dirty="0">
                  <a:ln>
                    <a:noFill/>
                  </a:ln>
                  <a:solidFill>
                    <a:srgbClr val="0F5494"/>
                  </a:solidFill>
                  <a:effectLst/>
                  <a:uLnTx/>
                  <a:uFillTx/>
                  <a:latin typeface="Verdana"/>
                  <a:ea typeface="+mn-ea"/>
                  <a:cs typeface="+mn-cs"/>
                </a:rPr>
                <a:t>Implementation of COSME Financial Instruments</a:t>
              </a:r>
              <a:endParaRPr kumimoji="0" lang="de-DE" sz="2400" b="1" i="0" u="none" strike="noStrike" kern="0" cap="none" spc="0" normalizeH="0" baseline="0" noProof="0" dirty="0">
                <a:ln>
                  <a:noFill/>
                </a:ln>
                <a:solidFill>
                  <a:srgbClr val="0F5494"/>
                </a:solidFill>
                <a:effectLst/>
                <a:uLnTx/>
                <a:uFillTx/>
                <a:latin typeface="Verdana"/>
                <a:ea typeface="+mn-ea"/>
                <a:cs typeface="+mn-cs"/>
              </a:endParaRPr>
            </a:p>
          </p:txBody>
        </p:sp>
        <p:sp>
          <p:nvSpPr>
            <p:cNvPr id="7" name="Rectangle 2">
              <a:extLst>
                <a:ext uri="{FF2B5EF4-FFF2-40B4-BE49-F238E27FC236}">
                  <a16:creationId xmlns:a16="http://schemas.microsoft.com/office/drawing/2014/main" id="{335F306C-4428-426E-92B0-479DEB0C4BDC}"/>
                </a:ext>
              </a:extLst>
            </p:cNvPr>
            <p:cNvSpPr>
              <a:spLocks noChangeArrowheads="1"/>
            </p:cNvSpPr>
            <p:nvPr/>
          </p:nvSpPr>
          <p:spPr bwMode="auto">
            <a:xfrm>
              <a:off x="827584" y="3862436"/>
              <a:ext cx="7560840" cy="1654970"/>
            </a:xfrm>
            <a:prstGeom prst="roundRect">
              <a:avLst/>
            </a:prstGeom>
            <a:gradFill rotWithShape="1">
              <a:gsLst>
                <a:gs pos="0">
                  <a:srgbClr val="FFC000"/>
                </a:gs>
                <a:gs pos="80000">
                  <a:srgbClr val="FFC000"/>
                </a:gs>
                <a:gs pos="100000">
                  <a:srgbClr val="FFD624"/>
                </a:gs>
              </a:gsLst>
              <a:lin ang="16200000" scaled="0"/>
            </a:gradFill>
            <a:ln>
              <a:noFill/>
            </a:ln>
            <a:effectLst/>
            <a:sp3d prstMaterial="clear">
              <a:bevelT h="63500"/>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Verdana"/>
                <a:ea typeface="+mn-ea"/>
                <a:cs typeface="+mn-cs"/>
              </a:endParaRPr>
            </a:p>
          </p:txBody>
        </p:sp>
        <p:sp>
          <p:nvSpPr>
            <p:cNvPr id="8" name="Rectangle 4">
              <a:extLst>
                <a:ext uri="{FF2B5EF4-FFF2-40B4-BE49-F238E27FC236}">
                  <a16:creationId xmlns:a16="http://schemas.microsoft.com/office/drawing/2014/main" id="{3565DF91-7020-4644-A170-4109C45129CE}"/>
                </a:ext>
              </a:extLst>
            </p:cNvPr>
            <p:cNvSpPr>
              <a:spLocks noChangeArrowheads="1"/>
            </p:cNvSpPr>
            <p:nvPr/>
          </p:nvSpPr>
          <p:spPr bwMode="auto">
            <a:xfrm>
              <a:off x="3816350" y="2134443"/>
              <a:ext cx="4176713" cy="720725"/>
            </a:xfrm>
            <a:prstGeom prst="roundRect">
              <a:avLst/>
            </a:prstGeom>
            <a:gradFill rotWithShape="1">
              <a:gsLst>
                <a:gs pos="0">
                  <a:srgbClr val="BBE0E3"/>
                </a:gs>
                <a:gs pos="80000">
                  <a:srgbClr val="BBE0E3">
                    <a:shade val="93000"/>
                    <a:satMod val="130000"/>
                  </a:srgbClr>
                </a:gs>
                <a:gs pos="100000">
                  <a:srgbClr val="BBE0E3">
                    <a:shade val="94000"/>
                    <a:satMod val="135000"/>
                  </a:srgbClr>
                </a:gs>
              </a:gsLst>
              <a:lin ang="16200000" scaled="0"/>
            </a:gradFill>
            <a:ln>
              <a:noFill/>
              <a:headEnd/>
              <a:tailEnd/>
            </a:ln>
            <a:effectLst/>
            <a:sp3d prstMaterial="clear">
              <a:bevelT h="63500"/>
            </a:sp3d>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srgbClr val="0F5494"/>
                  </a:solidFill>
                  <a:effectLst/>
                  <a:uLnTx/>
                  <a:uFillTx/>
                  <a:latin typeface="Arial" charset="0"/>
                  <a:ea typeface="+mn-ea"/>
                  <a:cs typeface="+mn-cs"/>
                </a:rPr>
                <a:t>Entrusted Entity (e.g. European Investment Fund )</a:t>
              </a:r>
              <a:endParaRPr kumimoji="0" lang="pl-PL" sz="1400" b="0" i="0" u="none" strike="noStrike" kern="0" cap="none" spc="0" normalizeH="0" baseline="0" noProof="0" dirty="0">
                <a:ln>
                  <a:noFill/>
                </a:ln>
                <a:solidFill>
                  <a:srgbClr val="0F5494"/>
                </a:solidFill>
                <a:effectLst/>
                <a:uLnTx/>
                <a:uFillTx/>
                <a:latin typeface="Arial" charset="0"/>
                <a:ea typeface="+mn-ea"/>
                <a:cs typeface="+mn-cs"/>
              </a:endParaRPr>
            </a:p>
          </p:txBody>
        </p:sp>
        <p:sp>
          <p:nvSpPr>
            <p:cNvPr id="9" name="Rectangle 5">
              <a:extLst>
                <a:ext uri="{FF2B5EF4-FFF2-40B4-BE49-F238E27FC236}">
                  <a16:creationId xmlns:a16="http://schemas.microsoft.com/office/drawing/2014/main" id="{15EF64E6-0F12-4932-BC81-D1D7BCF869AB}"/>
                </a:ext>
              </a:extLst>
            </p:cNvPr>
            <p:cNvSpPr>
              <a:spLocks noChangeArrowheads="1"/>
            </p:cNvSpPr>
            <p:nvPr/>
          </p:nvSpPr>
          <p:spPr bwMode="auto">
            <a:xfrm>
              <a:off x="5759450" y="5661868"/>
              <a:ext cx="1635125" cy="720725"/>
            </a:xfrm>
            <a:prstGeom prst="roundRect">
              <a:avLst/>
            </a:prstGeom>
            <a:gradFill rotWithShape="1">
              <a:gsLst>
                <a:gs pos="0">
                  <a:srgbClr val="BBE0E3">
                    <a:shade val="51000"/>
                    <a:satMod val="130000"/>
                  </a:srgbClr>
                </a:gs>
                <a:gs pos="80000">
                  <a:srgbClr val="BBE0E3">
                    <a:shade val="93000"/>
                    <a:satMod val="130000"/>
                  </a:srgbClr>
                </a:gs>
                <a:gs pos="100000">
                  <a:srgbClr val="BBE0E3">
                    <a:shade val="94000"/>
                    <a:satMod val="135000"/>
                  </a:srgbClr>
                </a:gs>
              </a:gsLst>
              <a:lin ang="16200000" scaled="0"/>
            </a:gradFill>
            <a:ln>
              <a:noFill/>
              <a:headEnd/>
              <a:tailEnd/>
            </a:ln>
            <a:effectLst/>
            <a:sp3d prstMaterial="clear">
              <a:bevelT h="63500"/>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Verdana"/>
                <a:ea typeface="+mn-ea"/>
                <a:cs typeface="+mn-cs"/>
              </a:endParaRPr>
            </a:p>
          </p:txBody>
        </p:sp>
        <p:sp>
          <p:nvSpPr>
            <p:cNvPr id="10" name="Rectangle 6">
              <a:extLst>
                <a:ext uri="{FF2B5EF4-FFF2-40B4-BE49-F238E27FC236}">
                  <a16:creationId xmlns:a16="http://schemas.microsoft.com/office/drawing/2014/main" id="{2F9CE5A1-5E5B-4257-A948-99F85F4AFE4F}"/>
                </a:ext>
              </a:extLst>
            </p:cNvPr>
            <p:cNvSpPr>
              <a:spLocks noChangeArrowheads="1"/>
            </p:cNvSpPr>
            <p:nvPr/>
          </p:nvSpPr>
          <p:spPr bwMode="auto">
            <a:xfrm>
              <a:off x="5830888" y="5590431"/>
              <a:ext cx="1635125" cy="720725"/>
            </a:xfrm>
            <a:prstGeom prst="roundRect">
              <a:avLst/>
            </a:prstGeom>
            <a:gradFill rotWithShape="1">
              <a:gsLst>
                <a:gs pos="0">
                  <a:srgbClr val="BBE0E3">
                    <a:shade val="51000"/>
                    <a:satMod val="130000"/>
                  </a:srgbClr>
                </a:gs>
                <a:gs pos="80000">
                  <a:srgbClr val="BBE0E3">
                    <a:shade val="93000"/>
                    <a:satMod val="130000"/>
                  </a:srgbClr>
                </a:gs>
                <a:gs pos="100000">
                  <a:srgbClr val="BBE0E3">
                    <a:shade val="94000"/>
                    <a:satMod val="135000"/>
                  </a:srgbClr>
                </a:gs>
              </a:gsLst>
              <a:lin ang="16200000" scaled="0"/>
            </a:gradFill>
            <a:ln>
              <a:noFill/>
              <a:headEnd/>
              <a:tailEnd/>
            </a:ln>
            <a:effectLst/>
            <a:sp3d prstMaterial="clear">
              <a:bevelT h="63500"/>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Verdana"/>
                <a:ea typeface="+mn-ea"/>
                <a:cs typeface="+mn-cs"/>
              </a:endParaRPr>
            </a:p>
          </p:txBody>
        </p:sp>
        <p:sp>
          <p:nvSpPr>
            <p:cNvPr id="11" name="Rectangle 7">
              <a:extLst>
                <a:ext uri="{FF2B5EF4-FFF2-40B4-BE49-F238E27FC236}">
                  <a16:creationId xmlns:a16="http://schemas.microsoft.com/office/drawing/2014/main" id="{097C2A52-DFA9-4380-B45F-3156102A5C51}"/>
                </a:ext>
              </a:extLst>
            </p:cNvPr>
            <p:cNvSpPr>
              <a:spLocks noChangeArrowheads="1"/>
            </p:cNvSpPr>
            <p:nvPr/>
          </p:nvSpPr>
          <p:spPr bwMode="auto">
            <a:xfrm>
              <a:off x="3743325" y="5661868"/>
              <a:ext cx="1635125" cy="776288"/>
            </a:xfrm>
            <a:prstGeom prst="roundRect">
              <a:avLst/>
            </a:prstGeom>
            <a:gradFill rotWithShape="1">
              <a:gsLst>
                <a:gs pos="0">
                  <a:srgbClr val="BBE0E3">
                    <a:shade val="51000"/>
                    <a:satMod val="130000"/>
                  </a:srgbClr>
                </a:gs>
                <a:gs pos="80000">
                  <a:srgbClr val="BBE0E3">
                    <a:shade val="93000"/>
                    <a:satMod val="130000"/>
                  </a:srgbClr>
                </a:gs>
                <a:gs pos="100000">
                  <a:srgbClr val="BBE0E3">
                    <a:shade val="94000"/>
                    <a:satMod val="135000"/>
                  </a:srgbClr>
                </a:gs>
              </a:gsLst>
              <a:lin ang="16200000" scaled="0"/>
            </a:gradFill>
            <a:ln>
              <a:noFill/>
              <a:headEnd/>
              <a:tailEnd/>
            </a:ln>
            <a:effectLst/>
            <a:sp3d prstMaterial="clear">
              <a:bevelT h="63500"/>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Verdana"/>
                <a:ea typeface="+mn-ea"/>
                <a:cs typeface="+mn-cs"/>
              </a:endParaRPr>
            </a:p>
          </p:txBody>
        </p:sp>
        <p:sp>
          <p:nvSpPr>
            <p:cNvPr id="12" name="Rectangle 8">
              <a:extLst>
                <a:ext uri="{FF2B5EF4-FFF2-40B4-BE49-F238E27FC236}">
                  <a16:creationId xmlns:a16="http://schemas.microsoft.com/office/drawing/2014/main" id="{86C4FEC3-272B-47D2-8062-DEA97D9BE874}"/>
                </a:ext>
              </a:extLst>
            </p:cNvPr>
            <p:cNvSpPr>
              <a:spLocks noChangeArrowheads="1"/>
            </p:cNvSpPr>
            <p:nvPr/>
          </p:nvSpPr>
          <p:spPr bwMode="auto">
            <a:xfrm>
              <a:off x="3814763" y="5590431"/>
              <a:ext cx="1635125" cy="785812"/>
            </a:xfrm>
            <a:prstGeom prst="roundRect">
              <a:avLst/>
            </a:prstGeom>
            <a:gradFill rotWithShape="1">
              <a:gsLst>
                <a:gs pos="0">
                  <a:srgbClr val="BBE0E3">
                    <a:shade val="51000"/>
                    <a:satMod val="130000"/>
                  </a:srgbClr>
                </a:gs>
                <a:gs pos="80000">
                  <a:srgbClr val="BBE0E3">
                    <a:shade val="93000"/>
                    <a:satMod val="130000"/>
                  </a:srgbClr>
                </a:gs>
                <a:gs pos="100000">
                  <a:srgbClr val="BBE0E3">
                    <a:shade val="94000"/>
                    <a:satMod val="135000"/>
                  </a:srgbClr>
                </a:gs>
              </a:gsLst>
              <a:lin ang="16200000" scaled="0"/>
            </a:gradFill>
            <a:ln>
              <a:noFill/>
              <a:headEnd/>
              <a:tailEnd/>
            </a:ln>
            <a:effectLst/>
            <a:sp3d prstMaterial="clear">
              <a:bevelT h="63500"/>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Verdana"/>
                <a:ea typeface="+mn-ea"/>
                <a:cs typeface="+mn-cs"/>
              </a:endParaRPr>
            </a:p>
          </p:txBody>
        </p:sp>
        <p:sp>
          <p:nvSpPr>
            <p:cNvPr id="13" name="Rectangle 9">
              <a:extLst>
                <a:ext uri="{FF2B5EF4-FFF2-40B4-BE49-F238E27FC236}">
                  <a16:creationId xmlns:a16="http://schemas.microsoft.com/office/drawing/2014/main" id="{0E1CA429-C724-4596-8E09-0CA3514084A6}"/>
                </a:ext>
              </a:extLst>
            </p:cNvPr>
            <p:cNvSpPr>
              <a:spLocks noChangeArrowheads="1"/>
            </p:cNvSpPr>
            <p:nvPr/>
          </p:nvSpPr>
          <p:spPr bwMode="auto">
            <a:xfrm>
              <a:off x="3887788" y="5517406"/>
              <a:ext cx="1633537" cy="787400"/>
            </a:xfrm>
            <a:prstGeom prst="roundRect">
              <a:avLst/>
            </a:prstGeom>
            <a:gradFill rotWithShape="1">
              <a:gsLst>
                <a:gs pos="0">
                  <a:srgbClr val="BBE0E3"/>
                </a:gs>
                <a:gs pos="80000">
                  <a:srgbClr val="BBE0E3">
                    <a:shade val="93000"/>
                    <a:satMod val="130000"/>
                  </a:srgbClr>
                </a:gs>
                <a:gs pos="100000">
                  <a:srgbClr val="BBE0E3">
                    <a:shade val="94000"/>
                    <a:satMod val="135000"/>
                  </a:srgbClr>
                </a:gs>
              </a:gsLst>
              <a:lin ang="16200000" scaled="0"/>
            </a:gradFill>
            <a:ln>
              <a:noFill/>
              <a:headEnd/>
              <a:tailEnd/>
            </a:ln>
            <a:effectLst/>
            <a:sp3d prstMaterial="clear">
              <a:bevelT h="63500"/>
            </a:sp3d>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srgbClr val="0F5494"/>
                  </a:solidFill>
                  <a:effectLst/>
                  <a:uLnTx/>
                  <a:uFillTx/>
                  <a:latin typeface="Arial" charset="0"/>
                  <a:ea typeface="+mn-ea"/>
                  <a:cs typeface="+mn-cs"/>
                </a:rPr>
                <a:t>Venture capital </a:t>
              </a:r>
            </a:p>
            <a:p>
              <a:pPr marL="0" marR="0" lvl="0" indent="0"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srgbClr val="0F5494"/>
                  </a:solidFill>
                  <a:effectLst/>
                  <a:uLnTx/>
                  <a:uFillTx/>
                  <a:latin typeface="Arial" charset="0"/>
                  <a:ea typeface="+mn-ea"/>
                  <a:cs typeface="+mn-cs"/>
                </a:rPr>
                <a:t>investment </a:t>
              </a:r>
            </a:p>
            <a:p>
              <a:pPr marL="0" marR="0" lvl="0" indent="0"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srgbClr val="0F5494"/>
                  </a:solidFill>
                  <a:effectLst/>
                  <a:uLnTx/>
                  <a:uFillTx/>
                  <a:latin typeface="Arial" charset="0"/>
                  <a:ea typeface="+mn-ea"/>
                  <a:cs typeface="+mn-cs"/>
                </a:rPr>
                <a:t>in SMEs</a:t>
              </a:r>
            </a:p>
          </p:txBody>
        </p:sp>
        <p:sp>
          <p:nvSpPr>
            <p:cNvPr id="14" name="Rectangle 10">
              <a:extLst>
                <a:ext uri="{FF2B5EF4-FFF2-40B4-BE49-F238E27FC236}">
                  <a16:creationId xmlns:a16="http://schemas.microsoft.com/office/drawing/2014/main" id="{24996C5F-9FD0-4D8E-9837-4BB79A717727}"/>
                </a:ext>
              </a:extLst>
            </p:cNvPr>
            <p:cNvSpPr>
              <a:spLocks noChangeArrowheads="1"/>
            </p:cNvSpPr>
            <p:nvPr/>
          </p:nvSpPr>
          <p:spPr bwMode="auto">
            <a:xfrm>
              <a:off x="5903913" y="5517406"/>
              <a:ext cx="1633537" cy="720725"/>
            </a:xfrm>
            <a:prstGeom prst="roundRect">
              <a:avLst/>
            </a:prstGeom>
            <a:gradFill rotWithShape="1">
              <a:gsLst>
                <a:gs pos="0">
                  <a:srgbClr val="BBE0E3"/>
                </a:gs>
                <a:gs pos="80000">
                  <a:srgbClr val="BBE0E3">
                    <a:shade val="93000"/>
                    <a:satMod val="130000"/>
                  </a:srgbClr>
                </a:gs>
                <a:gs pos="100000">
                  <a:srgbClr val="BBE0E3">
                    <a:shade val="94000"/>
                    <a:satMod val="135000"/>
                  </a:srgbClr>
                </a:gs>
              </a:gsLst>
              <a:lin ang="16200000" scaled="0"/>
            </a:gradFill>
            <a:ln>
              <a:noFill/>
              <a:headEnd/>
              <a:tailEnd/>
            </a:ln>
            <a:effectLst/>
            <a:sp3d prstMaterial="clear">
              <a:bevelT h="63500"/>
            </a:sp3d>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a:ln>
                    <a:noFill/>
                  </a:ln>
                  <a:solidFill>
                    <a:srgbClr val="0F5494"/>
                  </a:solidFill>
                  <a:effectLst/>
                  <a:uLnTx/>
                  <a:uFillTx/>
                  <a:latin typeface="Arial" charset="0"/>
                  <a:ea typeface="+mn-ea"/>
                  <a:cs typeface="+mn-cs"/>
                </a:rPr>
                <a:t>Lending </a:t>
              </a:r>
            </a:p>
            <a:p>
              <a:pPr marL="0" marR="0" lvl="0" indent="0"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a:ln>
                    <a:noFill/>
                  </a:ln>
                  <a:solidFill>
                    <a:srgbClr val="0F5494"/>
                  </a:solidFill>
                  <a:effectLst/>
                  <a:uLnTx/>
                  <a:uFillTx/>
                  <a:latin typeface="Arial" charset="0"/>
                  <a:ea typeface="+mn-ea"/>
                  <a:cs typeface="+mn-cs"/>
                </a:rPr>
                <a:t>to SMEs</a:t>
              </a:r>
            </a:p>
          </p:txBody>
        </p:sp>
        <p:sp>
          <p:nvSpPr>
            <p:cNvPr id="15" name="AutoShape 11">
              <a:extLst>
                <a:ext uri="{FF2B5EF4-FFF2-40B4-BE49-F238E27FC236}">
                  <a16:creationId xmlns:a16="http://schemas.microsoft.com/office/drawing/2014/main" id="{32A7F931-5EDC-405B-9391-651B178F970B}"/>
                </a:ext>
              </a:extLst>
            </p:cNvPr>
            <p:cNvSpPr>
              <a:spLocks noChangeArrowheads="1"/>
            </p:cNvSpPr>
            <p:nvPr/>
          </p:nvSpPr>
          <p:spPr bwMode="auto">
            <a:xfrm>
              <a:off x="7056438" y="3429843"/>
              <a:ext cx="576262" cy="1309688"/>
            </a:xfrm>
            <a:prstGeom prst="downArrow">
              <a:avLst>
                <a:gd name="adj1" fmla="val 45833"/>
                <a:gd name="adj2" fmla="val 38363"/>
              </a:avLst>
            </a:prstGeom>
            <a:gradFill rotWithShape="1">
              <a:gsLst>
                <a:gs pos="0">
                  <a:srgbClr val="2D2D8A">
                    <a:shade val="51000"/>
                    <a:satMod val="130000"/>
                  </a:srgbClr>
                </a:gs>
                <a:gs pos="80000">
                  <a:srgbClr val="2D2D8A">
                    <a:shade val="93000"/>
                    <a:satMod val="130000"/>
                  </a:srgbClr>
                </a:gs>
                <a:gs pos="100000">
                  <a:srgbClr val="2D2D8A">
                    <a:shade val="94000"/>
                    <a:satMod val="135000"/>
                  </a:srgbClr>
                </a:gs>
              </a:gsLst>
              <a:lin ang="16200000" scaled="0"/>
            </a:gradFill>
            <a:ln>
              <a:noFill/>
              <a:headEnd/>
              <a:tailEnd/>
            </a:ln>
            <a:effectLst/>
            <a:sp3d prstMaterial="clear">
              <a:bevelT h="63500"/>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Verdana"/>
                <a:ea typeface="+mn-ea"/>
                <a:cs typeface="+mn-cs"/>
              </a:endParaRPr>
            </a:p>
          </p:txBody>
        </p:sp>
        <p:sp>
          <p:nvSpPr>
            <p:cNvPr id="16" name="AutoShape 12">
              <a:extLst>
                <a:ext uri="{FF2B5EF4-FFF2-40B4-BE49-F238E27FC236}">
                  <a16:creationId xmlns:a16="http://schemas.microsoft.com/office/drawing/2014/main" id="{956591C5-DDA6-46EA-B398-04E714903227}"/>
                </a:ext>
              </a:extLst>
            </p:cNvPr>
            <p:cNvSpPr>
              <a:spLocks noChangeArrowheads="1"/>
            </p:cNvSpPr>
            <p:nvPr/>
          </p:nvSpPr>
          <p:spPr bwMode="auto">
            <a:xfrm>
              <a:off x="4895850" y="3501281"/>
              <a:ext cx="576263" cy="649287"/>
            </a:xfrm>
            <a:prstGeom prst="downArrow">
              <a:avLst>
                <a:gd name="adj1" fmla="val 49537"/>
                <a:gd name="adj2" fmla="val 41198"/>
              </a:avLst>
            </a:prstGeom>
            <a:gradFill rotWithShape="1">
              <a:gsLst>
                <a:gs pos="0">
                  <a:srgbClr val="2D2D8A">
                    <a:shade val="51000"/>
                    <a:satMod val="130000"/>
                  </a:srgbClr>
                </a:gs>
                <a:gs pos="80000">
                  <a:srgbClr val="2D2D8A">
                    <a:shade val="93000"/>
                    <a:satMod val="130000"/>
                  </a:srgbClr>
                </a:gs>
                <a:gs pos="100000">
                  <a:srgbClr val="2D2D8A">
                    <a:shade val="94000"/>
                    <a:satMod val="135000"/>
                  </a:srgbClr>
                </a:gs>
              </a:gsLst>
              <a:lin ang="16200000" scaled="0"/>
            </a:gradFill>
            <a:ln>
              <a:noFill/>
              <a:headEnd/>
              <a:tailEnd/>
            </a:ln>
            <a:effectLst/>
            <a:sp3d prstMaterial="clear">
              <a:bevelT h="63500"/>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Verdana"/>
                <a:ea typeface="+mn-ea"/>
                <a:cs typeface="+mn-cs"/>
              </a:endParaRPr>
            </a:p>
          </p:txBody>
        </p:sp>
        <p:sp>
          <p:nvSpPr>
            <p:cNvPr id="17" name="AutoShape 13">
              <a:extLst>
                <a:ext uri="{FF2B5EF4-FFF2-40B4-BE49-F238E27FC236}">
                  <a16:creationId xmlns:a16="http://schemas.microsoft.com/office/drawing/2014/main" id="{5A162E2E-B544-48DB-8520-BBF235872009}"/>
                </a:ext>
              </a:extLst>
            </p:cNvPr>
            <p:cNvSpPr>
              <a:spLocks noChangeArrowheads="1"/>
            </p:cNvSpPr>
            <p:nvPr/>
          </p:nvSpPr>
          <p:spPr bwMode="auto">
            <a:xfrm>
              <a:off x="6192838" y="3501281"/>
              <a:ext cx="576262" cy="647700"/>
            </a:xfrm>
            <a:prstGeom prst="downArrow">
              <a:avLst>
                <a:gd name="adj1" fmla="val 45833"/>
                <a:gd name="adj2" fmla="val 33527"/>
              </a:avLst>
            </a:prstGeom>
            <a:gradFill rotWithShape="1">
              <a:gsLst>
                <a:gs pos="0">
                  <a:srgbClr val="2D2D8A">
                    <a:shade val="51000"/>
                    <a:satMod val="130000"/>
                  </a:srgbClr>
                </a:gs>
                <a:gs pos="80000">
                  <a:srgbClr val="2D2D8A">
                    <a:shade val="93000"/>
                    <a:satMod val="130000"/>
                  </a:srgbClr>
                </a:gs>
                <a:gs pos="100000">
                  <a:srgbClr val="2D2D8A">
                    <a:shade val="94000"/>
                    <a:satMod val="135000"/>
                  </a:srgbClr>
                </a:gs>
              </a:gsLst>
              <a:lin ang="16200000" scaled="0"/>
            </a:gradFill>
            <a:ln>
              <a:noFill/>
              <a:headEnd/>
              <a:tailEnd/>
            </a:ln>
            <a:effectLst/>
            <a:sp3d prstMaterial="clear">
              <a:bevelT h="63500"/>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Verdana"/>
                <a:ea typeface="+mn-ea"/>
                <a:cs typeface="+mn-cs"/>
              </a:endParaRPr>
            </a:p>
          </p:txBody>
        </p:sp>
        <p:sp>
          <p:nvSpPr>
            <p:cNvPr id="18" name="AutoShape 14">
              <a:extLst>
                <a:ext uri="{FF2B5EF4-FFF2-40B4-BE49-F238E27FC236}">
                  <a16:creationId xmlns:a16="http://schemas.microsoft.com/office/drawing/2014/main" id="{51CE1DD3-4E1B-4AAE-8987-644F1BF0D724}"/>
                </a:ext>
              </a:extLst>
            </p:cNvPr>
            <p:cNvSpPr>
              <a:spLocks noChangeArrowheads="1"/>
            </p:cNvSpPr>
            <p:nvPr/>
          </p:nvSpPr>
          <p:spPr bwMode="auto">
            <a:xfrm>
              <a:off x="6264275" y="4509343"/>
              <a:ext cx="504825" cy="215900"/>
            </a:xfrm>
            <a:prstGeom prst="downArrow">
              <a:avLst>
                <a:gd name="adj1" fmla="val 49074"/>
                <a:gd name="adj2" fmla="val 60569"/>
              </a:avLst>
            </a:prstGeom>
            <a:gradFill rotWithShape="1">
              <a:gsLst>
                <a:gs pos="0">
                  <a:srgbClr val="2D2D8A">
                    <a:shade val="51000"/>
                    <a:satMod val="130000"/>
                  </a:srgbClr>
                </a:gs>
                <a:gs pos="80000">
                  <a:srgbClr val="2D2D8A">
                    <a:shade val="93000"/>
                    <a:satMod val="130000"/>
                  </a:srgbClr>
                </a:gs>
                <a:gs pos="100000">
                  <a:srgbClr val="2D2D8A">
                    <a:shade val="94000"/>
                    <a:satMod val="135000"/>
                  </a:srgbClr>
                </a:gs>
              </a:gsLst>
              <a:lin ang="16200000" scaled="0"/>
            </a:gradFill>
            <a:ln>
              <a:noFill/>
              <a:headEnd/>
              <a:tailEnd/>
            </a:ln>
            <a:effectLst/>
            <a:sp3d prstMaterial="clear">
              <a:bevelT h="63500"/>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Verdana"/>
                <a:ea typeface="+mn-ea"/>
                <a:cs typeface="+mn-cs"/>
              </a:endParaRPr>
            </a:p>
          </p:txBody>
        </p:sp>
        <p:sp>
          <p:nvSpPr>
            <p:cNvPr id="19" name="Text Box 15">
              <a:extLst>
                <a:ext uri="{FF2B5EF4-FFF2-40B4-BE49-F238E27FC236}">
                  <a16:creationId xmlns:a16="http://schemas.microsoft.com/office/drawing/2014/main" id="{4E18003E-D642-48A4-9811-C324DC484A37}"/>
                </a:ext>
              </a:extLst>
            </p:cNvPr>
            <p:cNvSpPr txBox="1">
              <a:spLocks noChangeArrowheads="1"/>
            </p:cNvSpPr>
            <p:nvPr/>
          </p:nvSpPr>
          <p:spPr bwMode="auto">
            <a:xfrm>
              <a:off x="827584" y="3933056"/>
              <a:ext cx="3060204" cy="1600438"/>
            </a:xfrm>
            <a:prstGeom prst="rect">
              <a:avLst/>
            </a:prstGeom>
            <a:noFill/>
            <a:ln>
              <a:noFill/>
            </a:ln>
            <a:effectLst/>
            <a:sp3d prstMaterial="clear">
              <a:bevelT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200">
                  <a:solidFill>
                    <a:srgbClr val="0F5494"/>
                  </a:solidFill>
                  <a:latin typeface="Verdana" panose="020B0604030504040204" pitchFamily="34" charset="0"/>
                </a:defRPr>
              </a:lvl1pPr>
              <a:lvl2pPr marL="742950" indent="-285750" eaLnBrk="0" hangingPunct="0">
                <a:defRPr sz="1200">
                  <a:solidFill>
                    <a:srgbClr val="0F5494"/>
                  </a:solidFill>
                  <a:latin typeface="Verdana" panose="020B0604030504040204" pitchFamily="34" charset="0"/>
                </a:defRPr>
              </a:lvl2pPr>
              <a:lvl3pPr marL="1143000" indent="-228600" eaLnBrk="0" hangingPunct="0">
                <a:defRPr sz="1200">
                  <a:solidFill>
                    <a:srgbClr val="0F5494"/>
                  </a:solidFill>
                  <a:latin typeface="Verdana" panose="020B0604030504040204" pitchFamily="34" charset="0"/>
                </a:defRPr>
              </a:lvl3pPr>
              <a:lvl4pPr marL="1600200" indent="-228600" eaLnBrk="0" hangingPunct="0">
                <a:defRPr sz="1200">
                  <a:solidFill>
                    <a:srgbClr val="0F5494"/>
                  </a:solidFill>
                  <a:latin typeface="Verdana" panose="020B0604030504040204" pitchFamily="34" charset="0"/>
                </a:defRPr>
              </a:lvl4pPr>
              <a:lvl5pPr marL="2057400" indent="-228600" eaLnBrk="0" hangingPunct="0">
                <a:defRPr sz="1200">
                  <a:solidFill>
                    <a:srgbClr val="0F5494"/>
                  </a:solidFill>
                  <a:latin typeface="Verdana" panose="020B0604030504040204" pitchFamily="34" charset="0"/>
                </a:defRPr>
              </a:lvl5pPr>
              <a:lvl6pPr marL="2514600" indent="-228600" eaLnBrk="0" fontAlgn="base" hangingPunct="0">
                <a:spcBef>
                  <a:spcPct val="0"/>
                </a:spcBef>
                <a:spcAft>
                  <a:spcPct val="0"/>
                </a:spcAft>
                <a:defRPr sz="1200">
                  <a:solidFill>
                    <a:srgbClr val="0F5494"/>
                  </a:solidFill>
                  <a:latin typeface="Verdana" panose="020B0604030504040204" pitchFamily="34" charset="0"/>
                </a:defRPr>
              </a:lvl6pPr>
              <a:lvl7pPr marL="2971800" indent="-228600" eaLnBrk="0" fontAlgn="base" hangingPunct="0">
                <a:spcBef>
                  <a:spcPct val="0"/>
                </a:spcBef>
                <a:spcAft>
                  <a:spcPct val="0"/>
                </a:spcAft>
                <a:defRPr sz="1200">
                  <a:solidFill>
                    <a:srgbClr val="0F5494"/>
                  </a:solidFill>
                  <a:latin typeface="Verdana" panose="020B0604030504040204" pitchFamily="34" charset="0"/>
                </a:defRPr>
              </a:lvl7pPr>
              <a:lvl8pPr marL="3429000" indent="-228600" eaLnBrk="0" fontAlgn="base" hangingPunct="0">
                <a:spcBef>
                  <a:spcPct val="0"/>
                </a:spcBef>
                <a:spcAft>
                  <a:spcPct val="0"/>
                </a:spcAft>
                <a:defRPr sz="1200">
                  <a:solidFill>
                    <a:srgbClr val="0F5494"/>
                  </a:solidFill>
                  <a:latin typeface="Verdana" panose="020B0604030504040204" pitchFamily="34" charset="0"/>
                </a:defRPr>
              </a:lvl8pPr>
              <a:lvl9pPr marL="3886200" indent="-228600" eaLnBrk="0" fontAlgn="base" hangingPunct="0">
                <a:spcBef>
                  <a:spcPct val="0"/>
                </a:spcBef>
                <a:spcAft>
                  <a:spcPct val="0"/>
                </a:spcAft>
                <a:defRPr sz="1200">
                  <a:solidFill>
                    <a:srgbClr val="0F5494"/>
                  </a:solidFill>
                  <a:latin typeface="Verdana" panose="020B0604030504040204" pitchFamily="34"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GB" altLang="en-US" sz="1400" b="1" i="1" u="none" strike="noStrike" kern="0" cap="none" spc="0" normalizeH="0" baseline="0" noProof="0">
                  <a:ln>
                    <a:noFill/>
                  </a:ln>
                  <a:solidFill>
                    <a:srgbClr val="0F5494"/>
                  </a:solidFill>
                  <a:effectLst/>
                  <a:uLnTx/>
                  <a:uFillTx/>
                  <a:latin typeface="Arial" panose="020B0604020202020204" pitchFamily="34" charset="0"/>
                </a:rPr>
                <a:t>EIF selects its financial intermediaries based on competence. The selection criteria and the list of intermediaries will be public, and intermediaries should apply directly to the EIF.</a:t>
              </a:r>
            </a:p>
          </p:txBody>
        </p:sp>
        <p:sp>
          <p:nvSpPr>
            <p:cNvPr id="20" name="AutoShape 16">
              <a:extLst>
                <a:ext uri="{FF2B5EF4-FFF2-40B4-BE49-F238E27FC236}">
                  <a16:creationId xmlns:a16="http://schemas.microsoft.com/office/drawing/2014/main" id="{3B8A22F4-D15A-49A2-A8A9-A58A219C87CC}"/>
                </a:ext>
              </a:extLst>
            </p:cNvPr>
            <p:cNvSpPr>
              <a:spLocks noChangeArrowheads="1"/>
            </p:cNvSpPr>
            <p:nvPr/>
          </p:nvSpPr>
          <p:spPr bwMode="auto">
            <a:xfrm>
              <a:off x="3455988" y="2350343"/>
              <a:ext cx="352425" cy="328613"/>
            </a:xfrm>
            <a:prstGeom prst="rightArrow">
              <a:avLst>
                <a:gd name="adj1" fmla="val 50000"/>
                <a:gd name="adj2" fmla="val 26812"/>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a:noFill/>
              <a:headEnd/>
              <a:tailEnd/>
            </a:ln>
            <a:effectLst/>
            <a:sp3d prstMaterial="clear">
              <a:bevelT h="63500"/>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Verdana"/>
                <a:ea typeface="+mn-ea"/>
                <a:cs typeface="+mn-cs"/>
              </a:endParaRPr>
            </a:p>
          </p:txBody>
        </p:sp>
        <p:sp>
          <p:nvSpPr>
            <p:cNvPr id="21" name="Rectangle 17">
              <a:extLst>
                <a:ext uri="{FF2B5EF4-FFF2-40B4-BE49-F238E27FC236}">
                  <a16:creationId xmlns:a16="http://schemas.microsoft.com/office/drawing/2014/main" id="{18EF094F-D4F1-4DC6-9891-290ABC020856}"/>
                </a:ext>
              </a:extLst>
            </p:cNvPr>
            <p:cNvSpPr>
              <a:spLocks noChangeArrowheads="1"/>
            </p:cNvSpPr>
            <p:nvPr/>
          </p:nvSpPr>
          <p:spPr bwMode="auto">
            <a:xfrm>
              <a:off x="5903913" y="2925018"/>
              <a:ext cx="2117725" cy="588963"/>
            </a:xfrm>
            <a:prstGeom prst="roundRect">
              <a:avLst/>
            </a:prstGeom>
            <a:gradFill rotWithShape="1">
              <a:gsLst>
                <a:gs pos="0">
                  <a:srgbClr val="BBE0E3"/>
                </a:gs>
                <a:gs pos="80000">
                  <a:srgbClr val="BBE0E3">
                    <a:shade val="93000"/>
                    <a:satMod val="130000"/>
                  </a:srgbClr>
                </a:gs>
                <a:gs pos="100000">
                  <a:srgbClr val="BBE0E3">
                    <a:shade val="94000"/>
                    <a:satMod val="135000"/>
                  </a:srgbClr>
                </a:gs>
              </a:gsLst>
              <a:lin ang="16200000" scaled="0"/>
            </a:gradFill>
            <a:ln>
              <a:noFill/>
              <a:headEnd/>
              <a:tailEnd/>
            </a:ln>
            <a:effectLst/>
            <a:sp3d prstMaterial="clear">
              <a:bevelT h="63500"/>
            </a:sp3d>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srgbClr val="0F5494"/>
                  </a:solidFill>
                  <a:effectLst/>
                  <a:uLnTx/>
                  <a:uFillTx/>
                  <a:latin typeface="Arial" charset="0"/>
                  <a:ea typeface="+mn-ea"/>
                  <a:cs typeface="+mn-cs"/>
                </a:rPr>
                <a:t>Guarantee funds/Loans</a:t>
              </a:r>
            </a:p>
          </p:txBody>
        </p:sp>
        <p:sp>
          <p:nvSpPr>
            <p:cNvPr id="22" name="AutoShape 18">
              <a:extLst>
                <a:ext uri="{FF2B5EF4-FFF2-40B4-BE49-F238E27FC236}">
                  <a16:creationId xmlns:a16="http://schemas.microsoft.com/office/drawing/2014/main" id="{42FCEAC8-4AEE-4C22-BC4B-0DAF071D0C1D}"/>
                </a:ext>
              </a:extLst>
            </p:cNvPr>
            <p:cNvSpPr>
              <a:spLocks noChangeArrowheads="1"/>
            </p:cNvSpPr>
            <p:nvPr/>
          </p:nvSpPr>
          <p:spPr bwMode="auto">
            <a:xfrm>
              <a:off x="6408738" y="5158631"/>
              <a:ext cx="576262" cy="358775"/>
            </a:xfrm>
            <a:prstGeom prst="downArrow">
              <a:avLst>
                <a:gd name="adj1" fmla="val 49537"/>
                <a:gd name="adj2" fmla="val 65931"/>
              </a:avLst>
            </a:prstGeom>
            <a:gradFill rotWithShape="1">
              <a:gsLst>
                <a:gs pos="0">
                  <a:srgbClr val="2D2D8A">
                    <a:shade val="51000"/>
                    <a:satMod val="130000"/>
                  </a:srgbClr>
                </a:gs>
                <a:gs pos="80000">
                  <a:srgbClr val="2D2D8A">
                    <a:shade val="93000"/>
                    <a:satMod val="130000"/>
                  </a:srgbClr>
                </a:gs>
                <a:gs pos="100000">
                  <a:srgbClr val="2D2D8A">
                    <a:shade val="94000"/>
                    <a:satMod val="135000"/>
                  </a:srgbClr>
                </a:gs>
              </a:gsLst>
              <a:lin ang="16200000" scaled="0"/>
            </a:gradFill>
            <a:ln>
              <a:noFill/>
              <a:headEnd/>
              <a:tailEnd/>
            </a:ln>
            <a:effectLst/>
            <a:sp3d prstMaterial="clear">
              <a:bevelT h="63500"/>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Verdana"/>
                <a:ea typeface="+mn-ea"/>
                <a:cs typeface="+mn-cs"/>
              </a:endParaRPr>
            </a:p>
          </p:txBody>
        </p:sp>
        <p:sp>
          <p:nvSpPr>
            <p:cNvPr id="23" name="Rectangle 19">
              <a:extLst>
                <a:ext uri="{FF2B5EF4-FFF2-40B4-BE49-F238E27FC236}">
                  <a16:creationId xmlns:a16="http://schemas.microsoft.com/office/drawing/2014/main" id="{D241F9CE-20CC-425A-A0B3-AF39E925BBC6}"/>
                </a:ext>
              </a:extLst>
            </p:cNvPr>
            <p:cNvSpPr>
              <a:spLocks noChangeArrowheads="1"/>
            </p:cNvSpPr>
            <p:nvPr/>
          </p:nvSpPr>
          <p:spPr bwMode="auto">
            <a:xfrm>
              <a:off x="3816350" y="2925018"/>
              <a:ext cx="2058988" cy="588963"/>
            </a:xfrm>
            <a:prstGeom prst="roundRect">
              <a:avLst/>
            </a:prstGeom>
            <a:gradFill rotWithShape="1">
              <a:gsLst>
                <a:gs pos="0">
                  <a:srgbClr val="BBE0E3"/>
                </a:gs>
                <a:gs pos="80000">
                  <a:srgbClr val="BBE0E3">
                    <a:shade val="93000"/>
                    <a:satMod val="130000"/>
                  </a:srgbClr>
                </a:gs>
                <a:gs pos="100000">
                  <a:srgbClr val="BBE0E3">
                    <a:shade val="94000"/>
                    <a:satMod val="135000"/>
                  </a:srgbClr>
                </a:gs>
              </a:gsLst>
              <a:lin ang="16200000" scaled="0"/>
            </a:gradFill>
            <a:ln>
              <a:noFill/>
              <a:headEnd/>
              <a:tailEnd/>
            </a:ln>
            <a:effectLst/>
            <a:sp3d prstMaterial="clear">
              <a:bevelT h="63500"/>
            </a:sp3d>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a:ln>
                    <a:noFill/>
                  </a:ln>
                  <a:solidFill>
                    <a:srgbClr val="0F5494"/>
                  </a:solidFill>
                  <a:effectLst/>
                  <a:uLnTx/>
                  <a:uFillTx/>
                  <a:latin typeface="Arial" charset="0"/>
                  <a:ea typeface="+mn-ea"/>
                  <a:cs typeface="+mn-cs"/>
                </a:rPr>
                <a:t>Venture capital</a:t>
              </a:r>
            </a:p>
            <a:p>
              <a:pPr marL="0" marR="0" lvl="0" indent="0"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a:ln>
                    <a:noFill/>
                  </a:ln>
                  <a:solidFill>
                    <a:srgbClr val="0F5494"/>
                  </a:solidFill>
                  <a:effectLst/>
                  <a:uLnTx/>
                  <a:uFillTx/>
                  <a:latin typeface="Arial" charset="0"/>
                  <a:ea typeface="+mn-ea"/>
                  <a:cs typeface="+mn-cs"/>
                </a:rPr>
                <a:t> investments</a:t>
              </a:r>
            </a:p>
          </p:txBody>
        </p:sp>
        <p:sp>
          <p:nvSpPr>
            <p:cNvPr id="24" name="Rectangle 20">
              <a:extLst>
                <a:ext uri="{FF2B5EF4-FFF2-40B4-BE49-F238E27FC236}">
                  <a16:creationId xmlns:a16="http://schemas.microsoft.com/office/drawing/2014/main" id="{4E3F1516-113C-4C64-93C7-B5F711CA3D7E}"/>
                </a:ext>
              </a:extLst>
            </p:cNvPr>
            <p:cNvSpPr>
              <a:spLocks noChangeArrowheads="1"/>
            </p:cNvSpPr>
            <p:nvPr/>
          </p:nvSpPr>
          <p:spPr bwMode="auto">
            <a:xfrm>
              <a:off x="1584325" y="3429843"/>
              <a:ext cx="1876425" cy="388938"/>
            </a:xfrm>
            <a:prstGeom prst="roundRect">
              <a:avLst/>
            </a:prstGeom>
            <a:gradFill rotWithShape="1">
              <a:gsLst>
                <a:gs pos="0">
                  <a:srgbClr val="BBE0E3"/>
                </a:gs>
                <a:gs pos="80000">
                  <a:srgbClr val="BBE0E3">
                    <a:shade val="93000"/>
                    <a:satMod val="130000"/>
                  </a:srgbClr>
                </a:gs>
                <a:gs pos="100000">
                  <a:srgbClr val="BBE0E3">
                    <a:shade val="94000"/>
                    <a:satMod val="135000"/>
                  </a:srgbClr>
                </a:gs>
              </a:gsLst>
              <a:lin ang="16200000" scaled="0"/>
            </a:gradFill>
            <a:ln>
              <a:noFill/>
              <a:headEnd/>
              <a:tailEnd/>
            </a:ln>
            <a:effectLst/>
            <a:sp3d prstMaterial="clear">
              <a:bevelT h="63500"/>
            </a:sp3d>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srgbClr val="0F5494"/>
                  </a:solidFill>
                  <a:effectLst/>
                  <a:uLnTx/>
                  <a:uFillTx/>
                  <a:latin typeface="Arial" charset="0"/>
                  <a:ea typeface="+mn-ea"/>
                  <a:cs typeface="+mn-cs"/>
                </a:rPr>
                <a:t>Other investors </a:t>
              </a:r>
            </a:p>
          </p:txBody>
        </p:sp>
        <p:sp>
          <p:nvSpPr>
            <p:cNvPr id="25" name="AutoShape 21">
              <a:extLst>
                <a:ext uri="{FF2B5EF4-FFF2-40B4-BE49-F238E27FC236}">
                  <a16:creationId xmlns:a16="http://schemas.microsoft.com/office/drawing/2014/main" id="{F8102D7A-B0FC-4D12-BB25-2C6BF1D818CA}"/>
                </a:ext>
              </a:extLst>
            </p:cNvPr>
            <p:cNvSpPr>
              <a:spLocks noChangeArrowheads="1"/>
            </p:cNvSpPr>
            <p:nvPr/>
          </p:nvSpPr>
          <p:spPr bwMode="auto">
            <a:xfrm rot="5400000">
              <a:off x="3809207" y="3221087"/>
              <a:ext cx="576262" cy="1282700"/>
            </a:xfrm>
            <a:custGeom>
              <a:avLst/>
              <a:gdLst>
                <a:gd name="T0" fmla="*/ 366353 w 21600"/>
                <a:gd name="T1" fmla="*/ 0 h 21600"/>
                <a:gd name="T2" fmla="*/ 366353 w 21600"/>
                <a:gd name="T3" fmla="*/ 721994 h 21600"/>
                <a:gd name="T4" fmla="*/ 92389 w 21600"/>
                <a:gd name="T5" fmla="*/ 1282700 h 21600"/>
                <a:gd name="T6" fmla="*/ 576262 w 21600"/>
                <a:gd name="T7" fmla="*/ 360997 h 21600"/>
                <a:gd name="T8" fmla="*/ 17694720 60000 65536"/>
                <a:gd name="T9" fmla="*/ 5898240 60000 65536"/>
                <a:gd name="T10" fmla="*/ 5898240 60000 65536"/>
                <a:gd name="T11" fmla="*/ 0 60000 65536"/>
                <a:gd name="T12" fmla="*/ 12427 w 21600"/>
                <a:gd name="T13" fmla="*/ 2691 h 21600"/>
                <a:gd name="T14" fmla="*/ 17215 w 21600"/>
                <a:gd name="T15" fmla="*/ 9467 h 21600"/>
              </a:gdLst>
              <a:ahLst/>
              <a:cxnLst>
                <a:cxn ang="T8">
                  <a:pos x="T0" y="T1"/>
                </a:cxn>
                <a:cxn ang="T9">
                  <a:pos x="T2" y="T3"/>
                </a:cxn>
                <a:cxn ang="T10">
                  <a:pos x="T4" y="T5"/>
                </a:cxn>
                <a:cxn ang="T11">
                  <a:pos x="T6" y="T7"/>
                </a:cxn>
              </a:cxnLst>
              <a:rect l="T12" t="T13" r="T14" b="T15"/>
              <a:pathLst>
                <a:path w="21600" h="21600">
                  <a:moveTo>
                    <a:pt x="21600" y="6079"/>
                  </a:moveTo>
                  <a:lnTo>
                    <a:pt x="13732" y="0"/>
                  </a:lnTo>
                  <a:lnTo>
                    <a:pt x="13732" y="2691"/>
                  </a:lnTo>
                  <a:lnTo>
                    <a:pt x="12427" y="2691"/>
                  </a:lnTo>
                  <a:cubicBezTo>
                    <a:pt x="5564" y="2691"/>
                    <a:pt x="0" y="6930"/>
                    <a:pt x="0" y="12158"/>
                  </a:cubicBezTo>
                  <a:lnTo>
                    <a:pt x="0" y="21600"/>
                  </a:lnTo>
                  <a:lnTo>
                    <a:pt x="6926" y="21600"/>
                  </a:lnTo>
                  <a:lnTo>
                    <a:pt x="6926" y="12158"/>
                  </a:lnTo>
                  <a:cubicBezTo>
                    <a:pt x="6926" y="10672"/>
                    <a:pt x="9389" y="9467"/>
                    <a:pt x="12427" y="9467"/>
                  </a:cubicBezTo>
                  <a:lnTo>
                    <a:pt x="13732" y="9467"/>
                  </a:lnTo>
                  <a:lnTo>
                    <a:pt x="13732" y="12158"/>
                  </a:lnTo>
                  <a:lnTo>
                    <a:pt x="21600" y="6079"/>
                  </a:lnTo>
                  <a:close/>
                </a:path>
              </a:pathLst>
            </a:cu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a:noFill/>
              <a:headEnd/>
              <a:tailEnd/>
            </a:ln>
            <a:effectLst/>
            <a:sp3d prstMaterial="clear">
              <a:bevelT h="63500"/>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200" b="0" i="0" u="none" strike="noStrike" kern="0" cap="none" spc="0" normalizeH="0" baseline="0" noProof="0">
                <a:ln>
                  <a:noFill/>
                </a:ln>
                <a:solidFill>
                  <a:srgbClr val="FFFFFF"/>
                </a:solidFill>
                <a:effectLst/>
                <a:uLnTx/>
                <a:uFillTx/>
                <a:latin typeface="Verdana"/>
                <a:ea typeface="+mn-ea"/>
                <a:cs typeface="+mn-cs"/>
              </a:endParaRPr>
            </a:p>
          </p:txBody>
        </p:sp>
        <p:sp>
          <p:nvSpPr>
            <p:cNvPr id="26" name="Rectangle 22">
              <a:extLst>
                <a:ext uri="{FF2B5EF4-FFF2-40B4-BE49-F238E27FC236}">
                  <a16:creationId xmlns:a16="http://schemas.microsoft.com/office/drawing/2014/main" id="{82FA272D-8C99-4855-97FE-151771C90A22}"/>
                </a:ext>
              </a:extLst>
            </p:cNvPr>
            <p:cNvSpPr>
              <a:spLocks noChangeArrowheads="1"/>
            </p:cNvSpPr>
            <p:nvPr/>
          </p:nvSpPr>
          <p:spPr bwMode="auto">
            <a:xfrm>
              <a:off x="1584325" y="2132856"/>
              <a:ext cx="1876425" cy="720725"/>
            </a:xfrm>
            <a:prstGeom prst="roundRect">
              <a:avLst/>
            </a:prstGeom>
            <a:gradFill rotWithShape="1">
              <a:gsLst>
                <a:gs pos="0">
                  <a:srgbClr val="BBE0E3"/>
                </a:gs>
                <a:gs pos="80000">
                  <a:srgbClr val="BBE0E3">
                    <a:shade val="93000"/>
                    <a:satMod val="130000"/>
                  </a:srgbClr>
                </a:gs>
                <a:gs pos="100000">
                  <a:srgbClr val="BBE0E3">
                    <a:shade val="94000"/>
                    <a:satMod val="135000"/>
                  </a:srgbClr>
                </a:gs>
              </a:gsLst>
              <a:lin ang="16200000" scaled="0"/>
            </a:gradFill>
            <a:ln>
              <a:noFill/>
              <a:headEnd/>
              <a:tailEnd/>
            </a:ln>
            <a:effectLst/>
            <a:sp3d prstMaterial="clear">
              <a:bevelT h="63500"/>
            </a:sp3d>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srgbClr val="0F5494"/>
                  </a:solidFill>
                  <a:effectLst/>
                  <a:uLnTx/>
                  <a:uFillTx/>
                  <a:latin typeface="Arial" charset="0"/>
                  <a:ea typeface="+mn-ea"/>
                  <a:cs typeface="+mn-cs"/>
                </a:rPr>
                <a:t>EU funding</a:t>
              </a:r>
            </a:p>
          </p:txBody>
        </p:sp>
        <p:sp>
          <p:nvSpPr>
            <p:cNvPr id="27" name="Rectangle 25">
              <a:extLst>
                <a:ext uri="{FF2B5EF4-FFF2-40B4-BE49-F238E27FC236}">
                  <a16:creationId xmlns:a16="http://schemas.microsoft.com/office/drawing/2014/main" id="{7493B021-3C6C-4C22-8B4E-91382B2E528B}"/>
                </a:ext>
              </a:extLst>
            </p:cNvPr>
            <p:cNvSpPr>
              <a:spLocks noChangeArrowheads="1"/>
            </p:cNvSpPr>
            <p:nvPr/>
          </p:nvSpPr>
          <p:spPr bwMode="auto">
            <a:xfrm>
              <a:off x="3816350" y="4150568"/>
              <a:ext cx="1655763" cy="1079500"/>
            </a:xfrm>
            <a:prstGeom prst="roundRect">
              <a:avLst/>
            </a:prstGeom>
            <a:gradFill rotWithShape="1">
              <a:gsLst>
                <a:gs pos="0">
                  <a:srgbClr val="BBE0E3"/>
                </a:gs>
                <a:gs pos="80000">
                  <a:srgbClr val="BBE0E3">
                    <a:shade val="93000"/>
                    <a:satMod val="130000"/>
                  </a:srgbClr>
                </a:gs>
                <a:gs pos="100000">
                  <a:srgbClr val="BBE0E3">
                    <a:shade val="94000"/>
                    <a:satMod val="135000"/>
                  </a:srgbClr>
                </a:gs>
              </a:gsLst>
              <a:lin ang="16200000" scaled="0"/>
            </a:gradFill>
            <a:ln>
              <a:noFill/>
              <a:headEnd/>
              <a:tailEnd/>
            </a:ln>
            <a:effectLst/>
            <a:sp3d prstMaterial="clear">
              <a:bevelT h="63500"/>
            </a:sp3d>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srgbClr val="0F5494"/>
                  </a:solidFill>
                  <a:effectLst/>
                  <a:uLnTx/>
                  <a:uFillTx/>
                  <a:latin typeface="Arial" charset="0"/>
                  <a:ea typeface="+mn-ea"/>
                  <a:cs typeface="+mn-cs"/>
                </a:rPr>
                <a:t>Venture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srgbClr val="0F5494"/>
                  </a:solidFill>
                  <a:effectLst/>
                  <a:uLnTx/>
                  <a:uFillTx/>
                  <a:latin typeface="Arial" charset="0"/>
                  <a:ea typeface="+mn-ea"/>
                  <a:cs typeface="+mn-cs"/>
                </a:rPr>
                <a:t>capital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srgbClr val="0F5494"/>
                  </a:solidFill>
                  <a:effectLst/>
                  <a:uLnTx/>
                  <a:uFillTx/>
                  <a:latin typeface="Arial" charset="0"/>
                  <a:ea typeface="+mn-ea"/>
                  <a:cs typeface="+mn-cs"/>
                </a:rPr>
                <a:t>fund</a:t>
              </a:r>
            </a:p>
          </p:txBody>
        </p:sp>
        <p:sp>
          <p:nvSpPr>
            <p:cNvPr id="28" name="Rectangle 26">
              <a:extLst>
                <a:ext uri="{FF2B5EF4-FFF2-40B4-BE49-F238E27FC236}">
                  <a16:creationId xmlns:a16="http://schemas.microsoft.com/office/drawing/2014/main" id="{0917B29C-E95C-4DBA-8294-CFE20592D5AF}"/>
                </a:ext>
              </a:extLst>
            </p:cNvPr>
            <p:cNvSpPr>
              <a:spLocks noChangeArrowheads="1"/>
            </p:cNvSpPr>
            <p:nvPr/>
          </p:nvSpPr>
          <p:spPr bwMode="auto">
            <a:xfrm>
              <a:off x="5903913" y="4725243"/>
              <a:ext cx="1633537" cy="458788"/>
            </a:xfrm>
            <a:prstGeom prst="roundRect">
              <a:avLst/>
            </a:prstGeom>
            <a:gradFill rotWithShape="1">
              <a:gsLst>
                <a:gs pos="0">
                  <a:srgbClr val="BBE0E3"/>
                </a:gs>
                <a:gs pos="80000">
                  <a:srgbClr val="BBE0E3">
                    <a:shade val="93000"/>
                    <a:satMod val="130000"/>
                  </a:srgbClr>
                </a:gs>
                <a:gs pos="100000">
                  <a:srgbClr val="BBE0E3">
                    <a:shade val="94000"/>
                    <a:satMod val="135000"/>
                  </a:srgbClr>
                </a:gs>
              </a:gsLst>
              <a:lin ang="16200000" scaled="0"/>
            </a:gradFill>
            <a:ln>
              <a:noFill/>
              <a:headEnd/>
              <a:tailEnd/>
            </a:ln>
            <a:effectLst/>
            <a:sp3d prstMaterial="clear">
              <a:bevelT h="63500"/>
            </a:sp3d>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srgbClr val="0F5494"/>
                  </a:solidFill>
                  <a:effectLst/>
                  <a:uLnTx/>
                  <a:uFillTx/>
                  <a:latin typeface="Arial" charset="0"/>
                  <a:ea typeface="+mn-ea"/>
                  <a:cs typeface="+mn-cs"/>
                </a:rPr>
                <a:t>Bank</a:t>
              </a:r>
            </a:p>
          </p:txBody>
        </p:sp>
        <p:sp>
          <p:nvSpPr>
            <p:cNvPr id="29" name="Rectangle 27">
              <a:extLst>
                <a:ext uri="{FF2B5EF4-FFF2-40B4-BE49-F238E27FC236}">
                  <a16:creationId xmlns:a16="http://schemas.microsoft.com/office/drawing/2014/main" id="{91AB17A2-80B6-4344-AD5A-659278EC0594}"/>
                </a:ext>
              </a:extLst>
            </p:cNvPr>
            <p:cNvSpPr>
              <a:spLocks noChangeArrowheads="1"/>
            </p:cNvSpPr>
            <p:nvPr/>
          </p:nvSpPr>
          <p:spPr bwMode="auto">
            <a:xfrm>
              <a:off x="5903913" y="4150568"/>
              <a:ext cx="1150937" cy="415925"/>
            </a:xfrm>
            <a:prstGeom prst="roundRect">
              <a:avLst/>
            </a:prstGeom>
            <a:gradFill rotWithShape="1">
              <a:gsLst>
                <a:gs pos="0">
                  <a:srgbClr val="BBE0E3"/>
                </a:gs>
                <a:gs pos="80000">
                  <a:srgbClr val="BBE0E3">
                    <a:shade val="93000"/>
                    <a:satMod val="130000"/>
                  </a:srgbClr>
                </a:gs>
                <a:gs pos="100000">
                  <a:srgbClr val="BBE0E3">
                    <a:shade val="94000"/>
                    <a:satMod val="135000"/>
                  </a:srgbClr>
                </a:gs>
              </a:gsLst>
              <a:lin ang="16200000" scaled="0"/>
            </a:gradFill>
            <a:ln>
              <a:noFill/>
              <a:headEnd/>
              <a:tailEnd/>
            </a:ln>
            <a:effectLst/>
            <a:sp3d prstMaterial="clear">
              <a:bevelT h="63500"/>
            </a:sp3d>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srgbClr val="0F5494"/>
                  </a:solidFill>
                  <a:effectLst/>
                  <a:uLnTx/>
                  <a:uFillTx/>
                  <a:latin typeface="Arial" charset="0"/>
                  <a:ea typeface="+mn-ea"/>
                  <a:cs typeface="+mn-cs"/>
                </a:rPr>
                <a:t>Guarantor</a:t>
              </a:r>
            </a:p>
          </p:txBody>
        </p:sp>
      </p:grpSp>
    </p:spTree>
    <p:extLst>
      <p:ext uri="{BB962C8B-B14F-4D97-AF65-F5344CB8AC3E}">
        <p14:creationId xmlns:p14="http://schemas.microsoft.com/office/powerpoint/2010/main" val="34427970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Image result for cosme eu ec">
            <a:extLst>
              <a:ext uri="{FF2B5EF4-FFF2-40B4-BE49-F238E27FC236}">
                <a16:creationId xmlns:a16="http://schemas.microsoft.com/office/drawing/2014/main" id="{795B5CA5-312A-4882-871D-3F38D733DF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235" y="5894362"/>
            <a:ext cx="1768306" cy="75973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Rounded Rectangle 6">
            <a:extLst>
              <a:ext uri="{FF2B5EF4-FFF2-40B4-BE49-F238E27FC236}">
                <a16:creationId xmlns:a16="http://schemas.microsoft.com/office/drawing/2014/main" id="{CAEA68AD-7271-45C7-9513-197218485CEF}"/>
              </a:ext>
            </a:extLst>
          </p:cNvPr>
          <p:cNvSpPr>
            <a:spLocks noChangeArrowheads="1"/>
          </p:cNvSpPr>
          <p:nvPr/>
        </p:nvSpPr>
        <p:spPr bwMode="auto">
          <a:xfrm>
            <a:off x="6947640" y="120728"/>
            <a:ext cx="1081088" cy="1008062"/>
          </a:xfrm>
          <a:prstGeom prst="roundRect">
            <a:avLst>
              <a:gd name="adj" fmla="val 16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marL="3175" eaLnBrk="0" hangingPunct="0">
              <a:spcBef>
                <a:spcPct val="20000"/>
              </a:spcBef>
              <a:buClr>
                <a:schemeClr val="bg1"/>
              </a:buClr>
              <a:buChar char="•"/>
              <a:defRPr sz="2400" i="1">
                <a:solidFill>
                  <a:srgbClr val="0F5494"/>
                </a:solidFill>
                <a:latin typeface="Verdana" panose="020B0604030504040204" pitchFamily="34" charset="0"/>
              </a:defRPr>
            </a:lvl1pPr>
            <a:lvl2pPr marL="742950" indent="-285750" eaLnBrk="0" hangingPunct="0">
              <a:spcBef>
                <a:spcPct val="20000"/>
              </a:spcBef>
              <a:buClr>
                <a:srgbClr val="009FBA"/>
              </a:buClr>
              <a:buChar char="•"/>
              <a:defRPr sz="2000" b="1">
                <a:solidFill>
                  <a:srgbClr val="0F5494"/>
                </a:solidFill>
                <a:latin typeface="Verdana" panose="020B0604030504040204" pitchFamily="34" charset="0"/>
              </a:defRPr>
            </a:lvl2pPr>
            <a:lvl3pPr marL="1143000" indent="-228600" eaLnBrk="0" hangingPunct="0">
              <a:spcBef>
                <a:spcPct val="20000"/>
              </a:spcBef>
              <a:defRPr sz="1400">
                <a:solidFill>
                  <a:srgbClr val="0F5494"/>
                </a:solidFill>
                <a:latin typeface="Verdana" panose="020B060403050404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175" marR="0" lvl="0" indent="0" defTabSz="914400" eaLnBrk="1" fontAlgn="base" latinLnBrk="0" hangingPunct="1">
              <a:lnSpc>
                <a:spcPct val="100000"/>
              </a:lnSpc>
              <a:spcBef>
                <a:spcPct val="0"/>
              </a:spcBef>
              <a:spcAft>
                <a:spcPct val="0"/>
              </a:spcAft>
              <a:buClrTx/>
              <a:buSzTx/>
              <a:buFontTx/>
              <a:buNone/>
              <a:tabLst/>
              <a:defRPr/>
            </a:pPr>
            <a:endParaRPr kumimoji="0" lang="de-AT" altLang="en-US" sz="1200" b="1" i="0" u="none" strike="noStrike" kern="0" cap="none" spc="0" normalizeH="0" baseline="0" noProof="0" dirty="0">
              <a:ln>
                <a:noFill/>
              </a:ln>
              <a:solidFill>
                <a:srgbClr val="002060"/>
              </a:solidFill>
              <a:effectLst/>
              <a:uLnTx/>
              <a:uFillTx/>
              <a:latin typeface="Verdana" panose="020B0604030504040204" pitchFamily="34" charset="0"/>
            </a:endParaRPr>
          </a:p>
          <a:p>
            <a:pPr marL="3175" marR="0" lvl="0" indent="0" defTabSz="914400" eaLnBrk="1" fontAlgn="base" latinLnBrk="0" hangingPunct="1">
              <a:lnSpc>
                <a:spcPct val="100000"/>
              </a:lnSpc>
              <a:spcBef>
                <a:spcPct val="0"/>
              </a:spcBef>
              <a:spcAft>
                <a:spcPct val="0"/>
              </a:spcAft>
              <a:buClrTx/>
              <a:buSzTx/>
              <a:buFontTx/>
              <a:buNone/>
              <a:tabLst/>
              <a:defRPr/>
            </a:pPr>
            <a:endParaRPr kumimoji="0" lang="de-AT" altLang="en-US" sz="1200" b="1" i="0" u="none" strike="noStrike" kern="0" cap="none" spc="0" normalizeH="0" baseline="0" noProof="0" dirty="0">
              <a:ln>
                <a:noFill/>
              </a:ln>
              <a:solidFill>
                <a:srgbClr val="002060"/>
              </a:solidFill>
              <a:effectLst/>
              <a:uLnTx/>
              <a:uFillTx/>
              <a:latin typeface="Verdana" panose="020B0604030504040204" pitchFamily="34" charset="0"/>
            </a:endParaRPr>
          </a:p>
          <a:p>
            <a:pPr marL="3175" marR="0" lvl="0" indent="0" defTabSz="914400" eaLnBrk="1" fontAlgn="base" latinLnBrk="0" hangingPunct="1">
              <a:lnSpc>
                <a:spcPct val="100000"/>
              </a:lnSpc>
              <a:spcBef>
                <a:spcPct val="0"/>
              </a:spcBef>
              <a:spcAft>
                <a:spcPct val="0"/>
              </a:spcAft>
              <a:buClrTx/>
              <a:buSzTx/>
              <a:buFontTx/>
              <a:buNone/>
              <a:tabLst/>
              <a:defRPr/>
            </a:pPr>
            <a:endParaRPr kumimoji="0" lang="de-AT" altLang="en-US" sz="1200" b="1" i="0" u="none" strike="noStrike" kern="0" cap="none" spc="0" normalizeH="0" baseline="0" noProof="0" dirty="0">
              <a:ln>
                <a:noFill/>
              </a:ln>
              <a:solidFill>
                <a:srgbClr val="002060"/>
              </a:solidFill>
              <a:effectLst/>
              <a:uLnTx/>
              <a:uFillTx/>
              <a:latin typeface="Verdana" panose="020B0604030504040204" pitchFamily="34" charset="0"/>
            </a:endParaRPr>
          </a:p>
          <a:p>
            <a:pPr marL="3175" marR="0" lvl="0" indent="0" algn="ctr" defTabSz="914400" eaLnBrk="1" fontAlgn="base" latinLnBrk="0" hangingPunct="1">
              <a:lnSpc>
                <a:spcPct val="100000"/>
              </a:lnSpc>
              <a:spcBef>
                <a:spcPct val="0"/>
              </a:spcBef>
              <a:spcAft>
                <a:spcPct val="0"/>
              </a:spcAft>
              <a:buClrTx/>
              <a:buSzTx/>
              <a:buFontTx/>
              <a:buNone/>
              <a:tabLst/>
              <a:defRPr/>
            </a:pPr>
            <a:r>
              <a:rPr kumimoji="0" lang="de-AT" altLang="en-US" sz="1200" b="1" i="0" u="none" strike="noStrike" kern="0" cap="none" spc="0" normalizeH="0" baseline="0" noProof="0" dirty="0">
                <a:ln>
                  <a:noFill/>
                </a:ln>
                <a:solidFill>
                  <a:srgbClr val="002060"/>
                </a:solidFill>
                <a:effectLst/>
                <a:uLnTx/>
                <a:uFillTx/>
                <a:latin typeface="Verdana" panose="020B0604030504040204" pitchFamily="34" charset="0"/>
              </a:rPr>
              <a:t>Member States</a:t>
            </a:r>
            <a:endParaRPr kumimoji="0" lang="en-GB" altLang="en-US" sz="1200" b="1" i="0" u="none" strike="noStrike" kern="0" cap="none" spc="0" normalizeH="0" baseline="0" noProof="0" dirty="0">
              <a:ln>
                <a:noFill/>
              </a:ln>
              <a:solidFill>
                <a:srgbClr val="002060"/>
              </a:solidFill>
              <a:effectLst/>
              <a:uLnTx/>
              <a:uFillTx/>
              <a:latin typeface="Verdana" panose="020B0604030504040204" pitchFamily="34" charset="0"/>
            </a:endParaRPr>
          </a:p>
        </p:txBody>
      </p:sp>
      <p:pic>
        <p:nvPicPr>
          <p:cNvPr id="6" name="Picture 8">
            <a:extLst>
              <a:ext uri="{FF2B5EF4-FFF2-40B4-BE49-F238E27FC236}">
                <a16:creationId xmlns:a16="http://schemas.microsoft.com/office/drawing/2014/main" id="{26546332-61F5-4384-A7C0-1360B2723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9253" y="192165"/>
            <a:ext cx="56356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0FD43CE1-D392-4615-BF88-362FE95132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803" y="1776490"/>
            <a:ext cx="1943100" cy="13208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721D60C9-5E78-4826-8DD5-3E24DE4F6B1B}"/>
              </a:ext>
            </a:extLst>
          </p:cNvPr>
          <p:cNvCxnSpPr>
            <a:cxnSpLocks noChangeShapeType="1"/>
            <a:endCxn id="7" idx="0"/>
          </p:cNvCxnSpPr>
          <p:nvPr/>
        </p:nvCxnSpPr>
        <p:spPr bwMode="auto">
          <a:xfrm rot="16200000" flipH="1">
            <a:off x="5760191" y="984327"/>
            <a:ext cx="792162" cy="792163"/>
          </a:xfrm>
          <a:prstGeom prst="bentConnector3">
            <a:avLst>
              <a:gd name="adj1" fmla="val 50000"/>
            </a:avLst>
          </a:prstGeom>
          <a:noFill/>
          <a:ln w="63500" algn="ctr">
            <a:solidFill>
              <a:srgbClr val="00206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15">
            <a:extLst>
              <a:ext uri="{FF2B5EF4-FFF2-40B4-BE49-F238E27FC236}">
                <a16:creationId xmlns:a16="http://schemas.microsoft.com/office/drawing/2014/main" id="{77CD5CB3-51CC-4CEE-8F08-753FE47DFF02}"/>
              </a:ext>
            </a:extLst>
          </p:cNvPr>
          <p:cNvCxnSpPr>
            <a:cxnSpLocks noChangeShapeType="1"/>
            <a:stCxn id="5" idx="2"/>
            <a:endCxn id="7" idx="0"/>
          </p:cNvCxnSpPr>
          <p:nvPr/>
        </p:nvCxnSpPr>
        <p:spPr bwMode="auto">
          <a:xfrm rot="5400000">
            <a:off x="6696816" y="984327"/>
            <a:ext cx="647700" cy="936625"/>
          </a:xfrm>
          <a:prstGeom prst="bentConnector3">
            <a:avLst>
              <a:gd name="adj1" fmla="val 40838"/>
            </a:avLst>
          </a:prstGeom>
          <a:noFill/>
          <a:ln w="63500" algn="ctr">
            <a:solidFill>
              <a:srgbClr val="002060"/>
            </a:solidFill>
            <a:prstDash val="sysDash"/>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Picture 12">
            <a:extLst>
              <a:ext uri="{FF2B5EF4-FFF2-40B4-BE49-F238E27FC236}">
                <a16:creationId xmlns:a16="http://schemas.microsoft.com/office/drawing/2014/main" id="{17C479ED-40E2-426B-9C43-BD630AF17E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4678" y="3144915"/>
            <a:ext cx="1155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7">
            <a:extLst>
              <a:ext uri="{FF2B5EF4-FFF2-40B4-BE49-F238E27FC236}">
                <a16:creationId xmlns:a16="http://schemas.microsoft.com/office/drawing/2014/main" id="{62983466-A184-49D8-9A02-2712FC225667}"/>
              </a:ext>
            </a:extLst>
          </p:cNvPr>
          <p:cNvCxnSpPr>
            <a:cxnSpLocks noChangeShapeType="1"/>
            <a:stCxn id="7" idx="1"/>
            <a:endCxn id="16" idx="0"/>
          </p:cNvCxnSpPr>
          <p:nvPr/>
        </p:nvCxnSpPr>
        <p:spPr bwMode="auto">
          <a:xfrm rot="10800000" flipV="1">
            <a:off x="4128240" y="2436890"/>
            <a:ext cx="1452563" cy="347663"/>
          </a:xfrm>
          <a:prstGeom prst="bentConnector2">
            <a:avLst/>
          </a:prstGeom>
          <a:noFill/>
          <a:ln w="63500" algn="ctr">
            <a:solidFill>
              <a:srgbClr val="00206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5">
            <a:extLst>
              <a:ext uri="{FF2B5EF4-FFF2-40B4-BE49-F238E27FC236}">
                <a16:creationId xmlns:a16="http://schemas.microsoft.com/office/drawing/2014/main" id="{B4E70676-756C-4967-90CC-BCF593C79C40}"/>
              </a:ext>
            </a:extLst>
          </p:cNvPr>
          <p:cNvCxnSpPr>
            <a:cxnSpLocks noChangeShapeType="1"/>
            <a:stCxn id="7" idx="3"/>
            <a:endCxn id="15" idx="0"/>
          </p:cNvCxnSpPr>
          <p:nvPr/>
        </p:nvCxnSpPr>
        <p:spPr bwMode="auto">
          <a:xfrm>
            <a:off x="7523903" y="2436890"/>
            <a:ext cx="1452562" cy="347663"/>
          </a:xfrm>
          <a:prstGeom prst="bentConnector2">
            <a:avLst/>
          </a:prstGeom>
          <a:noFill/>
          <a:ln w="63500" algn="ctr">
            <a:solidFill>
              <a:srgbClr val="002060"/>
            </a:solidFill>
            <a:prstDash val="sysDash"/>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Picture 6">
            <a:extLst>
              <a:ext uri="{FF2B5EF4-FFF2-40B4-BE49-F238E27FC236}">
                <a16:creationId xmlns:a16="http://schemas.microsoft.com/office/drawing/2014/main" id="{F0B03DFE-B116-4F95-A0EA-F0A9EB9C22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9028" y="3095703"/>
            <a:ext cx="1008062"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a:extLst>
              <a:ext uri="{FF2B5EF4-FFF2-40B4-BE49-F238E27FC236}">
                <a16:creationId xmlns:a16="http://schemas.microsoft.com/office/drawing/2014/main" id="{C105E75D-7090-4ADA-84DC-28E36CEBEC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3440" y="3090940"/>
            <a:ext cx="14351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28">
            <a:extLst>
              <a:ext uri="{FF2B5EF4-FFF2-40B4-BE49-F238E27FC236}">
                <a16:creationId xmlns:a16="http://schemas.microsoft.com/office/drawing/2014/main" id="{5EED59A2-CD44-4F12-BE0C-9BD5425D2EA5}"/>
              </a:ext>
            </a:extLst>
          </p:cNvPr>
          <p:cNvSpPr>
            <a:spLocks noChangeArrowheads="1"/>
          </p:cNvSpPr>
          <p:nvPr/>
        </p:nvSpPr>
        <p:spPr bwMode="auto">
          <a:xfrm>
            <a:off x="7596928" y="2784553"/>
            <a:ext cx="2760662" cy="1008062"/>
          </a:xfrm>
          <a:prstGeom prst="roundRect">
            <a:avLst>
              <a:gd name="adj" fmla="val 16667"/>
            </a:avLst>
          </a:prstGeom>
          <a:noFill/>
          <a:ln w="25400" algn="ctr">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175" eaLnBrk="0" hangingPunct="0">
              <a:spcBef>
                <a:spcPct val="20000"/>
              </a:spcBef>
              <a:buClr>
                <a:schemeClr val="bg1"/>
              </a:buClr>
              <a:buChar char="•"/>
              <a:defRPr sz="2400" i="1">
                <a:solidFill>
                  <a:srgbClr val="0F5494"/>
                </a:solidFill>
                <a:latin typeface="Verdana" panose="020B0604030504040204" pitchFamily="34" charset="0"/>
              </a:defRPr>
            </a:lvl1pPr>
            <a:lvl2pPr marL="742950" indent="-285750" eaLnBrk="0" hangingPunct="0">
              <a:spcBef>
                <a:spcPct val="20000"/>
              </a:spcBef>
              <a:buClr>
                <a:srgbClr val="009FBA"/>
              </a:buClr>
              <a:buChar char="•"/>
              <a:defRPr sz="2000" b="1">
                <a:solidFill>
                  <a:srgbClr val="0F5494"/>
                </a:solidFill>
                <a:latin typeface="Verdana" panose="020B0604030504040204" pitchFamily="34" charset="0"/>
              </a:defRPr>
            </a:lvl2pPr>
            <a:lvl3pPr marL="1143000" indent="-228600" eaLnBrk="0" hangingPunct="0">
              <a:spcBef>
                <a:spcPct val="20000"/>
              </a:spcBef>
              <a:defRPr sz="1400">
                <a:solidFill>
                  <a:srgbClr val="0F5494"/>
                </a:solidFill>
                <a:latin typeface="Verdana" panose="020B060403050404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175" marR="0" lvl="0" indent="0" algn="ctr" defTabSz="914400" eaLnBrk="1" fontAlgn="base" latinLnBrk="0" hangingPunct="1">
              <a:lnSpc>
                <a:spcPct val="100000"/>
              </a:lnSpc>
              <a:spcBef>
                <a:spcPct val="0"/>
              </a:spcBef>
              <a:spcAft>
                <a:spcPct val="0"/>
              </a:spcAft>
              <a:buClrTx/>
              <a:buSzTx/>
              <a:buFontTx/>
              <a:buNone/>
              <a:tabLst/>
              <a:defRPr/>
            </a:pPr>
            <a:r>
              <a:rPr kumimoji="0" lang="de-AT" altLang="en-US" sz="1200" b="1" i="0" u="none" strike="noStrike" kern="0" cap="none" spc="0" normalizeH="0" baseline="0" noProof="0">
                <a:ln>
                  <a:noFill/>
                </a:ln>
                <a:solidFill>
                  <a:srgbClr val="002060"/>
                </a:solidFill>
                <a:effectLst/>
                <a:uLnTx/>
                <a:uFillTx/>
                <a:latin typeface="Verdana" panose="020B0604030504040204" pitchFamily="34" charset="0"/>
              </a:rPr>
              <a:t>Joint EC/ EIB SME initiative</a:t>
            </a:r>
            <a:endParaRPr kumimoji="0" lang="en-GB" altLang="en-US" sz="1200" b="1" i="0" u="none" strike="noStrike" kern="0" cap="none" spc="0" normalizeH="0" baseline="0" noProof="0">
              <a:ln>
                <a:noFill/>
              </a:ln>
              <a:solidFill>
                <a:srgbClr val="002060"/>
              </a:solidFill>
              <a:effectLst/>
              <a:uLnTx/>
              <a:uFillTx/>
              <a:latin typeface="Verdana" panose="020B0604030504040204" pitchFamily="34" charset="0"/>
            </a:endParaRPr>
          </a:p>
        </p:txBody>
      </p:sp>
      <p:sp>
        <p:nvSpPr>
          <p:cNvPr id="16" name="Rounded Rectangle 29">
            <a:extLst>
              <a:ext uri="{FF2B5EF4-FFF2-40B4-BE49-F238E27FC236}">
                <a16:creationId xmlns:a16="http://schemas.microsoft.com/office/drawing/2014/main" id="{E9912C50-7F7A-49BA-95FE-99E261B9CE10}"/>
              </a:ext>
            </a:extLst>
          </p:cNvPr>
          <p:cNvSpPr>
            <a:spLocks noChangeArrowheads="1"/>
          </p:cNvSpPr>
          <p:nvPr/>
        </p:nvSpPr>
        <p:spPr bwMode="auto">
          <a:xfrm>
            <a:off x="2747115" y="2784553"/>
            <a:ext cx="2760663" cy="1008062"/>
          </a:xfrm>
          <a:prstGeom prst="roundRect">
            <a:avLst>
              <a:gd name="adj" fmla="val 16667"/>
            </a:avLst>
          </a:prstGeom>
          <a:noFill/>
          <a:ln w="25400" algn="ctr">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175" eaLnBrk="0" hangingPunct="0">
              <a:spcBef>
                <a:spcPct val="20000"/>
              </a:spcBef>
              <a:buClr>
                <a:schemeClr val="bg1"/>
              </a:buClr>
              <a:buChar char="•"/>
              <a:defRPr sz="2400" i="1">
                <a:solidFill>
                  <a:srgbClr val="0F5494"/>
                </a:solidFill>
                <a:latin typeface="Verdana" panose="020B0604030504040204" pitchFamily="34" charset="0"/>
              </a:defRPr>
            </a:lvl1pPr>
            <a:lvl2pPr marL="742950" indent="-285750" eaLnBrk="0" hangingPunct="0">
              <a:spcBef>
                <a:spcPct val="20000"/>
              </a:spcBef>
              <a:buClr>
                <a:srgbClr val="009FBA"/>
              </a:buClr>
              <a:buChar char="•"/>
              <a:defRPr sz="2000" b="1">
                <a:solidFill>
                  <a:srgbClr val="0F5494"/>
                </a:solidFill>
                <a:latin typeface="Verdana" panose="020B0604030504040204" pitchFamily="34" charset="0"/>
              </a:defRPr>
            </a:lvl2pPr>
            <a:lvl3pPr marL="1143000" indent="-228600" eaLnBrk="0" hangingPunct="0">
              <a:spcBef>
                <a:spcPct val="20000"/>
              </a:spcBef>
              <a:defRPr sz="1400">
                <a:solidFill>
                  <a:srgbClr val="0F5494"/>
                </a:solidFill>
                <a:latin typeface="Verdana" panose="020B060403050404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175" marR="0" lvl="0" indent="0" algn="ctr" defTabSz="914400" eaLnBrk="1" fontAlgn="base" latinLnBrk="0" hangingPunct="1">
              <a:lnSpc>
                <a:spcPct val="100000"/>
              </a:lnSpc>
              <a:spcBef>
                <a:spcPct val="0"/>
              </a:spcBef>
              <a:spcAft>
                <a:spcPct val="0"/>
              </a:spcAft>
              <a:buClrTx/>
              <a:buSzTx/>
              <a:buFontTx/>
              <a:buNone/>
              <a:tabLst/>
              <a:defRPr/>
            </a:pPr>
            <a:r>
              <a:rPr kumimoji="0" lang="de-AT" altLang="en-US" sz="1200" b="1" i="0" u="none" strike="noStrike" kern="0" cap="none" spc="0" normalizeH="0" baseline="0" noProof="0">
                <a:ln>
                  <a:noFill/>
                </a:ln>
                <a:solidFill>
                  <a:srgbClr val="002060"/>
                </a:solidFill>
                <a:effectLst/>
                <a:uLnTx/>
                <a:uFillTx/>
                <a:latin typeface="Verdana" panose="020B0604030504040204" pitchFamily="34" charset="0"/>
              </a:rPr>
              <a:t>Entrusted entity</a:t>
            </a:r>
            <a:endParaRPr kumimoji="0" lang="en-GB" altLang="en-US" sz="1200" b="1" i="0" u="none" strike="noStrike" kern="0" cap="none" spc="0" normalizeH="0" baseline="0" noProof="0">
              <a:ln>
                <a:noFill/>
              </a:ln>
              <a:solidFill>
                <a:srgbClr val="002060"/>
              </a:solidFill>
              <a:effectLst/>
              <a:uLnTx/>
              <a:uFillTx/>
              <a:latin typeface="Verdana" panose="020B0604030504040204" pitchFamily="34" charset="0"/>
            </a:endParaRPr>
          </a:p>
        </p:txBody>
      </p:sp>
      <p:grpSp>
        <p:nvGrpSpPr>
          <p:cNvPr id="17" name="Group 9255">
            <a:extLst>
              <a:ext uri="{FF2B5EF4-FFF2-40B4-BE49-F238E27FC236}">
                <a16:creationId xmlns:a16="http://schemas.microsoft.com/office/drawing/2014/main" id="{474D3FFB-25EC-44B3-AF85-3F635F57A7DF}"/>
              </a:ext>
            </a:extLst>
          </p:cNvPr>
          <p:cNvGrpSpPr>
            <a:grpSpLocks/>
          </p:cNvGrpSpPr>
          <p:nvPr/>
        </p:nvGrpSpPr>
        <p:grpSpPr bwMode="auto">
          <a:xfrm>
            <a:off x="2412153" y="4729240"/>
            <a:ext cx="3541712" cy="1008063"/>
            <a:chOff x="611560" y="5013176"/>
            <a:chExt cx="4477864" cy="1152128"/>
          </a:xfrm>
        </p:grpSpPr>
        <p:pic>
          <p:nvPicPr>
            <p:cNvPr id="18" name="Picture 16" descr="Bank Clip Art">
              <a:extLst>
                <a:ext uri="{FF2B5EF4-FFF2-40B4-BE49-F238E27FC236}">
                  <a16:creationId xmlns:a16="http://schemas.microsoft.com/office/drawing/2014/main" id="{8EA1E34A-8792-4B0C-9A2E-4272698361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560" y="5013176"/>
              <a:ext cx="1453528"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9252">
              <a:extLst>
                <a:ext uri="{FF2B5EF4-FFF2-40B4-BE49-F238E27FC236}">
                  <a16:creationId xmlns:a16="http://schemas.microsoft.com/office/drawing/2014/main" id="{A123F94F-C4E0-47D1-BA81-7A5B6BF548D0}"/>
                </a:ext>
              </a:extLst>
            </p:cNvPr>
            <p:cNvSpPr txBox="1"/>
            <p:nvPr/>
          </p:nvSpPr>
          <p:spPr>
            <a:xfrm>
              <a:off x="1163515" y="5085751"/>
              <a:ext cx="383359" cy="399162"/>
            </a:xfrm>
            <a:prstGeom prst="rect">
              <a:avLst/>
            </a:prstGeom>
            <a:solidFill>
              <a:srgbClr val="FFFFFF">
                <a:lumMod val="95000"/>
              </a:srgbClr>
            </a:solidFill>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de-AT" sz="2000" b="1" i="0" u="none" strike="noStrike" kern="0" cap="none" spc="0" normalizeH="0" baseline="0" noProof="0" dirty="0">
                  <a:ln>
                    <a:noFill/>
                  </a:ln>
                  <a:solidFill>
                    <a:srgbClr val="002060"/>
                  </a:solidFill>
                  <a:effectLst/>
                  <a:uLnTx/>
                  <a:uFillTx/>
                  <a:latin typeface="Verdana" panose="020B0604030504040204" pitchFamily="34" charset="0"/>
                </a:rPr>
                <a:t>€</a:t>
              </a:r>
              <a:endParaRPr kumimoji="0" lang="en-GB" sz="2000" b="1" i="0" u="none" strike="noStrike" kern="0" cap="none" spc="0" normalizeH="0" baseline="0" noProof="0" dirty="0">
                <a:ln>
                  <a:noFill/>
                </a:ln>
                <a:solidFill>
                  <a:srgbClr val="002060"/>
                </a:solidFill>
                <a:effectLst/>
                <a:uLnTx/>
                <a:uFillTx/>
                <a:latin typeface="Verdana" panose="020B0604030504040204" pitchFamily="34" charset="0"/>
              </a:endParaRPr>
            </a:p>
          </p:txBody>
        </p:sp>
        <p:pic>
          <p:nvPicPr>
            <p:cNvPr id="20" name="Picture 16" descr="Bank Clip Art">
              <a:extLst>
                <a:ext uri="{FF2B5EF4-FFF2-40B4-BE49-F238E27FC236}">
                  <a16:creationId xmlns:a16="http://schemas.microsoft.com/office/drawing/2014/main" id="{94550F1B-0915-46A1-93C7-56FAE4FC77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0360" y="5013176"/>
              <a:ext cx="1453528"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73">
              <a:extLst>
                <a:ext uri="{FF2B5EF4-FFF2-40B4-BE49-F238E27FC236}">
                  <a16:creationId xmlns:a16="http://schemas.microsoft.com/office/drawing/2014/main" id="{B93DB379-FCF1-4DFB-98AC-204C3FCD866C}"/>
                </a:ext>
              </a:extLst>
            </p:cNvPr>
            <p:cNvSpPr txBox="1"/>
            <p:nvPr/>
          </p:nvSpPr>
          <p:spPr>
            <a:xfrm>
              <a:off x="2660820" y="5085751"/>
              <a:ext cx="385365" cy="399162"/>
            </a:xfrm>
            <a:prstGeom prst="rect">
              <a:avLst/>
            </a:prstGeom>
            <a:solidFill>
              <a:srgbClr val="FFFFFF">
                <a:lumMod val="95000"/>
              </a:srgbClr>
            </a:solidFill>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de-AT" sz="2000" b="1" i="0" u="none" strike="noStrike" kern="0" cap="none" spc="0" normalizeH="0" baseline="0" noProof="0" dirty="0">
                  <a:ln>
                    <a:noFill/>
                  </a:ln>
                  <a:solidFill>
                    <a:srgbClr val="002060"/>
                  </a:solidFill>
                  <a:effectLst/>
                  <a:uLnTx/>
                  <a:uFillTx/>
                  <a:latin typeface="Verdana" panose="020B0604030504040204" pitchFamily="34" charset="0"/>
                </a:rPr>
                <a:t>€</a:t>
              </a:r>
              <a:endParaRPr kumimoji="0" lang="en-GB" sz="2000" b="1" i="0" u="none" strike="noStrike" kern="0" cap="none" spc="0" normalizeH="0" baseline="0" noProof="0" dirty="0">
                <a:ln>
                  <a:noFill/>
                </a:ln>
                <a:solidFill>
                  <a:srgbClr val="002060"/>
                </a:solidFill>
                <a:effectLst/>
                <a:uLnTx/>
                <a:uFillTx/>
                <a:latin typeface="Verdana" panose="020B0604030504040204" pitchFamily="34" charset="0"/>
              </a:endParaRPr>
            </a:p>
          </p:txBody>
        </p:sp>
        <p:pic>
          <p:nvPicPr>
            <p:cNvPr id="22" name="Picture 16" descr="Bank Clip Art">
              <a:extLst>
                <a:ext uri="{FF2B5EF4-FFF2-40B4-BE49-F238E27FC236}">
                  <a16:creationId xmlns:a16="http://schemas.microsoft.com/office/drawing/2014/main" id="{4B310212-DDB0-4BF4-97DE-B0D1041830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5896" y="5013176"/>
              <a:ext cx="1453528"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75">
              <a:extLst>
                <a:ext uri="{FF2B5EF4-FFF2-40B4-BE49-F238E27FC236}">
                  <a16:creationId xmlns:a16="http://schemas.microsoft.com/office/drawing/2014/main" id="{E35C3433-609F-46CD-95C0-7DEA37FD2CDB}"/>
                </a:ext>
              </a:extLst>
            </p:cNvPr>
            <p:cNvSpPr txBox="1"/>
            <p:nvPr/>
          </p:nvSpPr>
          <p:spPr>
            <a:xfrm>
              <a:off x="4186224" y="5085751"/>
              <a:ext cx="385365" cy="399162"/>
            </a:xfrm>
            <a:prstGeom prst="rect">
              <a:avLst/>
            </a:prstGeom>
            <a:solidFill>
              <a:srgbClr val="FFFFFF">
                <a:lumMod val="95000"/>
              </a:srgbClr>
            </a:solidFill>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de-AT" sz="2000" b="1" i="0" u="none" strike="noStrike" kern="0" cap="none" spc="0" normalizeH="0" baseline="0" noProof="0" dirty="0">
                  <a:ln>
                    <a:noFill/>
                  </a:ln>
                  <a:solidFill>
                    <a:srgbClr val="002060"/>
                  </a:solidFill>
                  <a:effectLst/>
                  <a:uLnTx/>
                  <a:uFillTx/>
                  <a:latin typeface="Verdana" panose="020B0604030504040204" pitchFamily="34" charset="0"/>
                </a:rPr>
                <a:t>€</a:t>
              </a:r>
              <a:endParaRPr kumimoji="0" lang="en-GB" sz="2000" b="1" i="0" u="none" strike="noStrike" kern="0" cap="none" spc="0" normalizeH="0" baseline="0" noProof="0" dirty="0">
                <a:ln>
                  <a:noFill/>
                </a:ln>
                <a:solidFill>
                  <a:srgbClr val="002060"/>
                </a:solidFill>
                <a:effectLst/>
                <a:uLnTx/>
                <a:uFillTx/>
                <a:latin typeface="Verdana" panose="020B0604030504040204" pitchFamily="34" charset="0"/>
              </a:endParaRPr>
            </a:p>
          </p:txBody>
        </p:sp>
      </p:grpSp>
      <p:pic>
        <p:nvPicPr>
          <p:cNvPr id="24" name="Picture 18">
            <a:extLst>
              <a:ext uri="{FF2B5EF4-FFF2-40B4-BE49-F238E27FC236}">
                <a16:creationId xmlns:a16="http://schemas.microsoft.com/office/drawing/2014/main" id="{D8E1C8C7-CB3E-4691-8AA4-B9D1D90989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2665" y="4945140"/>
            <a:ext cx="262255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Pentagon 77">
            <a:extLst>
              <a:ext uri="{FF2B5EF4-FFF2-40B4-BE49-F238E27FC236}">
                <a16:creationId xmlns:a16="http://schemas.microsoft.com/office/drawing/2014/main" id="{546B6144-7749-4755-902B-90DB66D1991B}"/>
              </a:ext>
            </a:extLst>
          </p:cNvPr>
          <p:cNvSpPr/>
          <p:nvPr/>
        </p:nvSpPr>
        <p:spPr bwMode="auto">
          <a:xfrm rot="16200000">
            <a:off x="3728984" y="2209877"/>
            <a:ext cx="827088" cy="4211638"/>
          </a:xfrm>
          <a:prstGeom prst="homePlate">
            <a:avLst>
              <a:gd name="adj" fmla="val 42925"/>
            </a:avLst>
          </a:prstGeom>
          <a:solidFill>
            <a:srgbClr val="BDDEFF"/>
          </a:solidFill>
          <a:ln w="44450" cap="flat" cmpd="sng" algn="ctr">
            <a:noFill/>
            <a:prstDash val="solid"/>
            <a:round/>
            <a:headEnd type="none" w="med" len="med"/>
            <a:tailEnd type="none" w="med" len="med"/>
          </a:ln>
          <a:effectLst/>
        </p:spPr>
        <p:txBody>
          <a:bodyPr vert="vert" anchor="ctr"/>
          <a:lstStyle/>
          <a:p>
            <a:pPr marL="3175" algn="ctr" fontAlgn="base">
              <a:spcBef>
                <a:spcPct val="0"/>
              </a:spcBef>
              <a:spcAft>
                <a:spcPct val="0"/>
              </a:spcAft>
              <a:defRPr/>
            </a:pPr>
            <a:r>
              <a:rPr lang="en-029" sz="1200" b="1" dirty="0">
                <a:solidFill>
                  <a:srgbClr val="002060"/>
                </a:solidFill>
                <a:latin typeface="Verdana" panose="020B0604030504040204" pitchFamily="34" charset="0"/>
              </a:rPr>
              <a:t>Application to call for expression of interest; </a:t>
            </a:r>
            <a:r>
              <a:rPr lang="en-029" sz="1200" dirty="0">
                <a:solidFill>
                  <a:srgbClr val="002060"/>
                </a:solidFill>
                <a:latin typeface="Verdana" panose="020B0604030504040204" pitchFamily="34" charset="0"/>
              </a:rPr>
              <a:t>demand driven</a:t>
            </a:r>
          </a:p>
        </p:txBody>
      </p:sp>
      <p:sp>
        <p:nvSpPr>
          <p:cNvPr id="26" name="Right Arrow 9254">
            <a:extLst>
              <a:ext uri="{FF2B5EF4-FFF2-40B4-BE49-F238E27FC236}">
                <a16:creationId xmlns:a16="http://schemas.microsoft.com/office/drawing/2014/main" id="{40B5644E-CB8E-45CD-8E05-0578DCB02F39}"/>
              </a:ext>
            </a:extLst>
          </p:cNvPr>
          <p:cNvSpPr>
            <a:spLocks noChangeArrowheads="1"/>
          </p:cNvSpPr>
          <p:nvPr/>
        </p:nvSpPr>
        <p:spPr bwMode="auto">
          <a:xfrm>
            <a:off x="6372965" y="5000703"/>
            <a:ext cx="1474788" cy="879475"/>
          </a:xfrm>
          <a:prstGeom prst="rightArrow">
            <a:avLst>
              <a:gd name="adj1" fmla="val 50000"/>
              <a:gd name="adj2" fmla="val 49903"/>
            </a:avLst>
          </a:prstGeom>
          <a:noFill/>
          <a:ln w="9525" algn="ctr">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175" eaLnBrk="0" hangingPunct="0">
              <a:spcBef>
                <a:spcPct val="20000"/>
              </a:spcBef>
              <a:buClr>
                <a:schemeClr val="bg1"/>
              </a:buClr>
              <a:buChar char="•"/>
              <a:defRPr sz="2400" i="1">
                <a:solidFill>
                  <a:srgbClr val="0F5494"/>
                </a:solidFill>
                <a:latin typeface="Verdana" panose="020B0604030504040204" pitchFamily="34" charset="0"/>
              </a:defRPr>
            </a:lvl1pPr>
            <a:lvl2pPr marL="742950" indent="-285750" eaLnBrk="0" hangingPunct="0">
              <a:spcBef>
                <a:spcPct val="20000"/>
              </a:spcBef>
              <a:buClr>
                <a:srgbClr val="009FBA"/>
              </a:buClr>
              <a:buChar char="•"/>
              <a:defRPr sz="2000" b="1">
                <a:solidFill>
                  <a:srgbClr val="0F5494"/>
                </a:solidFill>
                <a:latin typeface="Verdana" panose="020B0604030504040204" pitchFamily="34" charset="0"/>
              </a:defRPr>
            </a:lvl2pPr>
            <a:lvl3pPr marL="1143000" indent="-228600" eaLnBrk="0" hangingPunct="0">
              <a:spcBef>
                <a:spcPct val="20000"/>
              </a:spcBef>
              <a:defRPr sz="1400">
                <a:solidFill>
                  <a:srgbClr val="0F5494"/>
                </a:solidFill>
                <a:latin typeface="Verdana" panose="020B060403050404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175" marR="0" lvl="0" indent="0" defTabSz="914400" eaLnBrk="1" fontAlgn="base" latinLnBrk="0" hangingPunct="1">
              <a:lnSpc>
                <a:spcPct val="100000"/>
              </a:lnSpc>
              <a:spcBef>
                <a:spcPct val="0"/>
              </a:spcBef>
              <a:spcAft>
                <a:spcPct val="0"/>
              </a:spcAft>
              <a:buClrTx/>
              <a:buSzTx/>
              <a:buFontTx/>
              <a:buNone/>
              <a:tabLst/>
              <a:defRPr/>
            </a:pPr>
            <a:r>
              <a:rPr kumimoji="0" lang="de-AT" altLang="en-US" sz="1400" b="1" i="0" u="none" strike="noStrike" kern="0" cap="none" spc="0" normalizeH="0" baseline="0" noProof="0">
                <a:ln>
                  <a:noFill/>
                </a:ln>
                <a:solidFill>
                  <a:srgbClr val="002060"/>
                </a:solidFill>
                <a:effectLst/>
                <a:uLnTx/>
                <a:uFillTx/>
                <a:latin typeface="Verdana" panose="020B0604030504040204" pitchFamily="34" charset="0"/>
              </a:rPr>
              <a:t>Financing</a:t>
            </a:r>
            <a:endParaRPr kumimoji="0" lang="en-GB" altLang="en-US" sz="1400" b="1" i="0" u="none" strike="noStrike" kern="0" cap="none" spc="0" normalizeH="0" baseline="0" noProof="0">
              <a:ln>
                <a:noFill/>
              </a:ln>
              <a:solidFill>
                <a:srgbClr val="002060"/>
              </a:solidFill>
              <a:effectLst/>
              <a:uLnTx/>
              <a:uFillTx/>
              <a:latin typeface="Verdana" panose="020B0604030504040204" pitchFamily="34" charset="0"/>
            </a:endParaRPr>
          </a:p>
        </p:txBody>
      </p:sp>
      <p:sp>
        <p:nvSpPr>
          <p:cNvPr id="51" name="Rounded Rectangle 6">
            <a:extLst>
              <a:ext uri="{FF2B5EF4-FFF2-40B4-BE49-F238E27FC236}">
                <a16:creationId xmlns:a16="http://schemas.microsoft.com/office/drawing/2014/main" id="{59EACBFE-FA30-451D-BCBB-B3F547164ACC}"/>
              </a:ext>
            </a:extLst>
          </p:cNvPr>
          <p:cNvSpPr>
            <a:spLocks noChangeArrowheads="1"/>
          </p:cNvSpPr>
          <p:nvPr/>
        </p:nvSpPr>
        <p:spPr bwMode="auto">
          <a:xfrm>
            <a:off x="5006075" y="765126"/>
            <a:ext cx="1743922" cy="234953"/>
          </a:xfrm>
          <a:prstGeom prst="roundRect">
            <a:avLst>
              <a:gd name="adj" fmla="val 16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marL="3175" eaLnBrk="0" hangingPunct="0">
              <a:spcBef>
                <a:spcPct val="20000"/>
              </a:spcBef>
              <a:buClr>
                <a:schemeClr val="bg1"/>
              </a:buClr>
              <a:buChar char="•"/>
              <a:defRPr sz="2400" i="1">
                <a:solidFill>
                  <a:srgbClr val="0F5494"/>
                </a:solidFill>
                <a:latin typeface="Verdana" panose="020B0604030504040204" pitchFamily="34" charset="0"/>
              </a:defRPr>
            </a:lvl1pPr>
            <a:lvl2pPr marL="742950" indent="-285750" eaLnBrk="0" hangingPunct="0">
              <a:spcBef>
                <a:spcPct val="20000"/>
              </a:spcBef>
              <a:buClr>
                <a:srgbClr val="009FBA"/>
              </a:buClr>
              <a:buChar char="•"/>
              <a:defRPr sz="2000" b="1">
                <a:solidFill>
                  <a:srgbClr val="0F5494"/>
                </a:solidFill>
                <a:latin typeface="Verdana" panose="020B0604030504040204" pitchFamily="34" charset="0"/>
              </a:defRPr>
            </a:lvl2pPr>
            <a:lvl3pPr marL="1143000" indent="-228600" eaLnBrk="0" hangingPunct="0">
              <a:spcBef>
                <a:spcPct val="20000"/>
              </a:spcBef>
              <a:defRPr sz="1400">
                <a:solidFill>
                  <a:srgbClr val="0F5494"/>
                </a:solidFill>
                <a:latin typeface="Verdana" panose="020B060403050404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175" marR="0" lvl="0" indent="0" defTabSz="914400" eaLnBrk="1" fontAlgn="base" latinLnBrk="0" hangingPunct="1">
              <a:lnSpc>
                <a:spcPct val="100000"/>
              </a:lnSpc>
              <a:spcBef>
                <a:spcPct val="0"/>
              </a:spcBef>
              <a:spcAft>
                <a:spcPct val="0"/>
              </a:spcAft>
              <a:buClrTx/>
              <a:buSzTx/>
              <a:buFontTx/>
              <a:buNone/>
              <a:tabLst/>
              <a:defRPr/>
            </a:pPr>
            <a:endParaRPr kumimoji="0" lang="de-AT" altLang="en-US" sz="1200" b="1" i="0" u="none" strike="noStrike" kern="0" cap="none" spc="0" normalizeH="0" baseline="0" noProof="0" dirty="0">
              <a:ln>
                <a:noFill/>
              </a:ln>
              <a:solidFill>
                <a:srgbClr val="002060"/>
              </a:solidFill>
              <a:effectLst/>
              <a:uLnTx/>
              <a:uFillTx/>
              <a:latin typeface="Verdana" panose="020B0604030504040204" pitchFamily="34" charset="0"/>
            </a:endParaRPr>
          </a:p>
          <a:p>
            <a:pPr marL="3175" marR="0" lvl="0" indent="0" defTabSz="914400" eaLnBrk="1" fontAlgn="base" latinLnBrk="0" hangingPunct="1">
              <a:lnSpc>
                <a:spcPct val="100000"/>
              </a:lnSpc>
              <a:spcBef>
                <a:spcPct val="0"/>
              </a:spcBef>
              <a:spcAft>
                <a:spcPct val="0"/>
              </a:spcAft>
              <a:buClrTx/>
              <a:buSzTx/>
              <a:buFontTx/>
              <a:buNone/>
              <a:tabLst/>
              <a:defRPr/>
            </a:pPr>
            <a:endParaRPr kumimoji="0" lang="de-AT" altLang="en-US" sz="1200" b="1" i="0" u="none" strike="noStrike" kern="0" cap="none" spc="0" normalizeH="0" baseline="0" noProof="0" dirty="0">
              <a:ln>
                <a:noFill/>
              </a:ln>
              <a:solidFill>
                <a:srgbClr val="002060"/>
              </a:solidFill>
              <a:effectLst/>
              <a:uLnTx/>
              <a:uFillTx/>
              <a:latin typeface="Verdana" panose="020B0604030504040204" pitchFamily="34" charset="0"/>
            </a:endParaRPr>
          </a:p>
          <a:p>
            <a:pPr marL="3175" marR="0" lvl="0" indent="0" defTabSz="914400" eaLnBrk="1" fontAlgn="base" latinLnBrk="0" hangingPunct="1">
              <a:lnSpc>
                <a:spcPct val="100000"/>
              </a:lnSpc>
              <a:spcBef>
                <a:spcPct val="0"/>
              </a:spcBef>
              <a:spcAft>
                <a:spcPct val="0"/>
              </a:spcAft>
              <a:buClrTx/>
              <a:buSzTx/>
              <a:buFontTx/>
              <a:buNone/>
              <a:tabLst/>
              <a:defRPr/>
            </a:pPr>
            <a:endParaRPr kumimoji="0" lang="de-AT" altLang="en-US" sz="1200" b="1" i="0" u="none" strike="noStrike" kern="0" cap="none" spc="0" normalizeH="0" baseline="0" noProof="0" dirty="0">
              <a:ln>
                <a:noFill/>
              </a:ln>
              <a:solidFill>
                <a:srgbClr val="002060"/>
              </a:solidFill>
              <a:effectLst/>
              <a:uLnTx/>
              <a:uFillTx/>
              <a:latin typeface="Verdana" panose="020B0604030504040204" pitchFamily="34" charset="0"/>
            </a:endParaRPr>
          </a:p>
          <a:p>
            <a:pPr marL="3175" marR="0" lvl="0" indent="0" defTabSz="914400" eaLnBrk="1" fontAlgn="base" latinLnBrk="0" hangingPunct="1">
              <a:lnSpc>
                <a:spcPct val="100000"/>
              </a:lnSpc>
              <a:spcBef>
                <a:spcPct val="0"/>
              </a:spcBef>
              <a:spcAft>
                <a:spcPct val="0"/>
              </a:spcAft>
              <a:buClrTx/>
              <a:buSzTx/>
              <a:buFontTx/>
              <a:buNone/>
              <a:tabLst/>
              <a:defRPr/>
            </a:pPr>
            <a:r>
              <a:rPr kumimoji="0" lang="tr-TR" altLang="en-US" sz="1200" b="1" i="0" u="none" strike="noStrike" kern="0" cap="none" spc="0" normalizeH="0" baseline="0" noProof="0" dirty="0">
                <a:ln>
                  <a:noFill/>
                </a:ln>
                <a:solidFill>
                  <a:srgbClr val="002060"/>
                </a:solidFill>
                <a:effectLst/>
                <a:uLnTx/>
                <a:uFillTx/>
                <a:latin typeface="Verdana" panose="020B0604030504040204" pitchFamily="34" charset="0"/>
              </a:rPr>
              <a:t>EU </a:t>
            </a:r>
            <a:r>
              <a:rPr kumimoji="0" lang="en-GB" altLang="en-US" sz="1200" b="1" i="0" u="none" strike="noStrike" kern="0" cap="none" spc="0" normalizeH="0" baseline="0" dirty="0">
                <a:ln>
                  <a:noFill/>
                </a:ln>
                <a:solidFill>
                  <a:srgbClr val="002060"/>
                </a:solidFill>
                <a:effectLst/>
                <a:uLnTx/>
                <a:uFillTx/>
                <a:latin typeface="Verdana" panose="020B0604030504040204" pitchFamily="34" charset="0"/>
              </a:rPr>
              <a:t>Commission</a:t>
            </a:r>
          </a:p>
        </p:txBody>
      </p:sp>
      <p:pic>
        <p:nvPicPr>
          <p:cNvPr id="1026" name="Picture 2" descr="Image result for eu commission">
            <a:extLst>
              <a:ext uri="{FF2B5EF4-FFF2-40B4-BE49-F238E27FC236}">
                <a16:creationId xmlns:a16="http://schemas.microsoft.com/office/drawing/2014/main" id="{2A68D49C-44E9-46F9-8255-75B27794889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6927" y="76254"/>
            <a:ext cx="888202" cy="615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8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5" grpId="0" animBg="1"/>
      <p:bldP spid="2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57637267"/>
              </p:ext>
            </p:extLst>
          </p:nvPr>
        </p:nvGraphicFramePr>
        <p:xfrm>
          <a:off x="83128" y="280555"/>
          <a:ext cx="11876808" cy="6369626"/>
        </p:xfrm>
        <a:graphic>
          <a:graphicData uri="http://schemas.openxmlformats.org/drawingml/2006/table">
            <a:tbl>
              <a:tblPr firstRow="1" firstCol="1" bandRow="1">
                <a:tableStyleId>{5C22544A-7EE6-4342-B048-85BDC9FD1C3A}</a:tableStyleId>
              </a:tblPr>
              <a:tblGrid>
                <a:gridCol w="1589808">
                  <a:extLst>
                    <a:ext uri="{9D8B030D-6E8A-4147-A177-3AD203B41FA5}">
                      <a16:colId xmlns:a16="http://schemas.microsoft.com/office/drawing/2014/main" val="20000"/>
                    </a:ext>
                  </a:extLst>
                </a:gridCol>
                <a:gridCol w="1974273">
                  <a:extLst>
                    <a:ext uri="{9D8B030D-6E8A-4147-A177-3AD203B41FA5}">
                      <a16:colId xmlns:a16="http://schemas.microsoft.com/office/drawing/2014/main" val="20001"/>
                    </a:ext>
                  </a:extLst>
                </a:gridCol>
                <a:gridCol w="2709195">
                  <a:extLst>
                    <a:ext uri="{9D8B030D-6E8A-4147-A177-3AD203B41FA5}">
                      <a16:colId xmlns:a16="http://schemas.microsoft.com/office/drawing/2014/main" val="20002"/>
                    </a:ext>
                  </a:extLst>
                </a:gridCol>
                <a:gridCol w="5603532">
                  <a:extLst>
                    <a:ext uri="{9D8B030D-6E8A-4147-A177-3AD203B41FA5}">
                      <a16:colId xmlns:a16="http://schemas.microsoft.com/office/drawing/2014/main" val="20003"/>
                    </a:ext>
                  </a:extLst>
                </a:gridCol>
              </a:tblGrid>
              <a:tr h="962456">
                <a:tc>
                  <a:txBody>
                    <a:bodyPr/>
                    <a:lstStyle/>
                    <a:p>
                      <a:pPr marL="0" marR="0" algn="ctr">
                        <a:lnSpc>
                          <a:spcPct val="115000"/>
                        </a:lnSpc>
                        <a:spcBef>
                          <a:spcPts val="0"/>
                        </a:spcBef>
                        <a:spcAft>
                          <a:spcPts val="0"/>
                        </a:spcAft>
                      </a:pPr>
                      <a:r>
                        <a:rPr lang="en-US" sz="2000" b="1" dirty="0" err="1">
                          <a:effectLst/>
                        </a:rPr>
                        <a:t>Programme</a:t>
                      </a:r>
                      <a:endParaRPr lang="en-US" sz="2000" b="1" dirty="0">
                        <a:effectLst/>
                        <a:latin typeface="Calibri"/>
                        <a:ea typeface="Calibri"/>
                        <a:cs typeface="Times New Roman"/>
                      </a:endParaRPr>
                    </a:p>
                  </a:txBody>
                  <a:tcPr marL="64496" marR="64496" marT="0" marB="0" anchor="ctr"/>
                </a:tc>
                <a:tc>
                  <a:txBody>
                    <a:bodyPr/>
                    <a:lstStyle/>
                    <a:p>
                      <a:pPr marL="0" marR="0" algn="ctr">
                        <a:lnSpc>
                          <a:spcPct val="115000"/>
                        </a:lnSpc>
                        <a:spcBef>
                          <a:spcPts val="0"/>
                        </a:spcBef>
                        <a:spcAft>
                          <a:spcPts val="0"/>
                        </a:spcAft>
                      </a:pPr>
                      <a:r>
                        <a:rPr lang="en-US" sz="2000" b="1" dirty="0">
                          <a:effectLst/>
                        </a:rPr>
                        <a:t>Fin</a:t>
                      </a:r>
                      <a:r>
                        <a:rPr lang="sr-Latn-RS" sz="2000" b="1" dirty="0">
                          <a:effectLst/>
                        </a:rPr>
                        <a:t>ancial</a:t>
                      </a:r>
                      <a:r>
                        <a:rPr lang="sr-Latn-RS" sz="2000" b="1" baseline="0" dirty="0">
                          <a:effectLst/>
                        </a:rPr>
                        <a:t> </a:t>
                      </a:r>
                    </a:p>
                    <a:p>
                      <a:pPr marL="0" marR="0" algn="ctr">
                        <a:lnSpc>
                          <a:spcPct val="115000"/>
                        </a:lnSpc>
                        <a:spcBef>
                          <a:spcPts val="0"/>
                        </a:spcBef>
                        <a:spcAft>
                          <a:spcPts val="0"/>
                        </a:spcAft>
                      </a:pPr>
                      <a:r>
                        <a:rPr lang="sr-Latn-RS" sz="2000" b="1" dirty="0">
                          <a:effectLst/>
                        </a:rPr>
                        <a:t>Instrument</a:t>
                      </a:r>
                      <a:endParaRPr lang="en-US" sz="2000" b="1" dirty="0">
                        <a:effectLst/>
                        <a:latin typeface="Calibri"/>
                        <a:ea typeface="Calibri"/>
                        <a:cs typeface="Times New Roman"/>
                      </a:endParaRPr>
                    </a:p>
                  </a:txBody>
                  <a:tcPr marL="64496" marR="64496" marT="0" marB="0" anchor="ctr"/>
                </a:tc>
                <a:tc>
                  <a:txBody>
                    <a:bodyPr/>
                    <a:lstStyle/>
                    <a:p>
                      <a:pPr marL="0" marR="0" algn="ctr">
                        <a:lnSpc>
                          <a:spcPct val="115000"/>
                        </a:lnSpc>
                        <a:spcBef>
                          <a:spcPts val="0"/>
                        </a:spcBef>
                        <a:spcAft>
                          <a:spcPts val="0"/>
                        </a:spcAft>
                      </a:pPr>
                      <a:r>
                        <a:rPr lang="en-US" sz="2000" b="1">
                          <a:effectLst/>
                        </a:rPr>
                        <a:t>Sector</a:t>
                      </a:r>
                      <a:endParaRPr lang="en-US" sz="2000" b="1">
                        <a:effectLst/>
                        <a:latin typeface="Calibri"/>
                        <a:ea typeface="Calibri"/>
                        <a:cs typeface="Times New Roman"/>
                      </a:endParaRPr>
                    </a:p>
                  </a:txBody>
                  <a:tcPr marL="64496" marR="64496" marT="0" marB="0" anchor="ctr"/>
                </a:tc>
                <a:tc>
                  <a:txBody>
                    <a:bodyPr/>
                    <a:lstStyle/>
                    <a:p>
                      <a:pPr marL="0" marR="0" algn="ctr">
                        <a:lnSpc>
                          <a:spcPct val="115000"/>
                        </a:lnSpc>
                        <a:spcBef>
                          <a:spcPts val="0"/>
                        </a:spcBef>
                        <a:spcAft>
                          <a:spcPts val="0"/>
                        </a:spcAft>
                      </a:pPr>
                      <a:r>
                        <a:rPr lang="en-US" sz="2000" b="1" dirty="0">
                          <a:effectLst/>
                        </a:rPr>
                        <a:t>Financial institution</a:t>
                      </a:r>
                      <a:endParaRPr lang="sr-Latn-RS" sz="2000" b="1" dirty="0">
                        <a:effectLst/>
                      </a:endParaRPr>
                    </a:p>
                    <a:p>
                      <a:pPr marL="0" marR="0" algn="ctr">
                        <a:lnSpc>
                          <a:spcPct val="115000"/>
                        </a:lnSpc>
                        <a:spcBef>
                          <a:spcPts val="0"/>
                        </a:spcBef>
                        <a:spcAft>
                          <a:spcPts val="0"/>
                        </a:spcAft>
                      </a:pPr>
                      <a:r>
                        <a:rPr lang="sr-Latn-RS" sz="2000" b="1" dirty="0">
                          <a:effectLst/>
                          <a:latin typeface="Calibri"/>
                          <a:ea typeface="Calibri"/>
                          <a:cs typeface="Times New Roman"/>
                        </a:rPr>
                        <a:t>www.access2finance.eu </a:t>
                      </a:r>
                      <a:endParaRPr lang="en-US" sz="2000" b="1" dirty="0">
                        <a:effectLst/>
                        <a:latin typeface="Calibri"/>
                        <a:ea typeface="Calibri"/>
                        <a:cs typeface="Times New Roman"/>
                      </a:endParaRPr>
                    </a:p>
                  </a:txBody>
                  <a:tcPr marL="64496" marR="64496" marT="0" marB="0" anchor="ctr"/>
                </a:tc>
                <a:extLst>
                  <a:ext uri="{0D108BD9-81ED-4DB2-BD59-A6C34878D82A}">
                    <a16:rowId xmlns:a16="http://schemas.microsoft.com/office/drawing/2014/main" val="10000"/>
                  </a:ext>
                </a:extLst>
              </a:tr>
              <a:tr h="705282">
                <a:tc>
                  <a:txBody>
                    <a:bodyPr/>
                    <a:lstStyle/>
                    <a:p>
                      <a:pPr marL="0" marR="0" algn="ctr">
                        <a:lnSpc>
                          <a:spcPct val="115000"/>
                        </a:lnSpc>
                        <a:spcBef>
                          <a:spcPts val="0"/>
                        </a:spcBef>
                        <a:spcAft>
                          <a:spcPts val="0"/>
                        </a:spcAft>
                      </a:pPr>
                      <a:r>
                        <a:rPr lang="en-US" sz="2000">
                          <a:effectLst/>
                        </a:rPr>
                        <a:t>COSME</a:t>
                      </a:r>
                      <a:endParaRPr lang="en-US" sz="2000">
                        <a:effectLst/>
                        <a:latin typeface="Calibri"/>
                        <a:ea typeface="Calibri"/>
                        <a:cs typeface="Times New Roman"/>
                      </a:endParaRPr>
                    </a:p>
                  </a:txBody>
                  <a:tcPr marL="64496" marR="64496" marT="0" marB="0" anchor="ctr"/>
                </a:tc>
                <a:tc>
                  <a:txBody>
                    <a:bodyPr/>
                    <a:lstStyle/>
                    <a:p>
                      <a:pPr marL="0" marR="0" algn="ctr">
                        <a:lnSpc>
                          <a:spcPct val="115000"/>
                        </a:lnSpc>
                        <a:spcBef>
                          <a:spcPts val="0"/>
                        </a:spcBef>
                        <a:spcAft>
                          <a:spcPts val="0"/>
                        </a:spcAft>
                      </a:pPr>
                      <a:r>
                        <a:rPr lang="en-US" sz="2000" dirty="0">
                          <a:effectLst/>
                        </a:rPr>
                        <a:t>Loan guarantee</a:t>
                      </a:r>
                      <a:endParaRPr lang="en-US" sz="2000" dirty="0">
                        <a:effectLst/>
                        <a:latin typeface="Calibri"/>
                        <a:ea typeface="Calibri"/>
                        <a:cs typeface="Times New Roman"/>
                      </a:endParaRPr>
                    </a:p>
                  </a:txBody>
                  <a:tcPr marL="64496" marR="64496" marT="0" marB="0" anchor="ctr"/>
                </a:tc>
                <a:tc>
                  <a:txBody>
                    <a:bodyPr/>
                    <a:lstStyle/>
                    <a:p>
                      <a:pPr marL="0" marR="0" algn="ctr">
                        <a:lnSpc>
                          <a:spcPct val="115000"/>
                        </a:lnSpc>
                        <a:spcBef>
                          <a:spcPts val="0"/>
                        </a:spcBef>
                        <a:spcAft>
                          <a:spcPts val="0"/>
                        </a:spcAft>
                      </a:pPr>
                      <a:r>
                        <a:rPr lang="en-US" sz="2000" dirty="0">
                          <a:effectLst/>
                        </a:rPr>
                        <a:t>All, Start-up, early stage</a:t>
                      </a:r>
                      <a:endParaRPr lang="en-US" sz="2000" dirty="0">
                        <a:effectLst/>
                        <a:latin typeface="Calibri"/>
                        <a:ea typeface="Calibri"/>
                        <a:cs typeface="Times New Roman"/>
                      </a:endParaRPr>
                    </a:p>
                  </a:txBody>
                  <a:tcPr marL="64496" marR="64496" marT="0" marB="0" anchor="ctr"/>
                </a:tc>
                <a:tc>
                  <a:txBody>
                    <a:bodyPr/>
                    <a:lstStyle/>
                    <a:p>
                      <a:pPr marL="0" marR="0" algn="ctr">
                        <a:lnSpc>
                          <a:spcPct val="115000"/>
                        </a:lnSpc>
                        <a:spcBef>
                          <a:spcPts val="0"/>
                        </a:spcBef>
                        <a:spcAft>
                          <a:spcPts val="0"/>
                        </a:spcAft>
                      </a:pPr>
                      <a:r>
                        <a:rPr lang="en-US" sz="2000" dirty="0" err="1">
                          <a:effectLst/>
                        </a:rPr>
                        <a:t>Banca</a:t>
                      </a:r>
                      <a:r>
                        <a:rPr lang="en-US" sz="2000" dirty="0">
                          <a:effectLst/>
                        </a:rPr>
                        <a:t> </a:t>
                      </a:r>
                      <a:r>
                        <a:rPr lang="en-US" sz="2000" dirty="0" err="1">
                          <a:effectLst/>
                        </a:rPr>
                        <a:t>Intesa</a:t>
                      </a:r>
                      <a:r>
                        <a:rPr lang="en-US" sz="2000" dirty="0">
                          <a:effectLst/>
                        </a:rPr>
                        <a:t>, </a:t>
                      </a:r>
                      <a:r>
                        <a:rPr lang="en-US" sz="2000" dirty="0" err="1">
                          <a:effectLst/>
                        </a:rPr>
                        <a:t>UniCredit</a:t>
                      </a:r>
                      <a:r>
                        <a:rPr lang="en-US" sz="2000" dirty="0">
                          <a:effectLst/>
                        </a:rPr>
                        <a:t> Bank, </a:t>
                      </a:r>
                      <a:r>
                        <a:rPr lang="en-US" sz="2000" dirty="0" err="1">
                          <a:effectLst/>
                        </a:rPr>
                        <a:t>Erste</a:t>
                      </a:r>
                      <a:r>
                        <a:rPr lang="en-US" sz="2000" dirty="0">
                          <a:effectLst/>
                        </a:rPr>
                        <a:t> Bank, </a:t>
                      </a:r>
                      <a:r>
                        <a:rPr lang="en-US" sz="2000" dirty="0" err="1">
                          <a:effectLst/>
                        </a:rPr>
                        <a:t>Halkbank</a:t>
                      </a:r>
                      <a:r>
                        <a:rPr lang="en-US" sz="2000" dirty="0">
                          <a:effectLst/>
                        </a:rPr>
                        <a:t>, OTP Bank, </a:t>
                      </a:r>
                      <a:r>
                        <a:rPr lang="en-US" sz="2000" dirty="0" err="1">
                          <a:effectLst/>
                        </a:rPr>
                        <a:t>Komercijalna</a:t>
                      </a:r>
                      <a:r>
                        <a:rPr lang="en-US" sz="2000" dirty="0">
                          <a:effectLst/>
                        </a:rPr>
                        <a:t> </a:t>
                      </a:r>
                      <a:r>
                        <a:rPr lang="en-US" sz="2000" dirty="0" err="1">
                          <a:effectLst/>
                        </a:rPr>
                        <a:t>banka</a:t>
                      </a:r>
                      <a:r>
                        <a:rPr lang="en-US" sz="2000" dirty="0">
                          <a:effectLst/>
                        </a:rPr>
                        <a:t> </a:t>
                      </a:r>
                      <a:endParaRPr lang="en-US" sz="2000" dirty="0">
                        <a:effectLst/>
                        <a:latin typeface="Calibri"/>
                        <a:ea typeface="Calibri"/>
                        <a:cs typeface="Times New Roman"/>
                      </a:endParaRPr>
                    </a:p>
                  </a:txBody>
                  <a:tcPr marL="64496" marR="64496" marT="0" marB="0" anchor="ctr"/>
                </a:tc>
                <a:extLst>
                  <a:ext uri="{0D108BD9-81ED-4DB2-BD59-A6C34878D82A}">
                    <a16:rowId xmlns:a16="http://schemas.microsoft.com/office/drawing/2014/main" val="10001"/>
                  </a:ext>
                </a:extLst>
              </a:tr>
              <a:tr h="1175472">
                <a:tc>
                  <a:txBody>
                    <a:bodyPr/>
                    <a:lstStyle/>
                    <a:p>
                      <a:pPr marL="0" marR="0" algn="ctr">
                        <a:lnSpc>
                          <a:spcPct val="115000"/>
                        </a:lnSpc>
                        <a:spcBef>
                          <a:spcPts val="0"/>
                        </a:spcBef>
                        <a:spcAft>
                          <a:spcPts val="0"/>
                        </a:spcAft>
                      </a:pPr>
                      <a:r>
                        <a:rPr lang="en-US" sz="2000">
                          <a:effectLst/>
                        </a:rPr>
                        <a:t>Horizon2020/Inovfin</a:t>
                      </a:r>
                      <a:endParaRPr lang="en-US" sz="2000">
                        <a:effectLst/>
                        <a:latin typeface="Calibri"/>
                        <a:ea typeface="Calibri"/>
                        <a:cs typeface="Times New Roman"/>
                      </a:endParaRPr>
                    </a:p>
                  </a:txBody>
                  <a:tcPr marL="64496" marR="64496" marT="0" marB="0" anchor="ctr"/>
                </a:tc>
                <a:tc>
                  <a:txBody>
                    <a:bodyPr/>
                    <a:lstStyle/>
                    <a:p>
                      <a:pPr marL="0" marR="0" algn="ctr">
                        <a:lnSpc>
                          <a:spcPct val="115000"/>
                        </a:lnSpc>
                        <a:spcBef>
                          <a:spcPts val="0"/>
                        </a:spcBef>
                        <a:spcAft>
                          <a:spcPts val="0"/>
                        </a:spcAft>
                      </a:pPr>
                      <a:r>
                        <a:rPr lang="en-US" sz="2000">
                          <a:effectLst/>
                        </a:rPr>
                        <a:t>Loan guarantee, equity capital</a:t>
                      </a:r>
                      <a:endParaRPr lang="en-US" sz="2000">
                        <a:effectLst/>
                        <a:latin typeface="Calibri"/>
                        <a:ea typeface="Calibri"/>
                        <a:cs typeface="Times New Roman"/>
                      </a:endParaRPr>
                    </a:p>
                  </a:txBody>
                  <a:tcPr marL="64496" marR="64496" marT="0" marB="0" anchor="ctr"/>
                </a:tc>
                <a:tc>
                  <a:txBody>
                    <a:bodyPr/>
                    <a:lstStyle/>
                    <a:p>
                      <a:pPr marL="0" marR="0" algn="ctr">
                        <a:lnSpc>
                          <a:spcPct val="115000"/>
                        </a:lnSpc>
                        <a:spcBef>
                          <a:spcPts val="0"/>
                        </a:spcBef>
                        <a:spcAft>
                          <a:spcPts val="0"/>
                        </a:spcAft>
                      </a:pPr>
                      <a:r>
                        <a:rPr lang="sr-Latn-RS" sz="2000" dirty="0">
                          <a:effectLst/>
                        </a:rPr>
                        <a:t>R&amp;D</a:t>
                      </a:r>
                      <a:r>
                        <a:rPr lang="en-US" sz="2000" dirty="0">
                          <a:effectLst/>
                        </a:rPr>
                        <a:t>, </a:t>
                      </a:r>
                      <a:r>
                        <a:rPr lang="en-US" sz="2000" dirty="0" err="1">
                          <a:effectLst/>
                        </a:rPr>
                        <a:t>inno</a:t>
                      </a:r>
                      <a:r>
                        <a:rPr lang="sr-Latn-RS" sz="2000" dirty="0">
                          <a:effectLst/>
                        </a:rPr>
                        <a:t>vation</a:t>
                      </a:r>
                      <a:r>
                        <a:rPr lang="en-US" sz="2000" dirty="0">
                          <a:effectLst/>
                        </a:rPr>
                        <a:t>, Start-up, early stage</a:t>
                      </a:r>
                      <a:endParaRPr lang="en-US" sz="2000" dirty="0">
                        <a:effectLst/>
                        <a:latin typeface="Calibri"/>
                        <a:ea typeface="Calibri"/>
                        <a:cs typeface="Times New Roman"/>
                      </a:endParaRPr>
                    </a:p>
                  </a:txBody>
                  <a:tcPr marL="64496" marR="64496" marT="0" marB="0" anchor="ctr"/>
                </a:tc>
                <a:tc>
                  <a:txBody>
                    <a:bodyPr/>
                    <a:lstStyle/>
                    <a:p>
                      <a:pPr marL="0" marR="0" algn="ctr">
                        <a:lnSpc>
                          <a:spcPct val="115000"/>
                        </a:lnSpc>
                        <a:spcBef>
                          <a:spcPts val="0"/>
                        </a:spcBef>
                        <a:spcAft>
                          <a:spcPts val="0"/>
                        </a:spcAft>
                      </a:pPr>
                      <a:r>
                        <a:rPr lang="en-US" sz="2000">
                          <a:effectLst/>
                        </a:rPr>
                        <a:t>EIB, ProCredit Bank, Raiffeisen Bank, Erste Bank</a:t>
                      </a:r>
                      <a:endParaRPr lang="en-US" sz="2000">
                        <a:effectLst/>
                        <a:latin typeface="Calibri"/>
                        <a:ea typeface="Calibri"/>
                        <a:cs typeface="Times New Roman"/>
                      </a:endParaRPr>
                    </a:p>
                  </a:txBody>
                  <a:tcPr marL="64496" marR="64496" marT="0" marB="0" anchor="ctr"/>
                </a:tc>
                <a:extLst>
                  <a:ext uri="{0D108BD9-81ED-4DB2-BD59-A6C34878D82A}">
                    <a16:rowId xmlns:a16="http://schemas.microsoft.com/office/drawing/2014/main" val="10002"/>
                  </a:ext>
                </a:extLst>
              </a:tr>
              <a:tr h="1175472">
                <a:tc>
                  <a:txBody>
                    <a:bodyPr/>
                    <a:lstStyle/>
                    <a:p>
                      <a:pPr marL="0" marR="0" algn="ctr">
                        <a:lnSpc>
                          <a:spcPct val="115000"/>
                        </a:lnSpc>
                        <a:spcBef>
                          <a:spcPts val="0"/>
                        </a:spcBef>
                        <a:spcAft>
                          <a:spcPts val="0"/>
                        </a:spcAft>
                      </a:pPr>
                      <a:r>
                        <a:rPr lang="en-US" sz="2000">
                          <a:effectLst/>
                        </a:rPr>
                        <a:t>EaSI</a:t>
                      </a:r>
                      <a:endParaRPr lang="en-US" sz="2000">
                        <a:effectLst/>
                        <a:latin typeface="Calibri"/>
                        <a:ea typeface="Calibri"/>
                        <a:cs typeface="Times New Roman"/>
                      </a:endParaRPr>
                    </a:p>
                  </a:txBody>
                  <a:tcPr marL="64496" marR="64496" marT="0" marB="0" anchor="ctr"/>
                </a:tc>
                <a:tc>
                  <a:txBody>
                    <a:bodyPr/>
                    <a:lstStyle/>
                    <a:p>
                      <a:pPr marL="0" marR="0" algn="ctr">
                        <a:lnSpc>
                          <a:spcPct val="115000"/>
                        </a:lnSpc>
                        <a:spcBef>
                          <a:spcPts val="0"/>
                        </a:spcBef>
                        <a:spcAft>
                          <a:spcPts val="0"/>
                        </a:spcAft>
                      </a:pPr>
                      <a:r>
                        <a:rPr lang="en-US" sz="2000" dirty="0">
                          <a:effectLst/>
                        </a:rPr>
                        <a:t>Loan guarantee</a:t>
                      </a:r>
                      <a:endParaRPr lang="en-US" sz="2000" dirty="0">
                        <a:effectLst/>
                        <a:latin typeface="Calibri"/>
                        <a:ea typeface="Calibri"/>
                        <a:cs typeface="Times New Roman"/>
                      </a:endParaRPr>
                    </a:p>
                  </a:txBody>
                  <a:tcPr marL="64496" marR="64496" marT="0" marB="0" anchor="ctr"/>
                </a:tc>
                <a:tc>
                  <a:txBody>
                    <a:bodyPr/>
                    <a:lstStyle/>
                    <a:p>
                      <a:pPr marL="0" marR="0" algn="ctr">
                        <a:lnSpc>
                          <a:spcPct val="115000"/>
                        </a:lnSpc>
                        <a:spcBef>
                          <a:spcPts val="0"/>
                        </a:spcBef>
                        <a:spcAft>
                          <a:spcPts val="0"/>
                        </a:spcAft>
                      </a:pPr>
                      <a:r>
                        <a:rPr lang="en-US" sz="2000" dirty="0">
                          <a:effectLst/>
                        </a:rPr>
                        <a:t>All, Start-up, early stage, </a:t>
                      </a:r>
                      <a:r>
                        <a:rPr lang="en-US" sz="2000" dirty="0" err="1">
                          <a:effectLst/>
                        </a:rPr>
                        <a:t>Soc</a:t>
                      </a:r>
                      <a:r>
                        <a:rPr lang="sr-Latn-RS" sz="2000" dirty="0">
                          <a:effectLst/>
                        </a:rPr>
                        <a:t>.</a:t>
                      </a:r>
                      <a:r>
                        <a:rPr lang="en-US" sz="2000" dirty="0">
                          <a:effectLst/>
                        </a:rPr>
                        <a:t> </a:t>
                      </a:r>
                      <a:r>
                        <a:rPr lang="en-US" sz="2000" dirty="0" err="1">
                          <a:effectLst/>
                        </a:rPr>
                        <a:t>Ent</a:t>
                      </a:r>
                      <a:r>
                        <a:rPr lang="sr-Latn-RS" sz="2000" dirty="0">
                          <a:effectLst/>
                        </a:rPr>
                        <a:t>erprises</a:t>
                      </a:r>
                      <a:endParaRPr lang="en-US" sz="2000" dirty="0">
                        <a:effectLst/>
                        <a:latin typeface="Calibri"/>
                        <a:ea typeface="Calibri"/>
                        <a:cs typeface="Times New Roman"/>
                      </a:endParaRPr>
                    </a:p>
                  </a:txBody>
                  <a:tcPr marL="64496" marR="64496" marT="0" marB="0" anchor="ctr"/>
                </a:tc>
                <a:tc>
                  <a:txBody>
                    <a:bodyPr/>
                    <a:lstStyle/>
                    <a:p>
                      <a:pPr marL="0" marR="0" algn="ctr">
                        <a:lnSpc>
                          <a:spcPct val="115000"/>
                        </a:lnSpc>
                        <a:spcBef>
                          <a:spcPts val="0"/>
                        </a:spcBef>
                        <a:spcAft>
                          <a:spcPts val="0"/>
                        </a:spcAft>
                      </a:pPr>
                      <a:r>
                        <a:rPr lang="en-US" sz="2000" dirty="0" err="1">
                          <a:effectLst/>
                        </a:rPr>
                        <a:t>Erste</a:t>
                      </a:r>
                      <a:r>
                        <a:rPr lang="en-US" sz="2000" dirty="0">
                          <a:effectLst/>
                        </a:rPr>
                        <a:t> Bank Serbia, Opportunity Bank</a:t>
                      </a:r>
                      <a:endParaRPr lang="en-US" sz="2000" dirty="0">
                        <a:effectLst/>
                        <a:latin typeface="Calibri"/>
                        <a:ea typeface="Calibri"/>
                        <a:cs typeface="Times New Roman"/>
                      </a:endParaRPr>
                    </a:p>
                  </a:txBody>
                  <a:tcPr marL="64496" marR="64496" marT="0" marB="0" anchor="ctr"/>
                </a:tc>
                <a:extLst>
                  <a:ext uri="{0D108BD9-81ED-4DB2-BD59-A6C34878D82A}">
                    <a16:rowId xmlns:a16="http://schemas.microsoft.com/office/drawing/2014/main" val="10003"/>
                  </a:ext>
                </a:extLst>
              </a:tr>
              <a:tr h="940378">
                <a:tc>
                  <a:txBody>
                    <a:bodyPr/>
                    <a:lstStyle/>
                    <a:p>
                      <a:pPr marL="0" marR="0" algn="ctr">
                        <a:lnSpc>
                          <a:spcPct val="115000"/>
                        </a:lnSpc>
                        <a:spcBef>
                          <a:spcPts val="0"/>
                        </a:spcBef>
                        <a:spcAft>
                          <a:spcPts val="0"/>
                        </a:spcAft>
                      </a:pPr>
                      <a:r>
                        <a:rPr lang="en-US" sz="2000">
                          <a:effectLst/>
                        </a:rPr>
                        <a:t>WB EDIF</a:t>
                      </a:r>
                      <a:endParaRPr lang="en-US" sz="2000">
                        <a:effectLst/>
                        <a:latin typeface="Calibri"/>
                        <a:ea typeface="Calibri"/>
                        <a:cs typeface="Times New Roman"/>
                      </a:endParaRPr>
                    </a:p>
                  </a:txBody>
                  <a:tcPr marL="64496" marR="64496" marT="0" marB="0" anchor="ctr"/>
                </a:tc>
                <a:tc>
                  <a:txBody>
                    <a:bodyPr/>
                    <a:lstStyle/>
                    <a:p>
                      <a:pPr marL="0" marR="0" algn="ctr">
                        <a:lnSpc>
                          <a:spcPct val="115000"/>
                        </a:lnSpc>
                        <a:spcBef>
                          <a:spcPts val="0"/>
                        </a:spcBef>
                        <a:spcAft>
                          <a:spcPts val="0"/>
                        </a:spcAft>
                      </a:pPr>
                      <a:r>
                        <a:rPr lang="en-US" sz="2000">
                          <a:effectLst/>
                        </a:rPr>
                        <a:t>Loan guarantee, equity capital</a:t>
                      </a:r>
                      <a:endParaRPr lang="en-US" sz="2000">
                        <a:effectLst/>
                        <a:latin typeface="Calibri"/>
                        <a:ea typeface="Calibri"/>
                        <a:cs typeface="Times New Roman"/>
                      </a:endParaRPr>
                    </a:p>
                  </a:txBody>
                  <a:tcPr marL="64496" marR="64496" marT="0" marB="0" anchor="ctr"/>
                </a:tc>
                <a:tc>
                  <a:txBody>
                    <a:bodyPr/>
                    <a:lstStyle/>
                    <a:p>
                      <a:pPr marL="0" marR="0" algn="ctr">
                        <a:lnSpc>
                          <a:spcPct val="115000"/>
                        </a:lnSpc>
                        <a:spcBef>
                          <a:spcPts val="0"/>
                        </a:spcBef>
                        <a:spcAft>
                          <a:spcPts val="0"/>
                        </a:spcAft>
                      </a:pPr>
                      <a:r>
                        <a:rPr lang="en-US" sz="2000" dirty="0">
                          <a:effectLst/>
                        </a:rPr>
                        <a:t>All sectors, Expansion stage</a:t>
                      </a:r>
                      <a:endParaRPr lang="en-US" sz="2000" dirty="0">
                        <a:effectLst/>
                        <a:latin typeface="Calibri"/>
                        <a:ea typeface="Calibri"/>
                        <a:cs typeface="Times New Roman"/>
                      </a:endParaRPr>
                    </a:p>
                  </a:txBody>
                  <a:tcPr marL="64496" marR="64496" marT="0" marB="0" anchor="ctr"/>
                </a:tc>
                <a:tc>
                  <a:txBody>
                    <a:bodyPr/>
                    <a:lstStyle/>
                    <a:p>
                      <a:pPr marL="0" marR="0" algn="ctr">
                        <a:lnSpc>
                          <a:spcPct val="115000"/>
                        </a:lnSpc>
                        <a:spcBef>
                          <a:spcPts val="0"/>
                        </a:spcBef>
                        <a:spcAft>
                          <a:spcPts val="0"/>
                        </a:spcAft>
                      </a:pPr>
                      <a:r>
                        <a:rPr lang="en-US" sz="2000" dirty="0">
                          <a:effectLst/>
                        </a:rPr>
                        <a:t>Local banks, EBRD, South Central Ventures</a:t>
                      </a:r>
                      <a:endParaRPr lang="en-US" sz="2000" dirty="0">
                        <a:effectLst/>
                        <a:latin typeface="Calibri"/>
                        <a:ea typeface="Calibri"/>
                        <a:cs typeface="Times New Roman"/>
                      </a:endParaRPr>
                    </a:p>
                  </a:txBody>
                  <a:tcPr marL="64496" marR="64496" marT="0" marB="0" anchor="ctr"/>
                </a:tc>
                <a:extLst>
                  <a:ext uri="{0D108BD9-81ED-4DB2-BD59-A6C34878D82A}">
                    <a16:rowId xmlns:a16="http://schemas.microsoft.com/office/drawing/2014/main" val="10004"/>
                  </a:ext>
                </a:extLst>
              </a:tr>
              <a:tr h="1410566">
                <a:tc>
                  <a:txBody>
                    <a:bodyPr/>
                    <a:lstStyle/>
                    <a:p>
                      <a:pPr marL="0" marR="0" algn="ctr">
                        <a:lnSpc>
                          <a:spcPct val="115000"/>
                        </a:lnSpc>
                        <a:spcBef>
                          <a:spcPts val="0"/>
                        </a:spcBef>
                        <a:spcAft>
                          <a:spcPts val="0"/>
                        </a:spcAft>
                      </a:pPr>
                      <a:r>
                        <a:rPr lang="en-US" sz="2000" dirty="0">
                          <a:effectLst/>
                        </a:rPr>
                        <a:t>EIF</a:t>
                      </a:r>
                      <a:endParaRPr lang="en-US" sz="2000" dirty="0">
                        <a:effectLst/>
                        <a:latin typeface="Calibri"/>
                        <a:ea typeface="Calibri"/>
                        <a:cs typeface="Times New Roman"/>
                      </a:endParaRPr>
                    </a:p>
                  </a:txBody>
                  <a:tcPr marL="64496" marR="64496" marT="0" marB="0" anchor="ctr"/>
                </a:tc>
                <a:tc>
                  <a:txBody>
                    <a:bodyPr/>
                    <a:lstStyle/>
                    <a:p>
                      <a:pPr marL="0" marR="0" algn="ctr">
                        <a:lnSpc>
                          <a:spcPct val="115000"/>
                        </a:lnSpc>
                        <a:spcBef>
                          <a:spcPts val="0"/>
                        </a:spcBef>
                        <a:spcAft>
                          <a:spcPts val="0"/>
                        </a:spcAft>
                      </a:pPr>
                      <a:r>
                        <a:rPr lang="en-US" sz="2000" dirty="0">
                          <a:effectLst/>
                        </a:rPr>
                        <a:t>Loan guarantee Equity/ Venture capital</a:t>
                      </a:r>
                      <a:endParaRPr lang="en-US" sz="2000" dirty="0">
                        <a:effectLst/>
                        <a:latin typeface="Calibri"/>
                        <a:ea typeface="Calibri"/>
                        <a:cs typeface="Times New Roman"/>
                      </a:endParaRPr>
                    </a:p>
                  </a:txBody>
                  <a:tcPr marL="64496" marR="64496" marT="0" marB="0" anchor="ctr"/>
                </a:tc>
                <a:tc>
                  <a:txBody>
                    <a:bodyPr/>
                    <a:lstStyle/>
                    <a:p>
                      <a:pPr marL="0" marR="0" algn="ctr">
                        <a:lnSpc>
                          <a:spcPct val="115000"/>
                        </a:lnSpc>
                        <a:spcBef>
                          <a:spcPts val="0"/>
                        </a:spcBef>
                        <a:spcAft>
                          <a:spcPts val="0"/>
                        </a:spcAft>
                      </a:pPr>
                      <a:r>
                        <a:rPr lang="en-US" sz="2000" dirty="0">
                          <a:effectLst/>
                        </a:rPr>
                        <a:t>All sectors, Expansion stag</a:t>
                      </a:r>
                      <a:r>
                        <a:rPr lang="sr-Latn-RS" sz="2000" dirty="0">
                          <a:effectLst/>
                        </a:rPr>
                        <a:t>e</a:t>
                      </a:r>
                      <a:r>
                        <a:rPr lang="en-US" sz="2000" dirty="0">
                          <a:effectLst/>
                        </a:rPr>
                        <a:t>, ICT, Life Sciences</a:t>
                      </a:r>
                      <a:endParaRPr lang="en-US" sz="2000" dirty="0">
                        <a:effectLst/>
                        <a:latin typeface="Calibri"/>
                        <a:ea typeface="Calibri"/>
                        <a:cs typeface="Times New Roman"/>
                      </a:endParaRPr>
                    </a:p>
                  </a:txBody>
                  <a:tcPr marL="64496" marR="64496" marT="0" marB="0" anchor="ctr"/>
                </a:tc>
                <a:tc>
                  <a:txBody>
                    <a:bodyPr/>
                    <a:lstStyle/>
                    <a:p>
                      <a:pPr marL="0" marR="0" algn="ctr">
                        <a:lnSpc>
                          <a:spcPct val="115000"/>
                        </a:lnSpc>
                        <a:spcBef>
                          <a:spcPts val="0"/>
                        </a:spcBef>
                        <a:spcAft>
                          <a:spcPts val="0"/>
                        </a:spcAft>
                      </a:pPr>
                      <a:r>
                        <a:rPr lang="en-US" sz="2000" dirty="0">
                          <a:effectLst/>
                        </a:rPr>
                        <a:t>HBM Partners, 3TS Capital Partners</a:t>
                      </a:r>
                      <a:endParaRPr lang="en-US" sz="2000" dirty="0">
                        <a:effectLst/>
                        <a:latin typeface="Calibri"/>
                        <a:ea typeface="Calibri"/>
                        <a:cs typeface="Times New Roman"/>
                      </a:endParaRPr>
                    </a:p>
                  </a:txBody>
                  <a:tcPr marL="64496" marR="64496"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42946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1D556133-ADC8-45D5-8014-D907A0E5599F}"/>
              </a:ext>
            </a:extLst>
          </p:cNvPr>
          <p:cNvSpPr/>
          <p:nvPr/>
        </p:nvSpPr>
        <p:spPr>
          <a:xfrm>
            <a:off x="2229045" y="1353390"/>
            <a:ext cx="7733907" cy="1631216"/>
          </a:xfrm>
          <a:prstGeom prst="rect">
            <a:avLst/>
          </a:prstGeom>
        </p:spPr>
        <p:txBody>
          <a:bodyPr wrap="square">
            <a:spAutoFit/>
          </a:bodyPr>
          <a:lstStyle/>
          <a:p>
            <a:pPr algn="ctr"/>
            <a:r>
              <a:rPr lang="en-GB" altLang="en-US" sz="5000" b="1" dirty="0">
                <a:solidFill>
                  <a:srgbClr val="5B9BD5">
                    <a:lumMod val="50000"/>
                  </a:srgbClr>
                </a:solidFill>
              </a:rPr>
              <a:t>EU Framework Programme "Horizon 2020"</a:t>
            </a:r>
            <a:endParaRPr lang="en-US" sz="5000" dirty="0">
              <a:solidFill>
                <a:prstClr val="black"/>
              </a:solidFill>
            </a:endParaRPr>
          </a:p>
        </p:txBody>
      </p:sp>
      <p:pic>
        <p:nvPicPr>
          <p:cNvPr id="5" name="Image 2">
            <a:extLst>
              <a:ext uri="{FF2B5EF4-FFF2-40B4-BE49-F238E27FC236}">
                <a16:creationId xmlns:a16="http://schemas.microsoft.com/office/drawing/2014/main" id="{2ACC3F07-45D7-46E7-88EA-B82A721BE3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83455" y="3206489"/>
            <a:ext cx="4025089" cy="195143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1236477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442234" y="682941"/>
            <a:ext cx="10515600" cy="5013084"/>
          </a:xfrm>
        </p:spPr>
        <p:txBody>
          <a:bodyPr>
            <a:normAutofit fontScale="85000" lnSpcReduction="20000"/>
          </a:bodyPr>
          <a:lstStyle/>
          <a:p>
            <a:pPr algn="just">
              <a:lnSpc>
                <a:spcPct val="110000"/>
              </a:lnSpc>
            </a:pPr>
            <a:r>
              <a:rPr lang="en-US" b="1" dirty="0">
                <a:solidFill>
                  <a:schemeClr val="accent5">
                    <a:lumMod val="75000"/>
                  </a:schemeClr>
                </a:solidFill>
                <a:latin typeface="Calibri" panose="020F0502020204030204" pitchFamily="34" charset="0"/>
                <a:cs typeface="Calibri" panose="020F0502020204030204" pitchFamily="34" charset="0"/>
              </a:rPr>
              <a:t>Supporting internationalization and access to markets</a:t>
            </a:r>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The </a:t>
            </a:r>
            <a:r>
              <a:rPr lang="en-US" dirty="0" err="1">
                <a:latin typeface="Calibri" panose="020F0502020204030204" pitchFamily="34" charset="0"/>
                <a:cs typeface="Calibri" panose="020F0502020204030204" pitchFamily="34" charset="0"/>
              </a:rPr>
              <a:t>COSME</a:t>
            </a:r>
            <a:r>
              <a:rPr lang="en-US" dirty="0">
                <a:latin typeface="Calibri" panose="020F0502020204030204" pitchFamily="34" charset="0"/>
                <a:cs typeface="Calibri" panose="020F0502020204030204" pitchFamily="34" charset="0"/>
              </a:rPr>
              <a:t> programme provide SMEs with support to facilitate business expansion in the EU Single Market and in markets outside the EU. International business cooperation will be fostered, in particular, to reduce the differences in regulatory and business environments, between the EU and its main trading partners.</a:t>
            </a:r>
            <a:r>
              <a:rPr lang="tr-T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100%</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financing</a:t>
            </a:r>
            <a:r>
              <a:rPr lang="tr-T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where applicable as those parts of programme that are accessible to individual organisations mainly concern service contracts through calls for tender</a:t>
            </a:r>
            <a:endParaRPr lang="tr-TR" dirty="0">
              <a:latin typeface="Calibri" panose="020F0502020204030204" pitchFamily="34" charset="0"/>
              <a:cs typeface="Calibri" panose="020F0502020204030204" pitchFamily="34" charset="0"/>
            </a:endParaRPr>
          </a:p>
          <a:p>
            <a:pPr lvl="1" algn="just">
              <a:lnSpc>
                <a:spcPct val="110000"/>
              </a:lnSpc>
            </a:pPr>
            <a:r>
              <a:rPr lang="en-US" dirty="0">
                <a:latin typeface="Calibri" panose="020F0502020204030204" pitchFamily="34" charset="0"/>
                <a:cs typeface="Calibri" panose="020F0502020204030204" pitchFamily="34" charset="0"/>
              </a:rPr>
              <a:t>Enterprise Europe Network </a:t>
            </a:r>
            <a:r>
              <a:rPr lang="tr-TR"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600 business support organisations in 53 countries</a:t>
            </a:r>
            <a:r>
              <a:rPr lang="tr-TR" dirty="0">
                <a:latin typeface="Calibri" panose="020F0502020204030204" pitchFamily="34" charset="0"/>
                <a:cs typeface="Calibri" panose="020F0502020204030204" pitchFamily="34" charset="0"/>
              </a:rPr>
              <a:t>) </a:t>
            </a:r>
            <a:r>
              <a:rPr lang="sr-Latn-RS" dirty="0">
                <a:latin typeface="Calibri" panose="020F0502020204030204" pitchFamily="34" charset="0"/>
                <a:cs typeface="Calibri" panose="020F0502020204030204" pitchFamily="34" charset="0"/>
              </a:rPr>
              <a:t>- </a:t>
            </a:r>
            <a:r>
              <a:rPr lang="tr-TR" dirty="0">
                <a:latin typeface="Calibri" panose="020F0502020204030204" pitchFamily="34" charset="0"/>
                <a:cs typeface="Calibri" panose="020F0502020204030204" pitchFamily="34" charset="0"/>
              </a:rPr>
              <a:t>Offices in BELGRADE, NIS and NOVI SAD</a:t>
            </a:r>
            <a:r>
              <a:rPr lang="sr-Latn-RS" dirty="0">
                <a:latin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hlinkClick r:id="rId2"/>
              </a:rPr>
              <a:t>https://een.ec.europa.eu</a:t>
            </a:r>
            <a:endParaRPr lang="tr-TR" dirty="0">
              <a:latin typeface="Calibri" panose="020F0502020204030204" pitchFamily="34" charset="0"/>
              <a:cs typeface="Calibri" panose="020F0502020204030204" pitchFamily="34" charset="0"/>
            </a:endParaRPr>
          </a:p>
          <a:p>
            <a:pPr lvl="1" algn="just">
              <a:lnSpc>
                <a:spcPct val="110000"/>
              </a:lnSpc>
            </a:pPr>
            <a:r>
              <a:rPr lang="en-US" dirty="0">
                <a:latin typeface="Calibri" panose="020F0502020204030204" pitchFamily="34" charset="0"/>
                <a:cs typeface="Calibri" panose="020F0502020204030204" pitchFamily="34" charset="0"/>
              </a:rPr>
              <a:t>Analytical tools (studies on mapping of EU business support abroad)</a:t>
            </a:r>
          </a:p>
          <a:p>
            <a:pPr lvl="1" algn="just">
              <a:lnSpc>
                <a:spcPct val="110000"/>
              </a:lnSpc>
            </a:pPr>
            <a:r>
              <a:rPr lang="en-US" dirty="0">
                <a:latin typeface="Calibri" panose="020F0502020204030204" pitchFamily="34" charset="0"/>
                <a:cs typeface="Calibri" panose="020F0502020204030204" pitchFamily="34" charset="0"/>
              </a:rPr>
              <a:t>On-line portals (e.g. Your Europe Business portal, new portal on access to markets outside EU, China IPR helpdesk</a:t>
            </a:r>
            <a:r>
              <a:rPr lang="sr-Latn-RS" dirty="0">
                <a:latin typeface="Calibri" panose="020F0502020204030204" pitchFamily="34" charset="0"/>
                <a:cs typeface="Calibri" panose="020F0502020204030204" pitchFamily="34" charset="0"/>
              </a:rPr>
              <a:t>, </a:t>
            </a:r>
            <a:r>
              <a:rPr lang="en-US" dirty="0">
                <a:latin typeface="Calibri" pitchFamily="34" charset="0"/>
                <a:cs typeface="Calibri" pitchFamily="34" charset="0"/>
                <a:hlinkClick r:id="rId3"/>
              </a:rPr>
              <a:t>https://www.ipr-hub.eu/</a:t>
            </a:r>
            <a:r>
              <a:rPr lang="en-US" dirty="0">
                <a:latin typeface="Calibri" panose="020F0502020204030204" pitchFamily="34" charset="0"/>
                <a:cs typeface="Calibri" panose="020F0502020204030204" pitchFamily="34" charset="0"/>
              </a:rPr>
              <a:t>)</a:t>
            </a:r>
          </a:p>
          <a:p>
            <a:pPr lvl="1" algn="just">
              <a:lnSpc>
                <a:spcPct val="110000"/>
              </a:lnSpc>
            </a:pPr>
            <a:r>
              <a:rPr lang="en-US" dirty="0">
                <a:latin typeface="Calibri" panose="020F0502020204030204" pitchFamily="34" charset="0"/>
                <a:cs typeface="Calibri" panose="020F0502020204030204" pitchFamily="34" charset="0"/>
              </a:rPr>
              <a:t>Awareness raising campaigns, trainings</a:t>
            </a:r>
          </a:p>
          <a:p>
            <a:pPr lvl="1" algn="just">
              <a:lnSpc>
                <a:spcPct val="110000"/>
              </a:lnSpc>
            </a:pPr>
            <a:r>
              <a:rPr lang="en-US" dirty="0">
                <a:latin typeface="Calibri" panose="020F0502020204030204" pitchFamily="34" charset="0"/>
                <a:cs typeface="Calibri" panose="020F0502020204030204" pitchFamily="34" charset="0"/>
              </a:rPr>
              <a:t>Exchange of best practices, workshops (e.g. </a:t>
            </a:r>
            <a:r>
              <a:rPr lang="en-US" dirty="0" err="1">
                <a:latin typeface="Calibri" panose="020F0502020204030204" pitchFamily="34" charset="0"/>
                <a:cs typeface="Calibri" panose="020F0502020204030204" pitchFamily="34" charset="0"/>
              </a:rPr>
              <a:t>optimising</a:t>
            </a:r>
            <a:r>
              <a:rPr lang="en-US" dirty="0">
                <a:latin typeface="Calibri" panose="020F0502020204030204" pitchFamily="34" charset="0"/>
                <a:cs typeface="Calibri" panose="020F0502020204030204" pitchFamily="34" charset="0"/>
              </a:rPr>
              <a:t> EU portfolio of business support for SMEs)</a:t>
            </a:r>
            <a:endParaRPr lang="sr-Latn-RS" dirty="0">
              <a:latin typeface="Calibri" panose="020F0502020204030204" pitchFamily="34" charset="0"/>
              <a:cs typeface="Calibri" panose="020F0502020204030204" pitchFamily="34" charset="0"/>
            </a:endParaRPr>
          </a:p>
          <a:p>
            <a:pPr algn="just"/>
            <a:endParaRPr lang="tr-TR" dirty="0">
              <a:latin typeface="Calibri" panose="020F0502020204030204" pitchFamily="34" charset="0"/>
              <a:cs typeface="Calibri" panose="020F0502020204030204" pitchFamily="34" charset="0"/>
            </a:endParaRPr>
          </a:p>
        </p:txBody>
      </p:sp>
      <p:pic>
        <p:nvPicPr>
          <p:cNvPr id="4" name="Resim 3" descr="Image result for cosme eu ec">
            <a:extLst>
              <a:ext uri="{FF2B5EF4-FFF2-40B4-BE49-F238E27FC236}">
                <a16:creationId xmlns:a16="http://schemas.microsoft.com/office/drawing/2014/main" id="{795B5CA5-312A-4882-871D-3F38D733DF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234" y="5696025"/>
            <a:ext cx="2229945" cy="95806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5821365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571870" y="682941"/>
            <a:ext cx="10515600" cy="5013084"/>
          </a:xfrm>
        </p:spPr>
        <p:txBody>
          <a:bodyPr>
            <a:normAutofit fontScale="92500" lnSpcReduction="20000"/>
          </a:bodyPr>
          <a:lstStyle/>
          <a:p>
            <a:pPr algn="just">
              <a:lnSpc>
                <a:spcPct val="100000"/>
              </a:lnSpc>
            </a:pPr>
            <a:r>
              <a:rPr lang="en-US" dirty="0">
                <a:solidFill>
                  <a:schemeClr val="accent5">
                    <a:lumMod val="75000"/>
                  </a:schemeClr>
                </a:solidFill>
                <a:latin typeface="Calibri" panose="020F0502020204030204" pitchFamily="34" charset="0"/>
                <a:cs typeface="Calibri" panose="020F0502020204030204" pitchFamily="34" charset="0"/>
              </a:rPr>
              <a:t> </a:t>
            </a:r>
            <a:r>
              <a:rPr lang="en-US" b="1" dirty="0">
                <a:solidFill>
                  <a:schemeClr val="accent5">
                    <a:lumMod val="75000"/>
                  </a:schemeClr>
                </a:solidFill>
                <a:latin typeface="Calibri" panose="020F0502020204030204" pitchFamily="34" charset="0"/>
                <a:cs typeface="Calibri" panose="020F0502020204030204" pitchFamily="34" charset="0"/>
              </a:rPr>
              <a:t>Creating an environment favorable to competitiveness; Improving framework conditions</a:t>
            </a:r>
            <a:r>
              <a:rPr lang="tr-TR" b="1" dirty="0">
                <a:solidFill>
                  <a:schemeClr val="accent5">
                    <a:lumMod val="75000"/>
                  </a:schemeClr>
                </a:solidFill>
                <a:latin typeface="Calibri" panose="020F0502020204030204" pitchFamily="34" charset="0"/>
                <a:cs typeface="Calibri" panose="020F0502020204030204" pitchFamily="34" charset="0"/>
              </a:rPr>
              <a:t>; </a:t>
            </a:r>
          </a:p>
          <a:p>
            <a:pPr marL="0" indent="0" algn="just">
              <a:lnSpc>
                <a:spcPct val="100000"/>
              </a:lnSpc>
              <a:buNone/>
            </a:pPr>
            <a:r>
              <a:rPr lang="en-US" sz="2400" dirty="0">
                <a:latin typeface="Calibri" panose="020F0502020204030204" pitchFamily="34" charset="0"/>
                <a:cs typeface="Calibri" panose="020F0502020204030204" pitchFamily="34" charset="0"/>
              </a:rPr>
              <a:t>The Commission will support actions intended to develop new competitiveness and business development strategies</a:t>
            </a:r>
            <a:r>
              <a:rPr lang="tr-TR"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100% financing where applicable as those parts of programme that are accessible to individual organisations mainly concern service contracts through calls for tender</a:t>
            </a:r>
            <a:r>
              <a:rPr lang="tr-TR" sz="2400" dirty="0">
                <a:latin typeface="Calibri" panose="020F0502020204030204" pitchFamily="34" charset="0"/>
                <a:cs typeface="Calibri" panose="020F0502020204030204" pitchFamily="34" charset="0"/>
              </a:rPr>
              <a:t>.</a:t>
            </a:r>
          </a:p>
          <a:p>
            <a:pPr lvl="1" algn="just">
              <a:lnSpc>
                <a:spcPct val="100000"/>
              </a:lnSpc>
            </a:pPr>
            <a:r>
              <a:rPr lang="en-US" dirty="0">
                <a:latin typeface="Calibri" panose="020F0502020204030204" pitchFamily="34" charset="0"/>
                <a:cs typeface="Calibri" panose="020F0502020204030204" pitchFamily="34" charset="0"/>
              </a:rPr>
              <a:t>Reducing administrative burden, supporting smart regulation (SBA/SME test, competitiveness proofing, fitness checks), strengthening coordination of MS industrial policies, reinforcing the use of the 'Think Small First' principle</a:t>
            </a:r>
          </a:p>
          <a:p>
            <a:pPr lvl="1" algn="just">
              <a:lnSpc>
                <a:spcPct val="100000"/>
              </a:lnSpc>
            </a:pPr>
            <a:r>
              <a:rPr lang="en-US" dirty="0">
                <a:latin typeface="Calibri" panose="020F0502020204030204" pitchFamily="34" charset="0"/>
                <a:cs typeface="Calibri" panose="020F0502020204030204" pitchFamily="34" charset="0"/>
              </a:rPr>
              <a:t>Statistical analysis, benchmarking, policy monitoring (e.g. Annual EU Competitiveness Report, EU SME Performance Review, SBA country factsheets)</a:t>
            </a:r>
          </a:p>
          <a:p>
            <a:pPr lvl="1" algn="just">
              <a:lnSpc>
                <a:spcPct val="100000"/>
              </a:lnSpc>
            </a:pPr>
            <a:r>
              <a:rPr lang="en-US" dirty="0">
                <a:latin typeface="Calibri" panose="020F0502020204030204" pitchFamily="34" charset="0"/>
                <a:cs typeface="Calibri" panose="020F0502020204030204" pitchFamily="34" charset="0"/>
              </a:rPr>
              <a:t>Workshops and exchanges of best practices between policy makers  (e.g. </a:t>
            </a:r>
            <a:r>
              <a:rPr lang="en-US" dirty="0" err="1">
                <a:latin typeface="Calibri" panose="020F0502020204030204" pitchFamily="34" charset="0"/>
                <a:cs typeface="Calibri" panose="020F0502020204030204" pitchFamily="34" charset="0"/>
              </a:rPr>
              <a:t>HLG</a:t>
            </a:r>
            <a:r>
              <a:rPr lang="en-US" dirty="0">
                <a:latin typeface="Calibri" panose="020F0502020204030204" pitchFamily="34" charset="0"/>
                <a:cs typeface="Calibri" panose="020F0502020204030204" pitchFamily="34" charset="0"/>
              </a:rPr>
              <a:t> on reduction of administrative burden, SME Envoys)</a:t>
            </a:r>
          </a:p>
          <a:p>
            <a:pPr lvl="1" algn="just">
              <a:lnSpc>
                <a:spcPct val="100000"/>
              </a:lnSpc>
            </a:pPr>
            <a:r>
              <a:rPr lang="en-US" dirty="0">
                <a:latin typeface="Calibri" panose="020F0502020204030204" pitchFamily="34" charset="0"/>
                <a:cs typeface="Calibri" panose="020F0502020204030204" pitchFamily="34" charset="0"/>
              </a:rPr>
              <a:t>Accelerating the emergence of competitive industries. Stimulate development of new markets Competitive business models. Enhance productivity, resource efficiency, sustainability and corporate social responsibility.</a:t>
            </a:r>
          </a:p>
          <a:p>
            <a:pPr algn="just"/>
            <a:endParaRPr lang="en-US" dirty="0">
              <a:latin typeface="Calibri" panose="020F0502020204030204" pitchFamily="34" charset="0"/>
              <a:cs typeface="Calibri" panose="020F0502020204030204" pitchFamily="34" charset="0"/>
            </a:endParaRPr>
          </a:p>
        </p:txBody>
      </p:sp>
      <p:pic>
        <p:nvPicPr>
          <p:cNvPr id="4" name="Resim 3" descr="Image result for cosme eu ec">
            <a:extLst>
              <a:ext uri="{FF2B5EF4-FFF2-40B4-BE49-F238E27FC236}">
                <a16:creationId xmlns:a16="http://schemas.microsoft.com/office/drawing/2014/main" id="{795B5CA5-312A-4882-871D-3F38D733DF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234" y="5696025"/>
            <a:ext cx="2229945" cy="95806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0861490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442234" y="215350"/>
            <a:ext cx="11361839" cy="5797758"/>
          </a:xfrm>
        </p:spPr>
        <p:txBody>
          <a:bodyPr>
            <a:normAutofit/>
          </a:bodyPr>
          <a:lstStyle/>
          <a:p>
            <a:pPr algn="just"/>
            <a:r>
              <a:rPr lang="en-US" b="1" dirty="0">
                <a:solidFill>
                  <a:schemeClr val="accent5">
                    <a:lumMod val="75000"/>
                  </a:schemeClr>
                </a:solidFill>
                <a:latin typeface="Calibri" panose="020F0502020204030204" pitchFamily="34" charset="0"/>
                <a:cs typeface="Calibri" panose="020F0502020204030204" pitchFamily="34" charset="0"/>
              </a:rPr>
              <a:t>Encouraging an entrepreneurial culture</a:t>
            </a:r>
            <a:r>
              <a:rPr lang="tr-TR" b="1" dirty="0">
                <a:solidFill>
                  <a:schemeClr val="accent5">
                    <a:lumMod val="75000"/>
                  </a:schemeClr>
                </a:solidFill>
                <a:latin typeface="Calibri" panose="020F0502020204030204" pitchFamily="34" charset="0"/>
                <a:cs typeface="Calibri" panose="020F0502020204030204" pitchFamily="34" charset="0"/>
              </a:rPr>
              <a:t>; </a:t>
            </a:r>
            <a:r>
              <a:rPr lang="en-GB" altLang="en-US" b="1" dirty="0">
                <a:solidFill>
                  <a:schemeClr val="accent5">
                    <a:lumMod val="75000"/>
                  </a:schemeClr>
                </a:solidFill>
                <a:latin typeface="Calibri" panose="020F0502020204030204" pitchFamily="34" charset="0"/>
                <a:cs typeface="Calibri" panose="020F0502020204030204" pitchFamily="34" charset="0"/>
              </a:rPr>
              <a:t>Promoting entrepreneurship</a:t>
            </a:r>
            <a:r>
              <a:rPr lang="tr-TR" altLang="en-US" b="1" dirty="0">
                <a:solidFill>
                  <a:schemeClr val="accent5">
                    <a:lumMod val="75000"/>
                  </a:schemeClr>
                </a:solidFill>
                <a:latin typeface="Calibri" panose="020F0502020204030204" pitchFamily="34" charset="0"/>
                <a:cs typeface="Calibri" panose="020F0502020204030204" pitchFamily="34" charset="0"/>
              </a:rPr>
              <a:t>; </a:t>
            </a:r>
          </a:p>
          <a:p>
            <a:pPr marL="0" indent="0" algn="just">
              <a:buNone/>
            </a:pPr>
            <a:r>
              <a:rPr lang="en-US" altLang="en-US" dirty="0">
                <a:latin typeface="Calibri" panose="020F0502020204030204" pitchFamily="34" charset="0"/>
                <a:cs typeface="Calibri" panose="020F0502020204030204" pitchFamily="34" charset="0"/>
              </a:rPr>
              <a:t>Entrepreneurship. Support will be given to encourage trans-national networks, to exchange good practices and identify scope for expanding business activities.</a:t>
            </a:r>
            <a:r>
              <a:rPr lang="tr-TR" altLang="en-US" dirty="0">
                <a:latin typeface="Calibri" panose="020F0502020204030204" pitchFamily="34" charset="0"/>
                <a:cs typeface="Calibri" panose="020F0502020204030204" pitchFamily="34" charset="0"/>
              </a:rPr>
              <a:t> </a:t>
            </a:r>
            <a:r>
              <a:rPr lang="en-US" altLang="en-US" dirty="0">
                <a:latin typeface="Calibri" panose="020F0502020204030204" pitchFamily="34" charset="0"/>
                <a:cs typeface="Calibri" panose="020F0502020204030204" pitchFamily="34" charset="0"/>
              </a:rPr>
              <a:t>Level of Financing Varying based on the Calls. </a:t>
            </a:r>
            <a:endParaRPr lang="tr-TR" altLang="en-US" dirty="0">
              <a:latin typeface="Calibri" panose="020F0502020204030204" pitchFamily="34" charset="0"/>
              <a:cs typeface="Calibri" panose="020F0502020204030204" pitchFamily="34" charset="0"/>
            </a:endParaRPr>
          </a:p>
          <a:p>
            <a:pPr lvl="1" algn="just">
              <a:lnSpc>
                <a:spcPct val="100000"/>
              </a:lnSpc>
            </a:pPr>
            <a:r>
              <a:rPr lang="en-US" dirty="0">
                <a:latin typeface="Calibri" panose="020F0502020204030204" pitchFamily="34" charset="0"/>
                <a:cs typeface="Calibri" panose="020F0502020204030204" pitchFamily="34" charset="0"/>
              </a:rPr>
              <a:t>Workshops and exchanges of best practices (European Network of Mentors for Women Entrepreneurs</a:t>
            </a:r>
            <a:r>
              <a:rPr lang="sr-Latn-RS"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on-line Platform for women entrepreneurs </a:t>
            </a:r>
            <a:r>
              <a:rPr lang="en-US" dirty="0">
                <a:hlinkClick r:id="rId2"/>
              </a:rPr>
              <a:t>https://wegate.eu/</a:t>
            </a:r>
            <a:r>
              <a:rPr lang="en-US" dirty="0">
                <a:latin typeface="Calibri" panose="020F0502020204030204" pitchFamily="34" charset="0"/>
                <a:cs typeface="Calibri" panose="020F0502020204030204" pitchFamily="34" charset="0"/>
              </a:rPr>
              <a:t>)</a:t>
            </a:r>
            <a:endParaRPr lang="sr-Latn-RS" dirty="0">
              <a:latin typeface="Calibri" panose="020F0502020204030204" pitchFamily="34" charset="0"/>
              <a:cs typeface="Calibri" panose="020F0502020204030204" pitchFamily="34" charset="0"/>
            </a:endParaRPr>
          </a:p>
          <a:p>
            <a:pPr lvl="1" algn="just">
              <a:lnSpc>
                <a:spcPct val="100000"/>
              </a:lnSpc>
            </a:pPr>
            <a:r>
              <a:rPr lang="en-US" dirty="0">
                <a:latin typeface="Calibri" panose="020F0502020204030204" pitchFamily="34" charset="0"/>
                <a:cs typeface="Calibri" panose="020F0502020204030204" pitchFamily="34" charset="0"/>
              </a:rPr>
              <a:t>Erasmus for Young Entrepreneurs</a:t>
            </a:r>
            <a:r>
              <a:rPr lang="sr-Latn-RS"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hlinkClick r:id="rId3"/>
              </a:rPr>
              <a:t>www.erasmus-entrepreneurs.eu</a:t>
            </a:r>
            <a:r>
              <a:rPr lang="sr-Latn-RS"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lvl="1" algn="just">
              <a:lnSpc>
                <a:spcPct val="100000"/>
              </a:lnSpc>
            </a:pPr>
            <a:r>
              <a:rPr lang="en-US" dirty="0">
                <a:latin typeface="Calibri" panose="020F0502020204030204" pitchFamily="34" charset="0"/>
                <a:cs typeface="Calibri" panose="020F0502020204030204" pitchFamily="34" charset="0"/>
              </a:rPr>
              <a:t>Trainings (Erasmus for Young Entrepreneurs exchange programme, trainings for teachers)</a:t>
            </a:r>
          </a:p>
          <a:p>
            <a:pPr lvl="1" algn="just">
              <a:lnSpc>
                <a:spcPct val="100000"/>
              </a:lnSpc>
            </a:pPr>
            <a:r>
              <a:rPr lang="en-US" dirty="0">
                <a:latin typeface="Calibri" panose="020F0502020204030204" pitchFamily="34" charset="0"/>
                <a:cs typeface="Calibri" panose="020F0502020204030204" pitchFamily="34" charset="0"/>
              </a:rPr>
              <a:t>Promotion activities (projects promoting education for entrepreneurship and self-employment at school and university)</a:t>
            </a:r>
          </a:p>
          <a:p>
            <a:pPr lvl="1" algn="just">
              <a:lnSpc>
                <a:spcPct val="100000"/>
              </a:lnSpc>
            </a:pPr>
            <a:r>
              <a:rPr lang="en-US" dirty="0">
                <a:latin typeface="Calibri" panose="020F0502020204030204" pitchFamily="34" charset="0"/>
                <a:cs typeface="Calibri" panose="020F0502020204030204" pitchFamily="34" charset="0"/>
              </a:rPr>
              <a:t>Awareness raising activities (European SME Week) </a:t>
            </a:r>
          </a:p>
          <a:p>
            <a:pPr algn="just"/>
            <a:endParaRPr lang="en-US" dirty="0">
              <a:latin typeface="Calibri" panose="020F0502020204030204" pitchFamily="34" charset="0"/>
              <a:cs typeface="Calibri" panose="020F0502020204030204" pitchFamily="34" charset="0"/>
            </a:endParaRPr>
          </a:p>
          <a:p>
            <a:pPr algn="just"/>
            <a:endParaRPr lang="en-US" dirty="0">
              <a:latin typeface="Calibri" panose="020F0502020204030204" pitchFamily="34" charset="0"/>
              <a:cs typeface="Calibri" panose="020F0502020204030204" pitchFamily="34" charset="0"/>
            </a:endParaRPr>
          </a:p>
        </p:txBody>
      </p:sp>
      <p:pic>
        <p:nvPicPr>
          <p:cNvPr id="4" name="Resim 3" descr="Image result for cosme eu ec">
            <a:extLst>
              <a:ext uri="{FF2B5EF4-FFF2-40B4-BE49-F238E27FC236}">
                <a16:creationId xmlns:a16="http://schemas.microsoft.com/office/drawing/2014/main" id="{795B5CA5-312A-4882-871D-3F38D733DF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234" y="5696025"/>
            <a:ext cx="2229945" cy="95806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5479907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571869" y="176645"/>
            <a:ext cx="10924713" cy="6304054"/>
          </a:xfrm>
        </p:spPr>
        <p:txBody>
          <a:bodyPr>
            <a:normAutofit lnSpcReduction="10000"/>
          </a:bodyPr>
          <a:lstStyle/>
          <a:p>
            <a:pPr marL="0" indent="0" algn="ctr">
              <a:buNone/>
            </a:pPr>
            <a:r>
              <a:rPr lang="sr-Latn-RS" b="1" dirty="0">
                <a:solidFill>
                  <a:schemeClr val="accent5">
                    <a:lumMod val="75000"/>
                  </a:schemeClr>
                </a:solidFill>
                <a:latin typeface="Calibri" panose="020F0502020204030204" pitchFamily="34" charset="0"/>
                <a:cs typeface="Calibri" panose="020F0502020204030204" pitchFamily="34" charset="0"/>
              </a:rPr>
              <a:t>Public calls</a:t>
            </a:r>
            <a:r>
              <a:rPr lang="tr-TR" altLang="en-US" b="1" dirty="0">
                <a:solidFill>
                  <a:schemeClr val="accent5">
                    <a:lumMod val="75000"/>
                  </a:schemeClr>
                </a:solidFill>
                <a:latin typeface="Calibri" panose="020F0502020204030204" pitchFamily="34" charset="0"/>
                <a:cs typeface="Calibri" panose="020F0502020204030204" pitchFamily="34" charset="0"/>
              </a:rPr>
              <a:t> </a:t>
            </a:r>
            <a:endParaRPr lang="sr-Latn-RS" altLang="en-US" b="1" dirty="0">
              <a:solidFill>
                <a:schemeClr val="accent5">
                  <a:lumMod val="75000"/>
                </a:schemeClr>
              </a:solidFill>
              <a:latin typeface="Calibri" panose="020F0502020204030204" pitchFamily="34" charset="0"/>
              <a:cs typeface="Calibri" panose="020F0502020204030204" pitchFamily="34" charset="0"/>
            </a:endParaRPr>
          </a:p>
          <a:p>
            <a:pPr marL="0" indent="0" algn="ctr">
              <a:buNone/>
            </a:pPr>
            <a:r>
              <a:rPr lang="tr-TR" altLang="en-US" b="1" dirty="0">
                <a:solidFill>
                  <a:schemeClr val="accent5">
                    <a:lumMod val="75000"/>
                  </a:schemeClr>
                </a:solidFill>
                <a:latin typeface="Calibri" panose="020F0502020204030204" pitchFamily="34" charset="0"/>
                <a:cs typeface="Calibri" panose="020F0502020204030204" pitchFamily="34" charset="0"/>
                <a:hlinkClick r:id="rId2"/>
              </a:rPr>
              <a:t>https://ec.europa.eu/easme/en/cosme-0</a:t>
            </a:r>
            <a:r>
              <a:rPr lang="sr-Latn-RS" altLang="en-US" b="1" dirty="0">
                <a:solidFill>
                  <a:schemeClr val="accent5">
                    <a:lumMod val="75000"/>
                  </a:schemeClr>
                </a:solidFill>
                <a:latin typeface="Calibri" panose="020F0502020204030204" pitchFamily="34" charset="0"/>
                <a:cs typeface="Calibri" panose="020F0502020204030204" pitchFamily="34" charset="0"/>
              </a:rPr>
              <a:t> </a:t>
            </a:r>
            <a:endParaRPr lang="tr-TR" altLang="en-US" b="1" dirty="0">
              <a:solidFill>
                <a:schemeClr val="accent5">
                  <a:lumMod val="75000"/>
                </a:schemeClr>
              </a:solidFill>
              <a:latin typeface="Calibri" panose="020F0502020204030204" pitchFamily="34" charset="0"/>
              <a:cs typeface="Calibri" panose="020F0502020204030204" pitchFamily="34" charset="0"/>
            </a:endParaRPr>
          </a:p>
          <a:p>
            <a:pPr algn="just"/>
            <a:r>
              <a:rPr lang="en-US" altLang="en-US" dirty="0">
                <a:latin typeface="Calibri" panose="020F0502020204030204" pitchFamily="34" charset="0"/>
                <a:cs typeface="Calibri" panose="020F0502020204030204" pitchFamily="34" charset="0"/>
              </a:rPr>
              <a:t>Access to markets</a:t>
            </a:r>
          </a:p>
          <a:p>
            <a:pPr algn="just"/>
            <a:r>
              <a:rPr lang="en-US" altLang="en-US" dirty="0">
                <a:latin typeface="Calibri" panose="020F0502020204030204" pitchFamily="34" charset="0"/>
                <a:cs typeface="Calibri" panose="020F0502020204030204" pitchFamily="34" charset="0"/>
              </a:rPr>
              <a:t>Awareness actions</a:t>
            </a:r>
          </a:p>
          <a:p>
            <a:pPr algn="just"/>
            <a:r>
              <a:rPr lang="en-US" altLang="en-US" dirty="0">
                <a:latin typeface="Calibri" panose="020F0502020204030204" pitchFamily="34" charset="0"/>
                <a:cs typeface="Calibri" panose="020F0502020204030204" pitchFamily="34" charset="0"/>
              </a:rPr>
              <a:t>Clusters</a:t>
            </a:r>
          </a:p>
          <a:p>
            <a:pPr algn="just"/>
            <a:r>
              <a:rPr lang="en-US" altLang="en-US" dirty="0">
                <a:latin typeface="Calibri" panose="020F0502020204030204" pitchFamily="34" charset="0"/>
                <a:cs typeface="Calibri" panose="020F0502020204030204" pitchFamily="34" charset="0"/>
              </a:rPr>
              <a:t>Enterprise Europe Network</a:t>
            </a:r>
          </a:p>
          <a:p>
            <a:pPr algn="just"/>
            <a:r>
              <a:rPr lang="en-US" altLang="en-US" dirty="0">
                <a:latin typeface="Calibri" panose="020F0502020204030204" pitchFamily="34" charset="0"/>
                <a:cs typeface="Calibri" panose="020F0502020204030204" pitchFamily="34" charset="0"/>
              </a:rPr>
              <a:t>Entrepreneurship</a:t>
            </a:r>
          </a:p>
          <a:p>
            <a:pPr algn="just"/>
            <a:r>
              <a:rPr lang="en-US" altLang="en-US" dirty="0">
                <a:latin typeface="Calibri" panose="020F0502020204030204" pitchFamily="34" charset="0"/>
                <a:cs typeface="Calibri" panose="020F0502020204030204" pitchFamily="34" charset="0"/>
              </a:rPr>
              <a:t>European social economy regions</a:t>
            </a:r>
          </a:p>
          <a:p>
            <a:pPr algn="just"/>
            <a:r>
              <a:rPr lang="en-US" altLang="en-US" dirty="0">
                <a:latin typeface="Calibri" panose="020F0502020204030204" pitchFamily="34" charset="0"/>
                <a:cs typeface="Calibri" panose="020F0502020204030204" pitchFamily="34" charset="0"/>
              </a:rPr>
              <a:t>European Trade Promotion </a:t>
            </a:r>
            <a:r>
              <a:rPr lang="en-US" altLang="en-US" dirty="0" err="1">
                <a:latin typeface="Calibri" panose="020F0502020204030204" pitchFamily="34" charset="0"/>
                <a:cs typeface="Calibri" panose="020F0502020204030204" pitchFamily="34" charset="0"/>
              </a:rPr>
              <a:t>Organisations</a:t>
            </a:r>
            <a:endParaRPr lang="en-US" altLang="en-US" dirty="0">
              <a:latin typeface="Calibri" panose="020F0502020204030204" pitchFamily="34" charset="0"/>
              <a:cs typeface="Calibri" panose="020F0502020204030204" pitchFamily="34" charset="0"/>
            </a:endParaRPr>
          </a:p>
          <a:p>
            <a:pPr algn="just"/>
            <a:r>
              <a:rPr lang="en-US" altLang="en-US" dirty="0">
                <a:latin typeface="Calibri" panose="020F0502020204030204" pitchFamily="34" charset="0"/>
                <a:cs typeface="Calibri" panose="020F0502020204030204" pitchFamily="34" charset="0"/>
              </a:rPr>
              <a:t>Framework conditions for enterprises</a:t>
            </a:r>
          </a:p>
          <a:p>
            <a:pPr algn="just"/>
            <a:r>
              <a:rPr lang="en-US" altLang="en-US" dirty="0">
                <a:latin typeface="Calibri" panose="020F0502020204030204" pitchFamily="34" charset="0"/>
                <a:cs typeface="Calibri" panose="020F0502020204030204" pitchFamily="34" charset="0"/>
              </a:rPr>
              <a:t>Intellectual property</a:t>
            </a:r>
          </a:p>
          <a:p>
            <a:pPr algn="just"/>
            <a:r>
              <a:rPr lang="en-US" altLang="en-US" dirty="0">
                <a:latin typeface="Calibri" panose="020F0502020204030204" pitchFamily="34" charset="0"/>
                <a:cs typeface="Calibri" panose="020F0502020204030204" pitchFamily="34" charset="0"/>
              </a:rPr>
              <a:t>Public procurement</a:t>
            </a:r>
          </a:p>
          <a:p>
            <a:pPr marL="0" indent="0" algn="just">
              <a:buNone/>
            </a:pPr>
            <a:r>
              <a:rPr lang="en-US" altLang="en-US" dirty="0">
                <a:latin typeface="Calibri" panose="020F0502020204030204" pitchFamily="34" charset="0"/>
                <a:cs typeface="Calibri" panose="020F0502020204030204" pitchFamily="34" charset="0"/>
              </a:rPr>
              <a:t>Tourism</a:t>
            </a:r>
            <a:endParaRPr lang="en-US" dirty="0">
              <a:latin typeface="Calibri" panose="020F0502020204030204" pitchFamily="34" charset="0"/>
              <a:cs typeface="Calibri" panose="020F0502020204030204" pitchFamily="34" charset="0"/>
            </a:endParaRPr>
          </a:p>
          <a:p>
            <a:pPr algn="just"/>
            <a:endParaRPr lang="en-US" dirty="0">
              <a:latin typeface="Calibri" panose="020F0502020204030204" pitchFamily="34" charset="0"/>
              <a:cs typeface="Calibri" panose="020F0502020204030204" pitchFamily="34" charset="0"/>
            </a:endParaRPr>
          </a:p>
        </p:txBody>
      </p:sp>
      <p:pic>
        <p:nvPicPr>
          <p:cNvPr id="4" name="Resim 3" descr="Image result for cosme eu ec">
            <a:extLst>
              <a:ext uri="{FF2B5EF4-FFF2-40B4-BE49-F238E27FC236}">
                <a16:creationId xmlns:a16="http://schemas.microsoft.com/office/drawing/2014/main" id="{795B5CA5-312A-4882-871D-3F38D733DF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234" y="5696025"/>
            <a:ext cx="2229945" cy="95806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319123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571869" y="176645"/>
            <a:ext cx="10924713" cy="6304054"/>
          </a:xfrm>
        </p:spPr>
        <p:txBody>
          <a:bodyPr>
            <a:normAutofit fontScale="85000" lnSpcReduction="10000"/>
          </a:bodyPr>
          <a:lstStyle/>
          <a:p>
            <a:pPr marL="0" indent="0" algn="ctr">
              <a:buNone/>
            </a:pPr>
            <a:r>
              <a:rPr lang="sr-Latn-RS" b="1" dirty="0">
                <a:solidFill>
                  <a:schemeClr val="accent5">
                    <a:lumMod val="75000"/>
                  </a:schemeClr>
                </a:solidFill>
                <a:latin typeface="Calibri" panose="020F0502020204030204" pitchFamily="34" charset="0"/>
                <a:cs typeface="Calibri" panose="020F0502020204030204" pitchFamily="34" charset="0"/>
              </a:rPr>
              <a:t>Public call : </a:t>
            </a:r>
            <a:r>
              <a:rPr lang="en-US" b="1" dirty="0">
                <a:solidFill>
                  <a:schemeClr val="accent5">
                    <a:lumMod val="75000"/>
                  </a:schemeClr>
                </a:solidFill>
                <a:latin typeface="Calibri" panose="020F0502020204030204" pitchFamily="34" charset="0"/>
                <a:cs typeface="Calibri" panose="020F0502020204030204" pitchFamily="34" charset="0"/>
              </a:rPr>
              <a:t>Boosting sustainable tourism development and capacity of tourism SMEs through transnational cooperation and knowledge transfer</a:t>
            </a:r>
            <a:endParaRPr lang="tr-TR" altLang="en-US" b="1" dirty="0">
              <a:solidFill>
                <a:schemeClr val="accent5">
                  <a:lumMod val="75000"/>
                </a:schemeClr>
              </a:solidFill>
              <a:latin typeface="Calibri" panose="020F0502020204030204" pitchFamily="34" charset="0"/>
              <a:cs typeface="Calibri" panose="020F0502020204030204" pitchFamily="34" charset="0"/>
            </a:endParaRPr>
          </a:p>
          <a:p>
            <a:pPr marL="0" indent="0" algn="just">
              <a:buNone/>
            </a:pPr>
            <a:endParaRPr lang="sr-Latn-RS" altLang="en-US" dirty="0">
              <a:latin typeface="Calibri" panose="020F0502020204030204" pitchFamily="34" charset="0"/>
              <a:cs typeface="Calibri" panose="020F0502020204030204" pitchFamily="34" charset="0"/>
            </a:endParaRPr>
          </a:p>
          <a:p>
            <a:pPr marL="0" indent="0" algn="just">
              <a:buNone/>
            </a:pPr>
            <a:r>
              <a:rPr lang="en-US" altLang="en-US" dirty="0">
                <a:latin typeface="Calibri" panose="020F0502020204030204" pitchFamily="34" charset="0"/>
                <a:cs typeface="Calibri" panose="020F0502020204030204" pitchFamily="34" charset="0"/>
              </a:rPr>
              <a:t>A transnational consortium/network of public and private stakeholders </a:t>
            </a:r>
            <a:r>
              <a:rPr lang="en-US" altLang="en-US" dirty="0" err="1">
                <a:latin typeface="Calibri" panose="020F0502020204030204" pitchFamily="34" charset="0"/>
                <a:cs typeface="Calibri" panose="020F0502020204030204" pitchFamily="34" charset="0"/>
              </a:rPr>
              <a:t>organising</a:t>
            </a:r>
            <a:r>
              <a:rPr lang="en-US" altLang="en-US" dirty="0">
                <a:latin typeface="Calibri" panose="020F0502020204030204" pitchFamily="34" charset="0"/>
                <a:cs typeface="Calibri" panose="020F0502020204030204" pitchFamily="34" charset="0"/>
              </a:rPr>
              <a:t> specific activities for tourism SMEs in different countries.</a:t>
            </a:r>
          </a:p>
          <a:p>
            <a:pPr marL="0" indent="0" algn="just">
              <a:buNone/>
            </a:pPr>
            <a:r>
              <a:rPr lang="sr-Latn-RS" altLang="en-US" dirty="0">
                <a:latin typeface="Calibri" panose="020F0502020204030204" pitchFamily="34" charset="0"/>
                <a:cs typeface="Calibri" panose="020F0502020204030204" pitchFamily="34" charset="0"/>
              </a:rPr>
              <a:t>D</a:t>
            </a:r>
            <a:r>
              <a:rPr lang="en-US" altLang="en-US" dirty="0" err="1">
                <a:latin typeface="Calibri" panose="020F0502020204030204" pitchFamily="34" charset="0"/>
                <a:cs typeface="Calibri" panose="020F0502020204030204" pitchFamily="34" charset="0"/>
              </a:rPr>
              <a:t>irect</a:t>
            </a:r>
            <a:r>
              <a:rPr lang="en-US" altLang="en-US" dirty="0">
                <a:latin typeface="Calibri" panose="020F0502020204030204" pitchFamily="34" charset="0"/>
                <a:cs typeface="Calibri" panose="020F0502020204030204" pitchFamily="34" charset="0"/>
              </a:rPr>
              <a:t> support to companies to build their capacities to develop and implement sustainable and circular standards/models/strategies in their services and operations.</a:t>
            </a:r>
            <a:endParaRPr lang="sr-Latn-RS" altLang="en-US" dirty="0">
              <a:latin typeface="Calibri" panose="020F0502020204030204" pitchFamily="34" charset="0"/>
              <a:cs typeface="Calibri" panose="020F0502020204030204" pitchFamily="34" charset="0"/>
            </a:endParaRPr>
          </a:p>
          <a:p>
            <a:pPr marL="0" indent="0" algn="just">
              <a:buNone/>
            </a:pPr>
            <a:r>
              <a:rPr lang="sr-Latn-RS" b="1" dirty="0">
                <a:latin typeface="Calibri" panose="020F0502020204030204" pitchFamily="34" charset="0"/>
                <a:cs typeface="Calibri" panose="020F0502020204030204" pitchFamily="34" charset="0"/>
              </a:rPr>
              <a:t>Eligible: </a:t>
            </a:r>
            <a:r>
              <a:rPr lang="en-US" dirty="0">
                <a:latin typeface="Calibri" panose="020F0502020204030204" pitchFamily="34" charset="0"/>
                <a:cs typeface="Calibri" panose="020F0502020204030204" pitchFamily="34" charset="0"/>
              </a:rPr>
              <a:t>non-profit </a:t>
            </a:r>
            <a:r>
              <a:rPr lang="en-US" dirty="0" err="1">
                <a:latin typeface="Calibri" panose="020F0502020204030204" pitchFamily="34" charset="0"/>
                <a:cs typeface="Calibri" panose="020F0502020204030204" pitchFamily="34" charset="0"/>
              </a:rPr>
              <a:t>organisations</a:t>
            </a:r>
            <a:r>
              <a:rPr lang="en-US" dirty="0">
                <a:latin typeface="Calibri" panose="020F0502020204030204" pitchFamily="34" charset="0"/>
                <a:cs typeface="Calibri" panose="020F0502020204030204" pitchFamily="34" charset="0"/>
              </a:rPr>
              <a:t> (private or public)</a:t>
            </a:r>
            <a:r>
              <a:rPr lang="sr-Latn-RS"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non-governmental </a:t>
            </a:r>
            <a:r>
              <a:rPr lang="en-US" dirty="0" err="1">
                <a:latin typeface="Calibri" panose="020F0502020204030204" pitchFamily="34" charset="0"/>
                <a:cs typeface="Calibri" panose="020F0502020204030204" pitchFamily="34" charset="0"/>
              </a:rPr>
              <a:t>organisations</a:t>
            </a:r>
            <a:r>
              <a:rPr lang="sr-Latn-RS"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public authorities and their networks or associations at European, international, national, regional and local level, or </a:t>
            </a:r>
            <a:r>
              <a:rPr lang="en-US" dirty="0" err="1">
                <a:latin typeface="Calibri" panose="020F0502020204030204" pitchFamily="34" charset="0"/>
                <a:cs typeface="Calibri" panose="020F0502020204030204" pitchFamily="34" charset="0"/>
              </a:rPr>
              <a:t>organisations</a:t>
            </a:r>
            <a:r>
              <a:rPr lang="en-US" dirty="0">
                <a:latin typeface="Calibri" panose="020F0502020204030204" pitchFamily="34" charset="0"/>
                <a:cs typeface="Calibri" panose="020F0502020204030204" pitchFamily="34" charset="0"/>
              </a:rPr>
              <a:t> acting on behalf of a public authority, responsible for or active in the fields of tourism, economic affairs, industry, business support or related fields</a:t>
            </a:r>
            <a:r>
              <a:rPr lang="sr-Latn-RS"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international </a:t>
            </a:r>
            <a:r>
              <a:rPr lang="en-US" dirty="0" err="1">
                <a:latin typeface="Calibri" panose="020F0502020204030204" pitchFamily="34" charset="0"/>
                <a:cs typeface="Calibri" panose="020F0502020204030204" pitchFamily="34" charset="0"/>
              </a:rPr>
              <a:t>organisations</a:t>
            </a:r>
            <a:r>
              <a:rPr lang="sr-Latn-RS"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private and profit making entities including micro, small and medium sized enterprises (SMEs) active in tourism and business support</a:t>
            </a:r>
            <a:r>
              <a:rPr lang="sr-Latn-RS"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chambers of commerce and industry</a:t>
            </a:r>
            <a:r>
              <a:rPr lang="sr-Latn-RS"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training and educational institutions, including universities and research </a:t>
            </a:r>
            <a:r>
              <a:rPr lang="en-US" dirty="0" err="1">
                <a:latin typeface="Calibri" panose="020F0502020204030204" pitchFamily="34" charset="0"/>
                <a:cs typeface="Calibri" panose="020F0502020204030204" pitchFamily="34" charset="0"/>
              </a:rPr>
              <a:t>centres</a:t>
            </a:r>
            <a:r>
              <a:rPr lang="en-US" dirty="0">
                <a:latin typeface="Calibri" panose="020F0502020204030204" pitchFamily="34" charset="0"/>
                <a:cs typeface="Calibri" panose="020F0502020204030204" pitchFamily="34" charset="0"/>
              </a:rPr>
              <a:t> active in tourism and business support</a:t>
            </a:r>
            <a:endParaRPr lang="sr-Latn-RS" dirty="0">
              <a:latin typeface="Calibri" panose="020F0502020204030204" pitchFamily="34" charset="0"/>
              <a:cs typeface="Calibri" panose="020F0502020204030204" pitchFamily="34" charset="0"/>
            </a:endParaRPr>
          </a:p>
          <a:p>
            <a:pPr marL="0" indent="0" algn="ctr">
              <a:buNone/>
            </a:pPr>
            <a:endParaRPr lang="en-US" dirty="0">
              <a:latin typeface="Calibri" panose="020F0502020204030204" pitchFamily="34" charset="0"/>
              <a:cs typeface="Calibri" panose="020F0502020204030204" pitchFamily="34" charset="0"/>
            </a:endParaRPr>
          </a:p>
          <a:p>
            <a:pPr marL="0" indent="0" algn="ctr">
              <a:buNone/>
            </a:pPr>
            <a:r>
              <a:rPr lang="en-US" b="1" dirty="0">
                <a:latin typeface="Calibri" panose="020F0502020204030204" pitchFamily="34" charset="0"/>
                <a:cs typeface="Calibri" panose="020F0502020204030204" pitchFamily="34" charset="0"/>
              </a:rPr>
              <a:t>Natural persons are not eligible.</a:t>
            </a:r>
          </a:p>
        </p:txBody>
      </p:sp>
      <p:pic>
        <p:nvPicPr>
          <p:cNvPr id="4" name="Resim 3" descr="Image result for cosme eu ec">
            <a:extLst>
              <a:ext uri="{FF2B5EF4-FFF2-40B4-BE49-F238E27FC236}">
                <a16:creationId xmlns:a16="http://schemas.microsoft.com/office/drawing/2014/main" id="{795B5CA5-312A-4882-871D-3F38D733DF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234" y="5696025"/>
            <a:ext cx="2229945" cy="95806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9487633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678403" y="292324"/>
            <a:ext cx="10515600" cy="5235639"/>
          </a:xfrm>
          <a:ln>
            <a:noFill/>
          </a:ln>
          <a:effectLst/>
          <a:scene3d>
            <a:camera prst="orthographicFront">
              <a:rot lat="0" lon="0" rev="0"/>
            </a:camera>
            <a:lightRig rig="chilly" dir="t">
              <a:rot lat="0" lon="0" rev="18480000"/>
            </a:lightRig>
          </a:scene3d>
          <a:sp3d prstMaterial="clear">
            <a:bevelT h="63500"/>
          </a:sp3d>
        </p:spPr>
        <p:txBody>
          <a:bodyPr>
            <a:normAutofit fontScale="62500" lnSpcReduction="20000"/>
          </a:bodyPr>
          <a:lstStyle/>
          <a:p>
            <a:pPr algn="just">
              <a:lnSpc>
                <a:spcPct val="107000"/>
              </a:lnSpc>
              <a:spcAft>
                <a:spcPts val="800"/>
              </a:spcAft>
            </a:pP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rPr>
              <a:t>Find a Call </a:t>
            </a:r>
            <a:r>
              <a:rPr lang="tr-TR"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2"/>
              </a:rPr>
              <a:t>https://ec.europa.eu/easme/en/cosme-0</a:t>
            </a:r>
            <a:endParaRPr lang="sr-Latn-RS" u="sng"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US" b="1" dirty="0">
                <a:latin typeface="Calibri" panose="020F0502020204030204" pitchFamily="34" charset="0"/>
                <a:ea typeface="Calibri" panose="020F0502020204030204" pitchFamily="34" charset="0"/>
                <a:cs typeface="Calibri" panose="020F0502020204030204" pitchFamily="34" charset="0"/>
              </a:rPr>
              <a:t>Local financial intermediaries </a:t>
            </a:r>
            <a:r>
              <a:rPr lang="sr-Latn-RS" b="1"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hlinkClick r:id="rId3"/>
              </a:rPr>
              <a:t>http://www.access2finance.eu</a:t>
            </a:r>
            <a:r>
              <a:rPr lang="sr-Latn-RS" dirty="0">
                <a:latin typeface="Calibri" panose="020F0502020204030204" pitchFamily="34" charset="0"/>
                <a:ea typeface="Calibri" panose="020F0502020204030204" pitchFamily="34" charset="0"/>
                <a:cs typeface="Calibri" panose="020F0502020204030204" pitchFamily="34" charset="0"/>
              </a:rPr>
              <a:t> </a:t>
            </a:r>
          </a:p>
          <a:p>
            <a:pPr algn="just">
              <a:lnSpc>
                <a:spcPct val="107000"/>
              </a:lnSpc>
              <a:spcAft>
                <a:spcPts val="800"/>
              </a:spcAft>
            </a:pPr>
            <a:r>
              <a:rPr lang="en-US" b="1" dirty="0">
                <a:latin typeface="Calibri" panose="020F0502020204030204" pitchFamily="34" charset="0"/>
                <a:ea typeface="Calibri" panose="020F0502020204030204" pitchFamily="34" charset="0"/>
                <a:cs typeface="Calibri" panose="020F0502020204030204" pitchFamily="34" charset="0"/>
              </a:rPr>
              <a:t>Enterprise Europe Network</a:t>
            </a:r>
            <a:r>
              <a:rPr lang="sr-Latn-RS" b="1"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hlinkClick r:id="rId4"/>
              </a:rPr>
              <a:t>https://een.ec.europa.eu</a:t>
            </a:r>
            <a:r>
              <a:rPr lang="sr-Latn-RS" dirty="0">
                <a:latin typeface="Calibri" panose="020F0502020204030204" pitchFamily="34" charset="0"/>
                <a:ea typeface="Calibri" panose="020F0502020204030204" pitchFamily="34" charset="0"/>
                <a:cs typeface="Calibri" panose="020F0502020204030204" pitchFamily="34" charset="0"/>
              </a:rPr>
              <a:t> </a:t>
            </a:r>
          </a:p>
          <a:p>
            <a:pPr algn="just">
              <a:lnSpc>
                <a:spcPct val="107000"/>
              </a:lnSpc>
              <a:spcAft>
                <a:spcPts val="800"/>
              </a:spcAft>
            </a:pPr>
            <a:r>
              <a:rPr lang="en-US" b="1" dirty="0">
                <a:latin typeface="Calibri" panose="020F0502020204030204" pitchFamily="34" charset="0"/>
                <a:ea typeface="Calibri" panose="020F0502020204030204" pitchFamily="34" charset="0"/>
                <a:cs typeface="Calibri" panose="020F0502020204030204" pitchFamily="34" charset="0"/>
              </a:rPr>
              <a:t>Cluster collaboration platform </a:t>
            </a:r>
            <a:r>
              <a:rPr lang="en-US" dirty="0">
                <a:latin typeface="Calibri" panose="020F0502020204030204" pitchFamily="34" charset="0"/>
                <a:ea typeface="Calibri" panose="020F0502020204030204" pitchFamily="34" charset="0"/>
                <a:cs typeface="Calibri" panose="020F0502020204030204" pitchFamily="34" charset="0"/>
                <a:hlinkClick r:id="rId5"/>
              </a:rPr>
              <a:t>https://www.clustercollaboration.eu</a:t>
            </a:r>
            <a:r>
              <a:rPr lang="sr-Latn-RS"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rPr>
              <a:t>Regulations</a:t>
            </a:r>
            <a:r>
              <a:rPr lang="sr-Latn-RS"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tr-TR"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https://eur-lex.europa.eu/legal-content/EN/TXT/?uri=CELEX%3A32013R1287</a:t>
            </a: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rPr>
              <a:t>Work Programme: </a:t>
            </a: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tr-TR"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a:t>
            </a:r>
            <a:r>
              <a:rPr lang="tr-TR"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a:t>
            </a:r>
            <a:r>
              <a:rPr lang="tr-TR"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ec.europa.eu</a:t>
            </a:r>
            <a:r>
              <a:rPr lang="tr-TR"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a:t>
            </a:r>
            <a:r>
              <a:rPr lang="tr-TR"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research</a:t>
            </a:r>
            <a:r>
              <a:rPr lang="tr-TR"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a:t>
            </a:r>
            <a:r>
              <a:rPr lang="tr-TR"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participants</a:t>
            </a:r>
            <a:r>
              <a:rPr lang="tr-TR"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/data/</a:t>
            </a:r>
            <a:r>
              <a:rPr lang="tr-TR"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ref</a:t>
            </a:r>
            <a:r>
              <a:rPr lang="tr-TR"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a:t>
            </a:r>
            <a:r>
              <a:rPr lang="tr-TR"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other_eu_prog</a:t>
            </a:r>
            <a:r>
              <a:rPr lang="tr-TR"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a:t>
            </a:r>
            <a:r>
              <a:rPr lang="tr-TR"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cosme</a:t>
            </a:r>
            <a:r>
              <a:rPr lang="tr-TR"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a:t>
            </a:r>
            <a:r>
              <a:rPr lang="tr-TR"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wp-call</a:t>
            </a:r>
            <a:r>
              <a:rPr lang="tr-TR"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a:t>
            </a:r>
            <a:r>
              <a:rPr lang="tr-TR"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cosme-wp-2019_en.pdf</a:t>
            </a: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tr-TR" b="1" dirty="0">
                <a:solidFill>
                  <a:srgbClr val="000000"/>
                </a:solidFill>
                <a:latin typeface="Calibri" panose="020F0502020204030204" pitchFamily="34" charset="0"/>
                <a:ea typeface="Calibri" panose="020F0502020204030204" pitchFamily="34" charset="0"/>
                <a:cs typeface="Calibri" panose="020F0502020204030204" pitchFamily="34" charset="0"/>
              </a:rPr>
              <a:t>Cosme Data Hub</a:t>
            </a:r>
            <a:r>
              <a:rPr lang="sr-Latn-RS"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tr-TR"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https://cosme.easme-web.eu/</a:t>
            </a: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b="1" dirty="0">
                <a:latin typeface="Calibri" panose="020F0502020204030204" pitchFamily="34" charset="0"/>
                <a:ea typeface="Calibri" panose="020F0502020204030204" pitchFamily="34" charset="0"/>
                <a:cs typeface="Calibri" panose="020F0502020204030204" pitchFamily="34" charset="0"/>
              </a:rPr>
              <a:t>Reference Documents for </a:t>
            </a:r>
            <a:r>
              <a:rPr lang="en-GB" b="1" dirty="0" err="1">
                <a:latin typeface="Calibri" panose="020F0502020204030204" pitchFamily="34" charset="0"/>
                <a:ea typeface="Calibri" panose="020F0502020204030204" pitchFamily="34" charset="0"/>
                <a:cs typeface="Calibri" panose="020F0502020204030204" pitchFamily="34" charset="0"/>
              </a:rPr>
              <a:t>COSME</a:t>
            </a:r>
            <a:r>
              <a:rPr lang="en-GB" b="1" dirty="0">
                <a:latin typeface="Calibri" panose="020F0502020204030204" pitchFamily="34" charset="0"/>
                <a:ea typeface="Calibri" panose="020F0502020204030204" pitchFamily="34" charset="0"/>
                <a:cs typeface="Calibri" panose="020F0502020204030204" pitchFamily="34" charset="0"/>
              </a:rPr>
              <a:t>;</a:t>
            </a: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tr-TR"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a:t>
            </a:r>
            <a:r>
              <a:rPr lang="tr-TR"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a:t>
            </a:r>
            <a:r>
              <a:rPr lang="tr-TR"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ec.europa.eu</a:t>
            </a:r>
            <a:r>
              <a:rPr lang="tr-TR"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a:t>
            </a:r>
            <a:r>
              <a:rPr lang="tr-TR"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info</a:t>
            </a:r>
            <a:r>
              <a:rPr lang="tr-TR"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a:t>
            </a:r>
            <a:r>
              <a:rPr lang="tr-TR"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funding-tenders</a:t>
            </a:r>
            <a:r>
              <a:rPr lang="tr-TR"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a:t>
            </a:r>
            <a:r>
              <a:rPr lang="tr-TR"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opportunities</a:t>
            </a:r>
            <a:r>
              <a:rPr lang="tr-TR"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/portal/</a:t>
            </a:r>
            <a:r>
              <a:rPr lang="tr-TR"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screen</a:t>
            </a:r>
            <a:r>
              <a:rPr lang="tr-TR"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/how-</a:t>
            </a:r>
            <a:r>
              <a:rPr lang="tr-TR"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to</a:t>
            </a:r>
            <a:r>
              <a:rPr lang="tr-TR"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a:t>
            </a:r>
            <a:r>
              <a:rPr lang="tr-TR"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participate</a:t>
            </a:r>
            <a:r>
              <a:rPr lang="tr-TR"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a:t>
            </a:r>
            <a:r>
              <a:rPr lang="tr-TR" u="sng" dirty="0" err="1">
                <a:solidFill>
                  <a:srgbClr val="0000FF"/>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reference-documents</a:t>
            </a:r>
            <a:endParaRPr lang="en-US" dirty="0">
              <a:latin typeface="Calibri" panose="020F0502020204030204" pitchFamily="34" charset="0"/>
              <a:ea typeface="Calibri" panose="020F0502020204030204" pitchFamily="34" charset="0"/>
              <a:cs typeface="Calibri" panose="020F0502020204030204" pitchFamily="34" charset="0"/>
            </a:endParaRPr>
          </a:p>
          <a:p>
            <a:pPr algn="just"/>
            <a:endParaRPr lang="en-US" dirty="0">
              <a:latin typeface="Calibri" panose="020F0502020204030204" pitchFamily="34" charset="0"/>
              <a:cs typeface="Calibri" panose="020F0502020204030204" pitchFamily="34" charset="0"/>
            </a:endParaRPr>
          </a:p>
        </p:txBody>
      </p:sp>
      <p:pic>
        <p:nvPicPr>
          <p:cNvPr id="4" name="Resim 3" descr="Image result for cosme eu ec">
            <a:extLst>
              <a:ext uri="{FF2B5EF4-FFF2-40B4-BE49-F238E27FC236}">
                <a16:creationId xmlns:a16="http://schemas.microsoft.com/office/drawing/2014/main" id="{795B5CA5-312A-4882-871D-3F38D733DFF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0191" y="5607608"/>
            <a:ext cx="2229945" cy="95806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0528942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5A767E8-99D2-4168-B815-F7F2A2799FB0}"/>
              </a:ext>
            </a:extLst>
          </p:cNvPr>
          <p:cNvSpPr>
            <a:spLocks noGrp="1" noChangeArrowheads="1"/>
          </p:cNvSpPr>
          <p:nvPr>
            <p:ph type="title"/>
          </p:nvPr>
        </p:nvSpPr>
        <p:spPr>
          <a:xfrm>
            <a:off x="3044249" y="1280047"/>
            <a:ext cx="6103501" cy="1935889"/>
          </a:xfrm>
        </p:spPr>
        <p:txBody>
          <a:bodyPr>
            <a:noAutofit/>
          </a:bodyPr>
          <a:lstStyle/>
          <a:p>
            <a:pPr algn="ctr"/>
            <a:r>
              <a:rPr lang="en-US" altLang="en-US" sz="5000" b="1" dirty="0">
                <a:solidFill>
                  <a:schemeClr val="accent5">
                    <a:lumMod val="50000"/>
                  </a:schemeClr>
                </a:solidFill>
                <a:latin typeface="+mn-lt"/>
              </a:rPr>
              <a:t>3rd EU Health - Health for Growth</a:t>
            </a:r>
            <a:endParaRPr lang="en-GB" altLang="en-US" sz="5000" b="1" dirty="0">
              <a:solidFill>
                <a:schemeClr val="accent5">
                  <a:lumMod val="50000"/>
                </a:schemeClr>
              </a:solidFill>
              <a:latin typeface="+mn-lt"/>
            </a:endParaRPr>
          </a:p>
        </p:txBody>
      </p:sp>
      <p:pic>
        <p:nvPicPr>
          <p:cNvPr id="6" name="Resim 5" descr="Image result for 3rd EU Health - Health for Growth eu ec image">
            <a:extLst>
              <a:ext uri="{FF2B5EF4-FFF2-40B4-BE49-F238E27FC236}">
                <a16:creationId xmlns:a16="http://schemas.microsoft.com/office/drawing/2014/main" id="{F9C27113-12B3-4635-90EF-E53412564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6635" y="3399225"/>
            <a:ext cx="2178728" cy="2178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2666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Image result for 3rd EU Health - Health for Growth eu ec image">
            <a:extLst>
              <a:ext uri="{FF2B5EF4-FFF2-40B4-BE49-F238E27FC236}">
                <a16:creationId xmlns:a16="http://schemas.microsoft.com/office/drawing/2014/main" id="{F9C27113-12B3-4635-90EF-E53412564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836" y="5155814"/>
            <a:ext cx="1567543" cy="156754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AEE450CE-BDD4-4971-BC67-417B0365CACA}"/>
              </a:ext>
            </a:extLst>
          </p:cNvPr>
          <p:cNvSpPr>
            <a:spLocks noGrp="1" noChangeArrowheads="1"/>
          </p:cNvSpPr>
          <p:nvPr>
            <p:ph type="title"/>
          </p:nvPr>
        </p:nvSpPr>
        <p:spPr>
          <a:xfrm>
            <a:off x="313278" y="451100"/>
            <a:ext cx="8430087" cy="602019"/>
          </a:xfrm>
        </p:spPr>
        <p:txBody>
          <a:bodyPr>
            <a:noAutofit/>
          </a:bodyPr>
          <a:lstStyle/>
          <a:p>
            <a:r>
              <a:rPr lang="en-US" altLang="en-US" sz="3200" b="1" dirty="0">
                <a:solidFill>
                  <a:schemeClr val="accent5">
                    <a:lumMod val="50000"/>
                  </a:schemeClr>
                </a:solidFill>
                <a:latin typeface="+mn-lt"/>
              </a:rPr>
              <a:t>THE THIRD HEALTH PROGRAMME 2014-2020</a:t>
            </a:r>
            <a:endParaRPr lang="en-GB" altLang="en-US" sz="3200" b="1" dirty="0">
              <a:solidFill>
                <a:schemeClr val="accent5">
                  <a:lumMod val="50000"/>
                </a:schemeClr>
              </a:solidFill>
              <a:latin typeface="+mn-lt"/>
            </a:endParaRPr>
          </a:p>
        </p:txBody>
      </p:sp>
      <p:sp>
        <p:nvSpPr>
          <p:cNvPr id="5" name="Dikdörtgen 4">
            <a:extLst>
              <a:ext uri="{FF2B5EF4-FFF2-40B4-BE49-F238E27FC236}">
                <a16:creationId xmlns:a16="http://schemas.microsoft.com/office/drawing/2014/main" id="{13C570B2-1CE3-4360-8372-AB225D9F6AC6}"/>
              </a:ext>
            </a:extLst>
          </p:cNvPr>
          <p:cNvSpPr/>
          <p:nvPr/>
        </p:nvSpPr>
        <p:spPr>
          <a:xfrm>
            <a:off x="381991" y="1470678"/>
            <a:ext cx="11324140" cy="3774367"/>
          </a:xfrm>
          <a:prstGeom prst="rect">
            <a:avLst/>
          </a:prstGeom>
        </p:spPr>
        <p:txBody>
          <a:bodyPr wrap="square">
            <a:spAutoFit/>
          </a:bodyPr>
          <a:lstStyle/>
          <a:p>
            <a:pPr algn="just">
              <a:lnSpc>
                <a:spcPct val="107000"/>
              </a:lnSpc>
              <a:spcAft>
                <a:spcPts val="800"/>
              </a:spcAft>
            </a:pPr>
            <a:r>
              <a:rPr 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The Health for Growth </a:t>
            </a:r>
            <a:r>
              <a:rPr lang="en-US" sz="2000" b="1" dirty="0" err="1">
                <a:solidFill>
                  <a:prstClr val="black"/>
                </a:solidFill>
                <a:latin typeface="Calibri" panose="020F0502020204030204" pitchFamily="34" charset="0"/>
                <a:ea typeface="Calibri" panose="020F0502020204030204" pitchFamily="34" charset="0"/>
                <a:cs typeface="Calibri" panose="020F0502020204030204" pitchFamily="34" charset="0"/>
              </a:rPr>
              <a:t>Programme</a:t>
            </a:r>
            <a:r>
              <a:rPr 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is the third action supporting the objectives of the EU’s Health strategy. </a:t>
            </a:r>
            <a:endParaRPr lang="en-GB"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GB" sz="2000" u="sng" dirty="0">
                <a:solidFill>
                  <a:prstClr val="black"/>
                </a:solidFill>
                <a:latin typeface="Calibri" panose="020F0502020204030204" pitchFamily="34" charset="0"/>
                <a:ea typeface="Calibri" panose="020F0502020204030204" pitchFamily="34" charset="0"/>
                <a:cs typeface="Calibri" panose="020F0502020204030204" pitchFamily="34" charset="0"/>
              </a:rPr>
              <a:t>General objectives </a:t>
            </a:r>
            <a:r>
              <a:rPr lang="en-GB" sz="2000" dirty="0">
                <a:solidFill>
                  <a:prstClr val="black"/>
                </a:solidFill>
                <a:latin typeface="Calibri" panose="020F0502020204030204" pitchFamily="34" charset="0"/>
                <a:ea typeface="Calibri" panose="020F0502020204030204" pitchFamily="34" charset="0"/>
                <a:cs typeface="Calibri" panose="020F0502020204030204" pitchFamily="34" charset="0"/>
              </a:rPr>
              <a:t>of the program: </a:t>
            </a:r>
          </a:p>
          <a:p>
            <a:pPr marL="800100" lvl="1" indent="-342900" algn="just">
              <a:lnSpc>
                <a:spcPct val="107000"/>
              </a:lnSpc>
              <a:spcAft>
                <a:spcPts val="800"/>
              </a:spcAft>
              <a:buFont typeface="Arial" panose="020B0604020202020204" pitchFamily="34" charset="0"/>
              <a:buChar char="•"/>
            </a:pPr>
            <a:r>
              <a:rPr lang="en-GB" sz="2000" dirty="0">
                <a:solidFill>
                  <a:prstClr val="black"/>
                </a:solidFill>
                <a:latin typeface="Calibri" panose="020F0502020204030204" pitchFamily="34" charset="0"/>
                <a:ea typeface="Calibri" panose="020F0502020204030204" pitchFamily="34" charset="0"/>
                <a:cs typeface="Calibri" panose="020F0502020204030204" pitchFamily="34" charset="0"/>
              </a:rPr>
              <a:t>To Improve the health of EU citizens and reduce health inequalities, </a:t>
            </a:r>
          </a:p>
          <a:p>
            <a:pPr marL="800100" lvl="1" indent="-342900" algn="just">
              <a:lnSpc>
                <a:spcPct val="107000"/>
              </a:lnSpc>
              <a:spcAft>
                <a:spcPts val="800"/>
              </a:spcAft>
              <a:buFont typeface="Arial" panose="020B0604020202020204" pitchFamily="34" charset="0"/>
              <a:buChar char="•"/>
            </a:pPr>
            <a:r>
              <a:rPr lang="en-GB" sz="2000" dirty="0">
                <a:solidFill>
                  <a:prstClr val="black"/>
                </a:solidFill>
                <a:latin typeface="Calibri" panose="020F0502020204030204" pitchFamily="34" charset="0"/>
                <a:ea typeface="Calibri" panose="020F0502020204030204" pitchFamily="34" charset="0"/>
                <a:cs typeface="Calibri" panose="020F0502020204030204" pitchFamily="34" charset="0"/>
              </a:rPr>
              <a:t>Encourage innovation in health and increase sustainability of health systems, </a:t>
            </a:r>
          </a:p>
          <a:p>
            <a:pPr marL="800100" lvl="1" indent="-342900" algn="just">
              <a:lnSpc>
                <a:spcPct val="107000"/>
              </a:lnSpc>
              <a:spcAft>
                <a:spcPts val="800"/>
              </a:spcAft>
              <a:buFont typeface="Arial" panose="020B0604020202020204" pitchFamily="34" charset="0"/>
              <a:buChar char="•"/>
            </a:pPr>
            <a:r>
              <a:rPr lang="en-GB" sz="2000" dirty="0">
                <a:solidFill>
                  <a:prstClr val="black"/>
                </a:solidFill>
                <a:latin typeface="Calibri" panose="020F0502020204030204" pitchFamily="34" charset="0"/>
                <a:ea typeface="Calibri" panose="020F0502020204030204" pitchFamily="34" charset="0"/>
                <a:cs typeface="Calibri" panose="020F0502020204030204" pitchFamily="34" charset="0"/>
              </a:rPr>
              <a:t>Focus on themes that address current health issues across Member States and</a:t>
            </a:r>
          </a:p>
          <a:p>
            <a:pPr marL="800100" lvl="1" indent="-342900" algn="just">
              <a:lnSpc>
                <a:spcPct val="107000"/>
              </a:lnSpc>
              <a:spcAft>
                <a:spcPts val="800"/>
              </a:spcAft>
              <a:buFont typeface="Arial" panose="020B0604020202020204" pitchFamily="34" charset="0"/>
              <a:buChar char="•"/>
            </a:pPr>
            <a:r>
              <a:rPr lang="en-GB" sz="2000" dirty="0">
                <a:solidFill>
                  <a:prstClr val="black"/>
                </a:solidFill>
                <a:latin typeface="Calibri" panose="020F0502020204030204" pitchFamily="34" charset="0"/>
                <a:ea typeface="Calibri" panose="020F0502020204030204" pitchFamily="34" charset="0"/>
                <a:cs typeface="Calibri" panose="020F0502020204030204" pitchFamily="34" charset="0"/>
              </a:rPr>
              <a:t>Support and encourage cooperation between Member States.</a:t>
            </a:r>
            <a:endPar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GB" sz="2000" dirty="0">
                <a:solidFill>
                  <a:prstClr val="black"/>
                </a:solidFill>
                <a:latin typeface="Calibri" panose="020F0502020204030204" pitchFamily="34" charset="0"/>
                <a:ea typeface="Calibri" panose="020F0502020204030204" pitchFamily="34" charset="0"/>
                <a:cs typeface="Calibri" panose="020F0502020204030204" pitchFamily="34" charset="0"/>
              </a:rPr>
              <a:t>The EU Health Programme outlines the strategy for ensuring good health and healthcare. </a:t>
            </a:r>
          </a:p>
          <a:p>
            <a:pPr algn="just">
              <a:lnSpc>
                <a:spcPct val="107000"/>
              </a:lnSpc>
              <a:spcAft>
                <a:spcPts val="800"/>
              </a:spcAft>
            </a:pPr>
            <a:r>
              <a:rPr lang="en-GB" sz="2000" dirty="0">
                <a:solidFill>
                  <a:prstClr val="black"/>
                </a:solidFill>
                <a:latin typeface="Calibri" panose="020F0502020204030204" pitchFamily="34" charset="0"/>
                <a:ea typeface="Calibri" panose="020F0502020204030204" pitchFamily="34" charset="0"/>
                <a:cs typeface="Calibri" panose="020F0502020204030204" pitchFamily="34" charset="0"/>
              </a:rPr>
              <a:t>It feeds into the overall </a:t>
            </a:r>
            <a:r>
              <a:rPr lang="en-GB" sz="2000" u="sng" dirty="0">
                <a:solidFill>
                  <a:prstClr val="black"/>
                </a:solidFill>
                <a:latin typeface="Calibri" panose="020F0502020204030204" pitchFamily="34" charset="0"/>
                <a:ea typeface="Calibri" panose="020F0502020204030204" pitchFamily="34" charset="0"/>
                <a:cs typeface="Calibri" panose="020F0502020204030204" pitchFamily="34" charset="0"/>
              </a:rPr>
              <a:t>Europe 2020 strategy </a:t>
            </a:r>
            <a:r>
              <a:rPr lang="en-GB" sz="2000" dirty="0">
                <a:solidFill>
                  <a:prstClr val="black"/>
                </a:solidFill>
                <a:latin typeface="Calibri" panose="020F0502020204030204" pitchFamily="34" charset="0"/>
                <a:ea typeface="Calibri" panose="020F0502020204030204" pitchFamily="34" charset="0"/>
                <a:cs typeface="Calibri" panose="020F0502020204030204" pitchFamily="34" charset="0"/>
              </a:rPr>
              <a:t>which aims to make the EU a smart, sustainable and inclusive economy promoting growth for all – one prerequisite for which is good health. </a:t>
            </a:r>
            <a:endPar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34964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AEE450CE-BDD4-4971-BC67-417B0365CACA}"/>
              </a:ext>
            </a:extLst>
          </p:cNvPr>
          <p:cNvSpPr>
            <a:spLocks noGrp="1" noChangeArrowheads="1"/>
          </p:cNvSpPr>
          <p:nvPr>
            <p:ph type="title"/>
          </p:nvPr>
        </p:nvSpPr>
        <p:spPr>
          <a:xfrm>
            <a:off x="313278" y="451100"/>
            <a:ext cx="8430087" cy="602019"/>
          </a:xfrm>
        </p:spPr>
        <p:txBody>
          <a:bodyPr>
            <a:noAutofit/>
          </a:bodyPr>
          <a:lstStyle/>
          <a:p>
            <a:r>
              <a:rPr lang="en-US" altLang="en-US" sz="3200" b="1" dirty="0">
                <a:solidFill>
                  <a:schemeClr val="accent5">
                    <a:lumMod val="50000"/>
                  </a:schemeClr>
                </a:solidFill>
                <a:latin typeface="+mn-lt"/>
              </a:rPr>
              <a:t>THE THIRD HEALTH PROGRAMME 2014-2020</a:t>
            </a:r>
            <a:endParaRPr lang="en-GB" altLang="en-US" sz="3200" b="1" dirty="0">
              <a:solidFill>
                <a:schemeClr val="accent5">
                  <a:lumMod val="50000"/>
                </a:schemeClr>
              </a:solidFill>
              <a:latin typeface="+mn-lt"/>
            </a:endParaRPr>
          </a:p>
        </p:txBody>
      </p:sp>
      <p:sp>
        <p:nvSpPr>
          <p:cNvPr id="5" name="Dikdörtgen 4">
            <a:extLst>
              <a:ext uri="{FF2B5EF4-FFF2-40B4-BE49-F238E27FC236}">
                <a16:creationId xmlns:a16="http://schemas.microsoft.com/office/drawing/2014/main" id="{13C570B2-1CE3-4360-8372-AB225D9F6AC6}"/>
              </a:ext>
            </a:extLst>
          </p:cNvPr>
          <p:cNvSpPr/>
          <p:nvPr/>
        </p:nvSpPr>
        <p:spPr>
          <a:xfrm>
            <a:off x="381991" y="1470678"/>
            <a:ext cx="10915280" cy="3158813"/>
          </a:xfrm>
          <a:prstGeom prst="rect">
            <a:avLst/>
          </a:prstGeom>
        </p:spPr>
        <p:txBody>
          <a:bodyPr wrap="square">
            <a:spAutoFit/>
          </a:bodyPr>
          <a:lstStyle/>
          <a:p>
            <a:pPr algn="just">
              <a:lnSpc>
                <a:spcPct val="107000"/>
              </a:lnSpc>
              <a:spcAft>
                <a:spcPts val="800"/>
              </a:spcAft>
            </a:pPr>
            <a:r>
              <a:rPr lang="en-GB" sz="2000" dirty="0">
                <a:solidFill>
                  <a:prstClr val="black"/>
                </a:solidFill>
                <a:latin typeface="Calibri" panose="020F0502020204030204" pitchFamily="34" charset="0"/>
                <a:ea typeface="Calibri" panose="020F0502020204030204" pitchFamily="34" charset="0"/>
                <a:cs typeface="Calibri" panose="020F0502020204030204" pitchFamily="34" charset="0"/>
              </a:rPr>
              <a:t>The Programme is focusing on </a:t>
            </a:r>
            <a:r>
              <a:rPr lang="en-GB" sz="2000" u="sng" dirty="0">
                <a:solidFill>
                  <a:prstClr val="black"/>
                </a:solidFill>
                <a:latin typeface="Calibri" panose="020F0502020204030204" pitchFamily="34" charset="0"/>
                <a:ea typeface="Calibri" panose="020F0502020204030204" pitchFamily="34" charset="0"/>
                <a:cs typeface="Calibri" panose="020F0502020204030204" pitchFamily="34" charset="0"/>
              </a:rPr>
              <a:t>major Commission priorities</a:t>
            </a:r>
            <a:r>
              <a:rPr lang="en-GB" sz="2000" dirty="0">
                <a:solidFill>
                  <a:prstClr val="black"/>
                </a:solidFill>
                <a:latin typeface="Calibri" panose="020F0502020204030204" pitchFamily="34" charset="0"/>
                <a:ea typeface="Calibri" panose="020F0502020204030204" pitchFamily="34" charset="0"/>
                <a:cs typeface="Calibri" panose="020F0502020204030204" pitchFamily="34" charset="0"/>
              </a:rPr>
              <a:t>, such as:</a:t>
            </a:r>
            <a:endPar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buFont typeface="Symbol" panose="05050102010706020507" pitchFamily="18" charset="2"/>
              <a:buChar char=""/>
            </a:pPr>
            <a:r>
              <a:rPr lang="en-GB" sz="2000" dirty="0">
                <a:solidFill>
                  <a:prstClr val="black"/>
                </a:solidFill>
                <a:latin typeface="Calibri" panose="020F0502020204030204" pitchFamily="34" charset="0"/>
                <a:ea typeface="Calibri" panose="020F0502020204030204" pitchFamily="34" charset="0"/>
                <a:cs typeface="Calibri" panose="020F0502020204030204" pitchFamily="34" charset="0"/>
              </a:rPr>
              <a:t>Jobs, growth and investment - health of population and health care services as a productive factor for growth and jobs</a:t>
            </a:r>
            <a:endPar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buFont typeface="Symbol" panose="05050102010706020507" pitchFamily="18" charset="2"/>
              <a:buChar char=""/>
            </a:pPr>
            <a:r>
              <a:rPr lang="en-GB" sz="2000" dirty="0">
                <a:solidFill>
                  <a:prstClr val="black"/>
                </a:solidFill>
                <a:latin typeface="Calibri" panose="020F0502020204030204" pitchFamily="34" charset="0"/>
                <a:ea typeface="Calibri" panose="020F0502020204030204" pitchFamily="34" charset="0"/>
                <a:cs typeface="Calibri" panose="020F0502020204030204" pitchFamily="34" charset="0"/>
              </a:rPr>
              <a:t>Internal market - for pharmaceuticals, medical devices, cross-border health care directive, and Health Technology Assessment</a:t>
            </a:r>
            <a:endPar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buFont typeface="Symbol" panose="05050102010706020507" pitchFamily="18" charset="2"/>
              <a:buChar char=""/>
            </a:pPr>
            <a:r>
              <a:rPr lang="en-GB" sz="2000" dirty="0">
                <a:solidFill>
                  <a:prstClr val="black"/>
                </a:solidFill>
                <a:latin typeface="Calibri" panose="020F0502020204030204" pitchFamily="34" charset="0"/>
                <a:ea typeface="Calibri" panose="020F0502020204030204" pitchFamily="34" charset="0"/>
                <a:cs typeface="Calibri" panose="020F0502020204030204" pitchFamily="34" charset="0"/>
              </a:rPr>
              <a:t>Single digital market - including </a:t>
            </a:r>
            <a:r>
              <a:rPr lang="en-GB" sz="2000" dirty="0" err="1">
                <a:solidFill>
                  <a:prstClr val="black"/>
                </a:solidFill>
                <a:latin typeface="Calibri" panose="020F0502020204030204" pitchFamily="34" charset="0"/>
                <a:ea typeface="Calibri" panose="020F0502020204030204" pitchFamily="34" charset="0"/>
                <a:cs typeface="Calibri" panose="020F0502020204030204" pitchFamily="34" charset="0"/>
              </a:rPr>
              <a:t>eHealth</a:t>
            </a:r>
            <a:endPar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buFont typeface="Symbol" panose="05050102010706020507" pitchFamily="18" charset="2"/>
              <a:buChar char=""/>
            </a:pPr>
            <a:r>
              <a:rPr lang="en-GB" sz="2000" dirty="0">
                <a:solidFill>
                  <a:prstClr val="black"/>
                </a:solidFill>
                <a:latin typeface="Calibri" panose="020F0502020204030204" pitchFamily="34" charset="0"/>
                <a:ea typeface="Calibri" panose="020F0502020204030204" pitchFamily="34" charset="0"/>
                <a:cs typeface="Calibri" panose="020F0502020204030204" pitchFamily="34" charset="0"/>
              </a:rPr>
              <a:t>Justice and fundamental rights - fighting against health inequalities</a:t>
            </a:r>
            <a:endPar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buFont typeface="Symbol" panose="05050102010706020507" pitchFamily="18" charset="2"/>
              <a:buChar char=""/>
            </a:pPr>
            <a:r>
              <a:rPr lang="en-GB" sz="2000" dirty="0">
                <a:solidFill>
                  <a:prstClr val="black"/>
                </a:solidFill>
                <a:latin typeface="Calibri" panose="020F0502020204030204" pitchFamily="34" charset="0"/>
                <a:ea typeface="Calibri" panose="020F0502020204030204" pitchFamily="34" charset="0"/>
                <a:cs typeface="Calibri" panose="020F0502020204030204" pitchFamily="34" charset="0"/>
              </a:rPr>
              <a:t>Migration policy</a:t>
            </a:r>
            <a:endPar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7000"/>
              </a:lnSpc>
              <a:spcAft>
                <a:spcPts val="800"/>
              </a:spcAft>
              <a:buFont typeface="Symbol" panose="05050102010706020507" pitchFamily="18" charset="2"/>
              <a:buChar char=""/>
            </a:pPr>
            <a:r>
              <a:rPr lang="en-GB" sz="2000" dirty="0">
                <a:solidFill>
                  <a:prstClr val="black"/>
                </a:solidFill>
                <a:latin typeface="Calibri" panose="020F0502020204030204" pitchFamily="34" charset="0"/>
                <a:ea typeface="Calibri" panose="020F0502020204030204" pitchFamily="34" charset="0"/>
                <a:cs typeface="Calibri" panose="020F0502020204030204" pitchFamily="34" charset="0"/>
              </a:rPr>
              <a:t>Security - preparedness and management of serious cross border health threats</a:t>
            </a:r>
            <a:endPar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Resim 5" descr="Image result for 3rd EU Health - Health for Growth eu ec image">
            <a:extLst>
              <a:ext uri="{FF2B5EF4-FFF2-40B4-BE49-F238E27FC236}">
                <a16:creationId xmlns:a16="http://schemas.microsoft.com/office/drawing/2014/main" id="{F9C27113-12B3-4635-90EF-E53412564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836" y="5155814"/>
            <a:ext cx="1567543" cy="1567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4484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Image result for 3rd EU Health - Health for Growth eu ec image">
            <a:extLst>
              <a:ext uri="{FF2B5EF4-FFF2-40B4-BE49-F238E27FC236}">
                <a16:creationId xmlns:a16="http://schemas.microsoft.com/office/drawing/2014/main" id="{F9C27113-12B3-4635-90EF-E53412564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2955" y="5490563"/>
            <a:ext cx="1163346" cy="1163346"/>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a:extLst>
              <a:ext uri="{FF2B5EF4-FFF2-40B4-BE49-F238E27FC236}">
                <a16:creationId xmlns:a16="http://schemas.microsoft.com/office/drawing/2014/main" id="{EFF5FC17-84D9-4B96-A5ED-DC792395846B}"/>
              </a:ext>
            </a:extLst>
          </p:cNvPr>
          <p:cNvSpPr/>
          <p:nvPr/>
        </p:nvSpPr>
        <p:spPr>
          <a:xfrm>
            <a:off x="258957" y="1106529"/>
            <a:ext cx="11686805" cy="5770811"/>
          </a:xfrm>
          <a:prstGeom prst="rect">
            <a:avLst/>
          </a:prstGeom>
        </p:spPr>
        <p:txBody>
          <a:bodyPr wrap="square">
            <a:spAutoFit/>
          </a:bodyPr>
          <a:lstStyle/>
          <a:p>
            <a:pPr algn="just"/>
            <a:r>
              <a:rPr lang="en-US" sz="2300" b="1" dirty="0">
                <a:solidFill>
                  <a:prstClr val="black"/>
                </a:solidFill>
                <a:latin typeface="Calibri" panose="020F0502020204030204" pitchFamily="34" charset="0"/>
                <a:cs typeface="Calibri" panose="020F0502020204030204" pitchFamily="34" charset="0"/>
              </a:rPr>
              <a:t>Total Budget: </a:t>
            </a:r>
            <a:r>
              <a:rPr lang="en-US" sz="2300" dirty="0">
                <a:solidFill>
                  <a:prstClr val="black"/>
                </a:solidFill>
                <a:latin typeface="Calibri" panose="020F0502020204030204" pitchFamily="34" charset="0"/>
                <a:cs typeface="Calibri" panose="020F0502020204030204" pitchFamily="34" charset="0"/>
              </a:rPr>
              <a:t>€449,4 million</a:t>
            </a:r>
            <a:endParaRPr lang="tr-TR" sz="2300" dirty="0">
              <a:solidFill>
                <a:prstClr val="black"/>
              </a:solidFill>
              <a:latin typeface="Calibri" panose="020F0502020204030204" pitchFamily="34" charset="0"/>
              <a:cs typeface="Calibri" panose="020F0502020204030204" pitchFamily="34" charset="0"/>
            </a:endParaRPr>
          </a:p>
          <a:p>
            <a:pPr algn="just"/>
            <a:endParaRPr lang="en-US" sz="2300" b="1" dirty="0">
              <a:solidFill>
                <a:prstClr val="black"/>
              </a:solidFill>
              <a:latin typeface="Calibri" panose="020F0502020204030204" pitchFamily="34" charset="0"/>
              <a:cs typeface="Calibri" panose="020F0502020204030204" pitchFamily="34" charset="0"/>
            </a:endParaRPr>
          </a:p>
          <a:p>
            <a:pPr algn="just"/>
            <a:r>
              <a:rPr lang="en-US" sz="2300" b="1" dirty="0">
                <a:solidFill>
                  <a:prstClr val="black"/>
                </a:solidFill>
                <a:latin typeface="Calibri" panose="020F0502020204030204" pitchFamily="34" charset="0"/>
                <a:cs typeface="Calibri" panose="020F0502020204030204" pitchFamily="34" charset="0"/>
              </a:rPr>
              <a:t>Beneficiaries: </a:t>
            </a:r>
            <a:r>
              <a:rPr lang="en-US" sz="2300" dirty="0">
                <a:solidFill>
                  <a:prstClr val="black"/>
                </a:solidFill>
                <a:latin typeface="Calibri" panose="020F0502020204030204" pitchFamily="34" charset="0"/>
                <a:cs typeface="Calibri" panose="020F0502020204030204" pitchFamily="34" charset="0"/>
              </a:rPr>
              <a:t>University, Research Institution, Public Services, State/Region/City/Municipality/ Local Authority, NGO/NPO, Small and Medium Sized Enterprises-SMEs (10 to 249 employees), Microenterprises (&lt; 10 employees), Start-up Company, Enterprise (&gt; 250 employees), Association/Trade Union, National Government, Association</a:t>
            </a:r>
            <a:endParaRPr lang="tr-TR" sz="2300" dirty="0">
              <a:solidFill>
                <a:prstClr val="black"/>
              </a:solidFill>
              <a:latin typeface="Calibri" panose="020F0502020204030204" pitchFamily="34" charset="0"/>
              <a:cs typeface="Calibri" panose="020F0502020204030204" pitchFamily="34" charset="0"/>
            </a:endParaRPr>
          </a:p>
          <a:p>
            <a:endParaRPr lang="en-GB" sz="2300" b="1" dirty="0">
              <a:solidFill>
                <a:prstClr val="black"/>
              </a:solidFill>
              <a:latin typeface="Calibri" panose="020F0502020204030204" pitchFamily="34" charset="0"/>
              <a:cs typeface="Calibri" panose="020F0502020204030204" pitchFamily="34" charset="0"/>
            </a:endParaRPr>
          </a:p>
          <a:p>
            <a:r>
              <a:rPr lang="en-GB" sz="2300" b="1" dirty="0">
                <a:solidFill>
                  <a:prstClr val="black"/>
                </a:solidFill>
                <a:latin typeface="Calibri" panose="020F0502020204030204" pitchFamily="34" charset="0"/>
                <a:cs typeface="Calibri" panose="020F0502020204030204" pitchFamily="34" charset="0"/>
              </a:rPr>
              <a:t>Level of Financing (Eu Co-Financing Rate);</a:t>
            </a:r>
            <a:r>
              <a:rPr lang="en-GB" sz="2300" dirty="0">
                <a:solidFill>
                  <a:prstClr val="black"/>
                </a:solidFill>
                <a:latin typeface="Calibri" panose="020F0502020204030204" pitchFamily="34" charset="0"/>
                <a:cs typeface="Calibri" panose="020F0502020204030204" pitchFamily="34" charset="0"/>
              </a:rPr>
              <a:t> 60% (up to 80% in exceptional cases, such as for Member States with a low Gross National Income participating in joint actions)</a:t>
            </a:r>
            <a:endParaRPr lang="en-US" sz="2300" dirty="0">
              <a:solidFill>
                <a:prstClr val="black"/>
              </a:solidFill>
              <a:latin typeface="Calibri" panose="020F0502020204030204" pitchFamily="34" charset="0"/>
              <a:cs typeface="Calibri" panose="020F0502020204030204" pitchFamily="34" charset="0"/>
            </a:endParaRPr>
          </a:p>
          <a:p>
            <a:endParaRPr lang="en-GB" sz="2300" b="1" dirty="0">
              <a:solidFill>
                <a:prstClr val="black"/>
              </a:solidFill>
              <a:latin typeface="Calibri" panose="020F0502020204030204" pitchFamily="34" charset="0"/>
              <a:cs typeface="Calibri" panose="020F0502020204030204" pitchFamily="34" charset="0"/>
            </a:endParaRPr>
          </a:p>
          <a:p>
            <a:r>
              <a:rPr lang="en-GB" sz="2300" b="1" dirty="0">
                <a:solidFill>
                  <a:prstClr val="black"/>
                </a:solidFill>
                <a:latin typeface="Calibri" panose="020F0502020204030204" pitchFamily="34" charset="0"/>
                <a:cs typeface="Calibri" panose="020F0502020204030204" pitchFamily="34" charset="0"/>
              </a:rPr>
              <a:t>Financial Mechanisms: </a:t>
            </a:r>
            <a:r>
              <a:rPr lang="en-GB" sz="2300" dirty="0">
                <a:solidFill>
                  <a:prstClr val="black"/>
                </a:solidFill>
                <a:latin typeface="Calibri" panose="020F0502020204030204" pitchFamily="34" charset="0"/>
                <a:cs typeface="Calibri" panose="020F0502020204030204" pitchFamily="34" charset="0"/>
              </a:rPr>
              <a:t> </a:t>
            </a:r>
            <a:endParaRPr lang="en-US" sz="2300" dirty="0">
              <a:solidFill>
                <a:prstClr val="black"/>
              </a:solidFill>
              <a:latin typeface="Calibri" panose="020F0502020204030204" pitchFamily="34" charset="0"/>
              <a:cs typeface="Calibri" panose="020F0502020204030204" pitchFamily="34" charset="0"/>
            </a:endParaRPr>
          </a:p>
          <a:p>
            <a:r>
              <a:rPr lang="en-GB" sz="2300" dirty="0">
                <a:solidFill>
                  <a:prstClr val="black"/>
                </a:solidFill>
                <a:latin typeface="Calibri" panose="020F0502020204030204" pitchFamily="34" charset="0"/>
                <a:cs typeface="Calibri" panose="020F0502020204030204" pitchFamily="34" charset="0"/>
              </a:rPr>
              <a:t>• Actions with MS competent authorities (joint actions) (invited procedure for direct awarding)</a:t>
            </a:r>
            <a:endParaRPr lang="en-US" sz="2300" dirty="0">
              <a:solidFill>
                <a:prstClr val="black"/>
              </a:solidFill>
              <a:latin typeface="Calibri" panose="020F0502020204030204" pitchFamily="34" charset="0"/>
              <a:cs typeface="Calibri" panose="020F0502020204030204" pitchFamily="34" charset="0"/>
            </a:endParaRPr>
          </a:p>
          <a:p>
            <a:r>
              <a:rPr lang="en-GB" sz="2300" dirty="0">
                <a:solidFill>
                  <a:prstClr val="black"/>
                </a:solidFill>
                <a:latin typeface="Calibri" panose="020F0502020204030204" pitchFamily="34" charset="0"/>
                <a:cs typeface="Calibri" panose="020F0502020204030204" pitchFamily="34" charset="0"/>
              </a:rPr>
              <a:t>• Projects (call for proposals - grants)</a:t>
            </a:r>
            <a:endParaRPr lang="en-US" sz="2300" dirty="0">
              <a:solidFill>
                <a:prstClr val="black"/>
              </a:solidFill>
              <a:latin typeface="Calibri" panose="020F0502020204030204" pitchFamily="34" charset="0"/>
              <a:cs typeface="Calibri" panose="020F0502020204030204" pitchFamily="34" charset="0"/>
            </a:endParaRPr>
          </a:p>
          <a:p>
            <a:r>
              <a:rPr lang="en-GB" sz="2300" dirty="0">
                <a:solidFill>
                  <a:prstClr val="black"/>
                </a:solidFill>
                <a:latin typeface="Calibri" panose="020F0502020204030204" pitchFamily="34" charset="0"/>
                <a:cs typeface="Calibri" panose="020F0502020204030204" pitchFamily="34" charset="0"/>
              </a:rPr>
              <a:t>• Work of NGOs and Networks (call - operating grants)</a:t>
            </a:r>
            <a:endParaRPr lang="en-US" sz="2300" dirty="0">
              <a:solidFill>
                <a:prstClr val="black"/>
              </a:solidFill>
              <a:latin typeface="Calibri" panose="020F0502020204030204" pitchFamily="34" charset="0"/>
              <a:cs typeface="Calibri" panose="020F0502020204030204" pitchFamily="34" charset="0"/>
            </a:endParaRPr>
          </a:p>
          <a:p>
            <a:r>
              <a:rPr lang="en-GB" sz="2300" dirty="0">
                <a:solidFill>
                  <a:prstClr val="black"/>
                </a:solidFill>
                <a:latin typeface="Calibri" panose="020F0502020204030204" pitchFamily="34" charset="0"/>
                <a:cs typeface="Calibri" panose="020F0502020204030204" pitchFamily="34" charset="0"/>
              </a:rPr>
              <a:t>• Cooperation with International Organisations (direct grants)</a:t>
            </a:r>
            <a:endParaRPr lang="en-US" sz="2300" dirty="0">
              <a:solidFill>
                <a:prstClr val="black"/>
              </a:solidFill>
              <a:latin typeface="Calibri" panose="020F0502020204030204" pitchFamily="34" charset="0"/>
              <a:cs typeface="Calibri" panose="020F0502020204030204" pitchFamily="34" charset="0"/>
            </a:endParaRPr>
          </a:p>
          <a:p>
            <a:pPr algn="just"/>
            <a:endParaRPr lang="en-US" sz="2400" dirty="0">
              <a:solidFill>
                <a:prstClr val="black"/>
              </a:solidFill>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AEE450CE-BDD4-4971-BC67-417B0365CACA}"/>
              </a:ext>
            </a:extLst>
          </p:cNvPr>
          <p:cNvSpPr>
            <a:spLocks noGrp="1" noChangeArrowheads="1"/>
          </p:cNvSpPr>
          <p:nvPr>
            <p:ph type="title"/>
          </p:nvPr>
        </p:nvSpPr>
        <p:spPr>
          <a:xfrm>
            <a:off x="313278" y="451100"/>
            <a:ext cx="8430087" cy="602019"/>
          </a:xfrm>
        </p:spPr>
        <p:txBody>
          <a:bodyPr>
            <a:noAutofit/>
          </a:bodyPr>
          <a:lstStyle/>
          <a:p>
            <a:r>
              <a:rPr lang="en-US" altLang="en-US" sz="3200" b="1" dirty="0">
                <a:solidFill>
                  <a:schemeClr val="accent5">
                    <a:lumMod val="50000"/>
                  </a:schemeClr>
                </a:solidFill>
                <a:latin typeface="+mn-lt"/>
              </a:rPr>
              <a:t>THE THIRD HEALTH PROGRAMME 2014-2020</a:t>
            </a:r>
            <a:endParaRPr lang="en-GB" altLang="en-US" sz="3200" b="1" dirty="0">
              <a:solidFill>
                <a:schemeClr val="accent5">
                  <a:lumMod val="50000"/>
                </a:schemeClr>
              </a:solidFill>
              <a:latin typeface="+mn-lt"/>
            </a:endParaRPr>
          </a:p>
        </p:txBody>
      </p:sp>
    </p:spTree>
    <p:extLst>
      <p:ext uri="{BB962C8B-B14F-4D97-AF65-F5344CB8AC3E}">
        <p14:creationId xmlns:p14="http://schemas.microsoft.com/office/powerpoint/2010/main" val="1836190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866416" y="207369"/>
            <a:ext cx="8229600" cy="649288"/>
          </a:xfrm>
        </p:spPr>
        <p:txBody>
          <a:bodyPr>
            <a:normAutofit/>
          </a:bodyPr>
          <a:lstStyle/>
          <a:p>
            <a:r>
              <a:rPr lang="en-GB" altLang="en-US" sz="3200" b="1" dirty="0">
                <a:solidFill>
                  <a:schemeClr val="accent5">
                    <a:lumMod val="50000"/>
                  </a:schemeClr>
                </a:solidFill>
                <a:latin typeface="+mn-lt"/>
              </a:rPr>
              <a:t>EU Framework Programme "Horizon 2020"</a:t>
            </a:r>
          </a:p>
        </p:txBody>
      </p:sp>
      <p:sp>
        <p:nvSpPr>
          <p:cNvPr id="9" name="Content Placeholder 11"/>
          <p:cNvSpPr>
            <a:spLocks noGrp="1"/>
          </p:cNvSpPr>
          <p:nvPr>
            <p:ph idx="1"/>
          </p:nvPr>
        </p:nvSpPr>
        <p:spPr>
          <a:xfrm>
            <a:off x="859343" y="797987"/>
            <a:ext cx="5072435" cy="4968552"/>
          </a:xfrm>
        </p:spPr>
        <p:txBody>
          <a:bodyPr anchor="ctr">
            <a:noAutofit/>
          </a:bodyPr>
          <a:lstStyle/>
          <a:p>
            <a:pPr>
              <a:spcBef>
                <a:spcPct val="0"/>
              </a:spcBef>
              <a:spcAft>
                <a:spcPts val="600"/>
              </a:spcAft>
              <a:buFont typeface="Wingdings" panose="05000000000000000000" pitchFamily="2" charset="2"/>
              <a:buChar char="Ø"/>
            </a:pPr>
            <a:r>
              <a:rPr lang="en-GB" altLang="en-US" sz="2000" dirty="0">
                <a:latin typeface="Calibri" panose="020F0502020204030204" pitchFamily="34" charset="0"/>
                <a:cs typeface="Calibri" panose="020F0502020204030204" pitchFamily="34" charset="0"/>
              </a:rPr>
              <a:t>Nearly 80 billion EUR </a:t>
            </a:r>
            <a:r>
              <a:rPr lang="en-US" altLang="en-US" sz="2000" dirty="0">
                <a:latin typeface="Calibri" panose="020F0502020204030204" pitchFamily="34" charset="0"/>
                <a:cs typeface="Calibri" panose="020F0502020204030204" pitchFamily="34" charset="0"/>
              </a:rPr>
              <a:t>funding programme</a:t>
            </a:r>
            <a:endParaRPr lang="en-GB" altLang="en-US" sz="2000" dirty="0">
              <a:latin typeface="Calibri" panose="020F0502020204030204" pitchFamily="34" charset="0"/>
              <a:cs typeface="Calibri" panose="020F0502020204030204" pitchFamily="34" charset="0"/>
            </a:endParaRPr>
          </a:p>
          <a:p>
            <a:pPr>
              <a:spcBef>
                <a:spcPct val="0"/>
              </a:spcBef>
              <a:spcAft>
                <a:spcPts val="600"/>
              </a:spcAft>
              <a:buFont typeface="Wingdings" panose="05000000000000000000" pitchFamily="2" charset="2"/>
              <a:buChar char="Ø"/>
            </a:pPr>
            <a:r>
              <a:rPr lang="en-GB" altLang="en-US" sz="2000" dirty="0">
                <a:latin typeface="Calibri" panose="020F0502020204030204" pitchFamily="34" charset="0"/>
                <a:cs typeface="Calibri" panose="020F0502020204030204" pitchFamily="34" charset="0"/>
              </a:rPr>
              <a:t>Coupling research with innovation - from lab to market</a:t>
            </a:r>
          </a:p>
          <a:p>
            <a:pPr>
              <a:spcBef>
                <a:spcPct val="0"/>
              </a:spcBef>
              <a:spcAft>
                <a:spcPts val="600"/>
              </a:spcAft>
              <a:buFont typeface="Wingdings" panose="05000000000000000000" pitchFamily="2" charset="2"/>
              <a:buChar char="Ø"/>
            </a:pPr>
            <a:r>
              <a:rPr lang="en-GB" altLang="en-US" sz="2000" dirty="0">
                <a:latin typeface="Calibri" panose="020F0502020204030204" pitchFamily="34" charset="0"/>
                <a:cs typeface="Calibri" panose="020F0502020204030204" pitchFamily="34" charset="0"/>
              </a:rPr>
              <a:t>Focus on societal challenges: health, clean energy, transport, etc.</a:t>
            </a:r>
          </a:p>
          <a:p>
            <a:pPr>
              <a:spcBef>
                <a:spcPct val="0"/>
              </a:spcBef>
              <a:spcAft>
                <a:spcPts val="600"/>
              </a:spcAft>
              <a:buFont typeface="Wingdings" panose="05000000000000000000" pitchFamily="2" charset="2"/>
              <a:buChar char="Ø"/>
            </a:pPr>
            <a:r>
              <a:rPr lang="en-GB" altLang="en-US" sz="2000" dirty="0">
                <a:latin typeface="Calibri" panose="020F0502020204030204" pitchFamily="34" charset="0"/>
                <a:cs typeface="Calibri" panose="020F0502020204030204" pitchFamily="34" charset="0"/>
              </a:rPr>
              <a:t>Open to the World !</a:t>
            </a:r>
            <a:endParaRPr lang="tr-TR" altLang="en-US" sz="2000" dirty="0">
              <a:latin typeface="Calibri" panose="020F0502020204030204" pitchFamily="34" charset="0"/>
              <a:cs typeface="Calibri" panose="020F0502020204030204" pitchFamily="34" charset="0"/>
            </a:endParaRPr>
          </a:p>
          <a:p>
            <a:pPr>
              <a:spcBef>
                <a:spcPct val="0"/>
              </a:spcBef>
              <a:spcAft>
                <a:spcPts val="600"/>
              </a:spcAft>
              <a:buFont typeface="Wingdings" panose="05000000000000000000" pitchFamily="2" charset="2"/>
              <a:buChar char="Ø"/>
            </a:pPr>
            <a:r>
              <a:rPr lang="en-GB" altLang="en-US" sz="2000" dirty="0">
                <a:latin typeface="Calibri" panose="020F0502020204030204" pitchFamily="34" charset="0"/>
                <a:cs typeface="Calibri" panose="020F0502020204030204" pitchFamily="34" charset="0"/>
              </a:rPr>
              <a:t>Participation of companies, universities, institutes in EU and beyond</a:t>
            </a:r>
            <a:r>
              <a:rPr lang="tr-TR" altLang="en-US" sz="2000" dirty="0">
                <a:latin typeface="Calibri" panose="020F0502020204030204" pitchFamily="34" charset="0"/>
                <a:cs typeface="Calibri" panose="020F0502020204030204" pitchFamily="34" charset="0"/>
              </a:rPr>
              <a:t>. </a:t>
            </a:r>
            <a:endParaRPr lang="en-US" altLang="en-US" sz="2000" dirty="0">
              <a:latin typeface="Calibri" panose="020F0502020204030204" pitchFamily="34" charset="0"/>
              <a:cs typeface="Calibri" panose="020F0502020204030204" pitchFamily="34" charset="0"/>
            </a:endParaRPr>
          </a:p>
          <a:p>
            <a:pPr>
              <a:spcBef>
                <a:spcPct val="0"/>
              </a:spcBef>
              <a:spcAft>
                <a:spcPts val="600"/>
              </a:spcAft>
              <a:buFont typeface="Wingdings" panose="05000000000000000000" pitchFamily="2" charset="2"/>
              <a:buChar char="Ø"/>
            </a:pPr>
            <a:r>
              <a:rPr lang="en-US" altLang="en-US" sz="2000" dirty="0">
                <a:latin typeface="Calibri" panose="020F0502020204030204" pitchFamily="34" charset="0"/>
                <a:cs typeface="Calibri" panose="020F0502020204030204" pitchFamily="34" charset="0"/>
              </a:rPr>
              <a:t>28 Member-States (MS) and</a:t>
            </a:r>
            <a:r>
              <a:rPr lang="tr-TR" altLang="en-US" sz="2000" dirty="0">
                <a:latin typeface="Calibri" panose="020F0502020204030204" pitchFamily="34" charset="0"/>
                <a:cs typeface="Calibri" panose="020F0502020204030204" pitchFamily="34" charset="0"/>
              </a:rPr>
              <a:t> </a:t>
            </a:r>
            <a:r>
              <a:rPr lang="en-US" altLang="en-US" sz="2000" dirty="0">
                <a:latin typeface="Calibri" panose="020F0502020204030204" pitchFamily="34" charset="0"/>
                <a:cs typeface="Calibri" panose="020F0502020204030204" pitchFamily="34" charset="0"/>
              </a:rPr>
              <a:t>  </a:t>
            </a:r>
          </a:p>
          <a:p>
            <a:pPr>
              <a:spcBef>
                <a:spcPct val="0"/>
              </a:spcBef>
              <a:spcAft>
                <a:spcPts val="600"/>
              </a:spcAft>
              <a:buFont typeface="Wingdings" panose="05000000000000000000" pitchFamily="2" charset="2"/>
              <a:buChar char="Ø"/>
            </a:pPr>
            <a:r>
              <a:rPr lang="en-US" altLang="en-US" sz="2000" dirty="0">
                <a:latin typeface="Calibri" panose="020F0502020204030204" pitchFamily="34" charset="0"/>
                <a:cs typeface="Calibri" panose="020F0502020204030204" pitchFamily="34" charset="0"/>
              </a:rPr>
              <a:t>15 Associated Countries to the framework programme</a:t>
            </a:r>
            <a:endParaRPr lang="en-GB" altLang="en-US" sz="2000" dirty="0">
              <a:latin typeface="Calibri" panose="020F0502020204030204" pitchFamily="34" charset="0"/>
              <a:cs typeface="Calibri" panose="020F0502020204030204" pitchFamily="34" charset="0"/>
            </a:endParaRPr>
          </a:p>
        </p:txBody>
      </p:sp>
      <p:sp>
        <p:nvSpPr>
          <p:cNvPr id="10" name="Rectangle 6"/>
          <p:cNvSpPr>
            <a:spLocks noChangeArrowheads="1"/>
          </p:cNvSpPr>
          <p:nvPr/>
        </p:nvSpPr>
        <p:spPr bwMode="auto">
          <a:xfrm>
            <a:off x="7188201" y="5013326"/>
            <a:ext cx="1704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40000"/>
              </a:spcBef>
              <a:spcAft>
                <a:spcPct val="40000"/>
              </a:spcAft>
              <a:buClr>
                <a:schemeClr val="tx1"/>
              </a:buClr>
              <a:buFont typeface="Wingdings" pitchFamily="2" charset="2"/>
              <a:buChar char="§"/>
              <a:defRPr sz="2800">
                <a:solidFill>
                  <a:srgbClr val="000000"/>
                </a:solidFill>
                <a:latin typeface="Verdana" pitchFamily="34" charset="0"/>
                <a:cs typeface="Times New Roman" pitchFamily="18" charset="0"/>
              </a:defRPr>
            </a:lvl1pPr>
            <a:lvl2pPr marL="742950" indent="-285750" eaLnBrk="0" hangingPunct="0">
              <a:spcBef>
                <a:spcPct val="20000"/>
              </a:spcBef>
              <a:buClr>
                <a:srgbClr val="009FBA"/>
              </a:buClr>
              <a:buChar char="•"/>
              <a:defRPr sz="2000" b="1">
                <a:solidFill>
                  <a:srgbClr val="0F5494"/>
                </a:solidFill>
                <a:latin typeface="Verdana" pitchFamily="34" charset="0"/>
                <a:cs typeface="Times New Roman" pitchFamily="18" charset="0"/>
              </a:defRPr>
            </a:lvl2pPr>
            <a:lvl3pPr marL="1143000" indent="-228600" eaLnBrk="0" hangingPunct="0">
              <a:spcBef>
                <a:spcPct val="20000"/>
              </a:spcBef>
              <a:defRPr sz="1400">
                <a:solidFill>
                  <a:srgbClr val="0F5494"/>
                </a:solidFill>
                <a:latin typeface="Verdana" pitchFamily="34" charset="0"/>
                <a:cs typeface="Times New Roman" pitchFamily="18" charset="0"/>
              </a:defRPr>
            </a:lvl3pPr>
            <a:lvl4pPr marL="1600200" indent="-228600" eaLnBrk="0" hangingPunct="0">
              <a:spcBef>
                <a:spcPct val="20000"/>
              </a:spcBef>
              <a:buChar char="–"/>
              <a:defRPr sz="2000">
                <a:solidFill>
                  <a:schemeClr val="tx1"/>
                </a:solidFill>
                <a:latin typeface="Arial" pitchFamily="34" charset="0"/>
                <a:cs typeface="Times New Roman" pitchFamily="18" charset="0"/>
              </a:defRPr>
            </a:lvl4pPr>
            <a:lvl5pPr marL="2057400" indent="-228600" eaLnBrk="0" hangingPunct="0">
              <a:spcBef>
                <a:spcPct val="20000"/>
              </a:spcBef>
              <a:buChar char="»"/>
              <a:defRPr sz="2000">
                <a:solidFill>
                  <a:schemeClr val="tx1"/>
                </a:solidFill>
                <a:latin typeface="Arial" pitchFamily="34"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Times New Roman" pitchFamily="18" charset="0"/>
              </a:defRPr>
            </a:lvl9pPr>
          </a:lstStyle>
          <a:p>
            <a:pPr eaLnBrk="1" hangingPunct="1">
              <a:spcBef>
                <a:spcPct val="0"/>
              </a:spcBef>
              <a:spcAft>
                <a:spcPct val="0"/>
              </a:spcAft>
              <a:buClrTx/>
              <a:buFontTx/>
              <a:buNone/>
            </a:pPr>
            <a:r>
              <a:rPr lang="pt-PT" altLang="en-US" sz="1400" b="1">
                <a:solidFill>
                  <a:srgbClr val="FFFFFF"/>
                </a:solidFill>
                <a:latin typeface="Arial" pitchFamily="34" charset="0"/>
                <a:cs typeface="Arial" pitchFamily="34" charset="0"/>
              </a:rPr>
              <a:t>Open to the world</a:t>
            </a:r>
            <a:endParaRPr lang="en-GB" altLang="en-US" sz="1400" b="1">
              <a:solidFill>
                <a:srgbClr val="FFFFFF"/>
              </a:solidFill>
              <a:latin typeface="Arial" pitchFamily="34" charset="0"/>
              <a:cs typeface="Arial" pitchFamily="34" charset="0"/>
            </a:endParaRPr>
          </a:p>
        </p:txBody>
      </p:sp>
      <p:pic>
        <p:nvPicPr>
          <p:cNvPr id="6" name="Picture 6">
            <a:extLst>
              <a:ext uri="{FF2B5EF4-FFF2-40B4-BE49-F238E27FC236}">
                <a16:creationId xmlns:a16="http://schemas.microsoft.com/office/drawing/2014/main" id="{5CBA4B42-DAEA-49E9-8997-44122DA36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368" y="993296"/>
            <a:ext cx="5497615" cy="5112568"/>
          </a:xfrm>
          <a:prstGeom prst="rect">
            <a:avLst/>
          </a:prstGeom>
          <a:noFill/>
          <a:ln>
            <a:noFill/>
          </a:ln>
          <a:effectLst>
            <a:outerShdw blurRad="76200" dir="13500000" sy="23000" kx="1200000" algn="br" rotWithShape="0">
              <a:schemeClr val="bg2">
                <a:lumMod val="40000"/>
                <a:lumOff val="60000"/>
                <a:alpha val="20000"/>
              </a:schemeClr>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6">
            <a:extLst>
              <a:ext uri="{FF2B5EF4-FFF2-40B4-BE49-F238E27FC236}">
                <a16:creationId xmlns:a16="http://schemas.microsoft.com/office/drawing/2014/main" id="{3AB716C9-CE44-4208-B8B0-C6CAD03EB6CC}"/>
              </a:ext>
            </a:extLst>
          </p:cNvPr>
          <p:cNvSpPr txBox="1">
            <a:spLocks noChangeArrowheads="1"/>
          </p:cNvSpPr>
          <p:nvPr/>
        </p:nvSpPr>
        <p:spPr bwMode="auto">
          <a:xfrm>
            <a:off x="8123673" y="5904680"/>
            <a:ext cx="1944687" cy="769937"/>
          </a:xfrm>
          <a:prstGeom prst="rect">
            <a:avLst/>
          </a:prstGeom>
          <a:solidFill>
            <a:sysClr val="window" lastClr="FFFFFF">
              <a:lumMod val="75000"/>
            </a:sys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a:spAutoFit/>
          </a:bodyPr>
          <a:lstStyle>
            <a:lvl1pPr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eaLnBrk="0" hangingPunct="0">
              <a:defRPr>
                <a:solidFill>
                  <a:schemeClr val="tx1"/>
                </a:solidFill>
                <a:latin typeface="Arial" pitchFamily="34" charset="0"/>
                <a:cs typeface="Arial" pitchFamily="34" charset="0"/>
              </a:defRPr>
            </a:lvl3pPr>
            <a:lvl4pPr eaLnBrk="0" hangingPunct="0">
              <a:defRPr>
                <a:solidFill>
                  <a:schemeClr val="tx1"/>
                </a:solidFill>
                <a:latin typeface="Arial" pitchFamily="34" charset="0"/>
                <a:cs typeface="Arial" pitchFamily="34" charset="0"/>
              </a:defRPr>
            </a:lvl4pPr>
            <a:lvl5pPr eaLnBrk="0" hangingPunct="0">
              <a:defRPr>
                <a:solidFill>
                  <a:schemeClr val="tx1"/>
                </a:solidFill>
                <a:latin typeface="Arial" pitchFamily="34" charset="0"/>
                <a:cs typeface="Arial" pitchFamily="34" charset="0"/>
              </a:defRPr>
            </a:lvl5pPr>
            <a:lvl6pPr marL="2284413" indent="1588" eaLnBrk="0" fontAlgn="base" hangingPunct="0">
              <a:spcBef>
                <a:spcPct val="0"/>
              </a:spcBef>
              <a:spcAft>
                <a:spcPct val="0"/>
              </a:spcAft>
              <a:defRPr>
                <a:solidFill>
                  <a:schemeClr val="tx1"/>
                </a:solidFill>
                <a:latin typeface="Arial" pitchFamily="34" charset="0"/>
                <a:cs typeface="Arial" pitchFamily="34" charset="0"/>
              </a:defRPr>
            </a:lvl6pPr>
            <a:lvl7pPr marL="2741613" indent="1588" eaLnBrk="0" fontAlgn="base" hangingPunct="0">
              <a:spcBef>
                <a:spcPct val="0"/>
              </a:spcBef>
              <a:spcAft>
                <a:spcPct val="0"/>
              </a:spcAft>
              <a:defRPr>
                <a:solidFill>
                  <a:schemeClr val="tx1"/>
                </a:solidFill>
                <a:latin typeface="Arial" pitchFamily="34" charset="0"/>
                <a:cs typeface="Arial" pitchFamily="34" charset="0"/>
              </a:defRPr>
            </a:lvl7pPr>
            <a:lvl8pPr marL="3198813" indent="1588" eaLnBrk="0" fontAlgn="base" hangingPunct="0">
              <a:spcBef>
                <a:spcPct val="0"/>
              </a:spcBef>
              <a:spcAft>
                <a:spcPct val="0"/>
              </a:spcAft>
              <a:defRPr>
                <a:solidFill>
                  <a:schemeClr val="tx1"/>
                </a:solidFill>
                <a:latin typeface="Arial" pitchFamily="34" charset="0"/>
                <a:cs typeface="Arial" pitchFamily="34" charset="0"/>
              </a:defRPr>
            </a:lvl8pPr>
            <a:lvl9pPr marL="3656013" indent="1588" eaLnBrk="0" fontAlgn="base" hangingPunct="0">
              <a:spcBef>
                <a:spcPct val="0"/>
              </a:spcBef>
              <a:spcAft>
                <a:spcPct val="0"/>
              </a:spcAft>
              <a:defRPr>
                <a:solidFill>
                  <a:schemeClr val="tx1"/>
                </a:solidFill>
                <a:latin typeface="Arial" pitchFamily="34" charset="0"/>
                <a:cs typeface="Arial" pitchFamily="34" charset="0"/>
              </a:defRPr>
            </a:lvl9pPr>
          </a:lstStyle>
          <a:p>
            <a:pPr marL="285750" indent="-285750" eaLnBrk="1" hangingPunct="1">
              <a:buFontTx/>
              <a:buChar char="•"/>
              <a:defRPr/>
            </a:pPr>
            <a:r>
              <a:rPr lang="en-GB" altLang="en-US" sz="1600" b="1" kern="0" dirty="0">
                <a:solidFill>
                  <a:srgbClr val="FF9900"/>
                </a:solidFill>
                <a:effectLst>
                  <a:outerShdw blurRad="38100" dist="38100" dir="2700000" algn="tl">
                    <a:srgbClr val="000000">
                      <a:alpha val="43137"/>
                    </a:srgbClr>
                  </a:outerShdw>
                </a:effectLst>
                <a:latin typeface="Verdana" pitchFamily="34" charset="0"/>
              </a:rPr>
              <a:t>EU MS</a:t>
            </a:r>
          </a:p>
          <a:p>
            <a:pPr marL="266700" indent="-266700" eaLnBrk="1" hangingPunct="1">
              <a:buFontTx/>
              <a:buChar char="•"/>
              <a:defRPr/>
            </a:pPr>
            <a:r>
              <a:rPr lang="en-GB" altLang="en-US" sz="1400" b="1" kern="0" dirty="0">
                <a:solidFill>
                  <a:srgbClr val="FFCC00"/>
                </a:solidFill>
                <a:latin typeface="Verdana" pitchFamily="34" charset="0"/>
              </a:rPr>
              <a:t>Associated Countries</a:t>
            </a:r>
          </a:p>
        </p:txBody>
      </p:sp>
      <p:pic>
        <p:nvPicPr>
          <p:cNvPr id="13" name="Image 2">
            <a:extLst>
              <a:ext uri="{FF2B5EF4-FFF2-40B4-BE49-F238E27FC236}">
                <a16:creationId xmlns:a16="http://schemas.microsoft.com/office/drawing/2014/main" id="{5921280B-E3C8-4C55-977A-22B8F8F7C84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898" y="5470295"/>
            <a:ext cx="2232116" cy="10821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9912778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Image result for 3rd EU Health - Health for Growth eu ec image">
            <a:extLst>
              <a:ext uri="{FF2B5EF4-FFF2-40B4-BE49-F238E27FC236}">
                <a16:creationId xmlns:a16="http://schemas.microsoft.com/office/drawing/2014/main" id="{F9C27113-12B3-4635-90EF-E53412564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8963" y="5476983"/>
            <a:ext cx="1163346" cy="1163346"/>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A8962BAD-FE8F-4AFB-80C1-3EB494D55933}"/>
              </a:ext>
            </a:extLst>
          </p:cNvPr>
          <p:cNvSpPr/>
          <p:nvPr/>
        </p:nvSpPr>
        <p:spPr>
          <a:xfrm>
            <a:off x="331433" y="1193717"/>
            <a:ext cx="11860567" cy="5383269"/>
          </a:xfrm>
          <a:prstGeom prst="rect">
            <a:avLst/>
          </a:prstGeom>
        </p:spPr>
        <p:txBody>
          <a:bodyPr wrap="square">
            <a:spAutoFit/>
          </a:bodyPr>
          <a:lstStyle/>
          <a:p>
            <a:pPr marL="342900" indent="-342900" algn="just">
              <a:spcAft>
                <a:spcPts val="800"/>
              </a:spcAft>
              <a:buFont typeface="Wingdings" panose="05000000000000000000" pitchFamily="2" charset="2"/>
              <a:buChar char=""/>
            </a:pPr>
            <a:r>
              <a:rPr lang="en-US" sz="2000" b="1" dirty="0">
                <a:solidFill>
                  <a:prstClr val="black"/>
                </a:solidFill>
                <a:latin typeface="Calibri" panose="020F0502020204030204" pitchFamily="34" charset="0"/>
                <a:ea typeface="Calibri" panose="020F0502020204030204" pitchFamily="34" charset="0"/>
                <a:cs typeface="Calibri" panose="020F0502020204030204" pitchFamily="34" charset="0"/>
              </a:rPr>
              <a:t>For the year 2019, Priority areas</a:t>
            </a:r>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algn="just">
              <a:spcAft>
                <a:spcPts val="800"/>
              </a:spcAft>
            </a:pPr>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(1) Country specific and cross-country knowledge;</a:t>
            </a:r>
          </a:p>
          <a:p>
            <a:pPr algn="just">
              <a:spcAft>
                <a:spcPts val="800"/>
              </a:spcAft>
            </a:pPr>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(2) Cross border health threats, preparedness and response, including antimicrobial resistance and vaccination;</a:t>
            </a:r>
          </a:p>
          <a:p>
            <a:pPr algn="just">
              <a:spcAft>
                <a:spcPts val="800"/>
              </a:spcAft>
            </a:pPr>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(3) Structural support to health systems and link to digital single market;</a:t>
            </a:r>
          </a:p>
          <a:p>
            <a:pPr algn="just">
              <a:spcAft>
                <a:spcPts val="800"/>
              </a:spcAft>
            </a:pPr>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(4) Promotion of health and prevention of non-communicable diseases.</a:t>
            </a:r>
            <a:endParaRPr lang="tr-TR"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just">
              <a:spcAft>
                <a:spcPts val="800"/>
              </a:spcAft>
            </a:pPr>
            <a:endParaRPr lang="tr-TR"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r>
              <a:rPr lang="en-GB" sz="2000" b="1" dirty="0">
                <a:solidFill>
                  <a:prstClr val="black"/>
                </a:solidFill>
                <a:latin typeface="Calibri" panose="020F0502020204030204" pitchFamily="34" charset="0"/>
                <a:cs typeface="Calibri" panose="020F0502020204030204" pitchFamily="34" charset="0"/>
              </a:rPr>
              <a:t>It focuses on four specific objectives with a strong potential for economic growth through better health:</a:t>
            </a:r>
            <a:endParaRPr lang="tr-TR" sz="2000" b="1" dirty="0">
              <a:solidFill>
                <a:prstClr val="black"/>
              </a:solidFill>
              <a:latin typeface="Calibri" panose="020F0502020204030204" pitchFamily="34" charset="0"/>
              <a:cs typeface="Calibri" panose="020F0502020204030204" pitchFamily="34" charset="0"/>
            </a:endParaRPr>
          </a:p>
          <a:p>
            <a:endParaRPr lang="en-US" sz="2000" dirty="0">
              <a:solidFill>
                <a:prstClr val="black"/>
              </a:solidFill>
              <a:latin typeface="Calibri" panose="020F0502020204030204" pitchFamily="34" charset="0"/>
              <a:cs typeface="Calibri" panose="020F0502020204030204" pitchFamily="34" charset="0"/>
            </a:endParaRPr>
          </a:p>
          <a:p>
            <a:pPr lvl="1"/>
            <a:r>
              <a:rPr lang="en-GB" sz="2000" dirty="0">
                <a:solidFill>
                  <a:prstClr val="black"/>
                </a:solidFill>
                <a:latin typeface="Calibri" panose="020F0502020204030204" pitchFamily="34" charset="0"/>
                <a:cs typeface="Calibri" panose="020F0502020204030204" pitchFamily="34" charset="0"/>
              </a:rPr>
              <a:t>•	</a:t>
            </a:r>
            <a:r>
              <a:rPr lang="en-GB" sz="2000" u="sng" dirty="0">
                <a:solidFill>
                  <a:prstClr val="black"/>
                </a:solidFill>
                <a:latin typeface="Calibri" panose="020F0502020204030204" pitchFamily="34" charset="0"/>
                <a:cs typeface="Calibri" panose="020F0502020204030204" pitchFamily="34" charset="0"/>
              </a:rPr>
              <a:t>Objective 1:</a:t>
            </a:r>
            <a:r>
              <a:rPr lang="en-GB" sz="2000" dirty="0">
                <a:solidFill>
                  <a:prstClr val="black"/>
                </a:solidFill>
                <a:latin typeface="Calibri" panose="020F0502020204030204" pitchFamily="34" charset="0"/>
                <a:cs typeface="Calibri" panose="020F0502020204030204" pitchFamily="34" charset="0"/>
              </a:rPr>
              <a:t> To contribute to the creation of innovative and sustainable health systems (48% of the budget).</a:t>
            </a:r>
            <a:endParaRPr lang="en-US" sz="2000" dirty="0">
              <a:solidFill>
                <a:prstClr val="black"/>
              </a:solidFill>
              <a:latin typeface="Calibri" panose="020F0502020204030204" pitchFamily="34" charset="0"/>
              <a:cs typeface="Calibri" panose="020F0502020204030204" pitchFamily="34" charset="0"/>
            </a:endParaRPr>
          </a:p>
          <a:p>
            <a:pPr lvl="1"/>
            <a:r>
              <a:rPr lang="en-GB" sz="2000" dirty="0">
                <a:solidFill>
                  <a:prstClr val="black"/>
                </a:solidFill>
                <a:latin typeface="Calibri" panose="020F0502020204030204" pitchFamily="34" charset="0"/>
                <a:cs typeface="Calibri" panose="020F0502020204030204" pitchFamily="34" charset="0"/>
              </a:rPr>
              <a:t>•	</a:t>
            </a:r>
            <a:r>
              <a:rPr lang="en-GB" sz="2000" u="sng" dirty="0">
                <a:solidFill>
                  <a:prstClr val="black"/>
                </a:solidFill>
                <a:latin typeface="Calibri" panose="020F0502020204030204" pitchFamily="34" charset="0"/>
                <a:cs typeface="Calibri" panose="020F0502020204030204" pitchFamily="34" charset="0"/>
              </a:rPr>
              <a:t>Objective 2: </a:t>
            </a:r>
            <a:r>
              <a:rPr lang="en-GB" sz="2000" dirty="0">
                <a:solidFill>
                  <a:prstClr val="black"/>
                </a:solidFill>
                <a:latin typeface="Calibri" panose="020F0502020204030204" pitchFamily="34" charset="0"/>
                <a:cs typeface="Calibri" panose="020F0502020204030204" pitchFamily="34" charset="0"/>
              </a:rPr>
              <a:t>To increase access to better and safer healthcare for all EU citizens (22% of the budget).</a:t>
            </a:r>
            <a:endParaRPr lang="en-US" sz="2000" dirty="0">
              <a:solidFill>
                <a:prstClr val="black"/>
              </a:solidFill>
              <a:latin typeface="Calibri" panose="020F0502020204030204" pitchFamily="34" charset="0"/>
              <a:cs typeface="Calibri" panose="020F0502020204030204" pitchFamily="34" charset="0"/>
            </a:endParaRPr>
          </a:p>
          <a:p>
            <a:pPr lvl="1"/>
            <a:r>
              <a:rPr lang="en-GB" sz="2000" dirty="0">
                <a:solidFill>
                  <a:prstClr val="black"/>
                </a:solidFill>
                <a:latin typeface="Calibri" panose="020F0502020204030204" pitchFamily="34" charset="0"/>
                <a:cs typeface="Calibri" panose="020F0502020204030204" pitchFamily="34" charset="0"/>
              </a:rPr>
              <a:t>•	</a:t>
            </a:r>
            <a:r>
              <a:rPr lang="en-GB" sz="2000" u="sng" dirty="0">
                <a:solidFill>
                  <a:prstClr val="black"/>
                </a:solidFill>
                <a:latin typeface="Calibri" panose="020F0502020204030204" pitchFamily="34" charset="0"/>
                <a:cs typeface="Calibri" panose="020F0502020204030204" pitchFamily="34" charset="0"/>
              </a:rPr>
              <a:t>Objective 3: </a:t>
            </a:r>
            <a:r>
              <a:rPr lang="en-GB" sz="2000" dirty="0">
                <a:solidFill>
                  <a:prstClr val="black"/>
                </a:solidFill>
                <a:latin typeface="Calibri" panose="020F0502020204030204" pitchFamily="34" charset="0"/>
                <a:cs typeface="Calibri" panose="020F0502020204030204" pitchFamily="34" charset="0"/>
              </a:rPr>
              <a:t>To promote good health and prevent diseases by addressing the key risk factors of most diseases, namely smoking, alcohol abuse and obesity (21% of the budget).</a:t>
            </a:r>
            <a:endParaRPr lang="en-US" sz="2000" dirty="0">
              <a:solidFill>
                <a:prstClr val="black"/>
              </a:solidFill>
              <a:latin typeface="Calibri" panose="020F0502020204030204" pitchFamily="34" charset="0"/>
              <a:cs typeface="Calibri" panose="020F0502020204030204" pitchFamily="34" charset="0"/>
            </a:endParaRPr>
          </a:p>
          <a:p>
            <a:pPr lvl="1"/>
            <a:r>
              <a:rPr lang="en-GB" sz="2000" dirty="0">
                <a:solidFill>
                  <a:prstClr val="black"/>
                </a:solidFill>
                <a:latin typeface="Calibri" panose="020F0502020204030204" pitchFamily="34" charset="0"/>
                <a:cs typeface="Calibri" panose="020F0502020204030204" pitchFamily="34" charset="0"/>
              </a:rPr>
              <a:t>•	</a:t>
            </a:r>
            <a:r>
              <a:rPr lang="en-GB" sz="2000" u="sng" dirty="0">
                <a:solidFill>
                  <a:prstClr val="black"/>
                </a:solidFill>
                <a:latin typeface="Calibri" panose="020F0502020204030204" pitchFamily="34" charset="0"/>
                <a:cs typeface="Calibri" panose="020F0502020204030204" pitchFamily="34" charset="0"/>
              </a:rPr>
              <a:t>Objective 4: </a:t>
            </a:r>
            <a:r>
              <a:rPr lang="en-GB" sz="2000" dirty="0">
                <a:solidFill>
                  <a:prstClr val="black"/>
                </a:solidFill>
                <a:latin typeface="Calibri" panose="020F0502020204030204" pitchFamily="34" charset="0"/>
                <a:cs typeface="Calibri" panose="020F0502020204030204" pitchFamily="34" charset="0"/>
              </a:rPr>
              <a:t>To protect people from cross-border health threats (9% of the budget).</a:t>
            </a:r>
            <a:endParaRPr lang="en-US" sz="2000" dirty="0">
              <a:solidFill>
                <a:prstClr val="black"/>
              </a:solidFill>
              <a:latin typeface="Calibri" panose="020F0502020204030204" pitchFamily="34" charset="0"/>
              <a:cs typeface="Calibri" panose="020F0502020204030204" pitchFamily="34" charset="0"/>
            </a:endParaRPr>
          </a:p>
          <a:p>
            <a:pPr algn="just">
              <a:lnSpc>
                <a:spcPct val="115000"/>
              </a:lnSpc>
              <a:spcAft>
                <a:spcPts val="800"/>
              </a:spcAft>
            </a:pPr>
            <a:endParaRPr lang="en-US" sz="2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AEE450CE-BDD4-4971-BC67-417B0365CACA}"/>
              </a:ext>
            </a:extLst>
          </p:cNvPr>
          <p:cNvSpPr>
            <a:spLocks noGrp="1" noChangeArrowheads="1"/>
          </p:cNvSpPr>
          <p:nvPr>
            <p:ph type="title"/>
          </p:nvPr>
        </p:nvSpPr>
        <p:spPr>
          <a:xfrm>
            <a:off x="313278" y="451100"/>
            <a:ext cx="8430087" cy="602019"/>
          </a:xfrm>
        </p:spPr>
        <p:txBody>
          <a:bodyPr>
            <a:noAutofit/>
          </a:bodyPr>
          <a:lstStyle/>
          <a:p>
            <a:r>
              <a:rPr lang="en-US" altLang="en-US" sz="3200" b="1" dirty="0">
                <a:solidFill>
                  <a:schemeClr val="accent5">
                    <a:lumMod val="50000"/>
                  </a:schemeClr>
                </a:solidFill>
                <a:latin typeface="+mn-lt"/>
              </a:rPr>
              <a:t>THE THIRD HEALTH PROGRAMME 2014-2020</a:t>
            </a:r>
            <a:endParaRPr lang="en-GB" altLang="en-US" sz="3200" b="1" dirty="0">
              <a:solidFill>
                <a:schemeClr val="accent5">
                  <a:lumMod val="50000"/>
                </a:schemeClr>
              </a:solidFill>
              <a:latin typeface="+mn-lt"/>
            </a:endParaRPr>
          </a:p>
        </p:txBody>
      </p:sp>
    </p:spTree>
    <p:extLst>
      <p:ext uri="{BB962C8B-B14F-4D97-AF65-F5344CB8AC3E}">
        <p14:creationId xmlns:p14="http://schemas.microsoft.com/office/powerpoint/2010/main" val="8421290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Image result for 3rd EU Health - Health for Growth eu ec image">
            <a:extLst>
              <a:ext uri="{FF2B5EF4-FFF2-40B4-BE49-F238E27FC236}">
                <a16:creationId xmlns:a16="http://schemas.microsoft.com/office/drawing/2014/main" id="{F9C27113-12B3-4635-90EF-E53412564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470" y="5400029"/>
            <a:ext cx="1163346" cy="1163346"/>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A8962BAD-FE8F-4AFB-80C1-3EB494D55933}"/>
              </a:ext>
            </a:extLst>
          </p:cNvPr>
          <p:cNvSpPr/>
          <p:nvPr/>
        </p:nvSpPr>
        <p:spPr>
          <a:xfrm>
            <a:off x="883143" y="517124"/>
            <a:ext cx="10622317" cy="4521494"/>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r>
              <a:rPr lang="en-GB" sz="2400" b="1" dirty="0">
                <a:solidFill>
                  <a:prstClr val="black"/>
                </a:solidFill>
                <a:latin typeface="Calibri" panose="020F0502020204030204" pitchFamily="34" charset="0"/>
                <a:cs typeface="Calibri" panose="020F0502020204030204" pitchFamily="34" charset="0"/>
              </a:rPr>
              <a:t>Link;</a:t>
            </a:r>
            <a:r>
              <a:rPr lang="en-GB" sz="2400" dirty="0">
                <a:solidFill>
                  <a:prstClr val="black"/>
                </a:solidFill>
                <a:latin typeface="Calibri" panose="020F0502020204030204" pitchFamily="34" charset="0"/>
                <a:cs typeface="Calibri" panose="020F0502020204030204" pitchFamily="34" charset="0"/>
              </a:rPr>
              <a:t> </a:t>
            </a:r>
            <a:r>
              <a:rPr lang="tr-TR" sz="2400" u="sng" dirty="0" err="1">
                <a:solidFill>
                  <a:prstClr val="black"/>
                </a:solidFill>
                <a:latin typeface="Calibri" panose="020F0502020204030204" pitchFamily="34" charset="0"/>
                <a:cs typeface="Calibri" panose="020F0502020204030204" pitchFamily="34" charset="0"/>
                <a:hlinkClick r:id="rId3"/>
              </a:rPr>
              <a:t>https</a:t>
            </a:r>
            <a:r>
              <a:rPr lang="tr-TR" sz="2400" u="sng" dirty="0">
                <a:solidFill>
                  <a:prstClr val="black"/>
                </a:solidFill>
                <a:latin typeface="Calibri" panose="020F0502020204030204" pitchFamily="34" charset="0"/>
                <a:cs typeface="Calibri" panose="020F0502020204030204" pitchFamily="34" charset="0"/>
                <a:hlinkClick r:id="rId3"/>
              </a:rPr>
              <a:t>://</a:t>
            </a:r>
            <a:r>
              <a:rPr lang="tr-TR" sz="2400" u="sng" dirty="0" err="1">
                <a:solidFill>
                  <a:prstClr val="black"/>
                </a:solidFill>
                <a:latin typeface="Calibri" panose="020F0502020204030204" pitchFamily="34" charset="0"/>
                <a:cs typeface="Calibri" panose="020F0502020204030204" pitchFamily="34" charset="0"/>
                <a:hlinkClick r:id="rId3"/>
              </a:rPr>
              <a:t>ec.europa.eu</a:t>
            </a:r>
            <a:r>
              <a:rPr lang="tr-TR" sz="2400" u="sng" dirty="0">
                <a:solidFill>
                  <a:prstClr val="black"/>
                </a:solidFill>
                <a:latin typeface="Calibri" panose="020F0502020204030204" pitchFamily="34" charset="0"/>
                <a:cs typeface="Calibri" panose="020F0502020204030204" pitchFamily="34" charset="0"/>
                <a:hlinkClick r:id="rId3"/>
              </a:rPr>
              <a:t>/</a:t>
            </a:r>
            <a:r>
              <a:rPr lang="tr-TR" sz="2400" u="sng" dirty="0" err="1">
                <a:solidFill>
                  <a:prstClr val="black"/>
                </a:solidFill>
                <a:latin typeface="Calibri" panose="020F0502020204030204" pitchFamily="34" charset="0"/>
                <a:cs typeface="Calibri" panose="020F0502020204030204" pitchFamily="34" charset="0"/>
                <a:hlinkClick r:id="rId3"/>
              </a:rPr>
              <a:t>health</a:t>
            </a:r>
            <a:r>
              <a:rPr lang="tr-TR" sz="2400" u="sng" dirty="0">
                <a:solidFill>
                  <a:prstClr val="black"/>
                </a:solidFill>
                <a:latin typeface="Calibri" panose="020F0502020204030204" pitchFamily="34" charset="0"/>
                <a:cs typeface="Calibri" panose="020F0502020204030204" pitchFamily="34" charset="0"/>
                <a:hlinkClick r:id="rId3"/>
              </a:rPr>
              <a:t>/</a:t>
            </a:r>
            <a:r>
              <a:rPr lang="tr-TR" sz="2400" u="sng" dirty="0" err="1">
                <a:solidFill>
                  <a:prstClr val="black"/>
                </a:solidFill>
                <a:latin typeface="Calibri" panose="020F0502020204030204" pitchFamily="34" charset="0"/>
                <a:cs typeface="Calibri" panose="020F0502020204030204" pitchFamily="34" charset="0"/>
                <a:hlinkClick r:id="rId3"/>
              </a:rPr>
              <a:t>home_en</a:t>
            </a:r>
            <a:endParaRPr lang="en-US" sz="2400" dirty="0">
              <a:solidFill>
                <a:prstClr val="black"/>
              </a:solidFill>
              <a:latin typeface="Calibri" panose="020F0502020204030204" pitchFamily="34" charset="0"/>
              <a:cs typeface="Calibri" panose="020F0502020204030204" pitchFamily="34" charset="0"/>
            </a:endParaRPr>
          </a:p>
          <a:p>
            <a:r>
              <a:rPr lang="tr-TR" sz="2400" u="sng" dirty="0" err="1">
                <a:solidFill>
                  <a:prstClr val="black"/>
                </a:solidFill>
                <a:latin typeface="Calibri" panose="020F0502020204030204" pitchFamily="34" charset="0"/>
                <a:cs typeface="Calibri" panose="020F0502020204030204" pitchFamily="34" charset="0"/>
                <a:hlinkClick r:id="rId4"/>
              </a:rPr>
              <a:t>https</a:t>
            </a:r>
            <a:r>
              <a:rPr lang="tr-TR" sz="2400" u="sng" dirty="0">
                <a:solidFill>
                  <a:prstClr val="black"/>
                </a:solidFill>
                <a:latin typeface="Calibri" panose="020F0502020204030204" pitchFamily="34" charset="0"/>
                <a:cs typeface="Calibri" panose="020F0502020204030204" pitchFamily="34" charset="0"/>
                <a:hlinkClick r:id="rId4"/>
              </a:rPr>
              <a:t>://</a:t>
            </a:r>
            <a:r>
              <a:rPr lang="tr-TR" sz="2400" u="sng" dirty="0" err="1">
                <a:solidFill>
                  <a:prstClr val="black"/>
                </a:solidFill>
                <a:latin typeface="Calibri" panose="020F0502020204030204" pitchFamily="34" charset="0"/>
                <a:cs typeface="Calibri" panose="020F0502020204030204" pitchFamily="34" charset="0"/>
                <a:hlinkClick r:id="rId4"/>
              </a:rPr>
              <a:t>ec.europa.eu</a:t>
            </a:r>
            <a:r>
              <a:rPr lang="tr-TR" sz="2400" u="sng" dirty="0">
                <a:solidFill>
                  <a:prstClr val="black"/>
                </a:solidFill>
                <a:latin typeface="Calibri" panose="020F0502020204030204" pitchFamily="34" charset="0"/>
                <a:cs typeface="Calibri" panose="020F0502020204030204" pitchFamily="34" charset="0"/>
                <a:hlinkClick r:id="rId4"/>
              </a:rPr>
              <a:t>/</a:t>
            </a:r>
            <a:r>
              <a:rPr lang="tr-TR" sz="2400" u="sng" dirty="0" err="1">
                <a:solidFill>
                  <a:prstClr val="black"/>
                </a:solidFill>
                <a:latin typeface="Calibri" panose="020F0502020204030204" pitchFamily="34" charset="0"/>
                <a:cs typeface="Calibri" panose="020F0502020204030204" pitchFamily="34" charset="0"/>
                <a:hlinkClick r:id="rId4"/>
              </a:rPr>
              <a:t>health</a:t>
            </a:r>
            <a:r>
              <a:rPr lang="tr-TR" sz="2400" u="sng" dirty="0">
                <a:solidFill>
                  <a:prstClr val="black"/>
                </a:solidFill>
                <a:latin typeface="Calibri" panose="020F0502020204030204" pitchFamily="34" charset="0"/>
                <a:cs typeface="Calibri" panose="020F0502020204030204" pitchFamily="34" charset="0"/>
                <a:hlinkClick r:id="rId4"/>
              </a:rPr>
              <a:t>/</a:t>
            </a:r>
            <a:r>
              <a:rPr lang="tr-TR" sz="2400" u="sng" dirty="0" err="1">
                <a:solidFill>
                  <a:prstClr val="black"/>
                </a:solidFill>
                <a:latin typeface="Calibri" panose="020F0502020204030204" pitchFamily="34" charset="0"/>
                <a:cs typeface="Calibri" panose="020F0502020204030204" pitchFamily="34" charset="0"/>
                <a:hlinkClick r:id="rId4"/>
              </a:rPr>
              <a:t>funding</a:t>
            </a:r>
            <a:r>
              <a:rPr lang="tr-TR" sz="2400" u="sng" dirty="0">
                <a:solidFill>
                  <a:prstClr val="black"/>
                </a:solidFill>
                <a:latin typeface="Calibri" panose="020F0502020204030204" pitchFamily="34" charset="0"/>
                <a:cs typeface="Calibri" panose="020F0502020204030204" pitchFamily="34" charset="0"/>
                <a:hlinkClick r:id="rId4"/>
              </a:rPr>
              <a:t>/</a:t>
            </a:r>
            <a:r>
              <a:rPr lang="tr-TR" sz="2400" u="sng" dirty="0" err="1">
                <a:solidFill>
                  <a:prstClr val="black"/>
                </a:solidFill>
                <a:latin typeface="Calibri" panose="020F0502020204030204" pitchFamily="34" charset="0"/>
                <a:cs typeface="Calibri" panose="020F0502020204030204" pitchFamily="34" charset="0"/>
                <a:hlinkClick r:id="rId4"/>
              </a:rPr>
              <a:t>programme_en</a:t>
            </a:r>
            <a:endParaRPr lang="en-US" sz="2400" dirty="0">
              <a:solidFill>
                <a:prstClr val="black"/>
              </a:solidFill>
              <a:latin typeface="Calibri" panose="020F0502020204030204" pitchFamily="34" charset="0"/>
              <a:cs typeface="Calibri" panose="020F0502020204030204" pitchFamily="34" charset="0"/>
            </a:endParaRPr>
          </a:p>
          <a:p>
            <a:r>
              <a:rPr lang="tr-TR" sz="2400" u="sng" dirty="0" err="1">
                <a:solidFill>
                  <a:prstClr val="black"/>
                </a:solidFill>
                <a:latin typeface="Calibri" panose="020F0502020204030204" pitchFamily="34" charset="0"/>
                <a:cs typeface="Calibri" panose="020F0502020204030204" pitchFamily="34" charset="0"/>
                <a:hlinkClick r:id="rId5"/>
              </a:rPr>
              <a:t>https</a:t>
            </a:r>
            <a:r>
              <a:rPr lang="tr-TR" sz="2400" u="sng" dirty="0">
                <a:solidFill>
                  <a:prstClr val="black"/>
                </a:solidFill>
                <a:latin typeface="Calibri" panose="020F0502020204030204" pitchFamily="34" charset="0"/>
                <a:cs typeface="Calibri" panose="020F0502020204030204" pitchFamily="34" charset="0"/>
                <a:hlinkClick r:id="rId5"/>
              </a:rPr>
              <a:t>://</a:t>
            </a:r>
            <a:r>
              <a:rPr lang="tr-TR" sz="2400" u="sng" dirty="0" err="1">
                <a:solidFill>
                  <a:prstClr val="black"/>
                </a:solidFill>
                <a:latin typeface="Calibri" panose="020F0502020204030204" pitchFamily="34" charset="0"/>
                <a:cs typeface="Calibri" panose="020F0502020204030204" pitchFamily="34" charset="0"/>
                <a:hlinkClick r:id="rId5"/>
              </a:rPr>
              <a:t>ec.europa.eu</a:t>
            </a:r>
            <a:r>
              <a:rPr lang="tr-TR" sz="2400" u="sng" dirty="0">
                <a:solidFill>
                  <a:prstClr val="black"/>
                </a:solidFill>
                <a:latin typeface="Calibri" panose="020F0502020204030204" pitchFamily="34" charset="0"/>
                <a:cs typeface="Calibri" panose="020F0502020204030204" pitchFamily="34" charset="0"/>
                <a:hlinkClick r:id="rId5"/>
              </a:rPr>
              <a:t>/</a:t>
            </a:r>
            <a:r>
              <a:rPr lang="tr-TR" sz="2400" u="sng" dirty="0" err="1">
                <a:solidFill>
                  <a:prstClr val="black"/>
                </a:solidFill>
                <a:latin typeface="Calibri" panose="020F0502020204030204" pitchFamily="34" charset="0"/>
                <a:cs typeface="Calibri" panose="020F0502020204030204" pitchFamily="34" charset="0"/>
                <a:hlinkClick r:id="rId5"/>
              </a:rPr>
              <a:t>chafea</a:t>
            </a:r>
            <a:r>
              <a:rPr lang="tr-TR" sz="2400" u="sng" dirty="0">
                <a:solidFill>
                  <a:prstClr val="black"/>
                </a:solidFill>
                <a:latin typeface="Calibri" panose="020F0502020204030204" pitchFamily="34" charset="0"/>
                <a:cs typeface="Calibri" panose="020F0502020204030204" pitchFamily="34" charset="0"/>
                <a:hlinkClick r:id="rId5"/>
              </a:rPr>
              <a:t>/</a:t>
            </a:r>
            <a:r>
              <a:rPr lang="tr-TR" sz="2400" u="sng" dirty="0" err="1">
                <a:solidFill>
                  <a:prstClr val="black"/>
                </a:solidFill>
                <a:latin typeface="Calibri" panose="020F0502020204030204" pitchFamily="34" charset="0"/>
                <a:cs typeface="Calibri" panose="020F0502020204030204" pitchFamily="34" charset="0"/>
                <a:hlinkClick r:id="rId5"/>
              </a:rPr>
              <a:t>health</a:t>
            </a:r>
            <a:r>
              <a:rPr lang="tr-TR" sz="2400" u="sng" dirty="0">
                <a:solidFill>
                  <a:prstClr val="black"/>
                </a:solidFill>
                <a:latin typeface="Calibri" panose="020F0502020204030204" pitchFamily="34" charset="0"/>
                <a:cs typeface="Calibri" panose="020F0502020204030204" pitchFamily="34" charset="0"/>
                <a:hlinkClick r:id="rId5"/>
              </a:rPr>
              <a:t>/</a:t>
            </a:r>
            <a:r>
              <a:rPr lang="tr-TR" sz="2400" u="sng" dirty="0" err="1">
                <a:solidFill>
                  <a:prstClr val="black"/>
                </a:solidFill>
                <a:latin typeface="Calibri" panose="020F0502020204030204" pitchFamily="34" charset="0"/>
                <a:cs typeface="Calibri" panose="020F0502020204030204" pitchFamily="34" charset="0"/>
                <a:hlinkClick r:id="rId5"/>
              </a:rPr>
              <a:t>index_en.htm</a:t>
            </a:r>
            <a:endParaRPr lang="en-US" sz="2400" dirty="0">
              <a:solidFill>
                <a:prstClr val="black"/>
              </a:solidFill>
              <a:latin typeface="Calibri" panose="020F0502020204030204" pitchFamily="34" charset="0"/>
              <a:cs typeface="Calibri" panose="020F0502020204030204" pitchFamily="34" charset="0"/>
            </a:endParaRPr>
          </a:p>
          <a:p>
            <a:r>
              <a:rPr lang="en-GB" sz="2400" b="1" dirty="0">
                <a:solidFill>
                  <a:prstClr val="black"/>
                </a:solidFill>
                <a:latin typeface="Calibri" panose="020F0502020204030204" pitchFamily="34" charset="0"/>
                <a:cs typeface="Calibri" panose="020F0502020204030204" pitchFamily="34" charset="0"/>
              </a:rPr>
              <a:t>Find a Call; </a:t>
            </a:r>
            <a:endParaRPr lang="en-US" sz="2400" dirty="0">
              <a:solidFill>
                <a:prstClr val="black"/>
              </a:solidFill>
              <a:latin typeface="Calibri" panose="020F0502020204030204" pitchFamily="34" charset="0"/>
              <a:cs typeface="Calibri" panose="020F0502020204030204" pitchFamily="34" charset="0"/>
            </a:endParaRPr>
          </a:p>
          <a:p>
            <a:r>
              <a:rPr lang="tr-TR" sz="2400" u="sng" dirty="0" err="1">
                <a:solidFill>
                  <a:prstClr val="black"/>
                </a:solidFill>
                <a:latin typeface="Calibri" panose="020F0502020204030204" pitchFamily="34" charset="0"/>
                <a:cs typeface="Calibri" panose="020F0502020204030204" pitchFamily="34" charset="0"/>
                <a:hlinkClick r:id="rId6"/>
              </a:rPr>
              <a:t>https</a:t>
            </a:r>
            <a:r>
              <a:rPr lang="tr-TR" sz="2400" u="sng" dirty="0">
                <a:solidFill>
                  <a:prstClr val="black"/>
                </a:solidFill>
                <a:latin typeface="Calibri" panose="020F0502020204030204" pitchFamily="34" charset="0"/>
                <a:cs typeface="Calibri" panose="020F0502020204030204" pitchFamily="34" charset="0"/>
                <a:hlinkClick r:id="rId6"/>
              </a:rPr>
              <a:t>://</a:t>
            </a:r>
            <a:r>
              <a:rPr lang="tr-TR" sz="2400" u="sng" dirty="0" err="1">
                <a:solidFill>
                  <a:prstClr val="black"/>
                </a:solidFill>
                <a:latin typeface="Calibri" panose="020F0502020204030204" pitchFamily="34" charset="0"/>
                <a:cs typeface="Calibri" panose="020F0502020204030204" pitchFamily="34" charset="0"/>
                <a:hlinkClick r:id="rId6"/>
              </a:rPr>
              <a:t>ec.europa.eu</a:t>
            </a:r>
            <a:r>
              <a:rPr lang="tr-TR" sz="2400" u="sng" dirty="0">
                <a:solidFill>
                  <a:prstClr val="black"/>
                </a:solidFill>
                <a:latin typeface="Calibri" panose="020F0502020204030204" pitchFamily="34" charset="0"/>
                <a:cs typeface="Calibri" panose="020F0502020204030204" pitchFamily="34" charset="0"/>
                <a:hlinkClick r:id="rId6"/>
              </a:rPr>
              <a:t>/</a:t>
            </a:r>
            <a:r>
              <a:rPr lang="tr-TR" sz="2400" u="sng" dirty="0" err="1">
                <a:solidFill>
                  <a:prstClr val="black"/>
                </a:solidFill>
                <a:latin typeface="Calibri" panose="020F0502020204030204" pitchFamily="34" charset="0"/>
                <a:cs typeface="Calibri" panose="020F0502020204030204" pitchFamily="34" charset="0"/>
                <a:hlinkClick r:id="rId6"/>
              </a:rPr>
              <a:t>info</a:t>
            </a:r>
            <a:r>
              <a:rPr lang="tr-TR" sz="2400" u="sng" dirty="0">
                <a:solidFill>
                  <a:prstClr val="black"/>
                </a:solidFill>
                <a:latin typeface="Calibri" panose="020F0502020204030204" pitchFamily="34" charset="0"/>
                <a:cs typeface="Calibri" panose="020F0502020204030204" pitchFamily="34" charset="0"/>
                <a:hlinkClick r:id="rId6"/>
              </a:rPr>
              <a:t>/</a:t>
            </a:r>
            <a:r>
              <a:rPr lang="tr-TR" sz="2400" u="sng" dirty="0" err="1">
                <a:solidFill>
                  <a:prstClr val="black"/>
                </a:solidFill>
                <a:latin typeface="Calibri" panose="020F0502020204030204" pitchFamily="34" charset="0"/>
                <a:cs typeface="Calibri" panose="020F0502020204030204" pitchFamily="34" charset="0"/>
                <a:hlinkClick r:id="rId6"/>
              </a:rPr>
              <a:t>funding-tenders</a:t>
            </a:r>
            <a:r>
              <a:rPr lang="tr-TR" sz="2400" u="sng" dirty="0">
                <a:solidFill>
                  <a:prstClr val="black"/>
                </a:solidFill>
                <a:latin typeface="Calibri" panose="020F0502020204030204" pitchFamily="34" charset="0"/>
                <a:cs typeface="Calibri" panose="020F0502020204030204" pitchFamily="34" charset="0"/>
                <a:hlinkClick r:id="rId6"/>
              </a:rPr>
              <a:t>/</a:t>
            </a:r>
            <a:r>
              <a:rPr lang="tr-TR" sz="2400" u="sng" dirty="0" err="1">
                <a:solidFill>
                  <a:prstClr val="black"/>
                </a:solidFill>
                <a:latin typeface="Calibri" panose="020F0502020204030204" pitchFamily="34" charset="0"/>
                <a:cs typeface="Calibri" panose="020F0502020204030204" pitchFamily="34" charset="0"/>
                <a:hlinkClick r:id="rId6"/>
              </a:rPr>
              <a:t>opportunities</a:t>
            </a:r>
            <a:r>
              <a:rPr lang="tr-TR" sz="2400" u="sng" dirty="0">
                <a:solidFill>
                  <a:prstClr val="black"/>
                </a:solidFill>
                <a:latin typeface="Calibri" panose="020F0502020204030204" pitchFamily="34" charset="0"/>
                <a:cs typeface="Calibri" panose="020F0502020204030204" pitchFamily="34" charset="0"/>
                <a:hlinkClick r:id="rId6"/>
              </a:rPr>
              <a:t>/portal/</a:t>
            </a:r>
            <a:r>
              <a:rPr lang="tr-TR" sz="2400" u="sng" dirty="0" err="1">
                <a:solidFill>
                  <a:prstClr val="black"/>
                </a:solidFill>
                <a:latin typeface="Calibri" panose="020F0502020204030204" pitchFamily="34" charset="0"/>
                <a:cs typeface="Calibri" panose="020F0502020204030204" pitchFamily="34" charset="0"/>
                <a:hlinkClick r:id="rId6"/>
              </a:rPr>
              <a:t>screen</a:t>
            </a:r>
            <a:r>
              <a:rPr lang="tr-TR" sz="2400" u="sng" dirty="0">
                <a:solidFill>
                  <a:prstClr val="black"/>
                </a:solidFill>
                <a:latin typeface="Calibri" panose="020F0502020204030204" pitchFamily="34" charset="0"/>
                <a:cs typeface="Calibri" panose="020F0502020204030204" pitchFamily="34" charset="0"/>
                <a:hlinkClick r:id="rId6"/>
              </a:rPr>
              <a:t>/programmes/</a:t>
            </a:r>
            <a:r>
              <a:rPr lang="tr-TR" sz="2400" u="sng" dirty="0" err="1">
                <a:solidFill>
                  <a:prstClr val="black"/>
                </a:solidFill>
                <a:latin typeface="Calibri" panose="020F0502020204030204" pitchFamily="34" charset="0"/>
                <a:cs typeface="Calibri" panose="020F0502020204030204" pitchFamily="34" charset="0"/>
                <a:hlinkClick r:id="rId6"/>
              </a:rPr>
              <a:t>3hp</a:t>
            </a:r>
            <a:endParaRPr lang="en-US" sz="2400" dirty="0">
              <a:solidFill>
                <a:prstClr val="black"/>
              </a:solidFill>
              <a:latin typeface="Calibri" panose="020F0502020204030204" pitchFamily="34" charset="0"/>
              <a:cs typeface="Calibri" panose="020F0502020204030204" pitchFamily="34" charset="0"/>
            </a:endParaRPr>
          </a:p>
          <a:p>
            <a:r>
              <a:rPr lang="tr-TR" sz="2400" b="1" dirty="0" err="1">
                <a:solidFill>
                  <a:prstClr val="black"/>
                </a:solidFill>
                <a:latin typeface="Calibri" panose="020F0502020204030204" pitchFamily="34" charset="0"/>
                <a:cs typeface="Calibri" panose="020F0502020204030204" pitchFamily="34" charset="0"/>
              </a:rPr>
              <a:t>Work</a:t>
            </a:r>
            <a:r>
              <a:rPr lang="tr-TR" sz="2400" b="1" dirty="0">
                <a:solidFill>
                  <a:prstClr val="black"/>
                </a:solidFill>
                <a:latin typeface="Calibri" panose="020F0502020204030204" pitchFamily="34" charset="0"/>
                <a:cs typeface="Calibri" panose="020F0502020204030204" pitchFamily="34" charset="0"/>
              </a:rPr>
              <a:t> Programme; </a:t>
            </a:r>
            <a:endParaRPr lang="en-US" sz="2400" dirty="0">
              <a:solidFill>
                <a:prstClr val="black"/>
              </a:solidFill>
              <a:latin typeface="Calibri" panose="020F0502020204030204" pitchFamily="34" charset="0"/>
              <a:cs typeface="Calibri" panose="020F0502020204030204" pitchFamily="34" charset="0"/>
            </a:endParaRPr>
          </a:p>
          <a:p>
            <a:r>
              <a:rPr lang="tr-TR" sz="2400" u="sng" dirty="0" err="1">
                <a:solidFill>
                  <a:prstClr val="black"/>
                </a:solidFill>
                <a:latin typeface="Calibri" panose="020F0502020204030204" pitchFamily="34" charset="0"/>
                <a:cs typeface="Calibri" panose="020F0502020204030204" pitchFamily="34" charset="0"/>
                <a:hlinkClick r:id="rId7"/>
              </a:rPr>
              <a:t>https</a:t>
            </a:r>
            <a:r>
              <a:rPr lang="tr-TR" sz="2400" u="sng" dirty="0">
                <a:solidFill>
                  <a:prstClr val="black"/>
                </a:solidFill>
                <a:latin typeface="Calibri" panose="020F0502020204030204" pitchFamily="34" charset="0"/>
                <a:cs typeface="Calibri" panose="020F0502020204030204" pitchFamily="34" charset="0"/>
                <a:hlinkClick r:id="rId7"/>
              </a:rPr>
              <a:t>://</a:t>
            </a:r>
            <a:r>
              <a:rPr lang="tr-TR" sz="2400" u="sng" dirty="0" err="1">
                <a:solidFill>
                  <a:prstClr val="black"/>
                </a:solidFill>
                <a:latin typeface="Calibri" panose="020F0502020204030204" pitchFamily="34" charset="0"/>
                <a:cs typeface="Calibri" panose="020F0502020204030204" pitchFamily="34" charset="0"/>
                <a:hlinkClick r:id="rId7"/>
              </a:rPr>
              <a:t>ec.europa.eu</a:t>
            </a:r>
            <a:r>
              <a:rPr lang="tr-TR" sz="2400" u="sng" dirty="0">
                <a:solidFill>
                  <a:prstClr val="black"/>
                </a:solidFill>
                <a:latin typeface="Calibri" panose="020F0502020204030204" pitchFamily="34" charset="0"/>
                <a:cs typeface="Calibri" panose="020F0502020204030204" pitchFamily="34" charset="0"/>
                <a:hlinkClick r:id="rId7"/>
              </a:rPr>
              <a:t>/</a:t>
            </a:r>
            <a:r>
              <a:rPr lang="tr-TR" sz="2400" u="sng" dirty="0" err="1">
                <a:solidFill>
                  <a:prstClr val="black"/>
                </a:solidFill>
                <a:latin typeface="Calibri" panose="020F0502020204030204" pitchFamily="34" charset="0"/>
                <a:cs typeface="Calibri" panose="020F0502020204030204" pitchFamily="34" charset="0"/>
                <a:hlinkClick r:id="rId7"/>
              </a:rPr>
              <a:t>health</a:t>
            </a:r>
            <a:r>
              <a:rPr lang="tr-TR" sz="2400" u="sng" dirty="0">
                <a:solidFill>
                  <a:prstClr val="black"/>
                </a:solidFill>
                <a:latin typeface="Calibri" panose="020F0502020204030204" pitchFamily="34" charset="0"/>
                <a:cs typeface="Calibri" panose="020F0502020204030204" pitchFamily="34" charset="0"/>
                <a:hlinkClick r:id="rId7"/>
              </a:rPr>
              <a:t>/</a:t>
            </a:r>
            <a:r>
              <a:rPr lang="tr-TR" sz="2400" u="sng" dirty="0" err="1">
                <a:solidFill>
                  <a:prstClr val="black"/>
                </a:solidFill>
                <a:latin typeface="Calibri" panose="020F0502020204030204" pitchFamily="34" charset="0"/>
                <a:cs typeface="Calibri" panose="020F0502020204030204" pitchFamily="34" charset="0"/>
                <a:hlinkClick r:id="rId7"/>
              </a:rPr>
              <a:t>sites</a:t>
            </a:r>
            <a:r>
              <a:rPr lang="tr-TR" sz="2400" u="sng" dirty="0">
                <a:solidFill>
                  <a:prstClr val="black"/>
                </a:solidFill>
                <a:latin typeface="Calibri" panose="020F0502020204030204" pitchFamily="34" charset="0"/>
                <a:cs typeface="Calibri" panose="020F0502020204030204" pitchFamily="34" charset="0"/>
                <a:hlinkClick r:id="rId7"/>
              </a:rPr>
              <a:t>/</a:t>
            </a:r>
            <a:r>
              <a:rPr lang="tr-TR" sz="2400" u="sng" dirty="0" err="1">
                <a:solidFill>
                  <a:prstClr val="black"/>
                </a:solidFill>
                <a:latin typeface="Calibri" panose="020F0502020204030204" pitchFamily="34" charset="0"/>
                <a:cs typeface="Calibri" panose="020F0502020204030204" pitchFamily="34" charset="0"/>
                <a:hlinkClick r:id="rId7"/>
              </a:rPr>
              <a:t>health</a:t>
            </a:r>
            <a:r>
              <a:rPr lang="tr-TR" sz="2400" u="sng" dirty="0">
                <a:solidFill>
                  <a:prstClr val="black"/>
                </a:solidFill>
                <a:latin typeface="Calibri" panose="020F0502020204030204" pitchFamily="34" charset="0"/>
                <a:cs typeface="Calibri" panose="020F0502020204030204" pitchFamily="34" charset="0"/>
                <a:hlinkClick r:id="rId7"/>
              </a:rPr>
              <a:t>/</a:t>
            </a:r>
            <a:r>
              <a:rPr lang="tr-TR" sz="2400" u="sng" dirty="0" err="1">
                <a:solidFill>
                  <a:prstClr val="black"/>
                </a:solidFill>
                <a:latin typeface="Calibri" panose="020F0502020204030204" pitchFamily="34" charset="0"/>
                <a:cs typeface="Calibri" panose="020F0502020204030204" pitchFamily="34" charset="0"/>
                <a:hlinkClick r:id="rId7"/>
              </a:rPr>
              <a:t>files</a:t>
            </a:r>
            <a:r>
              <a:rPr lang="tr-TR" sz="2400" u="sng" dirty="0">
                <a:solidFill>
                  <a:prstClr val="black"/>
                </a:solidFill>
                <a:latin typeface="Calibri" panose="020F0502020204030204" pitchFamily="34" charset="0"/>
                <a:cs typeface="Calibri" panose="020F0502020204030204" pitchFamily="34" charset="0"/>
                <a:hlinkClick r:id="rId7"/>
              </a:rPr>
              <a:t>/</a:t>
            </a:r>
            <a:r>
              <a:rPr lang="tr-TR" sz="2400" u="sng" dirty="0" err="1">
                <a:solidFill>
                  <a:prstClr val="black"/>
                </a:solidFill>
                <a:latin typeface="Calibri" panose="020F0502020204030204" pitchFamily="34" charset="0"/>
                <a:cs typeface="Calibri" panose="020F0502020204030204" pitchFamily="34" charset="0"/>
                <a:hlinkClick r:id="rId7"/>
              </a:rPr>
              <a:t>funding</a:t>
            </a:r>
            <a:r>
              <a:rPr lang="tr-TR" sz="2400" u="sng" dirty="0">
                <a:solidFill>
                  <a:prstClr val="black"/>
                </a:solidFill>
                <a:latin typeface="Calibri" panose="020F0502020204030204" pitchFamily="34" charset="0"/>
                <a:cs typeface="Calibri" panose="020F0502020204030204" pitchFamily="34" charset="0"/>
                <a:hlinkClick r:id="rId7"/>
              </a:rPr>
              <a:t>/</a:t>
            </a:r>
            <a:r>
              <a:rPr lang="tr-TR" sz="2400" u="sng" dirty="0" err="1">
                <a:solidFill>
                  <a:prstClr val="black"/>
                </a:solidFill>
                <a:latin typeface="Calibri" panose="020F0502020204030204" pitchFamily="34" charset="0"/>
                <a:cs typeface="Calibri" panose="020F0502020204030204" pitchFamily="34" charset="0"/>
                <a:hlinkClick r:id="rId7"/>
              </a:rPr>
              <a:t>docs</a:t>
            </a:r>
            <a:r>
              <a:rPr lang="tr-TR" sz="2400" u="sng" dirty="0">
                <a:solidFill>
                  <a:prstClr val="black"/>
                </a:solidFill>
                <a:latin typeface="Calibri" panose="020F0502020204030204" pitchFamily="34" charset="0"/>
                <a:cs typeface="Calibri" panose="020F0502020204030204" pitchFamily="34" charset="0"/>
                <a:hlinkClick r:id="rId7"/>
              </a:rPr>
              <a:t>/</a:t>
            </a:r>
            <a:r>
              <a:rPr lang="tr-TR" sz="2400" u="sng" dirty="0" err="1">
                <a:solidFill>
                  <a:prstClr val="black"/>
                </a:solidFill>
                <a:latin typeface="Calibri" panose="020F0502020204030204" pitchFamily="34" charset="0"/>
                <a:cs typeface="Calibri" panose="020F0502020204030204" pitchFamily="34" charset="0"/>
                <a:hlinkClick r:id="rId7"/>
              </a:rPr>
              <a:t>wp2019_annex_en.pdf</a:t>
            </a:r>
            <a:endParaRPr lang="en-US" sz="2400" dirty="0">
              <a:solidFill>
                <a:prstClr val="black"/>
              </a:solidFill>
              <a:latin typeface="Calibri" panose="020F0502020204030204" pitchFamily="34" charset="0"/>
              <a:cs typeface="Calibri" panose="020F0502020204030204" pitchFamily="34" charset="0"/>
            </a:endParaRPr>
          </a:p>
          <a:p>
            <a:r>
              <a:rPr lang="tr-TR" sz="2400" b="1" dirty="0" err="1">
                <a:solidFill>
                  <a:prstClr val="black"/>
                </a:solidFill>
                <a:latin typeface="Calibri" panose="020F0502020204030204" pitchFamily="34" charset="0"/>
                <a:cs typeface="Calibri" panose="020F0502020204030204" pitchFamily="34" charset="0"/>
              </a:rPr>
              <a:t>Regulation</a:t>
            </a:r>
            <a:r>
              <a:rPr lang="tr-TR" sz="2400" b="1" dirty="0">
                <a:solidFill>
                  <a:prstClr val="black"/>
                </a:solidFill>
                <a:latin typeface="Calibri" panose="020F0502020204030204" pitchFamily="34" charset="0"/>
                <a:cs typeface="Calibri" panose="020F0502020204030204" pitchFamily="34" charset="0"/>
              </a:rPr>
              <a:t>; </a:t>
            </a:r>
            <a:endParaRPr lang="en-US" sz="2400" dirty="0">
              <a:solidFill>
                <a:prstClr val="black"/>
              </a:solidFill>
              <a:latin typeface="Calibri" panose="020F0502020204030204" pitchFamily="34" charset="0"/>
              <a:cs typeface="Calibri" panose="020F0502020204030204" pitchFamily="34" charset="0"/>
            </a:endParaRPr>
          </a:p>
          <a:p>
            <a:r>
              <a:rPr lang="tr-TR" sz="2400" u="sng" dirty="0" err="1">
                <a:solidFill>
                  <a:prstClr val="black"/>
                </a:solidFill>
                <a:latin typeface="Calibri" panose="020F0502020204030204" pitchFamily="34" charset="0"/>
                <a:cs typeface="Calibri" panose="020F0502020204030204" pitchFamily="34" charset="0"/>
                <a:hlinkClick r:id="rId8"/>
              </a:rPr>
              <a:t>https</a:t>
            </a:r>
            <a:r>
              <a:rPr lang="tr-TR" sz="2400" u="sng" dirty="0">
                <a:solidFill>
                  <a:prstClr val="black"/>
                </a:solidFill>
                <a:latin typeface="Calibri" panose="020F0502020204030204" pitchFamily="34" charset="0"/>
                <a:cs typeface="Calibri" panose="020F0502020204030204" pitchFamily="34" charset="0"/>
                <a:hlinkClick r:id="rId8"/>
              </a:rPr>
              <a:t>://</a:t>
            </a:r>
            <a:r>
              <a:rPr lang="tr-TR" sz="2400" u="sng" dirty="0" err="1">
                <a:solidFill>
                  <a:prstClr val="black"/>
                </a:solidFill>
                <a:latin typeface="Calibri" panose="020F0502020204030204" pitchFamily="34" charset="0"/>
                <a:cs typeface="Calibri" panose="020F0502020204030204" pitchFamily="34" charset="0"/>
                <a:hlinkClick r:id="rId8"/>
              </a:rPr>
              <a:t>eur-lex.europa.eu</a:t>
            </a:r>
            <a:r>
              <a:rPr lang="tr-TR" sz="2400" u="sng" dirty="0">
                <a:solidFill>
                  <a:prstClr val="black"/>
                </a:solidFill>
                <a:latin typeface="Calibri" panose="020F0502020204030204" pitchFamily="34" charset="0"/>
                <a:cs typeface="Calibri" panose="020F0502020204030204" pitchFamily="34" charset="0"/>
                <a:hlinkClick r:id="rId8"/>
              </a:rPr>
              <a:t>/legal-</a:t>
            </a:r>
            <a:r>
              <a:rPr lang="tr-TR" sz="2400" u="sng" dirty="0" err="1">
                <a:solidFill>
                  <a:prstClr val="black"/>
                </a:solidFill>
                <a:latin typeface="Calibri" panose="020F0502020204030204" pitchFamily="34" charset="0"/>
                <a:cs typeface="Calibri" panose="020F0502020204030204" pitchFamily="34" charset="0"/>
                <a:hlinkClick r:id="rId8"/>
              </a:rPr>
              <a:t>content</a:t>
            </a:r>
            <a:r>
              <a:rPr lang="tr-TR" sz="2400" u="sng" dirty="0">
                <a:solidFill>
                  <a:prstClr val="black"/>
                </a:solidFill>
                <a:latin typeface="Calibri" panose="020F0502020204030204" pitchFamily="34" charset="0"/>
                <a:cs typeface="Calibri" panose="020F0502020204030204" pitchFamily="34" charset="0"/>
                <a:hlinkClick r:id="rId8"/>
              </a:rPr>
              <a:t>/EN/</a:t>
            </a:r>
            <a:r>
              <a:rPr lang="tr-TR" sz="2400" u="sng" dirty="0" err="1">
                <a:solidFill>
                  <a:prstClr val="black"/>
                </a:solidFill>
                <a:latin typeface="Calibri" panose="020F0502020204030204" pitchFamily="34" charset="0"/>
                <a:cs typeface="Calibri" panose="020F0502020204030204" pitchFamily="34" charset="0"/>
                <a:hlinkClick r:id="rId8"/>
              </a:rPr>
              <a:t>TXT</a:t>
            </a:r>
            <a:r>
              <a:rPr lang="tr-TR" sz="2400" u="sng" dirty="0">
                <a:solidFill>
                  <a:prstClr val="black"/>
                </a:solidFill>
                <a:latin typeface="Calibri" panose="020F0502020204030204" pitchFamily="34" charset="0"/>
                <a:cs typeface="Calibri" panose="020F0502020204030204" pitchFamily="34" charset="0"/>
                <a:hlinkClick r:id="rId8"/>
              </a:rPr>
              <a:t>/?</a:t>
            </a:r>
            <a:r>
              <a:rPr lang="tr-TR" sz="2400" u="sng" dirty="0" err="1">
                <a:solidFill>
                  <a:prstClr val="black"/>
                </a:solidFill>
                <a:latin typeface="Calibri" panose="020F0502020204030204" pitchFamily="34" charset="0"/>
                <a:cs typeface="Calibri" panose="020F0502020204030204" pitchFamily="34" charset="0"/>
                <a:hlinkClick r:id="rId8"/>
              </a:rPr>
              <a:t>uri</a:t>
            </a:r>
            <a:r>
              <a:rPr lang="tr-TR" sz="2400" u="sng" dirty="0">
                <a:solidFill>
                  <a:prstClr val="black"/>
                </a:solidFill>
                <a:latin typeface="Calibri" panose="020F0502020204030204" pitchFamily="34" charset="0"/>
                <a:cs typeface="Calibri" panose="020F0502020204030204" pitchFamily="34" charset="0"/>
                <a:hlinkClick r:id="rId8"/>
              </a:rPr>
              <a:t>=uriserv%3AOJ.L_.</a:t>
            </a:r>
            <a:r>
              <a:rPr lang="tr-TR" sz="2400" u="sng" dirty="0" err="1">
                <a:solidFill>
                  <a:prstClr val="black"/>
                </a:solidFill>
                <a:latin typeface="Calibri" panose="020F0502020204030204" pitchFamily="34" charset="0"/>
                <a:cs typeface="Calibri" panose="020F0502020204030204" pitchFamily="34" charset="0"/>
                <a:hlinkClick r:id="rId8"/>
              </a:rPr>
              <a:t>2014.086.01.0001.01.ENG</a:t>
            </a:r>
            <a:endParaRPr lang="en-US" sz="2400" dirty="0">
              <a:solidFill>
                <a:prstClr val="black"/>
              </a:solidFill>
              <a:latin typeface="Calibri" panose="020F0502020204030204" pitchFamily="34" charset="0"/>
              <a:cs typeface="Calibri" panose="020F0502020204030204" pitchFamily="34" charset="0"/>
            </a:endParaRPr>
          </a:p>
          <a:p>
            <a:pPr algn="just">
              <a:lnSpc>
                <a:spcPct val="115000"/>
              </a:lnSpc>
              <a:spcAft>
                <a:spcPts val="800"/>
              </a:spcAft>
            </a:pPr>
            <a:endParaRPr lang="en-US" sz="2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06081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210C565-702F-4B54-88F8-6A9A285FBC59}"/>
              </a:ext>
            </a:extLst>
          </p:cNvPr>
          <p:cNvSpPr>
            <a:spLocks noGrp="1" noChangeArrowheads="1"/>
          </p:cNvSpPr>
          <p:nvPr>
            <p:ph type="title"/>
          </p:nvPr>
        </p:nvSpPr>
        <p:spPr>
          <a:xfrm>
            <a:off x="3064075" y="921914"/>
            <a:ext cx="6063848" cy="2086809"/>
          </a:xfrm>
        </p:spPr>
        <p:txBody>
          <a:bodyPr>
            <a:noAutofit/>
          </a:bodyPr>
          <a:lstStyle/>
          <a:p>
            <a:pPr algn="ctr"/>
            <a:r>
              <a:rPr lang="en-GB" altLang="en-US" sz="5000" b="1" dirty="0">
                <a:solidFill>
                  <a:schemeClr val="accent5">
                    <a:lumMod val="50000"/>
                  </a:schemeClr>
                </a:solidFill>
                <a:latin typeface="+mn-lt"/>
              </a:rPr>
              <a:t>Programme "</a:t>
            </a:r>
            <a:r>
              <a:rPr lang="tr-TR" altLang="en-US" sz="5000" b="1" dirty="0" err="1">
                <a:solidFill>
                  <a:schemeClr val="accent5">
                    <a:lumMod val="50000"/>
                  </a:schemeClr>
                </a:solidFill>
                <a:latin typeface="+mn-lt"/>
              </a:rPr>
              <a:t>CREATIVE</a:t>
            </a:r>
            <a:r>
              <a:rPr lang="tr-TR" altLang="en-US" sz="5000" b="1" dirty="0">
                <a:solidFill>
                  <a:schemeClr val="accent5">
                    <a:lumMod val="50000"/>
                  </a:schemeClr>
                </a:solidFill>
                <a:latin typeface="+mn-lt"/>
              </a:rPr>
              <a:t> EUROPE</a:t>
            </a:r>
            <a:r>
              <a:rPr lang="en-GB" altLang="en-US" sz="5000" b="1" dirty="0">
                <a:solidFill>
                  <a:schemeClr val="accent5">
                    <a:lumMod val="50000"/>
                  </a:schemeClr>
                </a:solidFill>
                <a:latin typeface="+mn-lt"/>
              </a:rPr>
              <a:t>"</a:t>
            </a:r>
          </a:p>
        </p:txBody>
      </p:sp>
      <p:pic>
        <p:nvPicPr>
          <p:cNvPr id="6" name="Resim 5" descr="Image result for creative europe ec eu">
            <a:extLst>
              <a:ext uri="{FF2B5EF4-FFF2-40B4-BE49-F238E27FC236}">
                <a16:creationId xmlns:a16="http://schemas.microsoft.com/office/drawing/2014/main" id="{0EAD09E5-918D-481C-8601-B0D59BDF38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2416" y="3258104"/>
            <a:ext cx="3907167" cy="2512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5797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fontAlgn="base">
              <a:buNone/>
            </a:pPr>
            <a:r>
              <a:rPr lang="en-GB" dirty="0">
                <a:hlinkClick r:id="rId2"/>
              </a:rPr>
              <a:t>https://www.youtube.com/watch?v=qko9icCy62k&amp;feature=youtu.be</a:t>
            </a:r>
            <a:endParaRPr lang="en-GB" dirty="0"/>
          </a:p>
          <a:p>
            <a:endParaRPr lang="en-GB" dirty="0"/>
          </a:p>
        </p:txBody>
      </p:sp>
    </p:spTree>
    <p:extLst>
      <p:ext uri="{BB962C8B-B14F-4D97-AF65-F5344CB8AC3E}">
        <p14:creationId xmlns:p14="http://schemas.microsoft.com/office/powerpoint/2010/main" val="25726933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316510" y="1011745"/>
            <a:ext cx="11551933" cy="4351338"/>
          </a:xfrm>
        </p:spPr>
        <p:txBody>
          <a:bodyPr>
            <a:normAutofit/>
          </a:bodyPr>
          <a:lstStyle/>
          <a:p>
            <a:pPr marL="0" indent="0" algn="just">
              <a:lnSpc>
                <a:spcPct val="110000"/>
              </a:lnSpc>
              <a:buNone/>
            </a:pPr>
            <a:r>
              <a:rPr lang="en-US" b="1" dirty="0">
                <a:latin typeface="Calibri" panose="020F0502020204030204" pitchFamily="34" charset="0"/>
                <a:cs typeface="Calibri" panose="020F0502020204030204" pitchFamily="34" charset="0"/>
              </a:rPr>
              <a:t>Total budget: </a:t>
            </a:r>
            <a:r>
              <a:rPr lang="en-US" dirty="0">
                <a:latin typeface="Calibri" panose="020F0502020204030204" pitchFamily="34" charset="0"/>
                <a:cs typeface="Calibri" panose="020F0502020204030204" pitchFamily="34" charset="0"/>
              </a:rPr>
              <a:t>€1,46 billion</a:t>
            </a:r>
          </a:p>
          <a:p>
            <a:pPr marL="0" indent="0" algn="just">
              <a:lnSpc>
                <a:spcPct val="110000"/>
              </a:lnSpc>
              <a:buNone/>
            </a:pPr>
            <a:r>
              <a:rPr lang="en-US" b="1" dirty="0">
                <a:latin typeface="Calibri" panose="020F0502020204030204" pitchFamily="34" charset="0"/>
                <a:cs typeface="Calibri" panose="020F0502020204030204" pitchFamily="34" charset="0"/>
              </a:rPr>
              <a:t>Thematic categories</a:t>
            </a:r>
            <a:r>
              <a:rPr lang="en-US" dirty="0">
                <a:latin typeface="Calibri" panose="020F0502020204030204" pitchFamily="34" charset="0"/>
                <a:cs typeface="Calibri" panose="020F0502020204030204" pitchFamily="34" charset="0"/>
              </a:rPr>
              <a:t>: Art and Culture, Media, Competitiveness, Education</a:t>
            </a:r>
          </a:p>
          <a:p>
            <a:pPr marL="0" indent="0" algn="just">
              <a:lnSpc>
                <a:spcPct val="110000"/>
              </a:lnSpc>
              <a:buNone/>
            </a:pPr>
            <a:r>
              <a:rPr lang="en-US" b="1" dirty="0">
                <a:latin typeface="Calibri" panose="020F0502020204030204" pitchFamily="34" charset="0"/>
                <a:cs typeface="Calibri" panose="020F0502020204030204" pitchFamily="34" charset="0"/>
              </a:rPr>
              <a:t>Beneficiaries: </a:t>
            </a:r>
            <a:r>
              <a:rPr lang="en-US" dirty="0">
                <a:latin typeface="Calibri" panose="020F0502020204030204" pitchFamily="34" charset="0"/>
                <a:cs typeface="Calibri" panose="020F0502020204030204" pitchFamily="34" charset="0"/>
              </a:rPr>
              <a:t>SMEs (10 - 249 employees), Microenterprises (less than 10 employees), Education and Training </a:t>
            </a:r>
            <a:r>
              <a:rPr lang="en-US" dirty="0" err="1">
                <a:latin typeface="Calibri" panose="020F0502020204030204" pitchFamily="34" charset="0"/>
                <a:cs typeface="Calibri" panose="020F0502020204030204" pitchFamily="34" charset="0"/>
              </a:rPr>
              <a:t>Centres</a:t>
            </a:r>
            <a:r>
              <a:rPr lang="en-US" dirty="0">
                <a:latin typeface="Calibri" panose="020F0502020204030204" pitchFamily="34" charset="0"/>
                <a:cs typeface="Calibri" panose="020F0502020204030204" pitchFamily="34" charset="0"/>
              </a:rPr>
              <a:t>, Research Institution, Association / Trade Union, International Organization, NGO / NPO, Public Services, Start Up Company, Enterprise (more than 250 employees), Association, University, State / Region / City / Municipality / Local Authority</a:t>
            </a:r>
          </a:p>
        </p:txBody>
      </p:sp>
      <p:pic>
        <p:nvPicPr>
          <p:cNvPr id="6" name="Resim 5" descr="Image result for creative europe ec eu">
            <a:extLst>
              <a:ext uri="{FF2B5EF4-FFF2-40B4-BE49-F238E27FC236}">
                <a16:creationId xmlns:a16="http://schemas.microsoft.com/office/drawing/2014/main" id="{B8B783B1-F6DD-4A19-9BEC-2C537AB7E7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97888" y="5539666"/>
            <a:ext cx="1670555" cy="10741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210C565-702F-4B54-88F8-6A9A285FBC59}"/>
              </a:ext>
            </a:extLst>
          </p:cNvPr>
          <p:cNvSpPr>
            <a:spLocks noGrp="1" noChangeArrowheads="1"/>
          </p:cNvSpPr>
          <p:nvPr>
            <p:ph type="title"/>
          </p:nvPr>
        </p:nvSpPr>
        <p:spPr>
          <a:xfrm>
            <a:off x="887368" y="185874"/>
            <a:ext cx="8229600" cy="649288"/>
          </a:xfrm>
        </p:spPr>
        <p:txBody>
          <a:bodyPr>
            <a:normAutofit/>
          </a:bodyPr>
          <a:lstStyle/>
          <a:p>
            <a:r>
              <a:rPr lang="en-GB" altLang="en-US" sz="3200" b="1" dirty="0">
                <a:solidFill>
                  <a:schemeClr val="accent5">
                    <a:lumMod val="50000"/>
                  </a:schemeClr>
                </a:solidFill>
                <a:latin typeface="+mn-lt"/>
              </a:rPr>
              <a:t>Programme "</a:t>
            </a:r>
            <a:r>
              <a:rPr lang="tr-TR" altLang="en-US" sz="3200" b="1" dirty="0" err="1">
                <a:solidFill>
                  <a:schemeClr val="accent5">
                    <a:lumMod val="50000"/>
                  </a:schemeClr>
                </a:solidFill>
                <a:latin typeface="+mn-lt"/>
              </a:rPr>
              <a:t>CREATIVE</a:t>
            </a:r>
            <a:r>
              <a:rPr lang="tr-TR" altLang="en-US" sz="3200" b="1" dirty="0">
                <a:solidFill>
                  <a:schemeClr val="accent5">
                    <a:lumMod val="50000"/>
                  </a:schemeClr>
                </a:solidFill>
                <a:latin typeface="+mn-lt"/>
              </a:rPr>
              <a:t> EUROPE</a:t>
            </a:r>
            <a:r>
              <a:rPr lang="en-GB" altLang="en-US" sz="3200" b="1" dirty="0">
                <a:solidFill>
                  <a:schemeClr val="accent5">
                    <a:lumMod val="50000"/>
                  </a:schemeClr>
                </a:solidFill>
                <a:latin typeface="+mn-lt"/>
              </a:rPr>
              <a:t>"</a:t>
            </a:r>
          </a:p>
        </p:txBody>
      </p:sp>
    </p:spTree>
    <p:extLst>
      <p:ext uri="{BB962C8B-B14F-4D97-AF65-F5344CB8AC3E}">
        <p14:creationId xmlns:p14="http://schemas.microsoft.com/office/powerpoint/2010/main" val="1559793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376561" y="893469"/>
            <a:ext cx="11111144" cy="4351338"/>
          </a:xfrm>
        </p:spPr>
        <p:txBody>
          <a:bodyPr>
            <a:normAutofit lnSpcReduction="10000"/>
          </a:bodyPr>
          <a:lstStyle/>
          <a:p>
            <a:pPr marL="0" indent="0" algn="just">
              <a:lnSpc>
                <a:spcPct val="110000"/>
              </a:lnSpc>
              <a:buNone/>
            </a:pPr>
            <a:r>
              <a:rPr lang="en-US" dirty="0">
                <a:latin typeface="Calibri" panose="020F0502020204030204" pitchFamily="34" charset="0"/>
                <a:cs typeface="Calibri" panose="020F0502020204030204" pitchFamily="34" charset="0"/>
              </a:rPr>
              <a:t>The Creative Europe Programme consists of three sub-programmes: </a:t>
            </a:r>
          </a:p>
          <a:p>
            <a:pPr algn="just">
              <a:lnSpc>
                <a:spcPct val="110000"/>
              </a:lnSpc>
            </a:pPr>
            <a:r>
              <a:rPr lang="en-US" dirty="0">
                <a:latin typeface="Calibri" panose="020F0502020204030204" pitchFamily="34" charset="0"/>
                <a:cs typeface="Calibri" panose="020F0502020204030204" pitchFamily="34" charset="0"/>
              </a:rPr>
              <a:t> “Culture sub-programme” for cultural &amp; creative sectors </a:t>
            </a:r>
          </a:p>
          <a:p>
            <a:pPr algn="just">
              <a:lnSpc>
                <a:spcPct val="110000"/>
              </a:lnSpc>
            </a:pPr>
            <a:r>
              <a:rPr lang="en-US" dirty="0">
                <a:latin typeface="Calibri" panose="020F0502020204030204" pitchFamily="34" charset="0"/>
                <a:cs typeface="Calibri" panose="020F0502020204030204" pitchFamily="34" charset="0"/>
              </a:rPr>
              <a:t> “Media sub-programme” for the audio-visual industries </a:t>
            </a:r>
          </a:p>
          <a:p>
            <a:pPr algn="just">
              <a:lnSpc>
                <a:spcPct val="110000"/>
              </a:lnSpc>
            </a:pPr>
            <a:r>
              <a:rPr lang="en-US" dirty="0">
                <a:latin typeface="Calibri" panose="020F0502020204030204" pitchFamily="34" charset="0"/>
                <a:cs typeface="Calibri" panose="020F0502020204030204" pitchFamily="34" charset="0"/>
              </a:rPr>
              <a:t>Cross-</a:t>
            </a:r>
            <a:r>
              <a:rPr lang="en-US" dirty="0" err="1">
                <a:latin typeface="Calibri" panose="020F0502020204030204" pitchFamily="34" charset="0"/>
                <a:cs typeface="Calibri" panose="020F0502020204030204" pitchFamily="34" charset="0"/>
              </a:rPr>
              <a:t>sectoral</a:t>
            </a:r>
            <a:r>
              <a:rPr lang="en-US" dirty="0">
                <a:latin typeface="Calibri" panose="020F0502020204030204" pitchFamily="34" charset="0"/>
                <a:cs typeface="Calibri" panose="020F0502020204030204" pitchFamily="34" charset="0"/>
              </a:rPr>
              <a:t> strand for joint projects between the cultural/creative sectors and the audio-visual industries. </a:t>
            </a:r>
          </a:p>
          <a:p>
            <a:pPr marL="0" indent="0" algn="just">
              <a:lnSpc>
                <a:spcPct val="110000"/>
              </a:lnSpc>
              <a:buNone/>
            </a:pPr>
            <a:r>
              <a:rPr lang="en-US" dirty="0">
                <a:latin typeface="Calibri" panose="020F0502020204030204" pitchFamily="34" charset="0"/>
                <a:cs typeface="Calibri" panose="020F0502020204030204" pitchFamily="34" charset="0"/>
              </a:rPr>
              <a:t>The setting of transnational projects and cooperation networks are encouraged. </a:t>
            </a:r>
          </a:p>
          <a:p>
            <a:pPr marL="0" indent="0" algn="just">
              <a:lnSpc>
                <a:spcPct val="110000"/>
              </a:lnSpc>
              <a:buNone/>
            </a:pPr>
            <a:r>
              <a:rPr lang="en-US" dirty="0">
                <a:latin typeface="Calibri" panose="020F0502020204030204" pitchFamily="34" charset="0"/>
                <a:cs typeface="Calibri" panose="020F0502020204030204" pitchFamily="34" charset="0"/>
              </a:rPr>
              <a:t>The European Capitals of culture is also part of the programme. </a:t>
            </a:r>
          </a:p>
        </p:txBody>
      </p:sp>
      <p:pic>
        <p:nvPicPr>
          <p:cNvPr id="6" name="Resim 5" descr="Image result for creative europe ec eu">
            <a:extLst>
              <a:ext uri="{FF2B5EF4-FFF2-40B4-BE49-F238E27FC236}">
                <a16:creationId xmlns:a16="http://schemas.microsoft.com/office/drawing/2014/main" id="{F045428C-791A-4BFF-B05F-88B9F32ED9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7150" y="5414975"/>
            <a:ext cx="1670555" cy="1074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6364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168741" y="236571"/>
            <a:ext cx="11604157" cy="6438549"/>
          </a:xfrm>
        </p:spPr>
        <p:txBody>
          <a:bodyPr>
            <a:normAutofit fontScale="55000" lnSpcReduction="20000"/>
          </a:bodyPr>
          <a:lstStyle/>
          <a:p>
            <a:pPr marL="0" indent="0" algn="just">
              <a:lnSpc>
                <a:spcPct val="120000"/>
              </a:lnSpc>
              <a:buNone/>
            </a:pPr>
            <a:r>
              <a:rPr lang="en-US" sz="5100" b="1" dirty="0">
                <a:solidFill>
                  <a:schemeClr val="accent5">
                    <a:lumMod val="75000"/>
                  </a:schemeClr>
                </a:solidFill>
                <a:latin typeface="Calibri" panose="020F0502020204030204" pitchFamily="34" charset="0"/>
                <a:cs typeface="Calibri" panose="020F0502020204030204" pitchFamily="34" charset="0"/>
              </a:rPr>
              <a:t>Sub-Programme: CULTURE</a:t>
            </a:r>
          </a:p>
          <a:p>
            <a:pPr marL="0" indent="0">
              <a:lnSpc>
                <a:spcPct val="120000"/>
              </a:lnSpc>
              <a:buNone/>
            </a:pPr>
            <a:endParaRPr lang="en-US" sz="3200" b="1" dirty="0">
              <a:latin typeface="Calibri" panose="020F0502020204030204" pitchFamily="34" charset="0"/>
              <a:cs typeface="Calibri" panose="020F0502020204030204" pitchFamily="34" charset="0"/>
            </a:endParaRPr>
          </a:p>
          <a:p>
            <a:pPr marL="0" indent="0">
              <a:lnSpc>
                <a:spcPct val="120000"/>
              </a:lnSpc>
              <a:buNone/>
            </a:pPr>
            <a:r>
              <a:rPr lang="en-US" sz="3600" b="1" dirty="0">
                <a:latin typeface="Calibri" panose="020F0502020204030204" pitchFamily="34" charset="0"/>
                <a:cs typeface="Calibri" panose="020F0502020204030204" pitchFamily="34" charset="0"/>
              </a:rPr>
              <a:t>Level of financing (EU co-financing rate):</a:t>
            </a:r>
            <a:r>
              <a:rPr lang="en-US" sz="3600" dirty="0">
                <a:latin typeface="Calibri" panose="020F0502020204030204" pitchFamily="34" charset="0"/>
                <a:cs typeface="Calibri" panose="020F0502020204030204" pitchFamily="34" charset="0"/>
              </a:rPr>
              <a:t> 50%-80%</a:t>
            </a:r>
            <a:endParaRPr lang="tr-TR" sz="3600" dirty="0">
              <a:latin typeface="Calibri" panose="020F0502020204030204" pitchFamily="34" charset="0"/>
              <a:cs typeface="Calibri" panose="020F0502020204030204" pitchFamily="34" charset="0"/>
            </a:endParaRPr>
          </a:p>
          <a:p>
            <a:pPr marL="0" indent="0">
              <a:lnSpc>
                <a:spcPct val="120000"/>
              </a:lnSpc>
              <a:buNone/>
            </a:pPr>
            <a:r>
              <a:rPr lang="en-US" sz="3600" b="1" dirty="0">
                <a:latin typeface="Calibri" panose="020F0502020204030204" pitchFamily="34" charset="0"/>
                <a:cs typeface="Calibri" panose="020F0502020204030204" pitchFamily="34" charset="0"/>
              </a:rPr>
              <a:t>Budget:</a:t>
            </a:r>
            <a:r>
              <a:rPr lang="en-US" sz="3600" dirty="0">
                <a:latin typeface="Calibri" panose="020F0502020204030204" pitchFamily="34" charset="0"/>
                <a:cs typeface="Calibri" panose="020F0502020204030204" pitchFamily="34" charset="0"/>
              </a:rPr>
              <a:t> At least 31% of the total Creative Europe budget</a:t>
            </a:r>
            <a:endParaRPr lang="en-US" sz="3600" b="1" dirty="0">
              <a:solidFill>
                <a:schemeClr val="accent5">
                  <a:lumMod val="75000"/>
                </a:schemeClr>
              </a:solidFill>
              <a:latin typeface="Calibri" panose="020F0502020204030204" pitchFamily="34" charset="0"/>
              <a:cs typeface="Calibri" panose="020F0502020204030204" pitchFamily="34" charset="0"/>
            </a:endParaRPr>
          </a:p>
          <a:p>
            <a:pPr marL="0" indent="0" algn="just">
              <a:lnSpc>
                <a:spcPct val="120000"/>
              </a:lnSpc>
              <a:buNone/>
            </a:pPr>
            <a:r>
              <a:rPr lang="en-US" sz="3600" b="1" dirty="0">
                <a:latin typeface="Calibri" panose="020F0502020204030204" pitchFamily="34" charset="0"/>
                <a:cs typeface="Calibri" panose="020F0502020204030204" pitchFamily="34" charset="0"/>
              </a:rPr>
              <a:t>Funding schemes: </a:t>
            </a:r>
            <a:r>
              <a:rPr lang="en-US" sz="3600" dirty="0">
                <a:latin typeface="Calibri" panose="020F0502020204030204" pitchFamily="34" charset="0"/>
                <a:cs typeface="Calibri" panose="020F0502020204030204" pitchFamily="34" charset="0"/>
              </a:rPr>
              <a:t>supports cultural and creative organisations with a view to helping them operate transnationally and promoting cross-border circulation of works of culture and mobility of cultural players</a:t>
            </a:r>
            <a:r>
              <a:rPr lang="tr-TR" sz="3600" dirty="0">
                <a:latin typeface="Calibri" panose="020F0502020204030204" pitchFamily="34" charset="0"/>
                <a:cs typeface="Calibri" panose="020F0502020204030204" pitchFamily="34" charset="0"/>
              </a:rPr>
              <a:t>. </a:t>
            </a:r>
          </a:p>
          <a:p>
            <a:pPr>
              <a:lnSpc>
                <a:spcPct val="120000"/>
              </a:lnSpc>
            </a:pPr>
            <a:r>
              <a:rPr lang="en-US" sz="3600" i="1" dirty="0">
                <a:latin typeface="Calibri" panose="020F0502020204030204" pitchFamily="34" charset="0"/>
                <a:cs typeface="Calibri" panose="020F0502020204030204" pitchFamily="34" charset="0"/>
              </a:rPr>
              <a:t>Cooperation</a:t>
            </a:r>
            <a:r>
              <a:rPr lang="en-US" sz="3600" dirty="0">
                <a:latin typeface="Calibri" panose="020F0502020204030204" pitchFamily="34" charset="0"/>
                <a:cs typeface="Calibri" panose="020F0502020204030204" pitchFamily="34" charset="0"/>
              </a:rPr>
              <a:t> - Transnational cooperation projects bringing together cultural and creative organizations from different countries to undertake sectoral or cross-</a:t>
            </a:r>
            <a:r>
              <a:rPr lang="en-US" sz="3600" dirty="0" err="1">
                <a:latin typeface="Calibri" panose="020F0502020204030204" pitchFamily="34" charset="0"/>
                <a:cs typeface="Calibri" panose="020F0502020204030204" pitchFamily="34" charset="0"/>
              </a:rPr>
              <a:t>sectoral</a:t>
            </a:r>
            <a:r>
              <a:rPr lang="en-US" sz="3600" dirty="0">
                <a:latin typeface="Calibri" panose="020F0502020204030204" pitchFamily="34" charset="0"/>
                <a:cs typeface="Calibri" panose="020F0502020204030204" pitchFamily="34" charset="0"/>
              </a:rPr>
              <a:t> activities</a:t>
            </a:r>
          </a:p>
          <a:p>
            <a:pPr>
              <a:lnSpc>
                <a:spcPct val="120000"/>
              </a:lnSpc>
            </a:pPr>
            <a:r>
              <a:rPr lang="en-US" sz="3600" i="1" dirty="0">
                <a:latin typeface="Calibri" panose="020F0502020204030204" pitchFamily="34" charset="0"/>
                <a:cs typeface="Calibri" panose="020F0502020204030204" pitchFamily="34" charset="0"/>
              </a:rPr>
              <a:t>Networks </a:t>
            </a:r>
            <a:r>
              <a:rPr lang="en-US" sz="3600" dirty="0">
                <a:latin typeface="Calibri" panose="020F0502020204030204" pitchFamily="34" charset="0"/>
                <a:cs typeface="Calibri" panose="020F0502020204030204" pitchFamily="34" charset="0"/>
              </a:rPr>
              <a:t>- Activities by European networks of cultural and creative organizations from different countries.</a:t>
            </a:r>
          </a:p>
          <a:p>
            <a:pPr>
              <a:lnSpc>
                <a:spcPct val="120000"/>
              </a:lnSpc>
            </a:pPr>
            <a:r>
              <a:rPr lang="en-US" sz="3600" i="1" dirty="0">
                <a:latin typeface="Calibri" panose="020F0502020204030204" pitchFamily="34" charset="0"/>
                <a:cs typeface="Calibri" panose="020F0502020204030204" pitchFamily="34" charset="0"/>
              </a:rPr>
              <a:t>Platforms</a:t>
            </a:r>
            <a:r>
              <a:rPr lang="en-US" sz="3600" dirty="0">
                <a:latin typeface="Calibri" panose="020F0502020204030204" pitchFamily="34" charset="0"/>
                <a:cs typeface="Calibri" panose="020F0502020204030204" pitchFamily="34" charset="0"/>
              </a:rPr>
              <a:t> - Activities by organizations with a European vocation fostering the development of emerging talent and stimulating the transnational mobility of cultural and creative players and circulation of works, with the potential to exert a broad influence on cultural and creative sectors and to provide for lasting effects</a:t>
            </a:r>
          </a:p>
          <a:p>
            <a:pPr>
              <a:lnSpc>
                <a:spcPct val="120000"/>
              </a:lnSpc>
            </a:pPr>
            <a:r>
              <a:rPr lang="en-US" sz="3600" i="1" dirty="0">
                <a:latin typeface="Calibri" panose="020F0502020204030204" pitchFamily="34" charset="0"/>
                <a:cs typeface="Calibri" panose="020F0502020204030204" pitchFamily="34" charset="0"/>
              </a:rPr>
              <a:t>Literary translation  </a:t>
            </a:r>
            <a:r>
              <a:rPr lang="en-US" sz="3600" dirty="0">
                <a:latin typeface="Calibri" panose="020F0502020204030204" pitchFamily="34" charset="0"/>
                <a:cs typeface="Calibri" panose="020F0502020204030204" pitchFamily="34" charset="0"/>
              </a:rPr>
              <a:t>-  literary translation and the further promotion of translated works</a:t>
            </a:r>
          </a:p>
          <a:p>
            <a:pPr algn="just">
              <a:lnSpc>
                <a:spcPct val="110000"/>
              </a:lnSpc>
            </a:pPr>
            <a:endParaRPr lang="en-US" dirty="0">
              <a:latin typeface="Calibri" panose="020F0502020204030204" pitchFamily="34" charset="0"/>
              <a:cs typeface="Calibri" panose="020F0502020204030204" pitchFamily="34" charset="0"/>
            </a:endParaRPr>
          </a:p>
        </p:txBody>
      </p:sp>
      <p:pic>
        <p:nvPicPr>
          <p:cNvPr id="6" name="Resim 5" descr="Image result for creative europe ec eu">
            <a:extLst>
              <a:ext uri="{FF2B5EF4-FFF2-40B4-BE49-F238E27FC236}">
                <a16:creationId xmlns:a16="http://schemas.microsoft.com/office/drawing/2014/main" id="{F045428C-791A-4BFF-B05F-88B9F32ED9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6089" y="5485793"/>
            <a:ext cx="1670555" cy="1074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2165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1" y="-1"/>
            <a:ext cx="11943470" cy="6738425"/>
          </a:xfrm>
        </p:spPr>
        <p:txBody>
          <a:bodyPr>
            <a:noAutofit/>
          </a:bodyPr>
          <a:lstStyle/>
          <a:p>
            <a:pPr marL="0" indent="0" algn="just">
              <a:lnSpc>
                <a:spcPct val="120000"/>
              </a:lnSpc>
              <a:buNone/>
            </a:pPr>
            <a:r>
              <a:rPr lang="en-US" sz="1800" dirty="0">
                <a:latin typeface="Calibri" panose="020F0502020204030204" pitchFamily="34" charset="0"/>
                <a:cs typeface="Calibri" panose="020F0502020204030204" pitchFamily="34" charset="0"/>
              </a:rPr>
              <a:t>Funding schemes - Culture component (details): </a:t>
            </a:r>
            <a:endParaRPr lang="tr-TR" sz="1800" dirty="0">
              <a:latin typeface="Calibri" panose="020F0502020204030204" pitchFamily="34" charset="0"/>
              <a:cs typeface="Calibri" panose="020F0502020204030204" pitchFamily="34" charset="0"/>
            </a:endParaRPr>
          </a:p>
          <a:p>
            <a:pPr algn="just">
              <a:lnSpc>
                <a:spcPct val="120000"/>
              </a:lnSpc>
            </a:pPr>
            <a:r>
              <a:rPr lang="en-US" sz="1800" b="1" dirty="0">
                <a:latin typeface="Calibri" panose="020F0502020204030204" pitchFamily="34" charset="0"/>
                <a:cs typeface="Calibri" panose="020F0502020204030204" pitchFamily="34" charset="0"/>
              </a:rPr>
              <a:t>Cooperation projects </a:t>
            </a:r>
            <a:r>
              <a:rPr lang="en-US" sz="1800" dirty="0">
                <a:latin typeface="Calibri" panose="020F0502020204030204" pitchFamily="34" charset="0"/>
                <a:cs typeface="Calibri" panose="020F0502020204030204" pitchFamily="34" charset="0"/>
              </a:rPr>
              <a:t>(max 48 months)</a:t>
            </a:r>
          </a:p>
          <a:p>
            <a:pPr lvl="1" algn="just">
              <a:lnSpc>
                <a:spcPct val="120000"/>
              </a:lnSpc>
            </a:pPr>
            <a:r>
              <a:rPr lang="en-US" sz="1800" dirty="0">
                <a:latin typeface="Calibri" panose="020F0502020204030204" pitchFamily="34" charset="0"/>
                <a:cs typeface="Calibri" panose="020F0502020204030204" pitchFamily="34" charset="0"/>
              </a:rPr>
              <a:t>Category 1 - Smaller scale cooperation projects. Project leader + 2 partners from 3 different countries</a:t>
            </a:r>
            <a:r>
              <a:rPr lang="tr-TR"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At least one from EU Member State or EFTA country</a:t>
            </a:r>
            <a:r>
              <a:rPr lang="tr-TR"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 EU grant max. 200.000 € - 60% of total eligible budget</a:t>
            </a:r>
          </a:p>
          <a:p>
            <a:pPr lvl="1" algn="just">
              <a:lnSpc>
                <a:spcPct val="120000"/>
              </a:lnSpc>
            </a:pPr>
            <a:r>
              <a:rPr lang="en-US" sz="1800" dirty="0">
                <a:latin typeface="Calibri" panose="020F0502020204030204" pitchFamily="34" charset="0"/>
                <a:cs typeface="Calibri" panose="020F0502020204030204" pitchFamily="34" charset="0"/>
              </a:rPr>
              <a:t>Category 2 - Larger scale cooperation projects</a:t>
            </a:r>
            <a:r>
              <a:rPr lang="tr-TR"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Project leader + 5 partners from 6 different countries</a:t>
            </a:r>
            <a:r>
              <a:rPr lang="tr-TR"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At least one from EU Member State or EFTA country</a:t>
            </a:r>
            <a:r>
              <a:rPr lang="tr-TR" sz="18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EU grant max. 2.000.000 € - 50% of total eligible budget</a:t>
            </a:r>
            <a:r>
              <a:rPr lang="tr-TR" sz="1800" dirty="0">
                <a:latin typeface="Calibri" panose="020F0502020204030204" pitchFamily="34" charset="0"/>
                <a:cs typeface="Calibri" panose="020F0502020204030204" pitchFamily="34" charset="0"/>
              </a:rPr>
              <a:t>,</a:t>
            </a:r>
            <a:endParaRPr lang="en-US" sz="1800" dirty="0">
              <a:latin typeface="Calibri" panose="020F0502020204030204" pitchFamily="34" charset="0"/>
              <a:cs typeface="Calibri" panose="020F0502020204030204" pitchFamily="34" charset="0"/>
            </a:endParaRPr>
          </a:p>
          <a:p>
            <a:pPr algn="just">
              <a:lnSpc>
                <a:spcPct val="120000"/>
              </a:lnSpc>
            </a:pPr>
            <a:r>
              <a:rPr lang="en-US" sz="1800" b="1" dirty="0">
                <a:latin typeface="Calibri" panose="020F0502020204030204" pitchFamily="34" charset="0"/>
                <a:cs typeface="Calibri" panose="020F0502020204030204" pitchFamily="34" charset="0"/>
              </a:rPr>
              <a:t>Networks </a:t>
            </a:r>
          </a:p>
          <a:p>
            <a:pPr marL="457200" lvl="1" indent="0" algn="just">
              <a:lnSpc>
                <a:spcPct val="120000"/>
              </a:lnSpc>
              <a:buNone/>
            </a:pPr>
            <a:r>
              <a:rPr lang="en-US" sz="1800" dirty="0">
                <a:latin typeface="Calibri" panose="020F0502020204030204" pitchFamily="34" charset="0"/>
                <a:cs typeface="Calibri" panose="020F0502020204030204" pitchFamily="34" charset="0"/>
              </a:rPr>
              <a:t>Funding proposals must consist of a minimum of 15-member </a:t>
            </a:r>
            <a:r>
              <a:rPr lang="en-US" sz="1800" dirty="0" err="1">
                <a:latin typeface="Calibri" panose="020F0502020204030204" pitchFamily="34" charset="0"/>
                <a:cs typeface="Calibri" panose="020F0502020204030204" pitchFamily="34" charset="0"/>
              </a:rPr>
              <a:t>organisations</a:t>
            </a:r>
            <a:r>
              <a:rPr lang="en-US" sz="1800" dirty="0">
                <a:latin typeface="Calibri" panose="020F0502020204030204" pitchFamily="34" charset="0"/>
                <a:cs typeface="Calibri" panose="020F0502020204030204" pitchFamily="34" charset="0"/>
              </a:rPr>
              <a:t> from at least 10 different countries participating in the </a:t>
            </a:r>
            <a:r>
              <a:rPr lang="en-US" sz="1800" dirty="0" err="1">
                <a:latin typeface="Calibri" panose="020F0502020204030204" pitchFamily="34" charset="0"/>
                <a:cs typeface="Calibri" panose="020F0502020204030204" pitchFamily="34" charset="0"/>
              </a:rPr>
              <a:t>programme</a:t>
            </a:r>
            <a:r>
              <a:rPr lang="en-US" sz="1800" dirty="0">
                <a:latin typeface="Calibri" panose="020F0502020204030204" pitchFamily="34" charset="0"/>
                <a:cs typeface="Calibri" panose="020F0502020204030204" pitchFamily="34" charset="0"/>
              </a:rPr>
              <a:t>. At least 5 of which must have their legal seat in 5 different Member States or EFTA countries. </a:t>
            </a:r>
          </a:p>
          <a:p>
            <a:pPr algn="just">
              <a:lnSpc>
                <a:spcPct val="120000"/>
              </a:lnSpc>
            </a:pPr>
            <a:r>
              <a:rPr lang="en-US" sz="1800" b="1" dirty="0">
                <a:latin typeface="Calibri" panose="020F0502020204030204" pitchFamily="34" charset="0"/>
                <a:cs typeface="Calibri" panose="020F0502020204030204" pitchFamily="34" charset="0"/>
              </a:rPr>
              <a:t>European platforms </a:t>
            </a:r>
          </a:p>
          <a:p>
            <a:pPr marL="457200" lvl="1" indent="0" algn="just">
              <a:lnSpc>
                <a:spcPct val="120000"/>
              </a:lnSpc>
              <a:buNone/>
            </a:pPr>
            <a:r>
              <a:rPr lang="en-US" sz="1800" dirty="0">
                <a:latin typeface="Calibri" panose="020F0502020204030204" pitchFamily="34" charset="0"/>
                <a:cs typeface="Calibri" panose="020F0502020204030204" pitchFamily="34" charset="0"/>
              </a:rPr>
              <a:t>Platforms must consist of a coordinating entity from any of the countries participating in the Culture sub-</a:t>
            </a:r>
            <a:r>
              <a:rPr lang="en-US" sz="1800" dirty="0" err="1">
                <a:latin typeface="Calibri" panose="020F0502020204030204" pitchFamily="34" charset="0"/>
                <a:cs typeface="Calibri" panose="020F0502020204030204" pitchFamily="34" charset="0"/>
              </a:rPr>
              <a:t>programme</a:t>
            </a:r>
            <a:r>
              <a:rPr lang="en-US" sz="1800" dirty="0">
                <a:latin typeface="Calibri" panose="020F0502020204030204" pitchFamily="34" charset="0"/>
                <a:cs typeface="Calibri" panose="020F0502020204030204" pitchFamily="34" charset="0"/>
              </a:rPr>
              <a:t> and a minimum of 10 member </a:t>
            </a:r>
            <a:r>
              <a:rPr lang="en-US" sz="1800" dirty="0" err="1">
                <a:latin typeface="Calibri" panose="020F0502020204030204" pitchFamily="34" charset="0"/>
                <a:cs typeface="Calibri" panose="020F0502020204030204" pitchFamily="34" charset="0"/>
              </a:rPr>
              <a:t>organisations</a:t>
            </a:r>
            <a:r>
              <a:rPr lang="en-US" sz="1800" dirty="0">
                <a:latin typeface="Calibri" panose="020F0502020204030204" pitchFamily="34" charset="0"/>
                <a:cs typeface="Calibri" panose="020F0502020204030204" pitchFamily="34" charset="0"/>
              </a:rPr>
              <a:t> from at least 10 different countries participating in the Culture sub-</a:t>
            </a:r>
            <a:r>
              <a:rPr lang="en-US" sz="1800" dirty="0" err="1">
                <a:latin typeface="Calibri" panose="020F0502020204030204" pitchFamily="34" charset="0"/>
                <a:cs typeface="Calibri" panose="020F0502020204030204" pitchFamily="34" charset="0"/>
              </a:rPr>
              <a:t>programme</a:t>
            </a:r>
            <a:r>
              <a:rPr lang="en-US" sz="1800" dirty="0">
                <a:latin typeface="Calibri" panose="020F0502020204030204" pitchFamily="34" charset="0"/>
                <a:cs typeface="Calibri" panose="020F0502020204030204" pitchFamily="34" charset="0"/>
              </a:rPr>
              <a:t>, including at least 5 from EU member States or EFTA countries. </a:t>
            </a:r>
          </a:p>
          <a:p>
            <a:pPr algn="just">
              <a:lnSpc>
                <a:spcPct val="120000"/>
              </a:lnSpc>
            </a:pPr>
            <a:r>
              <a:rPr lang="en-US" sz="1800" b="1" dirty="0">
                <a:latin typeface="Calibri" panose="020F0502020204030204" pitchFamily="34" charset="0"/>
                <a:cs typeface="Calibri" panose="020F0502020204030204" pitchFamily="34" charset="0"/>
              </a:rPr>
              <a:t>Literary translation</a:t>
            </a:r>
            <a:endParaRPr lang="tr-TR" sz="1800" b="1" dirty="0">
              <a:latin typeface="Calibri" panose="020F0502020204030204" pitchFamily="34" charset="0"/>
              <a:cs typeface="Calibri" panose="020F0502020204030204" pitchFamily="34" charset="0"/>
            </a:endParaRPr>
          </a:p>
          <a:p>
            <a:pPr marL="457200" lvl="1" indent="0" algn="just">
              <a:lnSpc>
                <a:spcPct val="120000"/>
              </a:lnSpc>
              <a:buNone/>
            </a:pPr>
            <a:r>
              <a:rPr lang="en-US" sz="1800" dirty="0">
                <a:latin typeface="Calibri" panose="020F0502020204030204" pitchFamily="34" charset="0"/>
                <a:cs typeface="Calibri" panose="020F0502020204030204" pitchFamily="34" charset="0"/>
              </a:rPr>
              <a:t>Publishers and publishing houses can apply for the translation and the promotion of a "package" of works of fiction from, and into, eligible languages. The maximum grant is EUR 100,000 which is the equivalent to a maximum of 50% of eligible costs. </a:t>
            </a:r>
          </a:p>
        </p:txBody>
      </p:sp>
    </p:spTree>
    <p:extLst>
      <p:ext uri="{BB962C8B-B14F-4D97-AF65-F5344CB8AC3E}">
        <p14:creationId xmlns:p14="http://schemas.microsoft.com/office/powerpoint/2010/main" val="34894311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358806" y="187037"/>
            <a:ext cx="11517508" cy="5112328"/>
          </a:xfrm>
        </p:spPr>
        <p:txBody>
          <a:bodyPr>
            <a:noAutofit/>
          </a:bodyPr>
          <a:lstStyle/>
          <a:p>
            <a:pPr marL="0" indent="0">
              <a:buNone/>
            </a:pPr>
            <a:r>
              <a:rPr lang="en-US" sz="2400" b="1" dirty="0">
                <a:solidFill>
                  <a:schemeClr val="accent5">
                    <a:lumMod val="75000"/>
                  </a:schemeClr>
                </a:solidFill>
                <a:latin typeface="Calibri" panose="020F0502020204030204" pitchFamily="34" charset="0"/>
                <a:cs typeface="Calibri" panose="020F0502020204030204" pitchFamily="34" charset="0"/>
              </a:rPr>
              <a:t>Sub-Programme: MEDIA</a:t>
            </a:r>
          </a:p>
          <a:p>
            <a:pPr marL="0" indent="0">
              <a:buNone/>
            </a:pPr>
            <a:r>
              <a:rPr lang="en-US" sz="1700" dirty="0">
                <a:latin typeface="Calibri" panose="020F0502020204030204" pitchFamily="34" charset="0"/>
                <a:cs typeface="Calibri" panose="020F0502020204030204" pitchFamily="34" charset="0"/>
              </a:rPr>
              <a:t>supports the EU film and audiovisual industries financially in the development, distribution and promotion of their work. It helps launch projects with a European dimension and nurtures new Technologies</a:t>
            </a:r>
            <a:r>
              <a:rPr lang="tr-TR" sz="1700" dirty="0">
                <a:latin typeface="Calibri" panose="020F0502020204030204" pitchFamily="34" charset="0"/>
                <a:cs typeface="Calibri" panose="020F0502020204030204" pitchFamily="34" charset="0"/>
              </a:rPr>
              <a:t>.</a:t>
            </a:r>
            <a:endParaRPr lang="en-US" sz="1700" dirty="0">
              <a:latin typeface="Calibri" panose="020F0502020204030204" pitchFamily="34" charset="0"/>
              <a:cs typeface="Calibri" panose="020F0502020204030204" pitchFamily="34" charset="0"/>
            </a:endParaRPr>
          </a:p>
          <a:p>
            <a:pPr algn="just">
              <a:lnSpc>
                <a:spcPct val="110000"/>
              </a:lnSpc>
            </a:pPr>
            <a:r>
              <a:rPr lang="en-US" sz="1700" dirty="0">
                <a:latin typeface="Calibri" panose="020F0502020204030204" pitchFamily="34" charset="0"/>
                <a:cs typeface="Calibri" panose="020F0502020204030204" pitchFamily="34" charset="0"/>
              </a:rPr>
              <a:t>D</a:t>
            </a:r>
            <a:r>
              <a:rPr lang="en-US" sz="1700" b="1" dirty="0">
                <a:latin typeface="Calibri" panose="020F0502020204030204" pitchFamily="34" charset="0"/>
                <a:cs typeface="Calibri" panose="020F0502020204030204" pitchFamily="34" charset="0"/>
              </a:rPr>
              <a:t>evelopment</a:t>
            </a:r>
            <a:r>
              <a:rPr lang="en-US" sz="1700" dirty="0">
                <a:latin typeface="Calibri" panose="020F0502020204030204" pitchFamily="34" charset="0"/>
                <a:cs typeface="Calibri" panose="020F0502020204030204" pitchFamily="34" charset="0"/>
              </a:rPr>
              <a:t> of European audiovisual works in particular </a:t>
            </a:r>
            <a:r>
              <a:rPr lang="en-US" sz="1700" b="1" dirty="0">
                <a:latin typeface="Calibri" panose="020F0502020204030204" pitchFamily="34" charset="0"/>
                <a:cs typeface="Calibri" panose="020F0502020204030204" pitchFamily="34" charset="0"/>
              </a:rPr>
              <a:t>films and television works </a:t>
            </a:r>
            <a:r>
              <a:rPr lang="en-US" sz="1700" dirty="0">
                <a:latin typeface="Calibri" panose="020F0502020204030204" pitchFamily="34" charset="0"/>
                <a:cs typeface="Calibri" panose="020F0502020204030204" pitchFamily="34" charset="0"/>
              </a:rPr>
              <a:t>such as fiction, documentaries, as well as interactive works such as videogames and multimedia with enhanced cross-border circulation potential.</a:t>
            </a:r>
          </a:p>
          <a:p>
            <a:pPr algn="just">
              <a:lnSpc>
                <a:spcPct val="110000"/>
              </a:lnSpc>
            </a:pPr>
            <a:r>
              <a:rPr lang="en-US" sz="1700" dirty="0">
                <a:latin typeface="Calibri" panose="020F0502020204030204" pitchFamily="34" charset="0"/>
                <a:cs typeface="Calibri" panose="020F0502020204030204" pitchFamily="34" charset="0"/>
              </a:rPr>
              <a:t>Initiatives </a:t>
            </a:r>
            <a:r>
              <a:rPr lang="en-US" sz="1700" b="1" dirty="0">
                <a:latin typeface="Calibri" panose="020F0502020204030204" pitchFamily="34" charset="0"/>
                <a:cs typeface="Calibri" panose="020F0502020204030204" pitchFamily="34" charset="0"/>
              </a:rPr>
              <a:t>presenting and </a:t>
            </a:r>
            <a:r>
              <a:rPr lang="en-US" sz="1700" dirty="0">
                <a:latin typeface="Calibri" panose="020F0502020204030204" pitchFamily="34" charset="0"/>
                <a:cs typeface="Calibri" panose="020F0502020204030204" pitchFamily="34" charset="0"/>
              </a:rPr>
              <a:t>promoting a diversity of European audiovisual works, including short films, such as festivals and other promotional events and activities </a:t>
            </a:r>
          </a:p>
          <a:p>
            <a:pPr algn="just">
              <a:lnSpc>
                <a:spcPct val="110000"/>
              </a:lnSpc>
            </a:pPr>
            <a:r>
              <a:rPr lang="en-US" sz="1700" dirty="0">
                <a:latin typeface="Calibri" panose="020F0502020204030204" pitchFamily="34" charset="0"/>
                <a:cs typeface="Calibri" panose="020F0502020204030204" pitchFamily="34" charset="0"/>
              </a:rPr>
              <a:t>Activities helping European and international </a:t>
            </a:r>
            <a:r>
              <a:rPr lang="en-US" sz="1700" b="1" dirty="0">
                <a:latin typeface="Calibri" panose="020F0502020204030204" pitchFamily="34" charset="0"/>
                <a:cs typeface="Calibri" panose="020F0502020204030204" pitchFamily="34" charset="0"/>
              </a:rPr>
              <a:t>co-production partners to meet and/or provide indirect support </a:t>
            </a:r>
            <a:r>
              <a:rPr lang="en-US" sz="1700" dirty="0">
                <a:latin typeface="Calibri" panose="020F0502020204030204" pitchFamily="34" charset="0"/>
                <a:cs typeface="Calibri" panose="020F0502020204030204" pitchFamily="34" charset="0"/>
              </a:rPr>
              <a:t>for audiovisual works co-produced by supporting international co-production funds based in a country participating in the Programme.</a:t>
            </a:r>
          </a:p>
          <a:p>
            <a:pPr algn="just">
              <a:lnSpc>
                <a:spcPct val="110000"/>
              </a:lnSpc>
            </a:pPr>
            <a:r>
              <a:rPr lang="en-US" sz="1700" b="1" dirty="0">
                <a:latin typeface="Calibri" panose="020F0502020204030204" pitchFamily="34" charset="0"/>
                <a:cs typeface="Calibri" panose="020F0502020204030204" pitchFamily="34" charset="0"/>
              </a:rPr>
              <a:t>Development</a:t>
            </a:r>
            <a:r>
              <a:rPr lang="en-US" sz="1700" dirty="0">
                <a:latin typeface="Calibri" panose="020F0502020204030204" pitchFamily="34" charset="0"/>
                <a:cs typeface="Calibri" panose="020F0502020204030204" pitchFamily="34" charset="0"/>
              </a:rPr>
              <a:t> of a comprehensive range of </a:t>
            </a:r>
            <a:r>
              <a:rPr lang="en-US" sz="1700" b="1" dirty="0">
                <a:latin typeface="Calibri" panose="020F0502020204030204" pitchFamily="34" charset="0"/>
                <a:cs typeface="Calibri" panose="020F0502020204030204" pitchFamily="34" charset="0"/>
              </a:rPr>
              <a:t>training measures</a:t>
            </a:r>
            <a:r>
              <a:rPr lang="en-US" sz="1700" dirty="0">
                <a:latin typeface="Calibri" panose="020F0502020204030204" pitchFamily="34" charset="0"/>
                <a:cs typeface="Calibri" panose="020F0502020204030204" pitchFamily="34" charset="0"/>
              </a:rPr>
              <a:t> promoting the acquisition and improvement of skills and competences by audiovisual professionals, knowledge sharing and networking initiatives, including the integration of digital technologies.</a:t>
            </a:r>
          </a:p>
          <a:p>
            <a:pPr algn="just">
              <a:lnSpc>
                <a:spcPct val="110000"/>
              </a:lnSpc>
            </a:pPr>
            <a:r>
              <a:rPr lang="en-US" sz="1700" dirty="0">
                <a:latin typeface="Calibri" panose="020F0502020204030204" pitchFamily="34" charset="0"/>
                <a:cs typeface="Calibri" panose="020F0502020204030204" pitchFamily="34" charset="0"/>
              </a:rPr>
              <a:t>Facilitating access to professional audiovisual trade </a:t>
            </a:r>
            <a:r>
              <a:rPr lang="en-US" sz="1700" b="1" dirty="0">
                <a:latin typeface="Calibri" panose="020F0502020204030204" pitchFamily="34" charset="0"/>
                <a:cs typeface="Calibri" panose="020F0502020204030204" pitchFamily="34" charset="0"/>
              </a:rPr>
              <a:t>events and markets </a:t>
            </a:r>
            <a:r>
              <a:rPr lang="en-US" sz="1700" dirty="0">
                <a:latin typeface="Calibri" panose="020F0502020204030204" pitchFamily="34" charset="0"/>
                <a:cs typeface="Calibri" panose="020F0502020204030204" pitchFamily="34" charset="0"/>
              </a:rPr>
              <a:t>and the use of </a:t>
            </a:r>
            <a:r>
              <a:rPr lang="en-US" sz="1700" b="1" dirty="0">
                <a:latin typeface="Calibri" panose="020F0502020204030204" pitchFamily="34" charset="0"/>
                <a:cs typeface="Calibri" panose="020F0502020204030204" pitchFamily="34" charset="0"/>
              </a:rPr>
              <a:t>online business tools </a:t>
            </a:r>
            <a:r>
              <a:rPr lang="en-US" sz="1700" dirty="0">
                <a:latin typeface="Calibri" panose="020F0502020204030204" pitchFamily="34" charset="0"/>
                <a:cs typeface="Calibri" panose="020F0502020204030204" pitchFamily="34" charset="0"/>
              </a:rPr>
              <a:t>inside and outside the Union and facilitate circulation of European films worldwide </a:t>
            </a:r>
          </a:p>
          <a:p>
            <a:pPr algn="just">
              <a:lnSpc>
                <a:spcPct val="110000"/>
              </a:lnSpc>
            </a:pPr>
            <a:r>
              <a:rPr lang="en-US" sz="1700" dirty="0">
                <a:latin typeface="Calibri" panose="020F0502020204030204" pitchFamily="34" charset="0"/>
                <a:cs typeface="Calibri" panose="020F0502020204030204" pitchFamily="34" charset="0"/>
              </a:rPr>
              <a:t>The establishment of support systems for the distribution of non-national European films through </a:t>
            </a:r>
            <a:r>
              <a:rPr lang="en-US" sz="1700" b="1" dirty="0">
                <a:latin typeface="Calibri" panose="020F0502020204030204" pitchFamily="34" charset="0"/>
                <a:cs typeface="Calibri" panose="020F0502020204030204" pitchFamily="34" charset="0"/>
              </a:rPr>
              <a:t>theatrical distribution </a:t>
            </a:r>
          </a:p>
          <a:p>
            <a:pPr algn="just">
              <a:lnSpc>
                <a:spcPct val="110000"/>
              </a:lnSpc>
            </a:pPr>
            <a:r>
              <a:rPr lang="en-US" sz="1700" dirty="0">
                <a:latin typeface="Calibri" panose="020F0502020204030204" pitchFamily="34" charset="0"/>
                <a:cs typeface="Calibri" panose="020F0502020204030204" pitchFamily="34" charset="0"/>
              </a:rPr>
              <a:t>Activities aiming at supporting European audiovisual production companies, in particular independent production companies, with a view to </a:t>
            </a:r>
            <a:r>
              <a:rPr lang="en-US" sz="1700" b="1" dirty="0">
                <a:latin typeface="Calibri" panose="020F0502020204030204" pitchFamily="34" charset="0"/>
                <a:cs typeface="Calibri" panose="020F0502020204030204" pitchFamily="34" charset="0"/>
              </a:rPr>
              <a:t>facilitating European and international co-productions of audiovisual works </a:t>
            </a:r>
            <a:r>
              <a:rPr lang="en-US" sz="1700" dirty="0">
                <a:latin typeface="Calibri" panose="020F0502020204030204" pitchFamily="34" charset="0"/>
                <a:cs typeface="Calibri" panose="020F0502020204030204" pitchFamily="34" charset="0"/>
              </a:rPr>
              <a:t>including television works.</a:t>
            </a:r>
          </a:p>
          <a:p>
            <a:pPr marL="0" indent="0" algn="just">
              <a:lnSpc>
                <a:spcPct val="110000"/>
              </a:lnSpc>
              <a:buNone/>
            </a:pPr>
            <a:r>
              <a:rPr lang="en-US" sz="1700" b="1" dirty="0">
                <a:latin typeface="Calibri" panose="020F0502020204030204" pitchFamily="34" charset="0"/>
                <a:cs typeface="Calibri" panose="020F0502020204030204" pitchFamily="34" charset="0"/>
              </a:rPr>
              <a:t>Budget: </a:t>
            </a:r>
            <a:r>
              <a:rPr lang="en-US" sz="1700" dirty="0">
                <a:latin typeface="Calibri" panose="020F0502020204030204" pitchFamily="34" charset="0"/>
                <a:cs typeface="Calibri" panose="020F0502020204030204" pitchFamily="34" charset="0"/>
              </a:rPr>
              <a:t>At least 56% of the total Creative Europe budget.</a:t>
            </a:r>
          </a:p>
          <a:p>
            <a:pPr marL="0" indent="0" algn="just">
              <a:lnSpc>
                <a:spcPct val="110000"/>
              </a:lnSpc>
              <a:buNone/>
            </a:pPr>
            <a:r>
              <a:rPr lang="en-US" sz="1700" b="1" dirty="0">
                <a:latin typeface="Calibri" panose="020F0502020204030204" pitchFamily="34" charset="0"/>
                <a:cs typeface="Calibri" panose="020F0502020204030204" pitchFamily="34" charset="0"/>
              </a:rPr>
              <a:t>Level of financing (EU co-financing rate): </a:t>
            </a:r>
            <a:r>
              <a:rPr lang="en-US" sz="1700" dirty="0">
                <a:latin typeface="Calibri" panose="020F0502020204030204" pitchFamily="34" charset="0"/>
                <a:cs typeface="Calibri" panose="020F0502020204030204" pitchFamily="34" charset="0"/>
              </a:rPr>
              <a:t>50%-80%</a:t>
            </a:r>
          </a:p>
        </p:txBody>
      </p:sp>
      <p:pic>
        <p:nvPicPr>
          <p:cNvPr id="6" name="Resim 5" descr="Image result for creative europe ec eu">
            <a:extLst>
              <a:ext uri="{FF2B5EF4-FFF2-40B4-BE49-F238E27FC236}">
                <a16:creationId xmlns:a16="http://schemas.microsoft.com/office/drawing/2014/main" id="{F045428C-791A-4BFF-B05F-88B9F32ED9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8824" y="5989319"/>
            <a:ext cx="1192906" cy="76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2373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358806" y="448322"/>
            <a:ext cx="11111144" cy="5783665"/>
          </a:xfrm>
        </p:spPr>
        <p:txBody>
          <a:bodyPr>
            <a:normAutofit fontScale="77500" lnSpcReduction="20000"/>
          </a:bodyPr>
          <a:lstStyle/>
          <a:p>
            <a:pPr marL="0" indent="0" algn="just">
              <a:lnSpc>
                <a:spcPct val="120000"/>
              </a:lnSpc>
              <a:buNone/>
            </a:pPr>
            <a:r>
              <a:rPr lang="en-US" sz="3800" b="1" dirty="0">
                <a:solidFill>
                  <a:schemeClr val="accent5">
                    <a:lumMod val="75000"/>
                  </a:schemeClr>
                </a:solidFill>
                <a:latin typeface="Calibri" panose="020F0502020204030204" pitchFamily="34" charset="0"/>
                <a:cs typeface="Calibri" panose="020F0502020204030204" pitchFamily="34" charset="0"/>
              </a:rPr>
              <a:t>Sub-Programme: CROSS SECTORAL STRAND</a:t>
            </a:r>
          </a:p>
          <a:p>
            <a:pPr marL="0" indent="0" algn="just">
              <a:lnSpc>
                <a:spcPct val="120000"/>
              </a:lnSpc>
              <a:buNone/>
            </a:pPr>
            <a:r>
              <a:rPr lang="en-US" dirty="0">
                <a:latin typeface="Calibri" panose="020F0502020204030204" pitchFamily="34" charset="0"/>
                <a:cs typeface="Calibri" panose="020F0502020204030204" pitchFamily="34" charset="0"/>
              </a:rPr>
              <a:t>The cross-sectoral Strand includes the Guarantee Fund and the support for Creative Europe Desks which provide assistance to applicants. The cross-sectoral strand also provides support for studies, analysis and better data collection to improve the evidence-base for policy-making, funding for experimental projects to encourage cooperation between the audiovisual and other cultural and creative sectors.</a:t>
            </a:r>
            <a:endParaRPr lang="tr-TR" dirty="0">
              <a:latin typeface="Calibri" panose="020F0502020204030204" pitchFamily="34" charset="0"/>
              <a:cs typeface="Calibri" panose="020F0502020204030204" pitchFamily="34" charset="0"/>
            </a:endParaRPr>
          </a:p>
          <a:p>
            <a:pPr lvl="1" algn="just">
              <a:lnSpc>
                <a:spcPct val="120000"/>
              </a:lnSpc>
            </a:pPr>
            <a:r>
              <a:rPr lang="en-US" sz="2900" dirty="0">
                <a:latin typeface="Calibri" panose="020F0502020204030204" pitchFamily="34" charset="0"/>
                <a:cs typeface="Calibri" panose="020F0502020204030204" pitchFamily="34" charset="0"/>
              </a:rPr>
              <a:t>Support to Creative Europe Desks.</a:t>
            </a:r>
          </a:p>
          <a:p>
            <a:pPr lvl="1" algn="just">
              <a:lnSpc>
                <a:spcPct val="120000"/>
              </a:lnSpc>
            </a:pPr>
            <a:r>
              <a:rPr lang="en-US" sz="2900" dirty="0">
                <a:latin typeface="Calibri" panose="020F0502020204030204" pitchFamily="34" charset="0"/>
                <a:cs typeface="Calibri" panose="020F0502020204030204" pitchFamily="34" charset="0"/>
              </a:rPr>
              <a:t>Support to EU Presidency conferences.</a:t>
            </a:r>
          </a:p>
          <a:p>
            <a:pPr lvl="1" algn="just">
              <a:lnSpc>
                <a:spcPct val="120000"/>
              </a:lnSpc>
            </a:pPr>
            <a:r>
              <a:rPr lang="en-US" sz="2900" dirty="0">
                <a:latin typeface="Calibri" panose="020F0502020204030204" pitchFamily="34" charset="0"/>
                <a:cs typeface="Calibri" panose="020F0502020204030204" pitchFamily="34" charset="0"/>
              </a:rPr>
              <a:t>Policy development activities.</a:t>
            </a:r>
          </a:p>
          <a:p>
            <a:pPr lvl="1" algn="just">
              <a:lnSpc>
                <a:spcPct val="120000"/>
              </a:lnSpc>
            </a:pPr>
            <a:r>
              <a:rPr lang="en-US" sz="2900" dirty="0">
                <a:latin typeface="Calibri" panose="020F0502020204030204" pitchFamily="34" charset="0"/>
                <a:cs typeface="Calibri" panose="020F0502020204030204" pitchFamily="34" charset="0"/>
              </a:rPr>
              <a:t>Studies and evaluations.</a:t>
            </a:r>
          </a:p>
          <a:p>
            <a:pPr lvl="1" algn="just">
              <a:lnSpc>
                <a:spcPct val="120000"/>
              </a:lnSpc>
            </a:pPr>
            <a:r>
              <a:rPr lang="en-US" sz="2900" dirty="0">
                <a:latin typeface="Calibri" panose="020F0502020204030204" pitchFamily="34" charset="0"/>
                <a:cs typeface="Calibri" panose="020F0502020204030204" pitchFamily="34" charset="0"/>
              </a:rPr>
              <a:t>Communication and valorization activities.</a:t>
            </a:r>
          </a:p>
          <a:p>
            <a:pPr lvl="1" algn="just">
              <a:lnSpc>
                <a:spcPct val="120000"/>
              </a:lnSpc>
            </a:pPr>
            <a:r>
              <a:rPr lang="en-US" sz="2900" dirty="0">
                <a:latin typeface="Calibri" panose="020F0502020204030204" pitchFamily="34" charset="0"/>
                <a:cs typeface="Calibri" panose="020F0502020204030204" pitchFamily="34" charset="0"/>
              </a:rPr>
              <a:t>Financial guarantee facility (as of 2016).</a:t>
            </a:r>
            <a:endParaRPr lang="tr-TR" sz="2900" dirty="0">
              <a:latin typeface="Calibri" panose="020F0502020204030204" pitchFamily="34" charset="0"/>
              <a:cs typeface="Calibri" panose="020F0502020204030204" pitchFamily="34" charset="0"/>
            </a:endParaRPr>
          </a:p>
          <a:p>
            <a:pPr marL="0" indent="0" algn="just">
              <a:lnSpc>
                <a:spcPct val="120000"/>
              </a:lnSpc>
              <a:buNone/>
            </a:pPr>
            <a:r>
              <a:rPr lang="en-US" b="1" dirty="0">
                <a:latin typeface="Calibri" panose="020F0502020204030204" pitchFamily="34" charset="0"/>
                <a:cs typeface="Calibri" panose="020F0502020204030204" pitchFamily="34" charset="0"/>
              </a:rPr>
              <a:t>Budget: </a:t>
            </a:r>
            <a:r>
              <a:rPr lang="en-US" dirty="0">
                <a:latin typeface="Calibri" panose="020F0502020204030204" pitchFamily="34" charset="0"/>
                <a:cs typeface="Calibri" panose="020F0502020204030204" pitchFamily="34" charset="0"/>
              </a:rPr>
              <a:t>Maximum 13% of the total Creative Europe budget.</a:t>
            </a:r>
          </a:p>
          <a:p>
            <a:pPr marL="0" indent="0" algn="just">
              <a:lnSpc>
                <a:spcPct val="120000"/>
              </a:lnSpc>
              <a:buNone/>
            </a:pPr>
            <a:r>
              <a:rPr lang="en-US" b="1" dirty="0">
                <a:latin typeface="Calibri" panose="020F0502020204030204" pitchFamily="34" charset="0"/>
                <a:cs typeface="Calibri" panose="020F0502020204030204" pitchFamily="34" charset="0"/>
              </a:rPr>
              <a:t>Level of financing (EU co-financing rate): </a:t>
            </a:r>
            <a:r>
              <a:rPr lang="en-US" dirty="0">
                <a:latin typeface="Calibri" panose="020F0502020204030204" pitchFamily="34" charset="0"/>
                <a:cs typeface="Calibri" panose="020F0502020204030204" pitchFamily="34" charset="0"/>
              </a:rPr>
              <a:t>50%-80%</a:t>
            </a:r>
          </a:p>
          <a:p>
            <a:pPr algn="just">
              <a:lnSpc>
                <a:spcPct val="110000"/>
              </a:lnSpc>
            </a:pPr>
            <a:endParaRPr lang="en-US" dirty="0">
              <a:latin typeface="Calibri" panose="020F0502020204030204" pitchFamily="34" charset="0"/>
              <a:cs typeface="Calibri" panose="020F0502020204030204" pitchFamily="34" charset="0"/>
            </a:endParaRPr>
          </a:p>
        </p:txBody>
      </p:sp>
      <p:pic>
        <p:nvPicPr>
          <p:cNvPr id="6" name="Resim 5" descr="Image result for creative europe ec eu">
            <a:extLst>
              <a:ext uri="{FF2B5EF4-FFF2-40B4-BE49-F238E27FC236}">
                <a16:creationId xmlns:a16="http://schemas.microsoft.com/office/drawing/2014/main" id="{F045428C-791A-4BFF-B05F-88B9F32ED9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3901" y="5568922"/>
            <a:ext cx="1670555" cy="1074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732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536530" y="1160016"/>
            <a:ext cx="11147470" cy="4936625"/>
          </a:xfrm>
        </p:spPr>
        <p:txBody>
          <a:bodyPr>
            <a:normAutofit/>
          </a:bodyPr>
          <a:lstStyle/>
          <a:p>
            <a:pPr>
              <a:lnSpc>
                <a:spcPct val="110000"/>
              </a:lnSpc>
            </a:pPr>
            <a:r>
              <a:rPr lang="en-US" sz="2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Total Budget: </a:t>
            </a:r>
            <a:r>
              <a:rPr lang="en-US" sz="2200" dirty="0">
                <a:latin typeface="Calibri" panose="020F0502020204030204" pitchFamily="34" charset="0"/>
                <a:cs typeface="Calibri" panose="020F0502020204030204" pitchFamily="34" charset="0"/>
              </a:rPr>
              <a:t>€77,03 billion</a:t>
            </a:r>
          </a:p>
          <a:p>
            <a:pPr algn="just">
              <a:lnSpc>
                <a:spcPct val="110000"/>
              </a:lnSpc>
            </a:pPr>
            <a:r>
              <a:rPr lang="en-US" sz="2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Thematic Categories: </a:t>
            </a:r>
            <a:r>
              <a:rPr lang="en-US" sz="2200" dirty="0">
                <a:latin typeface="Calibri" panose="020F0502020204030204" pitchFamily="34" charset="0"/>
                <a:cs typeface="Calibri" panose="020F0502020204030204" pitchFamily="34" charset="0"/>
              </a:rPr>
              <a:t>Research, Innovation, Technologies, Social affairs, Energy, Environment, Health, Industry, Information and Communication Technologies, Justice, Security, Human Rights, Space, Telecommunications, Transport, Youth, Economic growth and competitiveness</a:t>
            </a:r>
          </a:p>
          <a:p>
            <a:pPr algn="just">
              <a:lnSpc>
                <a:spcPct val="110000"/>
              </a:lnSpc>
            </a:pPr>
            <a:r>
              <a:rPr lang="en-US" sz="2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Beneficiaries: </a:t>
            </a:r>
            <a:r>
              <a:rPr lang="en-US" sz="2200" dirty="0">
                <a:latin typeface="Calibri" panose="020F0502020204030204" pitchFamily="34" charset="0"/>
                <a:cs typeface="Calibri" panose="020F0502020204030204" pitchFamily="34" charset="0"/>
              </a:rPr>
              <a:t>University, Faculty, Research Institute, Education and Training </a:t>
            </a:r>
            <a:r>
              <a:rPr lang="en-US" sz="2200" dirty="0" err="1">
                <a:latin typeface="Calibri" panose="020F0502020204030204" pitchFamily="34" charset="0"/>
                <a:cs typeface="Calibri" panose="020F0502020204030204" pitchFamily="34" charset="0"/>
              </a:rPr>
              <a:t>Centres</a:t>
            </a:r>
            <a:r>
              <a:rPr lang="en-US" sz="2200" dirty="0">
                <a:latin typeface="Calibri" panose="020F0502020204030204" pitchFamily="34" charset="0"/>
                <a:cs typeface="Calibri" panose="020F0502020204030204" pitchFamily="34" charset="0"/>
              </a:rPr>
              <a:t>, Professional Association/Trade Union, State/Region/City/Municipality/ Local Authority, International Organization, Small and Medium Sized Enterprises- SMEs (10 - 249 employees), Microenterprises (&lt; 10 employees), NGO/NPO, Public Services, Start-up Company, Enterprise (&gt; 250 employees), Association, National Government</a:t>
            </a:r>
          </a:p>
          <a:p>
            <a:endParaRPr lang="en-US" dirty="0">
              <a:latin typeface="Calibri" panose="020F0502020204030204" pitchFamily="34" charset="0"/>
              <a:cs typeface="Calibri" panose="020F0502020204030204" pitchFamily="34" charset="0"/>
            </a:endParaRPr>
          </a:p>
        </p:txBody>
      </p:sp>
      <p:pic>
        <p:nvPicPr>
          <p:cNvPr id="4" name="Image 2">
            <a:extLst>
              <a:ext uri="{FF2B5EF4-FFF2-40B4-BE49-F238E27FC236}">
                <a16:creationId xmlns:a16="http://schemas.microsoft.com/office/drawing/2014/main" id="{D0333304-77CB-4554-B586-F86A0492F9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898" y="5470295"/>
            <a:ext cx="2232116" cy="10821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bliqueTopLeft"/>
            <a:lightRig rig="threePt" dir="t">
              <a:rot lat="0" lon="0" rev="2700000"/>
            </a:lightRig>
          </a:scene3d>
          <a:sp3d contourW="6350">
            <a:bevelT h="38100"/>
            <a:contourClr>
              <a:srgbClr val="C0C0C0"/>
            </a:contourClr>
          </a:sp3d>
        </p:spPr>
      </p:pic>
      <p:sp>
        <p:nvSpPr>
          <p:cNvPr id="5" name="Rectangle 2"/>
          <p:cNvSpPr>
            <a:spLocks noGrp="1" noChangeArrowheads="1"/>
          </p:cNvSpPr>
          <p:nvPr>
            <p:ph type="title"/>
          </p:nvPr>
        </p:nvSpPr>
        <p:spPr>
          <a:xfrm>
            <a:off x="866416" y="207369"/>
            <a:ext cx="8229600" cy="649288"/>
          </a:xfrm>
        </p:spPr>
        <p:txBody>
          <a:bodyPr>
            <a:normAutofit/>
          </a:bodyPr>
          <a:lstStyle/>
          <a:p>
            <a:r>
              <a:rPr lang="en-GB" altLang="en-US" sz="3200" b="1" dirty="0">
                <a:solidFill>
                  <a:schemeClr val="accent5">
                    <a:lumMod val="50000"/>
                  </a:schemeClr>
                </a:solidFill>
                <a:latin typeface="+mn-lt"/>
              </a:rPr>
              <a:t>EU Framework Programme "Horizon 2020"</a:t>
            </a:r>
          </a:p>
        </p:txBody>
      </p:sp>
    </p:spTree>
    <p:extLst>
      <p:ext uri="{BB962C8B-B14F-4D97-AF65-F5344CB8AC3E}">
        <p14:creationId xmlns:p14="http://schemas.microsoft.com/office/powerpoint/2010/main" val="32920947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Call for proposals</a:t>
            </a:r>
          </a:p>
        </p:txBody>
      </p:sp>
      <p:sp>
        <p:nvSpPr>
          <p:cNvPr id="3" name="Content Placeholder 2"/>
          <p:cNvSpPr>
            <a:spLocks noGrp="1"/>
          </p:cNvSpPr>
          <p:nvPr>
            <p:ph idx="1"/>
          </p:nvPr>
        </p:nvSpPr>
        <p:spPr>
          <a:xfrm>
            <a:off x="323557" y="2211175"/>
            <a:ext cx="11142785" cy="4849495"/>
          </a:xfrm>
        </p:spPr>
        <p:txBody>
          <a:bodyPr>
            <a:normAutofit lnSpcReduction="10000"/>
          </a:bodyPr>
          <a:lstStyle/>
          <a:p>
            <a:pPr marL="0" indent="0">
              <a:buNone/>
            </a:pPr>
            <a:r>
              <a:rPr lang="en-GB" dirty="0"/>
              <a:t>Call for proposals EACEA 32/2019 </a:t>
            </a:r>
            <a:r>
              <a:rPr lang="en-GB" u="sng" dirty="0"/>
              <a:t>'Support for European cooperation projects 2020'</a:t>
            </a:r>
            <a:r>
              <a:rPr lang="en-GB" dirty="0"/>
              <a:t> (Category 1 – Smaller scale cooperation projects and Category 2 – Larger scale cooperation projects) </a:t>
            </a:r>
          </a:p>
          <a:p>
            <a:pPr marL="0" indent="0">
              <a:buNone/>
            </a:pPr>
            <a:r>
              <a:rPr lang="fr-FR" dirty="0">
                <a:solidFill>
                  <a:srgbClr val="FF0000"/>
                </a:solidFill>
              </a:rPr>
              <a:t>27/11/19 - 17:00 (CET/CEST, Brussels time)</a:t>
            </a:r>
            <a:endParaRPr lang="en-GB" dirty="0">
              <a:solidFill>
                <a:srgbClr val="FF0000"/>
              </a:solidFill>
            </a:endParaRPr>
          </a:p>
          <a:p>
            <a:pPr marL="0" indent="0">
              <a:buNone/>
            </a:pPr>
            <a:r>
              <a:rPr lang="en-GB" dirty="0"/>
              <a:t>https://eacea.ec.europa.eu/creative-europe/funding/support-european-cooperation-projects-2020_enrger scale cooperation projects)</a:t>
            </a:r>
          </a:p>
          <a:p>
            <a:pPr marL="0" indent="0">
              <a:buNone/>
            </a:pPr>
            <a:endParaRPr lang="en-GB" dirty="0"/>
          </a:p>
          <a:p>
            <a:pPr marL="0" indent="0">
              <a:buNone/>
            </a:pPr>
            <a:r>
              <a:rPr lang="en-GB" dirty="0"/>
              <a:t>Call for proposals EACEA 17/2019 – Support for Development of Audio-visual Content – Single Project</a:t>
            </a:r>
          </a:p>
          <a:p>
            <a:pPr marL="0" indent="0">
              <a:buNone/>
            </a:pPr>
            <a:r>
              <a:rPr lang="fr-FR" dirty="0"/>
              <a:t>13/11/19 - 17:00 (CET/CEST, Brussels time), </a:t>
            </a:r>
            <a:r>
              <a:rPr lang="fr-FR" dirty="0">
                <a:solidFill>
                  <a:srgbClr val="FF0000"/>
                </a:solidFill>
              </a:rPr>
              <a:t>12/05/20 - 17:00 (CET/CEST, Brussels time)</a:t>
            </a:r>
          </a:p>
          <a:p>
            <a:endParaRPr lang="fr-FR" dirty="0"/>
          </a:p>
          <a:p>
            <a:pPr marL="0" indent="0">
              <a:buNone/>
            </a:pPr>
            <a:endParaRPr lang="en-GB" dirty="0"/>
          </a:p>
          <a:p>
            <a:pPr marL="0" indent="0">
              <a:buNone/>
            </a:pPr>
            <a:endParaRPr lang="en-GB" dirty="0"/>
          </a:p>
        </p:txBody>
      </p:sp>
      <p:pic>
        <p:nvPicPr>
          <p:cNvPr id="4" name="Google Shape;905;p144"/>
          <p:cNvPicPr preferRelativeResize="0"/>
          <p:nvPr/>
        </p:nvPicPr>
        <p:blipFill>
          <a:blip r:embed="rId2">
            <a:alphaModFix/>
          </a:blip>
          <a:stretch>
            <a:fillRect/>
          </a:stretch>
        </p:blipFill>
        <p:spPr>
          <a:xfrm>
            <a:off x="10060043" y="217422"/>
            <a:ext cx="1841218" cy="1846050"/>
          </a:xfrm>
          <a:prstGeom prst="rect">
            <a:avLst/>
          </a:prstGeom>
          <a:noFill/>
          <a:ln>
            <a:noFill/>
          </a:ln>
        </p:spPr>
      </p:pic>
    </p:spTree>
    <p:extLst>
      <p:ext uri="{BB962C8B-B14F-4D97-AF65-F5344CB8AC3E}">
        <p14:creationId xmlns:p14="http://schemas.microsoft.com/office/powerpoint/2010/main" val="16287749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1F97E4BB-4642-4BC2-934D-ED86EC8CB62E}"/>
              </a:ext>
            </a:extLst>
          </p:cNvPr>
          <p:cNvSpPr/>
          <p:nvPr/>
        </p:nvSpPr>
        <p:spPr>
          <a:xfrm>
            <a:off x="529700" y="314287"/>
            <a:ext cx="11430615" cy="4324261"/>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r>
              <a:rPr lang="en-US" sz="2000" dirty="0">
                <a:ea typeface="Calibri" panose="020F0502020204030204" pitchFamily="34" charset="0"/>
                <a:cs typeface="Times New Roman" panose="02020603050405020304" pitchFamily="18" charset="0"/>
              </a:rPr>
              <a:t> </a:t>
            </a:r>
            <a:r>
              <a:rPr lang="en-US" sz="2000" b="1" dirty="0"/>
              <a:t>Links</a:t>
            </a:r>
            <a:r>
              <a:rPr lang="en-US" sz="2000" dirty="0"/>
              <a:t>: </a:t>
            </a:r>
            <a:endParaRPr lang="tr-TR" sz="2000" dirty="0"/>
          </a:p>
          <a:p>
            <a:r>
              <a:rPr lang="en-US" sz="2000" u="sng" dirty="0">
                <a:hlinkClick r:id="rId2"/>
              </a:rPr>
              <a:t>https://</a:t>
            </a:r>
            <a:r>
              <a:rPr lang="en-US" sz="2000" u="sng" dirty="0" err="1">
                <a:hlinkClick r:id="rId2"/>
              </a:rPr>
              <a:t>ec.europa.eu</a:t>
            </a:r>
            <a:r>
              <a:rPr lang="en-US" sz="2000" u="sng" dirty="0">
                <a:hlinkClick r:id="rId2"/>
              </a:rPr>
              <a:t>/programmes/creative-</a:t>
            </a:r>
            <a:r>
              <a:rPr lang="en-US" sz="2000" u="sng" dirty="0" err="1">
                <a:hlinkClick r:id="rId2"/>
              </a:rPr>
              <a:t>europe</a:t>
            </a:r>
            <a:r>
              <a:rPr lang="en-US" sz="2000" u="sng" dirty="0">
                <a:hlinkClick r:id="rId2"/>
              </a:rPr>
              <a:t>/</a:t>
            </a:r>
            <a:r>
              <a:rPr lang="en-US" sz="2000" u="sng" dirty="0" err="1">
                <a:hlinkClick r:id="rId2"/>
              </a:rPr>
              <a:t>node_en</a:t>
            </a:r>
            <a:endParaRPr lang="tr-TR" sz="2000" u="sng" dirty="0"/>
          </a:p>
          <a:p>
            <a:r>
              <a:rPr lang="en-US" sz="2000" u="sng" dirty="0">
                <a:hlinkClick r:id="rId3"/>
              </a:rPr>
              <a:t>https://</a:t>
            </a:r>
            <a:r>
              <a:rPr lang="en-US" sz="2000" u="sng" dirty="0" err="1">
                <a:hlinkClick r:id="rId3"/>
              </a:rPr>
              <a:t>eacea.ec.europa.eu</a:t>
            </a:r>
            <a:r>
              <a:rPr lang="en-US" sz="2000" u="sng" dirty="0">
                <a:hlinkClick r:id="rId3"/>
              </a:rPr>
              <a:t>/creative-</a:t>
            </a:r>
            <a:r>
              <a:rPr lang="en-US" sz="2000" u="sng" dirty="0" err="1">
                <a:hlinkClick r:id="rId3"/>
              </a:rPr>
              <a:t>europe</a:t>
            </a:r>
            <a:endParaRPr lang="en-US" sz="2000" dirty="0"/>
          </a:p>
          <a:p>
            <a:endParaRPr lang="tr-TR" sz="2000" b="1" dirty="0"/>
          </a:p>
          <a:p>
            <a:r>
              <a:rPr lang="en-US" sz="2000" b="1" dirty="0"/>
              <a:t>Creative Europe Programme 2021-2027 : </a:t>
            </a:r>
            <a:endParaRPr lang="en-US" sz="2000" dirty="0"/>
          </a:p>
          <a:p>
            <a:r>
              <a:rPr lang="tr-TR" sz="2000" u="sng" dirty="0">
                <a:hlinkClick r:id="rId4"/>
              </a:rPr>
              <a:t>http://</a:t>
            </a:r>
            <a:r>
              <a:rPr lang="tr-TR" sz="2000" u="sng" dirty="0" err="1">
                <a:hlinkClick r:id="rId4"/>
              </a:rPr>
              <a:t>www.europarl.europa.eu</a:t>
            </a:r>
            <a:r>
              <a:rPr lang="tr-TR" sz="2000" u="sng" dirty="0">
                <a:hlinkClick r:id="rId4"/>
              </a:rPr>
              <a:t>/</a:t>
            </a:r>
            <a:r>
              <a:rPr lang="tr-TR" sz="2000" u="sng" dirty="0" err="1">
                <a:hlinkClick r:id="rId4"/>
              </a:rPr>
              <a:t>RegData</a:t>
            </a:r>
            <a:r>
              <a:rPr lang="tr-TR" sz="2000" u="sng" dirty="0">
                <a:hlinkClick r:id="rId4"/>
              </a:rPr>
              <a:t>/</a:t>
            </a:r>
            <a:r>
              <a:rPr lang="tr-TR" sz="2000" u="sng" dirty="0" err="1">
                <a:hlinkClick r:id="rId4"/>
              </a:rPr>
              <a:t>etudes</a:t>
            </a:r>
            <a:r>
              <a:rPr lang="tr-TR" sz="2000" u="sng" dirty="0">
                <a:hlinkClick r:id="rId4"/>
              </a:rPr>
              <a:t>/</a:t>
            </a:r>
            <a:r>
              <a:rPr lang="tr-TR" sz="2000" u="sng" dirty="0" err="1">
                <a:hlinkClick r:id="rId4"/>
              </a:rPr>
              <a:t>BRIE</a:t>
            </a:r>
            <a:r>
              <a:rPr lang="tr-TR" sz="2000" u="sng" dirty="0">
                <a:hlinkClick r:id="rId4"/>
              </a:rPr>
              <a:t>/2018/628229/</a:t>
            </a:r>
            <a:r>
              <a:rPr lang="tr-TR" sz="2000" u="sng" dirty="0" err="1">
                <a:hlinkClick r:id="rId4"/>
              </a:rPr>
              <a:t>EPRS_BRI</a:t>
            </a:r>
            <a:r>
              <a:rPr lang="tr-TR" sz="2000" u="sng" dirty="0">
                <a:hlinkClick r:id="rId4"/>
              </a:rPr>
              <a:t>(2018)</a:t>
            </a:r>
            <a:r>
              <a:rPr lang="tr-TR" sz="2000" u="sng" dirty="0" err="1">
                <a:hlinkClick r:id="rId4"/>
              </a:rPr>
              <a:t>628229_EN.pdf</a:t>
            </a:r>
            <a:endParaRPr lang="tr-TR" sz="2000" u="sng" dirty="0"/>
          </a:p>
          <a:p>
            <a:endParaRPr lang="tr-TR" sz="2000" b="1" dirty="0">
              <a:ea typeface="Calibri" panose="020F0502020204030204" pitchFamily="34" charset="0"/>
              <a:cs typeface="Times New Roman" panose="02020603050405020304" pitchFamily="18" charset="0"/>
            </a:endParaRPr>
          </a:p>
          <a:p>
            <a:pPr>
              <a:lnSpc>
                <a:spcPct val="115000"/>
              </a:lnSpc>
              <a:spcAft>
                <a:spcPts val="800"/>
              </a:spcAft>
            </a:pPr>
            <a:r>
              <a:rPr lang="en-US" sz="2000" b="1" dirty="0">
                <a:ea typeface="Calibri" panose="020F0502020204030204" pitchFamily="34" charset="0"/>
                <a:cs typeface="Times New Roman" panose="02020603050405020304" pitchFamily="18" charset="0"/>
              </a:rPr>
              <a:t>Find a Call: </a:t>
            </a:r>
            <a:r>
              <a:rPr lang="en-US" sz="2000" u="sng" dirty="0">
                <a:solidFill>
                  <a:srgbClr val="0000FF"/>
                </a:solidFill>
                <a:ea typeface="Calibri" panose="020F0502020204030204" pitchFamily="34" charset="0"/>
                <a:cs typeface="Times New Roman" panose="02020603050405020304" pitchFamily="18" charset="0"/>
                <a:hlinkClick r:id="rId5"/>
              </a:rPr>
              <a:t>https://eacea.ec.europa.eu/creative-europe/funding_en</a:t>
            </a:r>
            <a:endParaRPr lang="en-US" sz="2000" u="sng" dirty="0">
              <a:solidFill>
                <a:srgbClr val="0000FF"/>
              </a:solidFill>
              <a:ea typeface="Calibri" panose="020F0502020204030204" pitchFamily="34" charset="0"/>
              <a:cs typeface="Times New Roman" panose="02020603050405020304" pitchFamily="18" charset="0"/>
            </a:endParaRPr>
          </a:p>
          <a:p>
            <a:pPr>
              <a:lnSpc>
                <a:spcPct val="115000"/>
              </a:lnSpc>
              <a:spcAft>
                <a:spcPts val="800"/>
              </a:spcAft>
            </a:pPr>
            <a:endParaRPr lang="en-US" sz="1200" dirty="0">
              <a:ea typeface="Calibri" panose="020F0502020204030204" pitchFamily="34" charset="0"/>
              <a:cs typeface="Times New Roman" panose="02020603050405020304" pitchFamily="18" charset="0"/>
            </a:endParaRPr>
          </a:p>
          <a:p>
            <a:pPr>
              <a:lnSpc>
                <a:spcPct val="115000"/>
              </a:lnSpc>
              <a:spcAft>
                <a:spcPts val="800"/>
              </a:spcAft>
            </a:pPr>
            <a:r>
              <a:rPr lang="en-US" sz="2000" b="1" dirty="0">
                <a:ea typeface="Calibri" panose="020F0502020204030204" pitchFamily="34" charset="0"/>
                <a:cs typeface="Times New Roman" panose="02020603050405020304" pitchFamily="18" charset="0"/>
              </a:rPr>
              <a:t>Annual Work </a:t>
            </a:r>
            <a:r>
              <a:rPr lang="en-US" sz="2000" b="1" dirty="0" err="1">
                <a:ea typeface="Calibri" panose="020F0502020204030204" pitchFamily="34" charset="0"/>
                <a:cs typeface="Times New Roman" panose="02020603050405020304" pitchFamily="18" charset="0"/>
              </a:rPr>
              <a:t>Programme</a:t>
            </a:r>
            <a:r>
              <a:rPr lang="en-US" sz="2000" b="1" dirty="0">
                <a:ea typeface="Calibri" panose="020F0502020204030204" pitchFamily="34" charset="0"/>
                <a:cs typeface="Times New Roman" panose="02020603050405020304" pitchFamily="18" charset="0"/>
              </a:rPr>
              <a:t>: </a:t>
            </a:r>
            <a:r>
              <a:rPr lang="en-US" sz="2000" u="sng" spc="20" dirty="0">
                <a:solidFill>
                  <a:srgbClr val="0000FF"/>
                </a:solidFill>
                <a:ea typeface="Calibri" panose="020F0502020204030204" pitchFamily="34" charset="0"/>
                <a:cs typeface="Times New Roman" panose="02020603050405020304" pitchFamily="18" charset="0"/>
                <a:hlinkClick r:id="rId6"/>
              </a:rPr>
              <a:t>https://ec.europa.eu/programmes/creative-europe/sites/creative-europe/files/library/c-2018-6687.pdf</a:t>
            </a:r>
            <a:endParaRPr lang="en-US" sz="2000" dirty="0">
              <a:ea typeface="Calibri" panose="020F0502020204030204" pitchFamily="34" charset="0"/>
              <a:cs typeface="Times New Roman" panose="02020603050405020304" pitchFamily="18" charset="0"/>
            </a:endParaRPr>
          </a:p>
          <a:p>
            <a:pPr>
              <a:lnSpc>
                <a:spcPct val="115000"/>
              </a:lnSpc>
              <a:spcAft>
                <a:spcPts val="800"/>
              </a:spcAft>
            </a:pPr>
            <a:r>
              <a:rPr lang="en-US" sz="2000" b="1" spc="20" dirty="0">
                <a:solidFill>
                  <a:srgbClr val="000000"/>
                </a:solidFill>
                <a:ea typeface="Calibri" panose="020F0502020204030204" pitchFamily="34" charset="0"/>
                <a:cs typeface="Times New Roman" panose="02020603050405020304" pitchFamily="18" charset="0"/>
              </a:rPr>
              <a:t>Regulation: </a:t>
            </a:r>
            <a:r>
              <a:rPr lang="tr-TR" sz="2000" u="sng" dirty="0">
                <a:solidFill>
                  <a:srgbClr val="0000FF"/>
                </a:solidFill>
                <a:ea typeface="Calibri" panose="020F0502020204030204" pitchFamily="34" charset="0"/>
                <a:cs typeface="Times New Roman" panose="02020603050405020304" pitchFamily="18" charset="0"/>
                <a:hlinkClick r:id="rId7"/>
              </a:rPr>
              <a:t>https://eur-lex.europa.eu/legal-content/EN/TXT/PDF/?uri=CELEX:32013R1295&amp;from=EN</a:t>
            </a:r>
            <a:endParaRPr lang="en-US" sz="2000" dirty="0">
              <a:ea typeface="Calibri" panose="020F0502020204030204" pitchFamily="34" charset="0"/>
              <a:cs typeface="Times New Roman" panose="02020603050405020304" pitchFamily="18" charset="0"/>
            </a:endParaRPr>
          </a:p>
        </p:txBody>
      </p:sp>
      <p:pic>
        <p:nvPicPr>
          <p:cNvPr id="5" name="Resim 4" descr="Image result for creative europe ec eu">
            <a:extLst>
              <a:ext uri="{FF2B5EF4-FFF2-40B4-BE49-F238E27FC236}">
                <a16:creationId xmlns:a16="http://schemas.microsoft.com/office/drawing/2014/main" id="{4BF9C58E-B518-4A05-AA84-CBF8F1CAA41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57024" y="314287"/>
            <a:ext cx="1480214" cy="951805"/>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5">
            <a:extLst>
              <a:ext uri="{FF2B5EF4-FFF2-40B4-BE49-F238E27FC236}">
                <a16:creationId xmlns:a16="http://schemas.microsoft.com/office/drawing/2014/main" id="{82C0C804-6722-4504-86E2-DFEFBE42FBCB}"/>
              </a:ext>
            </a:extLst>
          </p:cNvPr>
          <p:cNvSpPr/>
          <p:nvPr/>
        </p:nvSpPr>
        <p:spPr>
          <a:xfrm>
            <a:off x="529701" y="5085200"/>
            <a:ext cx="6764717" cy="1621470"/>
          </a:xfrm>
          <a:prstGeom prst="rect">
            <a:avLst/>
          </a:prstGeom>
        </p:spPr>
        <p:txBody>
          <a:bodyPr wrap="square">
            <a:spAutoFit/>
          </a:bodyPr>
          <a:lstStyle/>
          <a:p>
            <a:pPr>
              <a:lnSpc>
                <a:spcPct val="115000"/>
              </a:lnSpc>
              <a:spcAft>
                <a:spcPts val="800"/>
              </a:spcAft>
            </a:pP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Serbia Desk – National Contact Point </a:t>
            </a:r>
            <a:endParaRPr lang="en-US"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dirty="0" err="1">
                <a:latin typeface="Arial" panose="020B0604020202020204" pitchFamily="34" charset="0"/>
                <a:ea typeface="Calibri" panose="020F0502020204030204" pitchFamily="34" charset="0"/>
                <a:cs typeface="Arial" panose="020B0604020202020204" pitchFamily="34" charset="0"/>
              </a:rPr>
              <a:t>Dimitrije</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Tadic</a:t>
            </a:r>
            <a:r>
              <a:rPr lang="en-US" dirty="0">
                <a:latin typeface="Arial" panose="020B0604020202020204" pitchFamily="34" charset="0"/>
                <a:ea typeface="Calibri" panose="020F0502020204030204" pitchFamily="34" charset="0"/>
                <a:cs typeface="Arial" panose="020B0604020202020204" pitchFamily="34" charset="0"/>
              </a:rPr>
              <a:t>: +381 11 3398 026-+381 11 3398 880 </a:t>
            </a:r>
          </a:p>
          <a:p>
            <a:pPr>
              <a:spcAft>
                <a:spcPts val="0"/>
              </a:spcAft>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hlinkClick r:id="rId9"/>
              </a:rPr>
              <a:t>dimitrije.tadic@kultura.gov.rs</a:t>
            </a:r>
            <a:endParaRPr lang="en-US"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dirty="0" err="1">
                <a:latin typeface="Arial" panose="020B0604020202020204" pitchFamily="34" charset="0"/>
                <a:ea typeface="Calibri" panose="020F0502020204030204" pitchFamily="34" charset="0"/>
                <a:cs typeface="Arial" panose="020B0604020202020204" pitchFamily="34" charset="0"/>
              </a:rPr>
              <a:t>Nevena</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Negojevic</a:t>
            </a:r>
            <a:r>
              <a:rPr lang="en-US" dirty="0">
                <a:latin typeface="Arial" panose="020B0604020202020204" pitchFamily="34" charset="0"/>
                <a:ea typeface="Calibri" panose="020F0502020204030204" pitchFamily="34" charset="0"/>
                <a:cs typeface="Arial" panose="020B0604020202020204" pitchFamily="34" charset="0"/>
              </a:rPr>
              <a:t>: + 381 63 670 378, + 381 11 263 42 53 </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hlinkClick r:id="rId10"/>
              </a:rPr>
              <a:t>nevena@media.kreativnaevropa.rs</a:t>
            </a:r>
            <a:endParaRPr lang="en-US" dirty="0">
              <a:latin typeface="Arial" panose="020B0604020202020204" pitchFamily="34" charset="0"/>
              <a:ea typeface="Calibri" panose="020F0502020204030204" pitchFamily="34" charset="0"/>
              <a:cs typeface="Arial" panose="020B0604020202020204" pitchFamily="34" charset="0"/>
            </a:endParaRPr>
          </a:p>
        </p:txBody>
      </p:sp>
      <p:pic>
        <p:nvPicPr>
          <p:cNvPr id="6" name="Google Shape;946;p150"/>
          <p:cNvPicPr preferRelativeResize="0">
            <a:picLocks noGrp="1"/>
          </p:cNvPicPr>
          <p:nvPr>
            <p:ph idx="1"/>
          </p:nvPr>
        </p:nvPicPr>
        <p:blipFill>
          <a:blip r:embed="rId11">
            <a:alphaModFix/>
          </a:blip>
          <a:stretch>
            <a:fillRect/>
          </a:stretch>
        </p:blipFill>
        <p:spPr>
          <a:xfrm>
            <a:off x="6822831" y="5029471"/>
            <a:ext cx="1634629" cy="1677199"/>
          </a:xfrm>
          <a:prstGeom prst="rect">
            <a:avLst/>
          </a:prstGeom>
          <a:noFill/>
          <a:ln>
            <a:noFill/>
          </a:ln>
        </p:spPr>
      </p:pic>
    </p:spTree>
    <p:extLst>
      <p:ext uri="{BB962C8B-B14F-4D97-AF65-F5344CB8AC3E}">
        <p14:creationId xmlns:p14="http://schemas.microsoft.com/office/powerpoint/2010/main" val="6300064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5A767E8-99D2-4168-B815-F7F2A2799FB0}"/>
              </a:ext>
            </a:extLst>
          </p:cNvPr>
          <p:cNvSpPr>
            <a:spLocks noGrp="1" noChangeArrowheads="1"/>
          </p:cNvSpPr>
          <p:nvPr>
            <p:ph type="title"/>
          </p:nvPr>
        </p:nvSpPr>
        <p:spPr>
          <a:xfrm>
            <a:off x="3653058" y="1493111"/>
            <a:ext cx="4885879" cy="1935889"/>
          </a:xfrm>
        </p:spPr>
        <p:txBody>
          <a:bodyPr>
            <a:noAutofit/>
          </a:bodyPr>
          <a:lstStyle/>
          <a:p>
            <a:pPr algn="ctr"/>
            <a:r>
              <a:rPr lang="en-US" altLang="en-US" sz="5000" b="1" dirty="0">
                <a:solidFill>
                  <a:schemeClr val="accent5">
                    <a:lumMod val="50000"/>
                  </a:schemeClr>
                </a:solidFill>
                <a:latin typeface="+mn-lt"/>
              </a:rPr>
              <a:t>Employment and Social Innovation Programme - </a:t>
            </a:r>
            <a:r>
              <a:rPr lang="en-US" altLang="en-US" sz="5000" b="1" dirty="0" err="1">
                <a:solidFill>
                  <a:schemeClr val="accent5">
                    <a:lumMod val="50000"/>
                  </a:schemeClr>
                </a:solidFill>
                <a:latin typeface="+mn-lt"/>
              </a:rPr>
              <a:t>EASI</a:t>
            </a:r>
            <a:endParaRPr lang="en-GB" altLang="en-US" sz="5000" b="1" dirty="0">
              <a:solidFill>
                <a:schemeClr val="accent5">
                  <a:lumMod val="50000"/>
                </a:schemeClr>
              </a:solidFill>
              <a:latin typeface="+mn-lt"/>
            </a:endParaRPr>
          </a:p>
        </p:txBody>
      </p:sp>
      <p:pic>
        <p:nvPicPr>
          <p:cNvPr id="6" name="Resim 5" descr="Image result for Employment and Social Innovation Programme - EASI ec eu">
            <a:extLst>
              <a:ext uri="{FF2B5EF4-FFF2-40B4-BE49-F238E27FC236}">
                <a16:creationId xmlns:a16="http://schemas.microsoft.com/office/drawing/2014/main" id="{FD3D9314-5EF1-4BE9-AF26-62AA9BA06A0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9524" y="3860527"/>
            <a:ext cx="2612949" cy="212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47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1858289" y="1506028"/>
            <a:ext cx="8323555" cy="4351338"/>
          </a:xfrm>
        </p:spPr>
        <p:txBody>
          <a:bodyPr/>
          <a:lstStyle/>
          <a:p>
            <a:pPr algn="just"/>
            <a:r>
              <a:rPr lang="en-US" dirty="0">
                <a:latin typeface="Calibri" panose="020F0502020204030204" pitchFamily="34" charset="0"/>
                <a:cs typeface="Calibri" panose="020F0502020204030204" pitchFamily="34" charset="0"/>
              </a:rPr>
              <a:t>The Employment and Social Innovation (</a:t>
            </a:r>
            <a:r>
              <a:rPr lang="en-US" dirty="0" err="1">
                <a:latin typeface="Calibri" panose="020F0502020204030204" pitchFamily="34" charset="0"/>
                <a:cs typeface="Calibri" panose="020F0502020204030204" pitchFamily="34" charset="0"/>
              </a:rPr>
              <a:t>EaSI</a:t>
            </a:r>
            <a:r>
              <a:rPr lang="en-US" dirty="0">
                <a:latin typeface="Calibri" panose="020F0502020204030204" pitchFamily="34" charset="0"/>
                <a:cs typeface="Calibri" panose="020F0502020204030204" pitchFamily="34" charset="0"/>
              </a:rPr>
              <a:t>) programme is a financing instrument at EU level to promote a high level of quality and sustainable employment, guaranteeing adequate and decent social protection, combating social exclusion and poverty and improving working conditions. </a:t>
            </a:r>
            <a:r>
              <a:rPr lang="en-US" dirty="0" err="1">
                <a:latin typeface="Calibri" panose="020F0502020204030204" pitchFamily="34" charset="0"/>
                <a:cs typeface="Calibri" panose="020F0502020204030204" pitchFamily="34" charset="0"/>
              </a:rPr>
              <a:t>EaSI</a:t>
            </a:r>
            <a:r>
              <a:rPr lang="en-US" dirty="0">
                <a:latin typeface="Calibri" panose="020F0502020204030204" pitchFamily="34" charset="0"/>
                <a:cs typeface="Calibri" panose="020F0502020204030204" pitchFamily="34" charset="0"/>
              </a:rPr>
              <a:t> is managed directly by the European Commission. </a:t>
            </a:r>
          </a:p>
        </p:txBody>
      </p:sp>
      <p:sp>
        <p:nvSpPr>
          <p:cNvPr id="5" name="Dikdörtgen 4">
            <a:extLst>
              <a:ext uri="{FF2B5EF4-FFF2-40B4-BE49-F238E27FC236}">
                <a16:creationId xmlns:a16="http://schemas.microsoft.com/office/drawing/2014/main" id="{7CA10066-8198-4227-99AB-8DE0D23FA7DF}"/>
              </a:ext>
            </a:extLst>
          </p:cNvPr>
          <p:cNvSpPr/>
          <p:nvPr/>
        </p:nvSpPr>
        <p:spPr>
          <a:xfrm>
            <a:off x="838200" y="504635"/>
            <a:ext cx="9945351" cy="584775"/>
          </a:xfrm>
          <a:prstGeom prst="rect">
            <a:avLst/>
          </a:prstGeom>
        </p:spPr>
        <p:txBody>
          <a:bodyPr wrap="none">
            <a:spAutoFit/>
          </a:bodyPr>
          <a:lstStyle/>
          <a:p>
            <a:pPr lvl="0"/>
            <a:r>
              <a:rPr lang="en-GB" altLang="en-US" sz="3200" b="1" dirty="0">
                <a:solidFill>
                  <a:srgbClr val="5B9BD5">
                    <a:lumMod val="50000"/>
                  </a:srgbClr>
                </a:solidFill>
              </a:rPr>
              <a:t>Programme "</a:t>
            </a:r>
            <a:r>
              <a:rPr lang="en-US" altLang="en-US" sz="3200" b="1" dirty="0">
                <a:solidFill>
                  <a:srgbClr val="5B9BD5">
                    <a:lumMod val="50000"/>
                  </a:srgbClr>
                </a:solidFill>
              </a:rPr>
              <a:t>Employment and Social Innovation - EASI</a:t>
            </a:r>
            <a:r>
              <a:rPr lang="en-GB" altLang="en-US" sz="3200" b="1" dirty="0">
                <a:solidFill>
                  <a:srgbClr val="5B9BD5">
                    <a:lumMod val="50000"/>
                  </a:srgbClr>
                </a:solidFill>
              </a:rPr>
              <a:t>"</a:t>
            </a:r>
          </a:p>
        </p:txBody>
      </p:sp>
      <p:pic>
        <p:nvPicPr>
          <p:cNvPr id="6" name="Resim 5" descr="Image result for Employment and Social Innovation Programme - EASI ec eu">
            <a:extLst>
              <a:ext uri="{FF2B5EF4-FFF2-40B4-BE49-F238E27FC236}">
                <a16:creationId xmlns:a16="http://schemas.microsoft.com/office/drawing/2014/main" id="{2448F744-C8AA-4250-B732-BA2027E0F1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547" y="5326601"/>
            <a:ext cx="1540617" cy="125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3444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943468" y="1479395"/>
            <a:ext cx="10153198" cy="4351338"/>
          </a:xfrm>
        </p:spPr>
        <p:txBody>
          <a:bodyPr>
            <a:normAutofit/>
          </a:bodyPr>
          <a:lstStyle/>
          <a:p>
            <a:pPr algn="just"/>
            <a:r>
              <a:rPr lang="en-US" b="1" dirty="0">
                <a:latin typeface="Calibri" panose="020F0502020204030204" pitchFamily="34" charset="0"/>
                <a:cs typeface="Calibri" panose="020F0502020204030204" pitchFamily="34" charset="0"/>
              </a:rPr>
              <a:t>Total Budget: </a:t>
            </a:r>
            <a:r>
              <a:rPr lang="en-US" dirty="0">
                <a:latin typeface="Calibri" panose="020F0502020204030204" pitchFamily="34" charset="0"/>
                <a:cs typeface="Calibri" panose="020F0502020204030204" pitchFamily="34" charset="0"/>
              </a:rPr>
              <a:t>€919,47 million</a:t>
            </a:r>
          </a:p>
          <a:p>
            <a:pPr algn="just"/>
            <a:r>
              <a:rPr lang="en-US" b="1" dirty="0">
                <a:latin typeface="Calibri" panose="020F0502020204030204" pitchFamily="34" charset="0"/>
                <a:cs typeface="Calibri" panose="020F0502020204030204" pitchFamily="34" charset="0"/>
              </a:rPr>
              <a:t>Thematic Categories: </a:t>
            </a:r>
            <a:r>
              <a:rPr lang="en-US" dirty="0">
                <a:latin typeface="Calibri" panose="020F0502020204030204" pitchFamily="34" charset="0"/>
                <a:cs typeface="Calibri" panose="020F0502020204030204" pitchFamily="34" charset="0"/>
              </a:rPr>
              <a:t>Social Affairs and Human Rights, Labor Market, Entrepreneurship</a:t>
            </a:r>
          </a:p>
          <a:p>
            <a:pPr algn="just"/>
            <a:r>
              <a:rPr lang="en-US" b="1" dirty="0">
                <a:latin typeface="Calibri" panose="020F0502020204030204" pitchFamily="34" charset="0"/>
                <a:cs typeface="Calibri" panose="020F0502020204030204" pitchFamily="34" charset="0"/>
              </a:rPr>
              <a:t>Beneficiaries: </a:t>
            </a:r>
            <a:r>
              <a:rPr lang="en-US" dirty="0">
                <a:latin typeface="Calibri" panose="020F0502020204030204" pitchFamily="34" charset="0"/>
                <a:cs typeface="Calibri" panose="020F0502020204030204" pitchFamily="34" charset="0"/>
              </a:rPr>
              <a:t>Education and Training </a:t>
            </a:r>
            <a:r>
              <a:rPr lang="en-US" dirty="0" err="1">
                <a:latin typeface="Calibri" panose="020F0502020204030204" pitchFamily="34" charset="0"/>
                <a:cs typeface="Calibri" panose="020F0502020204030204" pitchFamily="34" charset="0"/>
              </a:rPr>
              <a:t>Centres</a:t>
            </a:r>
            <a:r>
              <a:rPr lang="en-US" dirty="0">
                <a:latin typeface="Calibri" panose="020F0502020204030204" pitchFamily="34" charset="0"/>
                <a:cs typeface="Calibri" panose="020F0502020204030204" pitchFamily="34" charset="0"/>
              </a:rPr>
              <a:t>, State / Region / City / Municipality / Local Authority, Research Institution, Association / Trade Union, Small and Medium Sized Enterprises, SMEs (between 10 and 249 employees), Microenterprises (fewer than 10 employees), NGO / </a:t>
            </a:r>
            <a:r>
              <a:rPr lang="en-US" dirty="0" err="1">
                <a:latin typeface="Calibri" panose="020F0502020204030204" pitchFamily="34" charset="0"/>
                <a:cs typeface="Calibri" panose="020F0502020204030204" pitchFamily="34" charset="0"/>
              </a:rPr>
              <a:t>NPO</a:t>
            </a:r>
            <a:r>
              <a:rPr lang="en-US" dirty="0">
                <a:latin typeface="Calibri" panose="020F0502020204030204" pitchFamily="34" charset="0"/>
                <a:cs typeface="Calibri" panose="020F0502020204030204" pitchFamily="34" charset="0"/>
              </a:rPr>
              <a:t>, University, Enterprise (more than 250 employees or not defined), Public Services, Other</a:t>
            </a:r>
          </a:p>
        </p:txBody>
      </p:sp>
      <p:sp>
        <p:nvSpPr>
          <p:cNvPr id="5" name="Dikdörtgen 4">
            <a:extLst>
              <a:ext uri="{FF2B5EF4-FFF2-40B4-BE49-F238E27FC236}">
                <a16:creationId xmlns:a16="http://schemas.microsoft.com/office/drawing/2014/main" id="{7CA10066-8198-4227-99AB-8DE0D23FA7DF}"/>
              </a:ext>
            </a:extLst>
          </p:cNvPr>
          <p:cNvSpPr/>
          <p:nvPr/>
        </p:nvSpPr>
        <p:spPr>
          <a:xfrm>
            <a:off x="838200" y="504635"/>
            <a:ext cx="9945351" cy="584775"/>
          </a:xfrm>
          <a:prstGeom prst="rect">
            <a:avLst/>
          </a:prstGeom>
        </p:spPr>
        <p:txBody>
          <a:bodyPr wrap="none">
            <a:spAutoFit/>
          </a:bodyPr>
          <a:lstStyle/>
          <a:p>
            <a:pPr lvl="0"/>
            <a:r>
              <a:rPr lang="en-GB" altLang="en-US" sz="3200" b="1" dirty="0">
                <a:solidFill>
                  <a:srgbClr val="5B9BD5">
                    <a:lumMod val="50000"/>
                  </a:srgbClr>
                </a:solidFill>
              </a:rPr>
              <a:t>Programme "</a:t>
            </a:r>
            <a:r>
              <a:rPr lang="en-US" altLang="en-US" sz="3200" b="1" dirty="0">
                <a:solidFill>
                  <a:srgbClr val="5B9BD5">
                    <a:lumMod val="50000"/>
                  </a:srgbClr>
                </a:solidFill>
              </a:rPr>
              <a:t>Employment and Social Innovation - EASI</a:t>
            </a:r>
            <a:r>
              <a:rPr lang="en-GB" altLang="en-US" sz="3200" b="1" dirty="0">
                <a:solidFill>
                  <a:srgbClr val="5B9BD5">
                    <a:lumMod val="50000"/>
                  </a:srgbClr>
                </a:solidFill>
              </a:rPr>
              <a:t>"</a:t>
            </a:r>
          </a:p>
        </p:txBody>
      </p:sp>
      <p:pic>
        <p:nvPicPr>
          <p:cNvPr id="6" name="Resim 5" descr="Image result for Employment and Social Innovation Programme - EASI ec eu">
            <a:extLst>
              <a:ext uri="{FF2B5EF4-FFF2-40B4-BE49-F238E27FC236}">
                <a16:creationId xmlns:a16="http://schemas.microsoft.com/office/drawing/2014/main" id="{2448F744-C8AA-4250-B732-BA2027E0F1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547" y="5326601"/>
            <a:ext cx="1540617" cy="125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7769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916835" y="573873"/>
            <a:ext cx="10153198" cy="4351338"/>
          </a:xfrm>
        </p:spPr>
        <p:txBody>
          <a:bodyPr>
            <a:normAutofit fontScale="77500" lnSpcReduction="20000"/>
          </a:bodyPr>
          <a:lstStyle/>
          <a:p>
            <a:pPr marL="0" indent="0">
              <a:lnSpc>
                <a:spcPct val="120000"/>
              </a:lnSpc>
              <a:buNone/>
            </a:pPr>
            <a:r>
              <a:rPr lang="en-US" dirty="0">
                <a:latin typeface="Calibri" panose="020F0502020204030204" pitchFamily="34" charset="0"/>
                <a:cs typeface="Calibri" panose="020F0502020204030204" pitchFamily="34" charset="0"/>
              </a:rPr>
              <a:t>The main objectives of </a:t>
            </a:r>
            <a:r>
              <a:rPr lang="en-US" dirty="0" err="1">
                <a:latin typeface="Calibri" panose="020F0502020204030204" pitchFamily="34" charset="0"/>
                <a:cs typeface="Calibri" panose="020F0502020204030204" pitchFamily="34" charset="0"/>
              </a:rPr>
              <a:t>EaSI</a:t>
            </a:r>
            <a:r>
              <a:rPr lang="en-US" dirty="0">
                <a:latin typeface="Calibri" panose="020F0502020204030204" pitchFamily="34" charset="0"/>
                <a:cs typeface="Calibri" panose="020F0502020204030204" pitchFamily="34" charset="0"/>
              </a:rPr>
              <a:t> are the following: </a:t>
            </a:r>
          </a:p>
          <a:p>
            <a:pPr>
              <a:lnSpc>
                <a:spcPct val="120000"/>
              </a:lnSpc>
            </a:pPr>
            <a:r>
              <a:rPr lang="en-US" dirty="0">
                <a:latin typeface="Calibri" panose="020F0502020204030204" pitchFamily="34" charset="0"/>
                <a:cs typeface="Calibri" panose="020F0502020204030204" pitchFamily="34" charset="0"/>
              </a:rPr>
              <a:t>Strengthen ownership of EU objectives and coordination of action at EU and national level in the areas of employment, social affairs and inclusion.</a:t>
            </a:r>
          </a:p>
          <a:p>
            <a:pPr>
              <a:lnSpc>
                <a:spcPct val="120000"/>
              </a:lnSpc>
            </a:pPr>
            <a:r>
              <a:rPr lang="en-US" dirty="0">
                <a:latin typeface="Calibri" panose="020F0502020204030204" pitchFamily="34" charset="0"/>
                <a:cs typeface="Calibri" panose="020F0502020204030204" pitchFamily="34" charset="0"/>
              </a:rPr>
              <a:t>Support the development of adequate social protection systems and </a:t>
            </a:r>
            <a:r>
              <a:rPr lang="en-US" dirty="0" err="1">
                <a:latin typeface="Calibri" panose="020F0502020204030204" pitchFamily="34" charset="0"/>
                <a:cs typeface="Calibri" panose="020F0502020204030204" pitchFamily="34" charset="0"/>
              </a:rPr>
              <a:t>labour</a:t>
            </a:r>
            <a:r>
              <a:rPr lang="en-US" dirty="0">
                <a:latin typeface="Calibri" panose="020F0502020204030204" pitchFamily="34" charset="0"/>
                <a:cs typeface="Calibri" panose="020F0502020204030204" pitchFamily="34" charset="0"/>
              </a:rPr>
              <a:t> market policies.</a:t>
            </a:r>
          </a:p>
          <a:p>
            <a:pPr>
              <a:lnSpc>
                <a:spcPct val="120000"/>
              </a:lnSpc>
            </a:pPr>
            <a:r>
              <a:rPr lang="en-US" dirty="0">
                <a:latin typeface="Calibri" panose="020F0502020204030204" pitchFamily="34" charset="0"/>
                <a:cs typeface="Calibri" panose="020F0502020204030204" pitchFamily="34" charset="0"/>
              </a:rPr>
              <a:t>Modernize EU legislation and ensure its effective application.</a:t>
            </a:r>
          </a:p>
          <a:p>
            <a:pPr>
              <a:lnSpc>
                <a:spcPct val="120000"/>
              </a:lnSpc>
            </a:pPr>
            <a:r>
              <a:rPr lang="en-US" dirty="0">
                <a:latin typeface="Calibri" panose="020F0502020204030204" pitchFamily="34" charset="0"/>
                <a:cs typeface="Calibri" panose="020F0502020204030204" pitchFamily="34" charset="0"/>
              </a:rPr>
              <a:t>Promote geographical mobility and boost employment opportunities by developing an open labor market.</a:t>
            </a:r>
          </a:p>
          <a:p>
            <a:pPr>
              <a:lnSpc>
                <a:spcPct val="120000"/>
              </a:lnSpc>
            </a:pPr>
            <a:r>
              <a:rPr lang="en-US" dirty="0">
                <a:latin typeface="Calibri" panose="020F0502020204030204" pitchFamily="34" charset="0"/>
                <a:cs typeface="Calibri" panose="020F0502020204030204" pitchFamily="34" charset="0"/>
              </a:rPr>
              <a:t>Increase the availability and accessibility of microfinance for vulnerable groups and micro- enterprises, and increase access to finance for social enterprises.</a:t>
            </a:r>
          </a:p>
        </p:txBody>
      </p:sp>
      <p:pic>
        <p:nvPicPr>
          <p:cNvPr id="6" name="Resim 5" descr="Image result for Employment and Social Innovation Programme - EASI ec eu">
            <a:extLst>
              <a:ext uri="{FF2B5EF4-FFF2-40B4-BE49-F238E27FC236}">
                <a16:creationId xmlns:a16="http://schemas.microsoft.com/office/drawing/2014/main" id="{2448F744-C8AA-4250-B732-BA2027E0F1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547" y="5326601"/>
            <a:ext cx="1540617" cy="125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6411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1058855" y="975263"/>
            <a:ext cx="10153198" cy="4351338"/>
          </a:xfrm>
        </p:spPr>
        <p:txBody>
          <a:bodyPr>
            <a:normAutofit/>
          </a:bodyPr>
          <a:lstStyle/>
          <a:p>
            <a:pPr marL="0" indent="0">
              <a:lnSpc>
                <a:spcPct val="100000"/>
              </a:lnSpc>
              <a:buNone/>
            </a:pPr>
            <a:r>
              <a:rPr lang="en-US" dirty="0" err="1">
                <a:latin typeface="Calibri" panose="020F0502020204030204" pitchFamily="34" charset="0"/>
                <a:cs typeface="Calibri" panose="020F0502020204030204" pitchFamily="34" charset="0"/>
              </a:rPr>
              <a:t>EASI</a:t>
            </a:r>
            <a:r>
              <a:rPr lang="en-US" dirty="0">
                <a:latin typeface="Calibri" panose="020F0502020204030204" pitchFamily="34" charset="0"/>
                <a:cs typeface="Calibri" panose="020F0502020204030204" pitchFamily="34" charset="0"/>
              </a:rPr>
              <a:t> Programme provide support for the following fields:</a:t>
            </a:r>
          </a:p>
          <a:p>
            <a:pPr>
              <a:lnSpc>
                <a:spcPct val="100000"/>
              </a:lnSpc>
            </a:pPr>
            <a:r>
              <a:rPr lang="en-US" dirty="0">
                <a:latin typeface="Calibri" panose="020F0502020204030204" pitchFamily="34" charset="0"/>
                <a:cs typeface="Calibri" panose="020F0502020204030204" pitchFamily="34" charset="0"/>
              </a:rPr>
              <a:t>The modernization of employment and social policies with the PROGRESS axis (61% of the total budget).</a:t>
            </a:r>
          </a:p>
          <a:p>
            <a:pPr>
              <a:lnSpc>
                <a:spcPct val="100000"/>
              </a:lnSpc>
            </a:pPr>
            <a:r>
              <a:rPr lang="en-US" dirty="0">
                <a:latin typeface="Calibri" panose="020F0502020204030204" pitchFamily="34" charset="0"/>
                <a:cs typeface="Calibri" panose="020F0502020204030204" pitchFamily="34" charset="0"/>
              </a:rPr>
              <a:t>Job mobility with the EURES axis (18% of the total budget).</a:t>
            </a:r>
          </a:p>
          <a:p>
            <a:pPr>
              <a:lnSpc>
                <a:spcPct val="100000"/>
              </a:lnSpc>
            </a:pPr>
            <a:r>
              <a:rPr lang="en-US" dirty="0">
                <a:latin typeface="Calibri" panose="020F0502020204030204" pitchFamily="34" charset="0"/>
                <a:cs typeface="Calibri" panose="020F0502020204030204" pitchFamily="34" charset="0"/>
              </a:rPr>
              <a:t>Access to micro-finance and social entrepreneurship with the Microfinance and Social Entrepreneurship axis (21% of the total budget).</a:t>
            </a:r>
          </a:p>
        </p:txBody>
      </p:sp>
      <p:pic>
        <p:nvPicPr>
          <p:cNvPr id="6" name="Resim 5" descr="Image result for Employment and Social Innovation Programme - EASI ec eu">
            <a:extLst>
              <a:ext uri="{FF2B5EF4-FFF2-40B4-BE49-F238E27FC236}">
                <a16:creationId xmlns:a16="http://schemas.microsoft.com/office/drawing/2014/main" id="{2448F744-C8AA-4250-B732-BA2027E0F1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547" y="5326601"/>
            <a:ext cx="1540617" cy="125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7305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872423" y="433725"/>
            <a:ext cx="11032531" cy="5354516"/>
          </a:xfrm>
        </p:spPr>
        <p:txBody>
          <a:bodyPr>
            <a:normAutofit fontScale="47500" lnSpcReduction="20000"/>
          </a:bodyPr>
          <a:lstStyle/>
          <a:p>
            <a:pPr marL="0" indent="0">
              <a:lnSpc>
                <a:spcPct val="120000"/>
              </a:lnSpc>
              <a:buNone/>
            </a:pPr>
            <a:r>
              <a:rPr lang="en-US" sz="5500" b="1" i="1" u="sng" dirty="0">
                <a:latin typeface="Calibri" panose="020F0502020204030204" pitchFamily="34" charset="0"/>
                <a:cs typeface="Calibri" panose="020F0502020204030204" pitchFamily="34" charset="0"/>
              </a:rPr>
              <a:t>Sub-Programme: EURES</a:t>
            </a:r>
            <a:endParaRPr lang="en-US" sz="5500" dirty="0">
              <a:latin typeface="Calibri" panose="020F0502020204030204" pitchFamily="34" charset="0"/>
              <a:cs typeface="Calibri" panose="020F0502020204030204" pitchFamily="34" charset="0"/>
            </a:endParaRPr>
          </a:p>
          <a:p>
            <a:pPr algn="just">
              <a:lnSpc>
                <a:spcPct val="120000"/>
              </a:lnSpc>
            </a:pPr>
            <a:r>
              <a:rPr lang="en-US" sz="3300" dirty="0">
                <a:latin typeface="Calibri" panose="020F0502020204030204" pitchFamily="34" charset="0"/>
                <a:cs typeface="Calibri" panose="020F0502020204030204" pitchFamily="34" charset="0"/>
              </a:rPr>
              <a:t>EURES, which is the European network of employment services, should promote the better functioning of the </a:t>
            </a:r>
            <a:r>
              <a:rPr lang="en-US" sz="3300" dirty="0" err="1">
                <a:latin typeface="Calibri" panose="020F0502020204030204" pitchFamily="34" charset="0"/>
                <a:cs typeface="Calibri" panose="020F0502020204030204" pitchFamily="34" charset="0"/>
              </a:rPr>
              <a:t>labour</a:t>
            </a:r>
            <a:r>
              <a:rPr lang="en-US" sz="3300" dirty="0">
                <a:latin typeface="Calibri" panose="020F0502020204030204" pitchFamily="34" charset="0"/>
                <a:cs typeface="Calibri" panose="020F0502020204030204" pitchFamily="34" charset="0"/>
              </a:rPr>
              <a:t> markets by facilitating the voluntary transnational cross- border geographical mobility of workers, providing greater transparency on the </a:t>
            </a:r>
            <a:r>
              <a:rPr lang="en-US" sz="3300" dirty="0" err="1">
                <a:latin typeface="Calibri" panose="020F0502020204030204" pitchFamily="34" charset="0"/>
                <a:cs typeface="Calibri" panose="020F0502020204030204" pitchFamily="34" charset="0"/>
              </a:rPr>
              <a:t>labour</a:t>
            </a:r>
            <a:r>
              <a:rPr lang="en-US" sz="3300" dirty="0">
                <a:latin typeface="Calibri" panose="020F0502020204030204" pitchFamily="34" charset="0"/>
                <a:cs typeface="Calibri" panose="020F0502020204030204" pitchFamily="34" charset="0"/>
              </a:rPr>
              <a:t> market, ensuring the clearance of vacancies and applications for employment and supporting activities in the areas of placement, recruitment, advice and guidance services at national and cross-border level.</a:t>
            </a:r>
            <a:endParaRPr lang="tr-TR" sz="3300" dirty="0">
              <a:latin typeface="Calibri" panose="020F0502020204030204" pitchFamily="34" charset="0"/>
              <a:cs typeface="Calibri" panose="020F0502020204030204" pitchFamily="34" charset="0"/>
            </a:endParaRPr>
          </a:p>
          <a:p>
            <a:pPr marL="0" indent="0">
              <a:lnSpc>
                <a:spcPct val="120000"/>
              </a:lnSpc>
              <a:buNone/>
            </a:pPr>
            <a:r>
              <a:rPr lang="en-US" sz="3300" b="1" dirty="0">
                <a:latin typeface="Calibri" panose="020F0502020204030204" pitchFamily="34" charset="0"/>
                <a:cs typeface="Calibri" panose="020F0502020204030204" pitchFamily="34" charset="0"/>
              </a:rPr>
              <a:t>Supported actions</a:t>
            </a:r>
          </a:p>
          <a:p>
            <a:pPr>
              <a:lnSpc>
                <a:spcPct val="120000"/>
              </a:lnSpc>
            </a:pPr>
            <a:r>
              <a:rPr lang="en-US" sz="3300" dirty="0">
                <a:latin typeface="Calibri" panose="020F0502020204030204" pitchFamily="34" charset="0"/>
                <a:cs typeface="Calibri" panose="020F0502020204030204" pitchFamily="34" charset="0"/>
              </a:rPr>
              <a:t>Development and activities of EURES cross- border partnerships where requested by services territorially responsible for border regions;</a:t>
            </a:r>
          </a:p>
          <a:p>
            <a:pPr>
              <a:lnSpc>
                <a:spcPct val="120000"/>
              </a:lnSpc>
            </a:pPr>
            <a:r>
              <a:rPr lang="en-US" sz="3300" dirty="0">
                <a:latin typeface="Calibri" panose="020F0502020204030204" pitchFamily="34" charset="0"/>
                <a:cs typeface="Calibri" panose="020F0502020204030204" pitchFamily="34" charset="0"/>
              </a:rPr>
              <a:t>Provision of information, counselling, placement and recruitment services for cross-border workers;</a:t>
            </a:r>
          </a:p>
          <a:p>
            <a:pPr>
              <a:lnSpc>
                <a:spcPct val="120000"/>
              </a:lnSpc>
            </a:pPr>
            <a:r>
              <a:rPr lang="en-US" sz="3300" dirty="0">
                <a:latin typeface="Calibri" panose="020F0502020204030204" pitchFamily="34" charset="0"/>
                <a:cs typeface="Calibri" panose="020F0502020204030204" pitchFamily="34" charset="0"/>
              </a:rPr>
              <a:t>Development of the multilingual digital platform for the clearance of job vacancies and applications;</a:t>
            </a:r>
          </a:p>
          <a:p>
            <a:pPr>
              <a:lnSpc>
                <a:spcPct val="120000"/>
              </a:lnSpc>
            </a:pPr>
            <a:r>
              <a:rPr lang="en-US" sz="3300" dirty="0">
                <a:latin typeface="Calibri" panose="020F0502020204030204" pitchFamily="34" charset="0"/>
                <a:cs typeface="Calibri" panose="020F0502020204030204" pitchFamily="34" charset="0"/>
              </a:rPr>
              <a:t>Development of targeted mobility schemes, following calls for proposals, to fill job vacancies where </a:t>
            </a:r>
            <a:r>
              <a:rPr lang="en-US" sz="3300" dirty="0" err="1">
                <a:latin typeface="Calibri" panose="020F0502020204030204" pitchFamily="34" charset="0"/>
                <a:cs typeface="Calibri" panose="020F0502020204030204" pitchFamily="34" charset="0"/>
              </a:rPr>
              <a:t>labour</a:t>
            </a:r>
            <a:r>
              <a:rPr lang="en-US" sz="3300" dirty="0">
                <a:latin typeface="Calibri" panose="020F0502020204030204" pitchFamily="34" charset="0"/>
                <a:cs typeface="Calibri" panose="020F0502020204030204" pitchFamily="34" charset="0"/>
              </a:rPr>
              <a:t> market shortcomings have been identified, and/or to help workers with a propensity to be mobile, where a clear economic need has been identified;</a:t>
            </a:r>
          </a:p>
          <a:p>
            <a:pPr>
              <a:lnSpc>
                <a:spcPct val="120000"/>
              </a:lnSpc>
            </a:pPr>
            <a:r>
              <a:rPr lang="en-US" sz="3300" dirty="0">
                <a:latin typeface="Calibri" panose="020F0502020204030204" pitchFamily="34" charset="0"/>
                <a:cs typeface="Calibri" panose="020F0502020204030204" pitchFamily="34" charset="0"/>
              </a:rPr>
              <a:t>Mutual learning among EURES actors and training of EURES advisors, including EURES cross-border partnership advisors;</a:t>
            </a:r>
          </a:p>
          <a:p>
            <a:pPr>
              <a:lnSpc>
                <a:spcPct val="120000"/>
              </a:lnSpc>
            </a:pPr>
            <a:r>
              <a:rPr lang="en-US" sz="3300" dirty="0">
                <a:latin typeface="Calibri" panose="020F0502020204030204" pitchFamily="34" charset="0"/>
                <a:cs typeface="Calibri" panose="020F0502020204030204" pitchFamily="34" charset="0"/>
              </a:rPr>
              <a:t>Information and communication activities to raise awareness of the benefits of geographical and occupational mobility in general and of the activities and services provided by EURES.</a:t>
            </a:r>
            <a:endParaRPr lang="tr-TR" sz="3300" dirty="0">
              <a:latin typeface="Calibri" panose="020F0502020204030204" pitchFamily="34" charset="0"/>
              <a:cs typeface="Calibri" panose="020F0502020204030204" pitchFamily="34" charset="0"/>
            </a:endParaRPr>
          </a:p>
          <a:p>
            <a:pPr marL="0" indent="0">
              <a:lnSpc>
                <a:spcPct val="120000"/>
              </a:lnSpc>
              <a:buNone/>
            </a:pPr>
            <a:r>
              <a:rPr lang="en-US" sz="3300" b="1" dirty="0">
                <a:latin typeface="Calibri" panose="020F0502020204030204" pitchFamily="34" charset="0"/>
                <a:cs typeface="Calibri" panose="020F0502020204030204" pitchFamily="34" charset="0"/>
              </a:rPr>
              <a:t>Level of Financing (EU co-financing rate);</a:t>
            </a:r>
            <a:r>
              <a:rPr lang="en-US" sz="3300" dirty="0">
                <a:latin typeface="Calibri" panose="020F0502020204030204" pitchFamily="34" charset="0"/>
                <a:cs typeface="Calibri" panose="020F0502020204030204" pitchFamily="34" charset="0"/>
              </a:rPr>
              <a:t> 95%</a:t>
            </a:r>
          </a:p>
          <a:p>
            <a:endParaRPr lang="en-US" dirty="0"/>
          </a:p>
          <a:p>
            <a:pPr algn="just"/>
            <a:endParaRPr lang="en-US" dirty="0">
              <a:latin typeface="Calibri" panose="020F0502020204030204" pitchFamily="34" charset="0"/>
              <a:cs typeface="Calibri" panose="020F0502020204030204" pitchFamily="34" charset="0"/>
            </a:endParaRPr>
          </a:p>
        </p:txBody>
      </p:sp>
      <p:pic>
        <p:nvPicPr>
          <p:cNvPr id="6" name="Resim 5" descr="Image result for Employment and Social Innovation Programme - EASI ec eu">
            <a:extLst>
              <a:ext uri="{FF2B5EF4-FFF2-40B4-BE49-F238E27FC236}">
                <a16:creationId xmlns:a16="http://schemas.microsoft.com/office/drawing/2014/main" id="{2448F744-C8AA-4250-B732-BA2027E0F1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548" y="5672831"/>
            <a:ext cx="1114488" cy="905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4549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861135" y="433725"/>
            <a:ext cx="11043820" cy="5354516"/>
          </a:xfrm>
        </p:spPr>
        <p:txBody>
          <a:bodyPr>
            <a:normAutofit fontScale="62500" lnSpcReduction="20000"/>
          </a:bodyPr>
          <a:lstStyle/>
          <a:p>
            <a:pPr marL="0" indent="0">
              <a:lnSpc>
                <a:spcPct val="120000"/>
              </a:lnSpc>
              <a:buNone/>
            </a:pPr>
            <a:r>
              <a:rPr lang="en-US" sz="4200" b="1" i="1" u="sng" dirty="0">
                <a:latin typeface="Calibri" panose="020F0502020204030204" pitchFamily="34" charset="0"/>
                <a:cs typeface="Calibri" panose="020F0502020204030204" pitchFamily="34" charset="0"/>
              </a:rPr>
              <a:t>Sub-Programme: PROGRESS PROGRAMME</a:t>
            </a:r>
            <a:endParaRPr lang="en-US" sz="4200" dirty="0">
              <a:latin typeface="Calibri" panose="020F0502020204030204" pitchFamily="34" charset="0"/>
              <a:cs typeface="Calibri" panose="020F0502020204030204" pitchFamily="34" charset="0"/>
            </a:endParaRPr>
          </a:p>
          <a:p>
            <a:pPr>
              <a:lnSpc>
                <a:spcPct val="120000"/>
              </a:lnSpc>
            </a:pPr>
            <a:r>
              <a:rPr lang="en-US" dirty="0">
                <a:latin typeface="Calibri" panose="020F0502020204030204" pitchFamily="34" charset="0"/>
                <a:cs typeface="Calibri" panose="020F0502020204030204" pitchFamily="34" charset="0"/>
              </a:rPr>
              <a:t>The PROGRESS programme aims to help EU Member States “modernize” employment and social policies. This programme tackles three specific areas: </a:t>
            </a:r>
            <a:r>
              <a:rPr lang="en-US" b="1" dirty="0">
                <a:latin typeface="Calibri" panose="020F0502020204030204" pitchFamily="34" charset="0"/>
                <a:cs typeface="Calibri" panose="020F0502020204030204" pitchFamily="34" charset="0"/>
              </a:rPr>
              <a:t>unemployment</a:t>
            </a:r>
            <a:r>
              <a:rPr lang="en-US" dirty="0">
                <a:latin typeface="Calibri" panose="020F0502020204030204" pitchFamily="34" charset="0"/>
                <a:cs typeface="Calibri" panose="020F0502020204030204" pitchFamily="34" charset="0"/>
              </a:rPr>
              <a:t> (with a key emphasis on youth unemployment, but also addressing other areas in unemployment), </a:t>
            </a:r>
            <a:r>
              <a:rPr lang="en-US" b="1" dirty="0">
                <a:latin typeface="Calibri" panose="020F0502020204030204" pitchFamily="34" charset="0"/>
                <a:cs typeface="Calibri" panose="020F0502020204030204" pitchFamily="34" charset="0"/>
              </a:rPr>
              <a:t>working conditions</a:t>
            </a:r>
            <a:r>
              <a:rPr lang="en-US" dirty="0">
                <a:latin typeface="Calibri" panose="020F0502020204030204" pitchFamily="34" charset="0"/>
                <a:cs typeface="Calibri" panose="020F0502020204030204" pitchFamily="34" charset="0"/>
              </a:rPr>
              <a:t>, and </a:t>
            </a:r>
            <a:r>
              <a:rPr lang="en-US" b="1" dirty="0">
                <a:latin typeface="Calibri" panose="020F0502020204030204" pitchFamily="34" charset="0"/>
                <a:cs typeface="Calibri" panose="020F0502020204030204" pitchFamily="34" charset="0"/>
              </a:rPr>
              <a:t>social protection against poverty</a:t>
            </a:r>
            <a:r>
              <a:rPr lang="en-US" dirty="0">
                <a:latin typeface="Calibri" panose="020F0502020204030204" pitchFamily="34" charset="0"/>
                <a:cs typeface="Calibri" panose="020F0502020204030204" pitchFamily="34" charset="0"/>
              </a:rPr>
              <a:t>. </a:t>
            </a:r>
            <a:endParaRPr lang="tr-TR" dirty="0">
              <a:latin typeface="Calibri" panose="020F0502020204030204" pitchFamily="34" charset="0"/>
              <a:cs typeface="Calibri" panose="020F0502020204030204" pitchFamily="34" charset="0"/>
            </a:endParaRPr>
          </a:p>
          <a:p>
            <a:pPr marL="0" indent="0">
              <a:lnSpc>
                <a:spcPct val="120000"/>
              </a:lnSpc>
              <a:buNone/>
            </a:pPr>
            <a:r>
              <a:rPr lang="en-US" b="1" dirty="0">
                <a:latin typeface="Calibri" panose="020F0502020204030204" pitchFamily="34" charset="0"/>
                <a:cs typeface="Calibri" panose="020F0502020204030204" pitchFamily="34" charset="0"/>
              </a:rPr>
              <a:t>Supported actions</a:t>
            </a:r>
            <a:r>
              <a:rPr lang="tr-TR" b="1" dirty="0">
                <a:latin typeface="Calibri" panose="020F0502020204030204" pitchFamily="34" charset="0"/>
                <a:cs typeface="Calibri" panose="020F0502020204030204" pitchFamily="34" charset="0"/>
              </a:rPr>
              <a:t>;</a:t>
            </a:r>
          </a:p>
          <a:p>
            <a:pPr marL="0" indent="0">
              <a:lnSpc>
                <a:spcPct val="120000"/>
              </a:lnSpc>
              <a:buNone/>
            </a:pPr>
            <a:r>
              <a:rPr lang="en-US" dirty="0">
                <a:latin typeface="Calibri" panose="020F0502020204030204" pitchFamily="34" charset="0"/>
                <a:cs typeface="Calibri" panose="020F0502020204030204" pitchFamily="34" charset="0"/>
              </a:rPr>
              <a:t>1- Analytical activities</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such</a:t>
            </a:r>
            <a:r>
              <a:rPr lang="tr-TR" dirty="0">
                <a:latin typeface="Calibri" panose="020F0502020204030204" pitchFamily="34" charset="0"/>
                <a:cs typeface="Calibri" panose="020F0502020204030204" pitchFamily="34" charset="0"/>
              </a:rPr>
              <a:t> as </a:t>
            </a:r>
            <a:r>
              <a:rPr lang="en-US" dirty="0">
                <a:latin typeface="Calibri" panose="020F0502020204030204" pitchFamily="34" charset="0"/>
                <a:cs typeface="Calibri" panose="020F0502020204030204" pitchFamily="34" charset="0"/>
              </a:rPr>
              <a:t>gathering of data and statistics</a:t>
            </a:r>
            <a:r>
              <a:rPr lang="tr-T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surveys, studies, analyses and reports</a:t>
            </a:r>
            <a:r>
              <a:rPr lang="tr-TR" dirty="0">
                <a:latin typeface="Calibri" panose="020F0502020204030204" pitchFamily="34" charset="0"/>
                <a:cs typeface="Calibri" panose="020F0502020204030204" pitchFamily="34" charset="0"/>
              </a:rPr>
              <a:t>…</a:t>
            </a:r>
            <a:r>
              <a:rPr lang="tr-TR" dirty="0" err="1">
                <a:latin typeface="Calibri" panose="020F0502020204030204" pitchFamily="34" charset="0"/>
                <a:cs typeface="Calibri" panose="020F0502020204030204" pitchFamily="34" charset="0"/>
              </a:rPr>
              <a:t>etc</a:t>
            </a:r>
            <a:endParaRPr lang="tr-TR" dirty="0">
              <a:latin typeface="Calibri" panose="020F0502020204030204" pitchFamily="34" charset="0"/>
              <a:cs typeface="Calibri" panose="020F0502020204030204" pitchFamily="34" charset="0"/>
            </a:endParaRPr>
          </a:p>
          <a:p>
            <a:pPr marL="0" indent="0">
              <a:lnSpc>
                <a:spcPct val="120000"/>
              </a:lnSpc>
              <a:buNone/>
            </a:pPr>
            <a:r>
              <a:rPr lang="en-US" dirty="0">
                <a:latin typeface="Calibri" panose="020F0502020204030204" pitchFamily="34" charset="0"/>
                <a:cs typeface="Calibri" panose="020F0502020204030204" pitchFamily="34" charset="0"/>
              </a:rPr>
              <a:t>2- Mutual-learning, awareness and dissemination activities</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such</a:t>
            </a:r>
            <a:r>
              <a:rPr lang="tr-TR" dirty="0">
                <a:latin typeface="Calibri" panose="020F0502020204030204" pitchFamily="34" charset="0"/>
                <a:cs typeface="Calibri" panose="020F0502020204030204" pitchFamily="34" charset="0"/>
              </a:rPr>
              <a:t> as </a:t>
            </a:r>
            <a:r>
              <a:rPr lang="en-US" dirty="0">
                <a:latin typeface="Calibri" panose="020F0502020204030204" pitchFamily="34" charset="0"/>
                <a:cs typeface="Calibri" panose="020F0502020204030204" pitchFamily="34" charset="0"/>
              </a:rPr>
              <a:t>exchanges and dissemination of good practice, innovative approaches and experience, peer reviews, benchmarking and mutual learning at European level</a:t>
            </a:r>
            <a:r>
              <a:rPr lang="tr-T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Council Presidency events, conferences and seminars</a:t>
            </a:r>
            <a:r>
              <a:rPr lang="tr-TR"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training of legal and policy practitioners</a:t>
            </a:r>
            <a:r>
              <a:rPr lang="tr-TR" dirty="0">
                <a:latin typeface="Calibri" panose="020F0502020204030204" pitchFamily="34" charset="0"/>
                <a:cs typeface="Calibri" panose="020F0502020204030204" pitchFamily="34" charset="0"/>
              </a:rPr>
              <a:t>…</a:t>
            </a:r>
            <a:r>
              <a:rPr lang="tr-TR" dirty="0" err="1">
                <a:latin typeface="Calibri" panose="020F0502020204030204" pitchFamily="34" charset="0"/>
                <a:cs typeface="Calibri" panose="020F0502020204030204" pitchFamily="34" charset="0"/>
              </a:rPr>
              <a:t>etc</a:t>
            </a:r>
            <a:endParaRPr lang="tr-TR" dirty="0">
              <a:latin typeface="Calibri" panose="020F0502020204030204" pitchFamily="34" charset="0"/>
              <a:cs typeface="Calibri" panose="020F0502020204030204" pitchFamily="34" charset="0"/>
            </a:endParaRPr>
          </a:p>
          <a:p>
            <a:pPr marL="0" indent="0">
              <a:lnSpc>
                <a:spcPct val="120000"/>
              </a:lnSpc>
              <a:buNone/>
            </a:pPr>
            <a:r>
              <a:rPr lang="tr-TR" dirty="0">
                <a:latin typeface="Calibri" panose="020F0502020204030204" pitchFamily="34" charset="0"/>
                <a:cs typeface="Calibri" panose="020F0502020204030204" pitchFamily="34" charset="0"/>
              </a:rPr>
              <a:t>3</a:t>
            </a:r>
            <a:r>
              <a:rPr lang="en-US" dirty="0">
                <a:latin typeface="Calibri" panose="020F0502020204030204" pitchFamily="34" charset="0"/>
                <a:cs typeface="Calibri" panose="020F0502020204030204" pitchFamily="34" charset="0"/>
              </a:rPr>
              <a:t>- Support with regard to the operating costs of key Union-level networks the activities of which relate to and contribute to the objectives of the Progress axis</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such</a:t>
            </a:r>
            <a:r>
              <a:rPr lang="tr-TR" dirty="0">
                <a:latin typeface="Calibri" panose="020F0502020204030204" pitchFamily="34" charset="0"/>
                <a:cs typeface="Calibri" panose="020F0502020204030204" pitchFamily="34" charset="0"/>
              </a:rPr>
              <a:t> as </a:t>
            </a:r>
            <a:r>
              <a:rPr lang="en-US" dirty="0">
                <a:latin typeface="Calibri" panose="020F0502020204030204" pitchFamily="34" charset="0"/>
                <a:cs typeface="Calibri" panose="020F0502020204030204" pitchFamily="34" charset="0"/>
              </a:rPr>
              <a:t>capacity-building of national administrations and specialist services</a:t>
            </a:r>
            <a:r>
              <a:rPr lang="tr-TR"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organisation</a:t>
            </a:r>
            <a:r>
              <a:rPr lang="en-US" dirty="0">
                <a:latin typeface="Calibri" panose="020F0502020204030204" pitchFamily="34" charset="0"/>
                <a:cs typeface="Calibri" panose="020F0502020204030204" pitchFamily="34" charset="0"/>
              </a:rPr>
              <a:t> of working groups of national officials</a:t>
            </a:r>
            <a:r>
              <a:rPr lang="tr-TR" dirty="0">
                <a:latin typeface="Calibri" panose="020F0502020204030204" pitchFamily="34" charset="0"/>
                <a:cs typeface="Calibri" panose="020F0502020204030204" pitchFamily="34" charset="0"/>
              </a:rPr>
              <a:t>…</a:t>
            </a:r>
            <a:r>
              <a:rPr lang="tr-TR" dirty="0" err="1">
                <a:latin typeface="Calibri" panose="020F0502020204030204" pitchFamily="34" charset="0"/>
                <a:cs typeface="Calibri" panose="020F0502020204030204" pitchFamily="34" charset="0"/>
              </a:rPr>
              <a:t>etc</a:t>
            </a:r>
            <a:endParaRPr lang="tr-TR" dirty="0">
              <a:latin typeface="Calibri" panose="020F0502020204030204" pitchFamily="34" charset="0"/>
              <a:cs typeface="Calibri" panose="020F0502020204030204" pitchFamily="34" charset="0"/>
            </a:endParaRPr>
          </a:p>
          <a:p>
            <a:pPr marL="0" indent="0">
              <a:lnSpc>
                <a:spcPct val="120000"/>
              </a:lnSpc>
              <a:buNone/>
            </a:pPr>
            <a:r>
              <a:rPr lang="en-US" b="1" dirty="0">
                <a:latin typeface="Calibri" panose="020F0502020204030204" pitchFamily="34" charset="0"/>
                <a:cs typeface="Calibri" panose="020F0502020204030204" pitchFamily="34" charset="0"/>
              </a:rPr>
              <a:t>Level of Financing (EU co-financing rate); </a:t>
            </a:r>
            <a:r>
              <a:rPr lang="en-US" dirty="0">
                <a:latin typeface="Calibri" panose="020F0502020204030204" pitchFamily="34" charset="0"/>
                <a:cs typeface="Calibri" panose="020F0502020204030204" pitchFamily="34" charset="0"/>
              </a:rPr>
              <a:t>80%</a:t>
            </a:r>
          </a:p>
          <a:p>
            <a:endParaRPr lang="en-US" dirty="0"/>
          </a:p>
          <a:p>
            <a:endParaRPr lang="tr-TR" dirty="0"/>
          </a:p>
          <a:p>
            <a:endParaRPr lang="en-US" dirty="0"/>
          </a:p>
          <a:p>
            <a:endParaRPr lang="en-US" dirty="0">
              <a:latin typeface="Calibri" panose="020F0502020204030204" pitchFamily="34" charset="0"/>
              <a:cs typeface="Calibri" panose="020F0502020204030204" pitchFamily="34" charset="0"/>
            </a:endParaRPr>
          </a:p>
        </p:txBody>
      </p:sp>
      <p:pic>
        <p:nvPicPr>
          <p:cNvPr id="6" name="Resim 5" descr="Image result for Employment and Social Innovation Programme - EASI ec eu">
            <a:extLst>
              <a:ext uri="{FF2B5EF4-FFF2-40B4-BE49-F238E27FC236}">
                <a16:creationId xmlns:a16="http://schemas.microsoft.com/office/drawing/2014/main" id="{2448F744-C8AA-4250-B732-BA2027E0F1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548" y="5319685"/>
            <a:ext cx="1549130" cy="1258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371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AA716E6-25C5-4E1F-BBF5-73D25990AC0D}"/>
              </a:ext>
            </a:extLst>
          </p:cNvPr>
          <p:cNvSpPr>
            <a:spLocks noGrp="1"/>
          </p:cNvSpPr>
          <p:nvPr>
            <p:ph idx="1"/>
          </p:nvPr>
        </p:nvSpPr>
        <p:spPr>
          <a:xfrm>
            <a:off x="861135" y="433725"/>
            <a:ext cx="11043820" cy="5354516"/>
          </a:xfrm>
        </p:spPr>
        <p:txBody>
          <a:bodyPr>
            <a:normAutofit fontScale="85000" lnSpcReduction="20000"/>
          </a:bodyPr>
          <a:lstStyle/>
          <a:p>
            <a:pPr marL="0" indent="0">
              <a:lnSpc>
                <a:spcPct val="110000"/>
              </a:lnSpc>
              <a:buNone/>
            </a:pPr>
            <a:r>
              <a:rPr lang="en-US" sz="3100" b="1" i="1" u="sng" dirty="0">
                <a:latin typeface="Calibri" panose="020F0502020204030204" pitchFamily="34" charset="0"/>
                <a:cs typeface="Calibri" panose="020F0502020204030204" pitchFamily="34" charset="0"/>
              </a:rPr>
              <a:t>Sub-Programme: MICROFINANCE FACILITY &amp; SOCIAL ENTREPRENEURSHIP</a:t>
            </a:r>
            <a:endParaRPr lang="en-US" sz="3100" dirty="0">
              <a:latin typeface="Calibri" panose="020F0502020204030204" pitchFamily="34" charset="0"/>
              <a:cs typeface="Calibri" panose="020F0502020204030204" pitchFamily="34" charset="0"/>
            </a:endParaRPr>
          </a:p>
          <a:p>
            <a:pPr>
              <a:lnSpc>
                <a:spcPct val="110000"/>
              </a:lnSpc>
            </a:pPr>
            <a:r>
              <a:rPr lang="en-US" dirty="0">
                <a:latin typeface="Calibri" panose="020F0502020204030204" pitchFamily="34" charset="0"/>
                <a:cs typeface="Calibri" panose="020F0502020204030204" pitchFamily="34" charset="0"/>
              </a:rPr>
              <a:t>This section of </a:t>
            </a:r>
            <a:r>
              <a:rPr lang="en-US" dirty="0" err="1">
                <a:latin typeface="Calibri" panose="020F0502020204030204" pitchFamily="34" charset="0"/>
                <a:cs typeface="Calibri" panose="020F0502020204030204" pitchFamily="34" charset="0"/>
              </a:rPr>
              <a:t>EaSI</a:t>
            </a:r>
            <a:r>
              <a:rPr lang="en-US" dirty="0">
                <a:latin typeface="Calibri" panose="020F0502020204030204" pitchFamily="34" charset="0"/>
                <a:cs typeface="Calibri" panose="020F0502020204030204" pitchFamily="34" charset="0"/>
              </a:rPr>
              <a:t> allows more money to be available for vulnerable groups (young people, minorities, women, low-skilled workers, etc.) needing financial support trying to set up their own businesses. </a:t>
            </a:r>
          </a:p>
          <a:p>
            <a:pPr marL="0" indent="0">
              <a:lnSpc>
                <a:spcPct val="110000"/>
              </a:lnSpc>
              <a:buNone/>
            </a:pPr>
            <a:r>
              <a:rPr lang="en-US" b="1" dirty="0">
                <a:latin typeface="Calibri" panose="020F0502020204030204" pitchFamily="34" charset="0"/>
                <a:cs typeface="Calibri" panose="020F0502020204030204" pitchFamily="34" charset="0"/>
              </a:rPr>
              <a:t>Supported actions</a:t>
            </a:r>
          </a:p>
          <a:p>
            <a:pPr>
              <a:lnSpc>
                <a:spcPct val="110000"/>
              </a:lnSpc>
            </a:pPr>
            <a:r>
              <a:rPr lang="en-US" dirty="0">
                <a:latin typeface="Calibri" panose="020F0502020204030204" pitchFamily="34" charset="0"/>
                <a:cs typeface="Calibri" panose="020F0502020204030204" pitchFamily="34" charset="0"/>
              </a:rPr>
              <a:t>Extend the support given to microcredit providers under the current European Progress Microfinance Facility (launched in 2010).</a:t>
            </a:r>
          </a:p>
          <a:p>
            <a:pPr>
              <a:lnSpc>
                <a:spcPct val="110000"/>
              </a:lnSpc>
            </a:pPr>
            <a:r>
              <a:rPr lang="en-US" dirty="0">
                <a:latin typeface="Calibri" panose="020F0502020204030204" pitchFamily="34" charset="0"/>
                <a:cs typeface="Calibri" panose="020F0502020204030204" pitchFamily="34" charset="0"/>
              </a:rPr>
              <a:t>Provide funding for capacity-building of microfinance institutions.</a:t>
            </a:r>
          </a:p>
          <a:p>
            <a:pPr>
              <a:lnSpc>
                <a:spcPct val="110000"/>
              </a:lnSpc>
            </a:pPr>
            <a:r>
              <a:rPr lang="en-US" dirty="0">
                <a:latin typeface="Calibri" panose="020F0502020204030204" pitchFamily="34" charset="0"/>
                <a:cs typeface="Calibri" panose="020F0502020204030204" pitchFamily="34" charset="0"/>
              </a:rPr>
              <a:t>Support the development of the social investment market and facilitate access to finance for social enterprises.</a:t>
            </a:r>
          </a:p>
          <a:p>
            <a:pPr marL="0" indent="0">
              <a:lnSpc>
                <a:spcPct val="110000"/>
              </a:lnSpc>
              <a:buNone/>
            </a:pPr>
            <a:r>
              <a:rPr lang="en-US" b="1" dirty="0">
                <a:latin typeface="Calibri" panose="020F0502020204030204" pitchFamily="34" charset="0"/>
                <a:cs typeface="Calibri" panose="020F0502020204030204" pitchFamily="34" charset="0"/>
              </a:rPr>
              <a:t>Level of Financing (EU co-financing rate)</a:t>
            </a:r>
            <a:r>
              <a:rPr lang="en-US" dirty="0">
                <a:latin typeface="Calibri" panose="020F0502020204030204" pitchFamily="34" charset="0"/>
                <a:cs typeface="Calibri" panose="020F0502020204030204" pitchFamily="34" charset="0"/>
              </a:rPr>
              <a:t>; Except in the case of joint actions, the financial appropriations allocated to the Microfinance and Social Entrepreneurship axis shall cover the full cost of the actions implemented through financial instruments.</a:t>
            </a:r>
          </a:p>
          <a:p>
            <a:pPr algn="just">
              <a:lnSpc>
                <a:spcPct val="110000"/>
              </a:lnSpc>
            </a:pPr>
            <a:endParaRPr lang="en-US" dirty="0">
              <a:latin typeface="Calibri" panose="020F0502020204030204" pitchFamily="34" charset="0"/>
              <a:cs typeface="Calibri" panose="020F0502020204030204" pitchFamily="34" charset="0"/>
            </a:endParaRPr>
          </a:p>
        </p:txBody>
      </p:sp>
      <p:pic>
        <p:nvPicPr>
          <p:cNvPr id="6" name="Resim 5" descr="Image result for Employment and Social Innovation Programme - EASI ec eu">
            <a:extLst>
              <a:ext uri="{FF2B5EF4-FFF2-40B4-BE49-F238E27FC236}">
                <a16:creationId xmlns:a16="http://schemas.microsoft.com/office/drawing/2014/main" id="{2448F744-C8AA-4250-B732-BA2027E0F1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547" y="5514439"/>
            <a:ext cx="1309433" cy="1063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077580"/>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ndara">
      <a:maj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ndara">
      <a:maj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ndara">
      <a:maj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ndara">
      <a:maj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ndara">
      <a:maj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18834</TotalTime>
  <Words>20533</Words>
  <Application>Microsoft Office PowerPoint</Application>
  <PresentationFormat>Widescreen</PresentationFormat>
  <Paragraphs>1603</Paragraphs>
  <Slides>185</Slides>
  <Notes>21</Notes>
  <HiddenSlides>0</HiddenSlides>
  <MMClips>1</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185</vt:i4>
      </vt:variant>
    </vt:vector>
  </HeadingPairs>
  <TitlesOfParts>
    <vt:vector size="204" baseType="lpstr">
      <vt:lpstr>Aharoni</vt:lpstr>
      <vt:lpstr>Arial</vt:lpstr>
      <vt:lpstr>Arial Black</vt:lpstr>
      <vt:lpstr>Arial Narrow</vt:lpstr>
      <vt:lpstr>Calibri</vt:lpstr>
      <vt:lpstr>Candara</vt:lpstr>
      <vt:lpstr>Courier New</vt:lpstr>
      <vt:lpstr>Exo</vt:lpstr>
      <vt:lpstr>Georgia</vt:lpstr>
      <vt:lpstr>Symbol</vt:lpstr>
      <vt:lpstr>Times New Roman</vt:lpstr>
      <vt:lpstr>Verdana</vt:lpstr>
      <vt:lpstr>Wingdings</vt:lpstr>
      <vt:lpstr>Office Teması</vt:lpstr>
      <vt:lpstr>1_Office Teması</vt:lpstr>
      <vt:lpstr>2_Office Teması</vt:lpstr>
      <vt:lpstr>3_Office Teması</vt:lpstr>
      <vt:lpstr>4_Office Teması</vt:lpstr>
      <vt:lpstr>5_Office Teması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 Framework Programme "Horizon 2020"</vt:lpstr>
      <vt:lpstr>EU Framework Programme "Horizon 2020"</vt:lpstr>
      <vt:lpstr>Type of actions – funding rates</vt:lpstr>
      <vt:lpstr>Type of actions – funding rates</vt:lpstr>
      <vt:lpstr>PowerPoint Presentation</vt:lpstr>
      <vt:lpstr>H2020 budget - breakdown</vt:lpstr>
      <vt:lpstr>H2020 budget - breakdown</vt:lpstr>
      <vt:lpstr>H2020 budget - breakdown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LEARNED FROM H2020 PROPOSALS</vt:lpstr>
      <vt:lpstr>LESSONS LEARNED FROM H2020 PROPOSALS</vt:lpstr>
      <vt:lpstr>PowerPoint Presentation</vt:lpstr>
      <vt:lpstr>PowerPoint Presentation</vt:lpstr>
      <vt:lpstr>PowerPoint Presentation</vt:lpstr>
      <vt:lpstr>PowerPoint Presentation</vt:lpstr>
      <vt:lpstr>PowerPoint Presentation</vt:lpstr>
      <vt:lpstr>Programme "COSME"</vt:lpstr>
      <vt:lpstr>Programme "COSME"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3rd EU Health - Health for Growth</vt:lpstr>
      <vt:lpstr>THE THIRD HEALTH PROGRAMME 2014-2020</vt:lpstr>
      <vt:lpstr>THE THIRD HEALTH PROGRAMME 2014-2020</vt:lpstr>
      <vt:lpstr>THE THIRD HEALTH PROGRAMME 2014-2020</vt:lpstr>
      <vt:lpstr>THE THIRD HEALTH PROGRAMME 2014-2020</vt:lpstr>
      <vt:lpstr>PowerPoint Presentation</vt:lpstr>
      <vt:lpstr>Programme "CREATIVE EUROPE"</vt:lpstr>
      <vt:lpstr>PowerPoint Presentation</vt:lpstr>
      <vt:lpstr>Programme "CREATIVE EUROPE"</vt:lpstr>
      <vt:lpstr>PowerPoint Presentation</vt:lpstr>
      <vt:lpstr>PowerPoint Presentation</vt:lpstr>
      <vt:lpstr>PowerPoint Presentation</vt:lpstr>
      <vt:lpstr>PowerPoint Presentation</vt:lpstr>
      <vt:lpstr>PowerPoint Presentation</vt:lpstr>
      <vt:lpstr>Call for proposals</vt:lpstr>
      <vt:lpstr>PowerPoint Presentation</vt:lpstr>
      <vt:lpstr>Employment and Social Innovation Programme - EASI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Europe for Citizen</vt:lpstr>
      <vt:lpstr>Europe for Citizen Programme</vt:lpstr>
      <vt:lpstr>PowerPoint Presentation</vt:lpstr>
      <vt:lpstr>PowerPoint Presentation</vt:lpstr>
      <vt:lpstr>PowerPoint Presentation</vt:lpstr>
      <vt:lpstr>PowerPoint Presentation</vt:lpstr>
      <vt:lpstr>PowerPoint Presentation</vt:lpstr>
      <vt:lpstr>PowerPoint Presentation</vt:lpstr>
      <vt:lpstr>Rights, Equality and Citizenship Programme (REC)</vt:lpstr>
      <vt:lpstr>PowerPoint Presentation</vt:lpstr>
      <vt:lpstr>Programme; Rights, Equality and Citizenship (REC)</vt:lpstr>
      <vt:lpstr>PowerPoint Presentation</vt:lpstr>
      <vt:lpstr>Rights, Equality and Citizenship (REC) – Supported actions</vt:lpstr>
      <vt:lpstr>PowerPoint Presentation</vt:lpstr>
      <vt:lpstr>PowerPoint Presentation</vt:lpstr>
      <vt:lpstr>PowerPoint Presentation</vt:lpstr>
      <vt:lpstr>European Instrument for Democracy and Human Rights (EIDHR)</vt:lpstr>
      <vt:lpstr>PowerPoint Presentation</vt:lpstr>
      <vt:lpstr>PowerPoint Presentation</vt:lpstr>
      <vt:lpstr>PowerPoint Presentation</vt:lpstr>
      <vt:lpstr>Programme "ERASMUS +"</vt:lpstr>
      <vt:lpstr>Programme "ERASMUS +"</vt:lpstr>
      <vt:lpstr>Programme "ERASMUS +"</vt:lpstr>
      <vt:lpstr>Programme "ERASMUS +"</vt:lpstr>
      <vt:lpstr>Programme "ERASMUS +"</vt:lpstr>
      <vt:lpstr>Programme "ERASMUS +"</vt:lpstr>
      <vt:lpstr>PowerPoint Presentation</vt:lpstr>
      <vt:lpstr>PowerPoint Presentation</vt:lpstr>
      <vt:lpstr>PowerPoint Presentation</vt:lpstr>
      <vt:lpstr>Programme "ERASMUS +“ – budget allocation</vt:lpstr>
      <vt:lpstr>PowerPoint Presentation</vt:lpstr>
      <vt:lpstr>PowerPoint Presentation</vt:lpstr>
      <vt:lpstr>PowerPoint Presentation</vt:lpstr>
      <vt:lpstr>PowerPoint Presentation</vt:lpstr>
      <vt:lpstr>PowerPoint Presentation</vt:lpstr>
      <vt:lpstr>PowerPoint Presentation</vt:lpstr>
      <vt:lpstr>Fiscalis 2020</vt:lpstr>
      <vt:lpstr>Programme; Fiscalis 2020</vt:lpstr>
      <vt:lpstr>PowerPoint Presentation</vt:lpstr>
      <vt:lpstr>PowerPoint Presentation</vt:lpstr>
      <vt:lpstr>PowerPoint Presentation</vt:lpstr>
      <vt:lpstr>Custom 2020</vt:lpstr>
      <vt:lpstr>Programme; Custom 2020</vt:lpstr>
      <vt:lpstr>PowerPoint Presentation</vt:lpstr>
      <vt:lpstr>PowerPoint Presentation</vt:lpstr>
      <vt:lpstr>PowerPoint Presentation</vt:lpstr>
      <vt:lpstr>PowerPoint Presentation</vt:lpstr>
      <vt:lpstr>EU Civil Protection Mechanism</vt:lpstr>
      <vt:lpstr>Programme; EU Civil Protection Mechanism</vt:lpstr>
      <vt:lpstr>PowerPoint Presentation</vt:lpstr>
      <vt:lpstr>PowerPoint Presentation</vt:lpstr>
      <vt:lpstr>PowerPoint Presentation</vt:lpstr>
      <vt:lpstr>PowerPoint Presentation</vt:lpstr>
      <vt:lpstr>PowerPoint Presentation</vt:lpstr>
      <vt:lpstr>Justice Programme</vt:lpstr>
      <vt:lpstr>Programme; Justice</vt:lpstr>
      <vt:lpstr>PowerPoint Presentation</vt:lpstr>
      <vt:lpstr>PowerPoint Presentation</vt:lpstr>
      <vt:lpstr>PowerPoint Presentation</vt:lpstr>
      <vt:lpstr>PowerPoint Presentation</vt:lpstr>
      <vt:lpstr>Internal Security Fund - Police</vt:lpstr>
      <vt:lpstr>Programme; Internal Security Fund - Police</vt:lpstr>
      <vt:lpstr>PowerPoint Presentation</vt:lpstr>
      <vt:lpstr>PowerPoint Presentation</vt:lpstr>
      <vt:lpstr>PowerPoint Presentation</vt:lpstr>
      <vt:lpstr>Connecting Europe Facility "CEF"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bugra barlas</dc:creator>
  <cp:lastModifiedBy>Marijana Radakovic</cp:lastModifiedBy>
  <cp:revision>218</cp:revision>
  <dcterms:created xsi:type="dcterms:W3CDTF">2019-08-07T10:31:13Z</dcterms:created>
  <dcterms:modified xsi:type="dcterms:W3CDTF">2019-11-28T11:24:34Z</dcterms:modified>
</cp:coreProperties>
</file>