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550" r:id="rId2"/>
    <p:sldId id="742" r:id="rId3"/>
    <p:sldId id="773" r:id="rId4"/>
    <p:sldId id="774" r:id="rId5"/>
    <p:sldId id="775" r:id="rId6"/>
    <p:sldId id="776" r:id="rId7"/>
    <p:sldId id="777" r:id="rId8"/>
    <p:sldId id="778" r:id="rId9"/>
    <p:sldId id="779" r:id="rId10"/>
    <p:sldId id="780" r:id="rId11"/>
    <p:sldId id="781" r:id="rId12"/>
    <p:sldId id="782" r:id="rId13"/>
    <p:sldId id="783" r:id="rId14"/>
    <p:sldId id="784" r:id="rId15"/>
    <p:sldId id="785" r:id="rId16"/>
    <p:sldId id="786" r:id="rId17"/>
    <p:sldId id="787" r:id="rId18"/>
    <p:sldId id="788" r:id="rId19"/>
    <p:sldId id="789" r:id="rId20"/>
    <p:sldId id="790" r:id="rId21"/>
    <p:sldId id="791" r:id="rId22"/>
    <p:sldId id="792" r:id="rId23"/>
    <p:sldId id="651" r:id="rId24"/>
    <p:sldId id="645" r:id="rId25"/>
    <p:sldId id="648" r:id="rId26"/>
    <p:sldId id="812" r:id="rId27"/>
    <p:sldId id="655" r:id="rId28"/>
    <p:sldId id="504" r:id="rId29"/>
    <p:sldId id="654" r:id="rId30"/>
    <p:sldId id="663" r:id="rId31"/>
    <p:sldId id="737" r:id="rId32"/>
    <p:sldId id="662" r:id="rId33"/>
    <p:sldId id="667" r:id="rId34"/>
    <p:sldId id="664" r:id="rId35"/>
    <p:sldId id="668" r:id="rId36"/>
    <p:sldId id="768" r:id="rId37"/>
    <p:sldId id="769" r:id="rId38"/>
    <p:sldId id="678" r:id="rId39"/>
    <p:sldId id="669" r:id="rId40"/>
    <p:sldId id="806" r:id="rId41"/>
    <p:sldId id="807" r:id="rId42"/>
    <p:sldId id="808" r:id="rId43"/>
    <p:sldId id="804" r:id="rId44"/>
    <p:sldId id="805" r:id="rId45"/>
    <p:sldId id="748" r:id="rId46"/>
    <p:sldId id="746" r:id="rId47"/>
    <p:sldId id="747" r:id="rId48"/>
    <p:sldId id="763" r:id="rId49"/>
    <p:sldId id="658" r:id="rId50"/>
    <p:sldId id="659" r:id="rId51"/>
    <p:sldId id="661" r:id="rId52"/>
    <p:sldId id="744" r:id="rId53"/>
    <p:sldId id="665" r:id="rId54"/>
    <p:sldId id="660" r:id="rId55"/>
    <p:sldId id="666" r:id="rId56"/>
    <p:sldId id="743" r:id="rId57"/>
    <p:sldId id="749" r:id="rId58"/>
    <p:sldId id="764" r:id="rId59"/>
    <p:sldId id="809" r:id="rId60"/>
    <p:sldId id="810" r:id="rId61"/>
    <p:sldId id="811" r:id="rId62"/>
    <p:sldId id="738" r:id="rId63"/>
    <p:sldId id="673" r:id="rId64"/>
    <p:sldId id="680" r:id="rId65"/>
    <p:sldId id="675" r:id="rId66"/>
    <p:sldId id="676" r:id="rId67"/>
    <p:sldId id="677" r:id="rId68"/>
    <p:sldId id="679" r:id="rId69"/>
    <p:sldId id="750" r:id="rId70"/>
    <p:sldId id="754" r:id="rId71"/>
    <p:sldId id="751" r:id="rId72"/>
    <p:sldId id="767" r:id="rId73"/>
    <p:sldId id="752" r:id="rId74"/>
    <p:sldId id="739" r:id="rId75"/>
    <p:sldId id="682" r:id="rId76"/>
    <p:sldId id="685" r:id="rId77"/>
    <p:sldId id="683" r:id="rId78"/>
    <p:sldId id="684" r:id="rId79"/>
    <p:sldId id="686" r:id="rId80"/>
    <p:sldId id="770" r:id="rId81"/>
    <p:sldId id="698" r:id="rId82"/>
    <p:sldId id="687" r:id="rId83"/>
    <p:sldId id="688" r:id="rId84"/>
    <p:sldId id="689" r:id="rId85"/>
    <p:sldId id="690" r:id="rId86"/>
    <p:sldId id="691" r:id="rId87"/>
    <p:sldId id="692" r:id="rId88"/>
    <p:sldId id="693" r:id="rId89"/>
    <p:sldId id="694" r:id="rId90"/>
    <p:sldId id="695" r:id="rId91"/>
    <p:sldId id="696" r:id="rId92"/>
    <p:sldId id="697" r:id="rId93"/>
    <p:sldId id="521" r:id="rId94"/>
    <p:sldId id="700" r:id="rId95"/>
    <p:sldId id="771" r:id="rId96"/>
    <p:sldId id="772" r:id="rId97"/>
    <p:sldId id="766" r:id="rId98"/>
    <p:sldId id="758" r:id="rId99"/>
    <p:sldId id="701" r:id="rId100"/>
    <p:sldId id="702" r:id="rId101"/>
    <p:sldId id="760" r:id="rId102"/>
    <p:sldId id="704" r:id="rId103"/>
    <p:sldId id="706" r:id="rId104"/>
    <p:sldId id="762" r:id="rId105"/>
    <p:sldId id="719" r:id="rId106"/>
    <p:sldId id="793" r:id="rId107"/>
    <p:sldId id="794" r:id="rId108"/>
    <p:sldId id="795" r:id="rId109"/>
    <p:sldId id="796" r:id="rId110"/>
    <p:sldId id="797" r:id="rId111"/>
    <p:sldId id="798" r:id="rId112"/>
    <p:sldId id="799" r:id="rId113"/>
    <p:sldId id="800" r:id="rId114"/>
    <p:sldId id="801" r:id="rId115"/>
    <p:sldId id="802" r:id="rId116"/>
    <p:sldId id="803" r:id="rId117"/>
    <p:sldId id="703" r:id="rId118"/>
    <p:sldId id="639"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92987" autoAdjust="0"/>
  </p:normalViewPr>
  <p:slideViewPr>
    <p:cSldViewPr snapToGrid="0">
      <p:cViewPr varScale="1">
        <p:scale>
          <a:sx n="66" d="100"/>
          <a:sy n="66" d="100"/>
        </p:scale>
        <p:origin x="4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B8104-98C8-45AF-87C9-6C4017D6DAA6}" type="doc">
      <dgm:prSet loTypeId="urn:microsoft.com/office/officeart/2005/8/layout/StepDownProcess" loCatId="process" qsTypeId="urn:microsoft.com/office/officeart/2005/8/quickstyle/3d9" qsCatId="3D" csTypeId="urn:microsoft.com/office/officeart/2005/8/colors/accent5_1" csCatId="accent5" phldr="1"/>
      <dgm:spPr/>
      <dgm:t>
        <a:bodyPr/>
        <a:lstStyle/>
        <a:p>
          <a:endParaRPr lang="en-US"/>
        </a:p>
      </dgm:t>
    </dgm:pt>
    <dgm:pt modelId="{273BAD17-BD91-4A7F-B047-E3C41C46EF1D}">
      <dgm:prSet phldrT="[Metin]"/>
      <dgm:spPr/>
      <dgm:t>
        <a:bodyPr/>
        <a:lstStyle/>
        <a:p>
          <a:r>
            <a:rPr lang="en-US" noProof="0" dirty="0"/>
            <a:t>Result </a:t>
          </a:r>
        </a:p>
      </dgm:t>
    </dgm:pt>
    <dgm:pt modelId="{B40EC93B-735E-4E1F-8D35-D2222351D897}" type="parTrans" cxnId="{87049CA2-8372-4BD3-A939-A72F083277F3}">
      <dgm:prSet/>
      <dgm:spPr/>
      <dgm:t>
        <a:bodyPr/>
        <a:lstStyle/>
        <a:p>
          <a:endParaRPr lang="en-US"/>
        </a:p>
      </dgm:t>
    </dgm:pt>
    <dgm:pt modelId="{959F1FFA-0717-4037-9364-7E6F34A21D39}" type="sibTrans" cxnId="{87049CA2-8372-4BD3-A939-A72F083277F3}">
      <dgm:prSet/>
      <dgm:spPr/>
      <dgm:t>
        <a:bodyPr/>
        <a:lstStyle/>
        <a:p>
          <a:endParaRPr lang="en-US"/>
        </a:p>
      </dgm:t>
    </dgm:pt>
    <dgm:pt modelId="{EE6E9B85-CBFA-4945-9F17-B193D9E63774}">
      <dgm:prSet phldrT="[Metin]"/>
      <dgm:spPr/>
      <dgm:t>
        <a:bodyPr/>
        <a:lstStyle/>
        <a:p>
          <a:r>
            <a:rPr lang="en-US" noProof="0" dirty="0"/>
            <a:t>Output</a:t>
          </a:r>
        </a:p>
      </dgm:t>
    </dgm:pt>
    <dgm:pt modelId="{4ABFD58F-FE46-4A19-A5E0-7B8914633152}" type="parTrans" cxnId="{ACA07FD0-397F-4E5E-8507-D4E0FEB67FEE}">
      <dgm:prSet/>
      <dgm:spPr/>
      <dgm:t>
        <a:bodyPr/>
        <a:lstStyle/>
        <a:p>
          <a:endParaRPr lang="en-US"/>
        </a:p>
      </dgm:t>
    </dgm:pt>
    <dgm:pt modelId="{BE1D53D7-7BB0-4C72-811E-19B26E1C7634}" type="sibTrans" cxnId="{ACA07FD0-397F-4E5E-8507-D4E0FEB67FEE}">
      <dgm:prSet/>
      <dgm:spPr/>
      <dgm:t>
        <a:bodyPr/>
        <a:lstStyle/>
        <a:p>
          <a:endParaRPr lang="en-US"/>
        </a:p>
      </dgm:t>
    </dgm:pt>
    <dgm:pt modelId="{3A66C1A3-542E-4514-B1A5-187BCCE582CA}">
      <dgm:prSet phldrT="[Metin]"/>
      <dgm:spPr/>
      <dgm:t>
        <a:bodyPr/>
        <a:lstStyle/>
        <a:p>
          <a:r>
            <a:rPr lang="tr-TR" dirty="0"/>
            <a:t>Activity</a:t>
          </a:r>
          <a:endParaRPr lang="en-US" dirty="0"/>
        </a:p>
      </dgm:t>
    </dgm:pt>
    <dgm:pt modelId="{4ABDA053-3D55-48E6-9ACB-AC6DE1E235EF}" type="parTrans" cxnId="{D7E8D2D0-F7CA-42D6-BF1A-B186AC178028}">
      <dgm:prSet/>
      <dgm:spPr/>
      <dgm:t>
        <a:bodyPr/>
        <a:lstStyle/>
        <a:p>
          <a:endParaRPr lang="en-US"/>
        </a:p>
      </dgm:t>
    </dgm:pt>
    <dgm:pt modelId="{9DCABB2A-B9BA-4E3A-B18F-721E30A8DA43}" type="sibTrans" cxnId="{D7E8D2D0-F7CA-42D6-BF1A-B186AC178028}">
      <dgm:prSet/>
      <dgm:spPr/>
      <dgm:t>
        <a:bodyPr/>
        <a:lstStyle/>
        <a:p>
          <a:endParaRPr lang="en-US"/>
        </a:p>
      </dgm:t>
    </dgm:pt>
    <dgm:pt modelId="{C90E0A84-C0E2-4631-A2E2-09E5149029AD}" type="pres">
      <dgm:prSet presAssocID="{DDBB8104-98C8-45AF-87C9-6C4017D6DAA6}" presName="rootnode" presStyleCnt="0">
        <dgm:presLayoutVars>
          <dgm:chMax/>
          <dgm:chPref/>
          <dgm:dir/>
          <dgm:animLvl val="lvl"/>
        </dgm:presLayoutVars>
      </dgm:prSet>
      <dgm:spPr/>
      <dgm:t>
        <a:bodyPr/>
        <a:lstStyle/>
        <a:p>
          <a:endParaRPr lang="en-US"/>
        </a:p>
      </dgm:t>
    </dgm:pt>
    <dgm:pt modelId="{04A24979-0021-4DDF-9B67-FA6DB65735AF}" type="pres">
      <dgm:prSet presAssocID="{273BAD17-BD91-4A7F-B047-E3C41C46EF1D}" presName="composite" presStyleCnt="0"/>
      <dgm:spPr/>
    </dgm:pt>
    <dgm:pt modelId="{7ACB9A8A-90F7-4C1B-A0B2-DFDE9233A625}" type="pres">
      <dgm:prSet presAssocID="{273BAD17-BD91-4A7F-B047-E3C41C46EF1D}" presName="bentUpArrow1" presStyleLbl="alignImgPlace1" presStyleIdx="0" presStyleCnt="2" custScaleX="47104" custScaleY="73907" custLinFactNeighborX="19355"/>
      <dgm:spPr/>
    </dgm:pt>
    <dgm:pt modelId="{F2672785-B2CD-4E8B-87A7-E974B0E42F79}" type="pres">
      <dgm:prSet presAssocID="{273BAD17-BD91-4A7F-B047-E3C41C46EF1D}" presName="ParentText" presStyleLbl="node1" presStyleIdx="0" presStyleCnt="3">
        <dgm:presLayoutVars>
          <dgm:chMax val="1"/>
          <dgm:chPref val="1"/>
          <dgm:bulletEnabled val="1"/>
        </dgm:presLayoutVars>
      </dgm:prSet>
      <dgm:spPr/>
      <dgm:t>
        <a:bodyPr/>
        <a:lstStyle/>
        <a:p>
          <a:endParaRPr lang="en-US"/>
        </a:p>
      </dgm:t>
    </dgm:pt>
    <dgm:pt modelId="{2CE56343-2A88-4E92-86D4-B9776DB34636}" type="pres">
      <dgm:prSet presAssocID="{273BAD17-BD91-4A7F-B047-E3C41C46EF1D}" presName="ChildText" presStyleLbl="revTx" presStyleIdx="0" presStyleCnt="2">
        <dgm:presLayoutVars>
          <dgm:chMax val="0"/>
          <dgm:chPref val="0"/>
          <dgm:bulletEnabled val="1"/>
        </dgm:presLayoutVars>
      </dgm:prSet>
      <dgm:spPr/>
    </dgm:pt>
    <dgm:pt modelId="{826E4160-6B89-452A-B6FF-D485F2FDAF92}" type="pres">
      <dgm:prSet presAssocID="{959F1FFA-0717-4037-9364-7E6F34A21D39}" presName="sibTrans" presStyleCnt="0"/>
      <dgm:spPr/>
    </dgm:pt>
    <dgm:pt modelId="{46CBF680-B21B-4D01-9C90-B1872B2B2E47}" type="pres">
      <dgm:prSet presAssocID="{EE6E9B85-CBFA-4945-9F17-B193D9E63774}" presName="composite" presStyleCnt="0"/>
      <dgm:spPr/>
    </dgm:pt>
    <dgm:pt modelId="{669C12AA-5918-4C74-B5D8-C1493CDBAFE7}" type="pres">
      <dgm:prSet presAssocID="{EE6E9B85-CBFA-4945-9F17-B193D9E63774}" presName="bentUpArrow1" presStyleLbl="alignImgPlace1" presStyleIdx="1" presStyleCnt="2" custScaleX="54508" custScaleY="80118"/>
      <dgm:spPr/>
    </dgm:pt>
    <dgm:pt modelId="{E55111A3-EA5F-431B-92E4-EBC3C6F495CE}" type="pres">
      <dgm:prSet presAssocID="{EE6E9B85-CBFA-4945-9F17-B193D9E63774}" presName="ParentText" presStyleLbl="node1" presStyleIdx="1" presStyleCnt="3">
        <dgm:presLayoutVars>
          <dgm:chMax val="1"/>
          <dgm:chPref val="1"/>
          <dgm:bulletEnabled val="1"/>
        </dgm:presLayoutVars>
      </dgm:prSet>
      <dgm:spPr/>
      <dgm:t>
        <a:bodyPr/>
        <a:lstStyle/>
        <a:p>
          <a:endParaRPr lang="en-US"/>
        </a:p>
      </dgm:t>
    </dgm:pt>
    <dgm:pt modelId="{F74FCBC9-6F23-486F-BD51-D8F4ACACD035}" type="pres">
      <dgm:prSet presAssocID="{EE6E9B85-CBFA-4945-9F17-B193D9E63774}" presName="ChildText" presStyleLbl="revTx" presStyleIdx="1" presStyleCnt="2">
        <dgm:presLayoutVars>
          <dgm:chMax val="0"/>
          <dgm:chPref val="0"/>
          <dgm:bulletEnabled val="1"/>
        </dgm:presLayoutVars>
      </dgm:prSet>
      <dgm:spPr/>
    </dgm:pt>
    <dgm:pt modelId="{FA6AD8BA-6E30-4CAF-8E13-7DA32D4176C5}" type="pres">
      <dgm:prSet presAssocID="{BE1D53D7-7BB0-4C72-811E-19B26E1C7634}" presName="sibTrans" presStyleCnt="0"/>
      <dgm:spPr/>
    </dgm:pt>
    <dgm:pt modelId="{72DD79DB-1D0D-42CB-B1C2-36E05E9D9CE1}" type="pres">
      <dgm:prSet presAssocID="{3A66C1A3-542E-4514-B1A5-187BCCE582CA}" presName="composite" presStyleCnt="0"/>
      <dgm:spPr/>
    </dgm:pt>
    <dgm:pt modelId="{62FFA7C4-C968-4E2E-B3C0-C92B4DA198B9}" type="pres">
      <dgm:prSet presAssocID="{3A66C1A3-542E-4514-B1A5-187BCCE582CA}" presName="ParentText" presStyleLbl="node1" presStyleIdx="2" presStyleCnt="3">
        <dgm:presLayoutVars>
          <dgm:chMax val="1"/>
          <dgm:chPref val="1"/>
          <dgm:bulletEnabled val="1"/>
        </dgm:presLayoutVars>
      </dgm:prSet>
      <dgm:spPr/>
      <dgm:t>
        <a:bodyPr/>
        <a:lstStyle/>
        <a:p>
          <a:endParaRPr lang="en-US"/>
        </a:p>
      </dgm:t>
    </dgm:pt>
  </dgm:ptLst>
  <dgm:cxnLst>
    <dgm:cxn modelId="{AE003BE6-380A-4D11-A2D0-2418A9148642}" type="presOf" srcId="{273BAD17-BD91-4A7F-B047-E3C41C46EF1D}" destId="{F2672785-B2CD-4E8B-87A7-E974B0E42F79}" srcOrd="0" destOrd="0" presId="urn:microsoft.com/office/officeart/2005/8/layout/StepDownProcess"/>
    <dgm:cxn modelId="{ACA07FD0-397F-4E5E-8507-D4E0FEB67FEE}" srcId="{DDBB8104-98C8-45AF-87C9-6C4017D6DAA6}" destId="{EE6E9B85-CBFA-4945-9F17-B193D9E63774}" srcOrd="1" destOrd="0" parTransId="{4ABFD58F-FE46-4A19-A5E0-7B8914633152}" sibTransId="{BE1D53D7-7BB0-4C72-811E-19B26E1C7634}"/>
    <dgm:cxn modelId="{8C098B94-F4BE-4872-9E13-2A36B1FA29C9}" type="presOf" srcId="{3A66C1A3-542E-4514-B1A5-187BCCE582CA}" destId="{62FFA7C4-C968-4E2E-B3C0-C92B4DA198B9}" srcOrd="0" destOrd="0" presId="urn:microsoft.com/office/officeart/2005/8/layout/StepDownProcess"/>
    <dgm:cxn modelId="{838451B0-92F1-43F1-BA99-38630FD10A74}" type="presOf" srcId="{DDBB8104-98C8-45AF-87C9-6C4017D6DAA6}" destId="{C90E0A84-C0E2-4631-A2E2-09E5149029AD}" srcOrd="0" destOrd="0" presId="urn:microsoft.com/office/officeart/2005/8/layout/StepDownProcess"/>
    <dgm:cxn modelId="{D7E8D2D0-F7CA-42D6-BF1A-B186AC178028}" srcId="{DDBB8104-98C8-45AF-87C9-6C4017D6DAA6}" destId="{3A66C1A3-542E-4514-B1A5-187BCCE582CA}" srcOrd="2" destOrd="0" parTransId="{4ABDA053-3D55-48E6-9ACB-AC6DE1E235EF}" sibTransId="{9DCABB2A-B9BA-4E3A-B18F-721E30A8DA43}"/>
    <dgm:cxn modelId="{87049CA2-8372-4BD3-A939-A72F083277F3}" srcId="{DDBB8104-98C8-45AF-87C9-6C4017D6DAA6}" destId="{273BAD17-BD91-4A7F-B047-E3C41C46EF1D}" srcOrd="0" destOrd="0" parTransId="{B40EC93B-735E-4E1F-8D35-D2222351D897}" sibTransId="{959F1FFA-0717-4037-9364-7E6F34A21D39}"/>
    <dgm:cxn modelId="{82A9FDC3-074B-4726-A583-A18DDDCD37C1}" type="presOf" srcId="{EE6E9B85-CBFA-4945-9F17-B193D9E63774}" destId="{E55111A3-EA5F-431B-92E4-EBC3C6F495CE}" srcOrd="0" destOrd="0" presId="urn:microsoft.com/office/officeart/2005/8/layout/StepDownProcess"/>
    <dgm:cxn modelId="{2FD3B5E1-62B9-4B6E-ADA6-FE9C4B1C1F1B}" type="presParOf" srcId="{C90E0A84-C0E2-4631-A2E2-09E5149029AD}" destId="{04A24979-0021-4DDF-9B67-FA6DB65735AF}" srcOrd="0" destOrd="0" presId="urn:microsoft.com/office/officeart/2005/8/layout/StepDownProcess"/>
    <dgm:cxn modelId="{221B2D43-8175-488D-B355-15787EF6DF35}" type="presParOf" srcId="{04A24979-0021-4DDF-9B67-FA6DB65735AF}" destId="{7ACB9A8A-90F7-4C1B-A0B2-DFDE9233A625}" srcOrd="0" destOrd="0" presId="urn:microsoft.com/office/officeart/2005/8/layout/StepDownProcess"/>
    <dgm:cxn modelId="{1FD70417-459C-47C8-B8C4-C3BBB14B7E40}" type="presParOf" srcId="{04A24979-0021-4DDF-9B67-FA6DB65735AF}" destId="{F2672785-B2CD-4E8B-87A7-E974B0E42F79}" srcOrd="1" destOrd="0" presId="urn:microsoft.com/office/officeart/2005/8/layout/StepDownProcess"/>
    <dgm:cxn modelId="{1FE8CE7D-584C-42D4-9FEA-1C7D9D5F49BF}" type="presParOf" srcId="{04A24979-0021-4DDF-9B67-FA6DB65735AF}" destId="{2CE56343-2A88-4E92-86D4-B9776DB34636}" srcOrd="2" destOrd="0" presId="urn:microsoft.com/office/officeart/2005/8/layout/StepDownProcess"/>
    <dgm:cxn modelId="{C273C8C3-B909-4C7A-AEBF-D13F3869BDBB}" type="presParOf" srcId="{C90E0A84-C0E2-4631-A2E2-09E5149029AD}" destId="{826E4160-6B89-452A-B6FF-D485F2FDAF92}" srcOrd="1" destOrd="0" presId="urn:microsoft.com/office/officeart/2005/8/layout/StepDownProcess"/>
    <dgm:cxn modelId="{C7C6E1E7-2C8D-4E8A-81D7-86794CCB526D}" type="presParOf" srcId="{C90E0A84-C0E2-4631-A2E2-09E5149029AD}" destId="{46CBF680-B21B-4D01-9C90-B1872B2B2E47}" srcOrd="2" destOrd="0" presId="urn:microsoft.com/office/officeart/2005/8/layout/StepDownProcess"/>
    <dgm:cxn modelId="{8C0018C6-6E30-4BBC-900F-EA098D692A2A}" type="presParOf" srcId="{46CBF680-B21B-4D01-9C90-B1872B2B2E47}" destId="{669C12AA-5918-4C74-B5D8-C1493CDBAFE7}" srcOrd="0" destOrd="0" presId="urn:microsoft.com/office/officeart/2005/8/layout/StepDownProcess"/>
    <dgm:cxn modelId="{E4D33358-BFB5-4C68-B015-CA449657BFCD}" type="presParOf" srcId="{46CBF680-B21B-4D01-9C90-B1872B2B2E47}" destId="{E55111A3-EA5F-431B-92E4-EBC3C6F495CE}" srcOrd="1" destOrd="0" presId="urn:microsoft.com/office/officeart/2005/8/layout/StepDownProcess"/>
    <dgm:cxn modelId="{FF4F68B0-091E-4DB0-9106-57D31942CD81}" type="presParOf" srcId="{46CBF680-B21B-4D01-9C90-B1872B2B2E47}" destId="{F74FCBC9-6F23-486F-BD51-D8F4ACACD035}" srcOrd="2" destOrd="0" presId="urn:microsoft.com/office/officeart/2005/8/layout/StepDownProcess"/>
    <dgm:cxn modelId="{63EE9888-93F2-48DF-AAA3-1544B1905030}" type="presParOf" srcId="{C90E0A84-C0E2-4631-A2E2-09E5149029AD}" destId="{FA6AD8BA-6E30-4CAF-8E13-7DA32D4176C5}" srcOrd="3" destOrd="0" presId="urn:microsoft.com/office/officeart/2005/8/layout/StepDownProcess"/>
    <dgm:cxn modelId="{32550BF9-A817-4E8A-91D8-5E8D204A3E4A}" type="presParOf" srcId="{C90E0A84-C0E2-4631-A2E2-09E5149029AD}" destId="{72DD79DB-1D0D-42CB-B1C2-36E05E9D9CE1}" srcOrd="4" destOrd="0" presId="urn:microsoft.com/office/officeart/2005/8/layout/StepDownProcess"/>
    <dgm:cxn modelId="{F2182826-E9A6-4FAE-828B-1D71EEC8E177}" type="presParOf" srcId="{72DD79DB-1D0D-42CB-B1C2-36E05E9D9CE1}" destId="{62FFA7C4-C968-4E2E-B3C0-C92B4DA198B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B8104-98C8-45AF-87C9-6C4017D6DAA6}" type="doc">
      <dgm:prSet loTypeId="urn:microsoft.com/office/officeart/2005/8/layout/StepDownProcess" loCatId="process" qsTypeId="urn:microsoft.com/office/officeart/2005/8/quickstyle/3d4" qsCatId="3D" csTypeId="urn:microsoft.com/office/officeart/2005/8/colors/accent5_1" csCatId="accent5" phldr="1"/>
      <dgm:spPr/>
      <dgm:t>
        <a:bodyPr/>
        <a:lstStyle/>
        <a:p>
          <a:endParaRPr lang="en-US"/>
        </a:p>
      </dgm:t>
    </dgm:pt>
    <dgm:pt modelId="{273BAD17-BD91-4A7F-B047-E3C41C46EF1D}">
      <dgm:prSet phldrT="[Metin]"/>
      <dgm:spPr/>
      <dgm:t>
        <a:bodyPr/>
        <a:lstStyle/>
        <a:p>
          <a:r>
            <a:rPr lang="tr-TR" noProof="0" dirty="0" err="1"/>
            <a:t>Purpose</a:t>
          </a:r>
          <a:r>
            <a:rPr lang="tr-TR" noProof="0" dirty="0"/>
            <a:t>    2</a:t>
          </a:r>
          <a:endParaRPr lang="en-US" noProof="0" dirty="0"/>
        </a:p>
      </dgm:t>
    </dgm:pt>
    <dgm:pt modelId="{B40EC93B-735E-4E1F-8D35-D2222351D897}" type="parTrans" cxnId="{87049CA2-8372-4BD3-A939-A72F083277F3}">
      <dgm:prSet/>
      <dgm:spPr/>
      <dgm:t>
        <a:bodyPr/>
        <a:lstStyle/>
        <a:p>
          <a:endParaRPr lang="en-US"/>
        </a:p>
      </dgm:t>
    </dgm:pt>
    <dgm:pt modelId="{959F1FFA-0717-4037-9364-7E6F34A21D39}" type="sibTrans" cxnId="{87049CA2-8372-4BD3-A939-A72F083277F3}">
      <dgm:prSet/>
      <dgm:spPr/>
      <dgm:t>
        <a:bodyPr/>
        <a:lstStyle/>
        <a:p>
          <a:endParaRPr lang="en-US"/>
        </a:p>
      </dgm:t>
    </dgm:pt>
    <dgm:pt modelId="{EE6E9B85-CBFA-4945-9F17-B193D9E63774}">
      <dgm:prSet phldrT="[Metin]"/>
      <dgm:spPr/>
      <dgm:t>
        <a:bodyPr/>
        <a:lstStyle/>
        <a:p>
          <a:r>
            <a:rPr lang="tr-TR" noProof="0" dirty="0" err="1"/>
            <a:t>Result</a:t>
          </a:r>
          <a:r>
            <a:rPr lang="tr-TR" noProof="0" dirty="0"/>
            <a:t>  2-1</a:t>
          </a:r>
          <a:endParaRPr lang="en-US" noProof="0" dirty="0"/>
        </a:p>
      </dgm:t>
    </dgm:pt>
    <dgm:pt modelId="{4ABFD58F-FE46-4A19-A5E0-7B8914633152}" type="parTrans" cxnId="{ACA07FD0-397F-4E5E-8507-D4E0FEB67FEE}">
      <dgm:prSet/>
      <dgm:spPr/>
      <dgm:t>
        <a:bodyPr/>
        <a:lstStyle/>
        <a:p>
          <a:endParaRPr lang="en-US"/>
        </a:p>
      </dgm:t>
    </dgm:pt>
    <dgm:pt modelId="{BE1D53D7-7BB0-4C72-811E-19B26E1C7634}" type="sibTrans" cxnId="{ACA07FD0-397F-4E5E-8507-D4E0FEB67FEE}">
      <dgm:prSet/>
      <dgm:spPr/>
      <dgm:t>
        <a:bodyPr/>
        <a:lstStyle/>
        <a:p>
          <a:endParaRPr lang="en-US"/>
        </a:p>
      </dgm:t>
    </dgm:pt>
    <dgm:pt modelId="{3A66C1A3-542E-4514-B1A5-187BCCE582CA}">
      <dgm:prSet phldrT="[Metin]"/>
      <dgm:spPr/>
      <dgm:t>
        <a:bodyPr/>
        <a:lstStyle/>
        <a:p>
          <a:r>
            <a:rPr lang="tr-TR" dirty="0" err="1"/>
            <a:t>Result</a:t>
          </a:r>
          <a:r>
            <a:rPr lang="tr-TR" dirty="0"/>
            <a:t>  2-2</a:t>
          </a:r>
          <a:endParaRPr lang="en-US" dirty="0"/>
        </a:p>
      </dgm:t>
    </dgm:pt>
    <dgm:pt modelId="{4ABDA053-3D55-48E6-9ACB-AC6DE1E235EF}" type="parTrans" cxnId="{D7E8D2D0-F7CA-42D6-BF1A-B186AC178028}">
      <dgm:prSet/>
      <dgm:spPr/>
      <dgm:t>
        <a:bodyPr/>
        <a:lstStyle/>
        <a:p>
          <a:endParaRPr lang="en-US"/>
        </a:p>
      </dgm:t>
    </dgm:pt>
    <dgm:pt modelId="{9DCABB2A-B9BA-4E3A-B18F-721E30A8DA43}" type="sibTrans" cxnId="{D7E8D2D0-F7CA-42D6-BF1A-B186AC178028}">
      <dgm:prSet/>
      <dgm:spPr/>
      <dgm:t>
        <a:bodyPr/>
        <a:lstStyle/>
        <a:p>
          <a:endParaRPr lang="en-US"/>
        </a:p>
      </dgm:t>
    </dgm:pt>
    <dgm:pt modelId="{C90E0A84-C0E2-4631-A2E2-09E5149029AD}" type="pres">
      <dgm:prSet presAssocID="{DDBB8104-98C8-45AF-87C9-6C4017D6DAA6}" presName="rootnode" presStyleCnt="0">
        <dgm:presLayoutVars>
          <dgm:chMax/>
          <dgm:chPref/>
          <dgm:dir/>
          <dgm:animLvl val="lvl"/>
        </dgm:presLayoutVars>
      </dgm:prSet>
      <dgm:spPr/>
      <dgm:t>
        <a:bodyPr/>
        <a:lstStyle/>
        <a:p>
          <a:endParaRPr lang="en-US"/>
        </a:p>
      </dgm:t>
    </dgm:pt>
    <dgm:pt modelId="{04A24979-0021-4DDF-9B67-FA6DB65735AF}" type="pres">
      <dgm:prSet presAssocID="{273BAD17-BD91-4A7F-B047-E3C41C46EF1D}" presName="composite" presStyleCnt="0"/>
      <dgm:spPr/>
    </dgm:pt>
    <dgm:pt modelId="{7ACB9A8A-90F7-4C1B-A0B2-DFDE9233A625}" type="pres">
      <dgm:prSet presAssocID="{273BAD17-BD91-4A7F-B047-E3C41C46EF1D}" presName="bentUpArrow1" presStyleLbl="alignImgPlace1" presStyleIdx="0" presStyleCnt="2" custAng="19354393" custScaleX="47104" custScaleY="73907" custLinFactNeighborX="19355"/>
      <dgm:spPr>
        <a:prstGeom prst="leftRightArrow">
          <a:avLst/>
        </a:prstGeom>
      </dgm:spPr>
    </dgm:pt>
    <dgm:pt modelId="{F2672785-B2CD-4E8B-87A7-E974B0E42F79}" type="pres">
      <dgm:prSet presAssocID="{273BAD17-BD91-4A7F-B047-E3C41C46EF1D}" presName="ParentText" presStyleLbl="node1" presStyleIdx="0" presStyleCnt="3">
        <dgm:presLayoutVars>
          <dgm:chMax val="1"/>
          <dgm:chPref val="1"/>
          <dgm:bulletEnabled val="1"/>
        </dgm:presLayoutVars>
      </dgm:prSet>
      <dgm:spPr/>
      <dgm:t>
        <a:bodyPr/>
        <a:lstStyle/>
        <a:p>
          <a:endParaRPr lang="en-US"/>
        </a:p>
      </dgm:t>
    </dgm:pt>
    <dgm:pt modelId="{2CE56343-2A88-4E92-86D4-B9776DB34636}" type="pres">
      <dgm:prSet presAssocID="{273BAD17-BD91-4A7F-B047-E3C41C46EF1D}" presName="ChildText" presStyleLbl="revTx" presStyleIdx="0" presStyleCnt="2">
        <dgm:presLayoutVars>
          <dgm:chMax val="0"/>
          <dgm:chPref val="0"/>
          <dgm:bulletEnabled val="1"/>
        </dgm:presLayoutVars>
      </dgm:prSet>
      <dgm:spPr/>
    </dgm:pt>
    <dgm:pt modelId="{826E4160-6B89-452A-B6FF-D485F2FDAF92}" type="pres">
      <dgm:prSet presAssocID="{959F1FFA-0717-4037-9364-7E6F34A21D39}" presName="sibTrans" presStyleCnt="0"/>
      <dgm:spPr/>
    </dgm:pt>
    <dgm:pt modelId="{46CBF680-B21B-4D01-9C90-B1872B2B2E47}" type="pres">
      <dgm:prSet presAssocID="{EE6E9B85-CBFA-4945-9F17-B193D9E63774}" presName="composite" presStyleCnt="0"/>
      <dgm:spPr/>
    </dgm:pt>
    <dgm:pt modelId="{669C12AA-5918-4C74-B5D8-C1493CDBAFE7}" type="pres">
      <dgm:prSet presAssocID="{EE6E9B85-CBFA-4945-9F17-B193D9E63774}" presName="bentUpArrow1" presStyleLbl="alignImgPlace1" presStyleIdx="1" presStyleCnt="2" custAng="18777744" custScaleX="54508" custScaleY="80118"/>
      <dgm:spPr>
        <a:prstGeom prst="leftRightArrow">
          <a:avLst/>
        </a:prstGeom>
      </dgm:spPr>
    </dgm:pt>
    <dgm:pt modelId="{E55111A3-EA5F-431B-92E4-EBC3C6F495CE}" type="pres">
      <dgm:prSet presAssocID="{EE6E9B85-CBFA-4945-9F17-B193D9E63774}" presName="ParentText" presStyleLbl="node1" presStyleIdx="1" presStyleCnt="3">
        <dgm:presLayoutVars>
          <dgm:chMax val="1"/>
          <dgm:chPref val="1"/>
          <dgm:bulletEnabled val="1"/>
        </dgm:presLayoutVars>
      </dgm:prSet>
      <dgm:spPr/>
      <dgm:t>
        <a:bodyPr/>
        <a:lstStyle/>
        <a:p>
          <a:endParaRPr lang="en-US"/>
        </a:p>
      </dgm:t>
    </dgm:pt>
    <dgm:pt modelId="{F74FCBC9-6F23-486F-BD51-D8F4ACACD035}" type="pres">
      <dgm:prSet presAssocID="{EE6E9B85-CBFA-4945-9F17-B193D9E63774}" presName="ChildText" presStyleLbl="revTx" presStyleIdx="1" presStyleCnt="2">
        <dgm:presLayoutVars>
          <dgm:chMax val="0"/>
          <dgm:chPref val="0"/>
          <dgm:bulletEnabled val="1"/>
        </dgm:presLayoutVars>
      </dgm:prSet>
      <dgm:spPr/>
    </dgm:pt>
    <dgm:pt modelId="{FA6AD8BA-6E30-4CAF-8E13-7DA32D4176C5}" type="pres">
      <dgm:prSet presAssocID="{BE1D53D7-7BB0-4C72-811E-19B26E1C7634}" presName="sibTrans" presStyleCnt="0"/>
      <dgm:spPr/>
    </dgm:pt>
    <dgm:pt modelId="{72DD79DB-1D0D-42CB-B1C2-36E05E9D9CE1}" type="pres">
      <dgm:prSet presAssocID="{3A66C1A3-542E-4514-B1A5-187BCCE582CA}" presName="composite" presStyleCnt="0"/>
      <dgm:spPr/>
    </dgm:pt>
    <dgm:pt modelId="{62FFA7C4-C968-4E2E-B3C0-C92B4DA198B9}" type="pres">
      <dgm:prSet presAssocID="{3A66C1A3-542E-4514-B1A5-187BCCE582CA}" presName="ParentText" presStyleLbl="node1" presStyleIdx="2" presStyleCnt="3">
        <dgm:presLayoutVars>
          <dgm:chMax val="1"/>
          <dgm:chPref val="1"/>
          <dgm:bulletEnabled val="1"/>
        </dgm:presLayoutVars>
      </dgm:prSet>
      <dgm:spPr/>
      <dgm:t>
        <a:bodyPr/>
        <a:lstStyle/>
        <a:p>
          <a:endParaRPr lang="en-US"/>
        </a:p>
      </dgm:t>
    </dgm:pt>
  </dgm:ptLst>
  <dgm:cxnLst>
    <dgm:cxn modelId="{AE003BE6-380A-4D11-A2D0-2418A9148642}" type="presOf" srcId="{273BAD17-BD91-4A7F-B047-E3C41C46EF1D}" destId="{F2672785-B2CD-4E8B-87A7-E974B0E42F79}" srcOrd="0" destOrd="0" presId="urn:microsoft.com/office/officeart/2005/8/layout/StepDownProcess"/>
    <dgm:cxn modelId="{ACA07FD0-397F-4E5E-8507-D4E0FEB67FEE}" srcId="{DDBB8104-98C8-45AF-87C9-6C4017D6DAA6}" destId="{EE6E9B85-CBFA-4945-9F17-B193D9E63774}" srcOrd="1" destOrd="0" parTransId="{4ABFD58F-FE46-4A19-A5E0-7B8914633152}" sibTransId="{BE1D53D7-7BB0-4C72-811E-19B26E1C7634}"/>
    <dgm:cxn modelId="{8C098B94-F4BE-4872-9E13-2A36B1FA29C9}" type="presOf" srcId="{3A66C1A3-542E-4514-B1A5-187BCCE582CA}" destId="{62FFA7C4-C968-4E2E-B3C0-C92B4DA198B9}" srcOrd="0" destOrd="0" presId="urn:microsoft.com/office/officeart/2005/8/layout/StepDownProcess"/>
    <dgm:cxn modelId="{838451B0-92F1-43F1-BA99-38630FD10A74}" type="presOf" srcId="{DDBB8104-98C8-45AF-87C9-6C4017D6DAA6}" destId="{C90E0A84-C0E2-4631-A2E2-09E5149029AD}" srcOrd="0" destOrd="0" presId="urn:microsoft.com/office/officeart/2005/8/layout/StepDownProcess"/>
    <dgm:cxn modelId="{D7E8D2D0-F7CA-42D6-BF1A-B186AC178028}" srcId="{DDBB8104-98C8-45AF-87C9-6C4017D6DAA6}" destId="{3A66C1A3-542E-4514-B1A5-187BCCE582CA}" srcOrd="2" destOrd="0" parTransId="{4ABDA053-3D55-48E6-9ACB-AC6DE1E235EF}" sibTransId="{9DCABB2A-B9BA-4E3A-B18F-721E30A8DA43}"/>
    <dgm:cxn modelId="{87049CA2-8372-4BD3-A939-A72F083277F3}" srcId="{DDBB8104-98C8-45AF-87C9-6C4017D6DAA6}" destId="{273BAD17-BD91-4A7F-B047-E3C41C46EF1D}" srcOrd="0" destOrd="0" parTransId="{B40EC93B-735E-4E1F-8D35-D2222351D897}" sibTransId="{959F1FFA-0717-4037-9364-7E6F34A21D39}"/>
    <dgm:cxn modelId="{82A9FDC3-074B-4726-A583-A18DDDCD37C1}" type="presOf" srcId="{EE6E9B85-CBFA-4945-9F17-B193D9E63774}" destId="{E55111A3-EA5F-431B-92E4-EBC3C6F495CE}" srcOrd="0" destOrd="0" presId="urn:microsoft.com/office/officeart/2005/8/layout/StepDownProcess"/>
    <dgm:cxn modelId="{2FD3B5E1-62B9-4B6E-ADA6-FE9C4B1C1F1B}" type="presParOf" srcId="{C90E0A84-C0E2-4631-A2E2-09E5149029AD}" destId="{04A24979-0021-4DDF-9B67-FA6DB65735AF}" srcOrd="0" destOrd="0" presId="urn:microsoft.com/office/officeart/2005/8/layout/StepDownProcess"/>
    <dgm:cxn modelId="{221B2D43-8175-488D-B355-15787EF6DF35}" type="presParOf" srcId="{04A24979-0021-4DDF-9B67-FA6DB65735AF}" destId="{7ACB9A8A-90F7-4C1B-A0B2-DFDE9233A625}" srcOrd="0" destOrd="0" presId="urn:microsoft.com/office/officeart/2005/8/layout/StepDownProcess"/>
    <dgm:cxn modelId="{1FD70417-459C-47C8-B8C4-C3BBB14B7E40}" type="presParOf" srcId="{04A24979-0021-4DDF-9B67-FA6DB65735AF}" destId="{F2672785-B2CD-4E8B-87A7-E974B0E42F79}" srcOrd="1" destOrd="0" presId="urn:microsoft.com/office/officeart/2005/8/layout/StepDownProcess"/>
    <dgm:cxn modelId="{1FE8CE7D-584C-42D4-9FEA-1C7D9D5F49BF}" type="presParOf" srcId="{04A24979-0021-4DDF-9B67-FA6DB65735AF}" destId="{2CE56343-2A88-4E92-86D4-B9776DB34636}" srcOrd="2" destOrd="0" presId="urn:microsoft.com/office/officeart/2005/8/layout/StepDownProcess"/>
    <dgm:cxn modelId="{C273C8C3-B909-4C7A-AEBF-D13F3869BDBB}" type="presParOf" srcId="{C90E0A84-C0E2-4631-A2E2-09E5149029AD}" destId="{826E4160-6B89-452A-B6FF-D485F2FDAF92}" srcOrd="1" destOrd="0" presId="urn:microsoft.com/office/officeart/2005/8/layout/StepDownProcess"/>
    <dgm:cxn modelId="{C7C6E1E7-2C8D-4E8A-81D7-86794CCB526D}" type="presParOf" srcId="{C90E0A84-C0E2-4631-A2E2-09E5149029AD}" destId="{46CBF680-B21B-4D01-9C90-B1872B2B2E47}" srcOrd="2" destOrd="0" presId="urn:microsoft.com/office/officeart/2005/8/layout/StepDownProcess"/>
    <dgm:cxn modelId="{8C0018C6-6E30-4BBC-900F-EA098D692A2A}" type="presParOf" srcId="{46CBF680-B21B-4D01-9C90-B1872B2B2E47}" destId="{669C12AA-5918-4C74-B5D8-C1493CDBAFE7}" srcOrd="0" destOrd="0" presId="urn:microsoft.com/office/officeart/2005/8/layout/StepDownProcess"/>
    <dgm:cxn modelId="{E4D33358-BFB5-4C68-B015-CA449657BFCD}" type="presParOf" srcId="{46CBF680-B21B-4D01-9C90-B1872B2B2E47}" destId="{E55111A3-EA5F-431B-92E4-EBC3C6F495CE}" srcOrd="1" destOrd="0" presId="urn:microsoft.com/office/officeart/2005/8/layout/StepDownProcess"/>
    <dgm:cxn modelId="{FF4F68B0-091E-4DB0-9106-57D31942CD81}" type="presParOf" srcId="{46CBF680-B21B-4D01-9C90-B1872B2B2E47}" destId="{F74FCBC9-6F23-486F-BD51-D8F4ACACD035}" srcOrd="2" destOrd="0" presId="urn:microsoft.com/office/officeart/2005/8/layout/StepDownProcess"/>
    <dgm:cxn modelId="{63EE9888-93F2-48DF-AAA3-1544B1905030}" type="presParOf" srcId="{C90E0A84-C0E2-4631-A2E2-09E5149029AD}" destId="{FA6AD8BA-6E30-4CAF-8E13-7DA32D4176C5}" srcOrd="3" destOrd="0" presId="urn:microsoft.com/office/officeart/2005/8/layout/StepDownProcess"/>
    <dgm:cxn modelId="{32550BF9-A817-4E8A-91D8-5E8D204A3E4A}" type="presParOf" srcId="{C90E0A84-C0E2-4631-A2E2-09E5149029AD}" destId="{72DD79DB-1D0D-42CB-B1C2-36E05E9D9CE1}" srcOrd="4" destOrd="0" presId="urn:microsoft.com/office/officeart/2005/8/layout/StepDownProcess"/>
    <dgm:cxn modelId="{F2182826-E9A6-4FAE-828B-1D71EEC8E177}" type="presParOf" srcId="{72DD79DB-1D0D-42CB-B1C2-36E05E9D9CE1}" destId="{62FFA7C4-C968-4E2E-B3C0-C92B4DA198B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B8104-98C8-45AF-87C9-6C4017D6DAA6}" type="doc">
      <dgm:prSet loTypeId="urn:microsoft.com/office/officeart/2005/8/layout/StepDownProcess" loCatId="process" qsTypeId="urn:microsoft.com/office/officeart/2005/8/quickstyle/3d4" qsCatId="3D" csTypeId="urn:microsoft.com/office/officeart/2005/8/colors/accent5_1" csCatId="accent5" phldr="1"/>
      <dgm:spPr/>
      <dgm:t>
        <a:bodyPr/>
        <a:lstStyle/>
        <a:p>
          <a:endParaRPr lang="en-US"/>
        </a:p>
      </dgm:t>
    </dgm:pt>
    <dgm:pt modelId="{273BAD17-BD91-4A7F-B047-E3C41C46EF1D}">
      <dgm:prSet phldrT="[Metin]"/>
      <dgm:spPr/>
      <dgm:t>
        <a:bodyPr/>
        <a:lstStyle/>
        <a:p>
          <a:r>
            <a:rPr lang="tr-TR" noProof="0" dirty="0" err="1"/>
            <a:t>Purpose</a:t>
          </a:r>
          <a:r>
            <a:rPr lang="tr-TR" noProof="0" dirty="0"/>
            <a:t>    1</a:t>
          </a:r>
          <a:r>
            <a:rPr lang="en-US" noProof="0" dirty="0"/>
            <a:t> </a:t>
          </a:r>
        </a:p>
      </dgm:t>
    </dgm:pt>
    <dgm:pt modelId="{B40EC93B-735E-4E1F-8D35-D2222351D897}" type="parTrans" cxnId="{87049CA2-8372-4BD3-A939-A72F083277F3}">
      <dgm:prSet/>
      <dgm:spPr/>
      <dgm:t>
        <a:bodyPr/>
        <a:lstStyle/>
        <a:p>
          <a:endParaRPr lang="en-US"/>
        </a:p>
      </dgm:t>
    </dgm:pt>
    <dgm:pt modelId="{959F1FFA-0717-4037-9364-7E6F34A21D39}" type="sibTrans" cxnId="{87049CA2-8372-4BD3-A939-A72F083277F3}">
      <dgm:prSet/>
      <dgm:spPr/>
      <dgm:t>
        <a:bodyPr/>
        <a:lstStyle/>
        <a:p>
          <a:endParaRPr lang="en-US"/>
        </a:p>
      </dgm:t>
    </dgm:pt>
    <dgm:pt modelId="{EE6E9B85-CBFA-4945-9F17-B193D9E63774}">
      <dgm:prSet phldrT="[Metin]"/>
      <dgm:spPr/>
      <dgm:t>
        <a:bodyPr/>
        <a:lstStyle/>
        <a:p>
          <a:r>
            <a:rPr lang="tr-TR" noProof="0" dirty="0" err="1"/>
            <a:t>Result</a:t>
          </a:r>
          <a:r>
            <a:rPr lang="tr-TR" noProof="0" dirty="0"/>
            <a:t>  1-1</a:t>
          </a:r>
          <a:endParaRPr lang="en-US" noProof="0" dirty="0"/>
        </a:p>
      </dgm:t>
    </dgm:pt>
    <dgm:pt modelId="{4ABFD58F-FE46-4A19-A5E0-7B8914633152}" type="parTrans" cxnId="{ACA07FD0-397F-4E5E-8507-D4E0FEB67FEE}">
      <dgm:prSet/>
      <dgm:spPr/>
      <dgm:t>
        <a:bodyPr/>
        <a:lstStyle/>
        <a:p>
          <a:endParaRPr lang="en-US"/>
        </a:p>
      </dgm:t>
    </dgm:pt>
    <dgm:pt modelId="{BE1D53D7-7BB0-4C72-811E-19B26E1C7634}" type="sibTrans" cxnId="{ACA07FD0-397F-4E5E-8507-D4E0FEB67FEE}">
      <dgm:prSet/>
      <dgm:spPr/>
      <dgm:t>
        <a:bodyPr/>
        <a:lstStyle/>
        <a:p>
          <a:endParaRPr lang="en-US"/>
        </a:p>
      </dgm:t>
    </dgm:pt>
    <dgm:pt modelId="{3A66C1A3-542E-4514-B1A5-187BCCE582CA}">
      <dgm:prSet phldrT="[Metin]"/>
      <dgm:spPr/>
      <dgm:t>
        <a:bodyPr/>
        <a:lstStyle/>
        <a:p>
          <a:r>
            <a:rPr lang="tr-TR" dirty="0" err="1"/>
            <a:t>Result</a:t>
          </a:r>
          <a:r>
            <a:rPr lang="tr-TR" dirty="0"/>
            <a:t>  1-2</a:t>
          </a:r>
          <a:endParaRPr lang="en-US" dirty="0"/>
        </a:p>
      </dgm:t>
    </dgm:pt>
    <dgm:pt modelId="{4ABDA053-3D55-48E6-9ACB-AC6DE1E235EF}" type="parTrans" cxnId="{D7E8D2D0-F7CA-42D6-BF1A-B186AC178028}">
      <dgm:prSet/>
      <dgm:spPr/>
      <dgm:t>
        <a:bodyPr/>
        <a:lstStyle/>
        <a:p>
          <a:endParaRPr lang="en-US"/>
        </a:p>
      </dgm:t>
    </dgm:pt>
    <dgm:pt modelId="{9DCABB2A-B9BA-4E3A-B18F-721E30A8DA43}" type="sibTrans" cxnId="{D7E8D2D0-F7CA-42D6-BF1A-B186AC178028}">
      <dgm:prSet/>
      <dgm:spPr/>
      <dgm:t>
        <a:bodyPr/>
        <a:lstStyle/>
        <a:p>
          <a:endParaRPr lang="en-US"/>
        </a:p>
      </dgm:t>
    </dgm:pt>
    <dgm:pt modelId="{C90E0A84-C0E2-4631-A2E2-09E5149029AD}" type="pres">
      <dgm:prSet presAssocID="{DDBB8104-98C8-45AF-87C9-6C4017D6DAA6}" presName="rootnode" presStyleCnt="0">
        <dgm:presLayoutVars>
          <dgm:chMax/>
          <dgm:chPref/>
          <dgm:dir/>
          <dgm:animLvl val="lvl"/>
        </dgm:presLayoutVars>
      </dgm:prSet>
      <dgm:spPr/>
      <dgm:t>
        <a:bodyPr/>
        <a:lstStyle/>
        <a:p>
          <a:endParaRPr lang="en-US"/>
        </a:p>
      </dgm:t>
    </dgm:pt>
    <dgm:pt modelId="{04A24979-0021-4DDF-9B67-FA6DB65735AF}" type="pres">
      <dgm:prSet presAssocID="{273BAD17-BD91-4A7F-B047-E3C41C46EF1D}" presName="composite" presStyleCnt="0"/>
      <dgm:spPr/>
    </dgm:pt>
    <dgm:pt modelId="{7ACB9A8A-90F7-4C1B-A0B2-DFDE9233A625}" type="pres">
      <dgm:prSet presAssocID="{273BAD17-BD91-4A7F-B047-E3C41C46EF1D}" presName="bentUpArrow1" presStyleLbl="alignImgPlace1" presStyleIdx="0" presStyleCnt="2" custAng="1885796" custScaleX="47104" custScaleY="73907" custLinFactX="97150" custLinFactNeighborX="100000" custLinFactNeighborY="9346"/>
      <dgm:spPr>
        <a:prstGeom prst="leftRightArrow">
          <a:avLst/>
        </a:prstGeom>
      </dgm:spPr>
    </dgm:pt>
    <dgm:pt modelId="{F2672785-B2CD-4E8B-87A7-E974B0E42F79}" type="pres">
      <dgm:prSet presAssocID="{273BAD17-BD91-4A7F-B047-E3C41C46EF1D}" presName="ParentText" presStyleLbl="node1" presStyleIdx="0" presStyleCnt="3" custLinFactX="42861" custLinFactNeighborX="100000" custLinFactNeighborY="7496">
        <dgm:presLayoutVars>
          <dgm:chMax val="1"/>
          <dgm:chPref val="1"/>
          <dgm:bulletEnabled val="1"/>
        </dgm:presLayoutVars>
      </dgm:prSet>
      <dgm:spPr/>
      <dgm:t>
        <a:bodyPr/>
        <a:lstStyle/>
        <a:p>
          <a:endParaRPr lang="en-US"/>
        </a:p>
      </dgm:t>
    </dgm:pt>
    <dgm:pt modelId="{2CE56343-2A88-4E92-86D4-B9776DB34636}" type="pres">
      <dgm:prSet presAssocID="{273BAD17-BD91-4A7F-B047-E3C41C46EF1D}" presName="ChildText" presStyleLbl="revTx" presStyleIdx="0" presStyleCnt="2">
        <dgm:presLayoutVars>
          <dgm:chMax val="0"/>
          <dgm:chPref val="0"/>
          <dgm:bulletEnabled val="1"/>
        </dgm:presLayoutVars>
      </dgm:prSet>
      <dgm:spPr/>
    </dgm:pt>
    <dgm:pt modelId="{826E4160-6B89-452A-B6FF-D485F2FDAF92}" type="pres">
      <dgm:prSet presAssocID="{959F1FFA-0717-4037-9364-7E6F34A21D39}" presName="sibTrans" presStyleCnt="0"/>
      <dgm:spPr/>
    </dgm:pt>
    <dgm:pt modelId="{46CBF680-B21B-4D01-9C90-B1872B2B2E47}" type="pres">
      <dgm:prSet presAssocID="{EE6E9B85-CBFA-4945-9F17-B193D9E63774}" presName="composite" presStyleCnt="0"/>
      <dgm:spPr/>
    </dgm:pt>
    <dgm:pt modelId="{669C12AA-5918-4C74-B5D8-C1493CDBAFE7}" type="pres">
      <dgm:prSet presAssocID="{EE6E9B85-CBFA-4945-9F17-B193D9E63774}" presName="bentUpArrow1" presStyleLbl="alignImgPlace1" presStyleIdx="1" presStyleCnt="2" custAng="2360485" custScaleX="54508" custScaleY="80118" custLinFactNeighborX="-11834" custLinFactNeighborY="20897"/>
      <dgm:spPr>
        <a:prstGeom prst="leftRightArrow">
          <a:avLst/>
        </a:prstGeom>
      </dgm:spPr>
    </dgm:pt>
    <dgm:pt modelId="{E55111A3-EA5F-431B-92E4-EBC3C6F495CE}" type="pres">
      <dgm:prSet presAssocID="{EE6E9B85-CBFA-4945-9F17-B193D9E63774}" presName="ParentText" presStyleLbl="node1" presStyleIdx="1" presStyleCnt="3" custLinFactNeighborX="-26480" custLinFactNeighborY="2529">
        <dgm:presLayoutVars>
          <dgm:chMax val="1"/>
          <dgm:chPref val="1"/>
          <dgm:bulletEnabled val="1"/>
        </dgm:presLayoutVars>
      </dgm:prSet>
      <dgm:spPr/>
      <dgm:t>
        <a:bodyPr/>
        <a:lstStyle/>
        <a:p>
          <a:endParaRPr lang="en-US"/>
        </a:p>
      </dgm:t>
    </dgm:pt>
    <dgm:pt modelId="{F74FCBC9-6F23-486F-BD51-D8F4ACACD035}" type="pres">
      <dgm:prSet presAssocID="{EE6E9B85-CBFA-4945-9F17-B193D9E63774}" presName="ChildText" presStyleLbl="revTx" presStyleIdx="1" presStyleCnt="2">
        <dgm:presLayoutVars>
          <dgm:chMax val="0"/>
          <dgm:chPref val="0"/>
          <dgm:bulletEnabled val="1"/>
        </dgm:presLayoutVars>
      </dgm:prSet>
      <dgm:spPr/>
    </dgm:pt>
    <dgm:pt modelId="{FA6AD8BA-6E30-4CAF-8E13-7DA32D4176C5}" type="pres">
      <dgm:prSet presAssocID="{BE1D53D7-7BB0-4C72-811E-19B26E1C7634}" presName="sibTrans" presStyleCnt="0"/>
      <dgm:spPr/>
    </dgm:pt>
    <dgm:pt modelId="{72DD79DB-1D0D-42CB-B1C2-36E05E9D9CE1}" type="pres">
      <dgm:prSet presAssocID="{3A66C1A3-542E-4514-B1A5-187BCCE582CA}" presName="composite" presStyleCnt="0"/>
      <dgm:spPr/>
    </dgm:pt>
    <dgm:pt modelId="{62FFA7C4-C968-4E2E-B3C0-C92B4DA198B9}" type="pres">
      <dgm:prSet presAssocID="{3A66C1A3-542E-4514-B1A5-187BCCE582CA}" presName="ParentText" presStyleLbl="node1" presStyleIdx="2" presStyleCnt="3" custLinFactX="-83741" custLinFactNeighborX="-100000" custLinFactNeighborY="-4574">
        <dgm:presLayoutVars>
          <dgm:chMax val="1"/>
          <dgm:chPref val="1"/>
          <dgm:bulletEnabled val="1"/>
        </dgm:presLayoutVars>
      </dgm:prSet>
      <dgm:spPr/>
      <dgm:t>
        <a:bodyPr/>
        <a:lstStyle/>
        <a:p>
          <a:endParaRPr lang="en-US"/>
        </a:p>
      </dgm:t>
    </dgm:pt>
  </dgm:ptLst>
  <dgm:cxnLst>
    <dgm:cxn modelId="{AE003BE6-380A-4D11-A2D0-2418A9148642}" type="presOf" srcId="{273BAD17-BD91-4A7F-B047-E3C41C46EF1D}" destId="{F2672785-B2CD-4E8B-87A7-E974B0E42F79}" srcOrd="0" destOrd="0" presId="urn:microsoft.com/office/officeart/2005/8/layout/StepDownProcess"/>
    <dgm:cxn modelId="{ACA07FD0-397F-4E5E-8507-D4E0FEB67FEE}" srcId="{DDBB8104-98C8-45AF-87C9-6C4017D6DAA6}" destId="{EE6E9B85-CBFA-4945-9F17-B193D9E63774}" srcOrd="1" destOrd="0" parTransId="{4ABFD58F-FE46-4A19-A5E0-7B8914633152}" sibTransId="{BE1D53D7-7BB0-4C72-811E-19B26E1C7634}"/>
    <dgm:cxn modelId="{8C098B94-F4BE-4872-9E13-2A36B1FA29C9}" type="presOf" srcId="{3A66C1A3-542E-4514-B1A5-187BCCE582CA}" destId="{62FFA7C4-C968-4E2E-B3C0-C92B4DA198B9}" srcOrd="0" destOrd="0" presId="urn:microsoft.com/office/officeart/2005/8/layout/StepDownProcess"/>
    <dgm:cxn modelId="{838451B0-92F1-43F1-BA99-38630FD10A74}" type="presOf" srcId="{DDBB8104-98C8-45AF-87C9-6C4017D6DAA6}" destId="{C90E0A84-C0E2-4631-A2E2-09E5149029AD}" srcOrd="0" destOrd="0" presId="urn:microsoft.com/office/officeart/2005/8/layout/StepDownProcess"/>
    <dgm:cxn modelId="{D7E8D2D0-F7CA-42D6-BF1A-B186AC178028}" srcId="{DDBB8104-98C8-45AF-87C9-6C4017D6DAA6}" destId="{3A66C1A3-542E-4514-B1A5-187BCCE582CA}" srcOrd="2" destOrd="0" parTransId="{4ABDA053-3D55-48E6-9ACB-AC6DE1E235EF}" sibTransId="{9DCABB2A-B9BA-4E3A-B18F-721E30A8DA43}"/>
    <dgm:cxn modelId="{87049CA2-8372-4BD3-A939-A72F083277F3}" srcId="{DDBB8104-98C8-45AF-87C9-6C4017D6DAA6}" destId="{273BAD17-BD91-4A7F-B047-E3C41C46EF1D}" srcOrd="0" destOrd="0" parTransId="{B40EC93B-735E-4E1F-8D35-D2222351D897}" sibTransId="{959F1FFA-0717-4037-9364-7E6F34A21D39}"/>
    <dgm:cxn modelId="{82A9FDC3-074B-4726-A583-A18DDDCD37C1}" type="presOf" srcId="{EE6E9B85-CBFA-4945-9F17-B193D9E63774}" destId="{E55111A3-EA5F-431B-92E4-EBC3C6F495CE}" srcOrd="0" destOrd="0" presId="urn:microsoft.com/office/officeart/2005/8/layout/StepDownProcess"/>
    <dgm:cxn modelId="{2FD3B5E1-62B9-4B6E-ADA6-FE9C4B1C1F1B}" type="presParOf" srcId="{C90E0A84-C0E2-4631-A2E2-09E5149029AD}" destId="{04A24979-0021-4DDF-9B67-FA6DB65735AF}" srcOrd="0" destOrd="0" presId="urn:microsoft.com/office/officeart/2005/8/layout/StepDownProcess"/>
    <dgm:cxn modelId="{221B2D43-8175-488D-B355-15787EF6DF35}" type="presParOf" srcId="{04A24979-0021-4DDF-9B67-FA6DB65735AF}" destId="{7ACB9A8A-90F7-4C1B-A0B2-DFDE9233A625}" srcOrd="0" destOrd="0" presId="urn:microsoft.com/office/officeart/2005/8/layout/StepDownProcess"/>
    <dgm:cxn modelId="{1FD70417-459C-47C8-B8C4-C3BBB14B7E40}" type="presParOf" srcId="{04A24979-0021-4DDF-9B67-FA6DB65735AF}" destId="{F2672785-B2CD-4E8B-87A7-E974B0E42F79}" srcOrd="1" destOrd="0" presId="urn:microsoft.com/office/officeart/2005/8/layout/StepDownProcess"/>
    <dgm:cxn modelId="{1FE8CE7D-584C-42D4-9FEA-1C7D9D5F49BF}" type="presParOf" srcId="{04A24979-0021-4DDF-9B67-FA6DB65735AF}" destId="{2CE56343-2A88-4E92-86D4-B9776DB34636}" srcOrd="2" destOrd="0" presId="urn:microsoft.com/office/officeart/2005/8/layout/StepDownProcess"/>
    <dgm:cxn modelId="{C273C8C3-B909-4C7A-AEBF-D13F3869BDBB}" type="presParOf" srcId="{C90E0A84-C0E2-4631-A2E2-09E5149029AD}" destId="{826E4160-6B89-452A-B6FF-D485F2FDAF92}" srcOrd="1" destOrd="0" presId="urn:microsoft.com/office/officeart/2005/8/layout/StepDownProcess"/>
    <dgm:cxn modelId="{C7C6E1E7-2C8D-4E8A-81D7-86794CCB526D}" type="presParOf" srcId="{C90E0A84-C0E2-4631-A2E2-09E5149029AD}" destId="{46CBF680-B21B-4D01-9C90-B1872B2B2E47}" srcOrd="2" destOrd="0" presId="urn:microsoft.com/office/officeart/2005/8/layout/StepDownProcess"/>
    <dgm:cxn modelId="{8C0018C6-6E30-4BBC-900F-EA098D692A2A}" type="presParOf" srcId="{46CBF680-B21B-4D01-9C90-B1872B2B2E47}" destId="{669C12AA-5918-4C74-B5D8-C1493CDBAFE7}" srcOrd="0" destOrd="0" presId="urn:microsoft.com/office/officeart/2005/8/layout/StepDownProcess"/>
    <dgm:cxn modelId="{E4D33358-BFB5-4C68-B015-CA449657BFCD}" type="presParOf" srcId="{46CBF680-B21B-4D01-9C90-B1872B2B2E47}" destId="{E55111A3-EA5F-431B-92E4-EBC3C6F495CE}" srcOrd="1" destOrd="0" presId="urn:microsoft.com/office/officeart/2005/8/layout/StepDownProcess"/>
    <dgm:cxn modelId="{FF4F68B0-091E-4DB0-9106-57D31942CD81}" type="presParOf" srcId="{46CBF680-B21B-4D01-9C90-B1872B2B2E47}" destId="{F74FCBC9-6F23-486F-BD51-D8F4ACACD035}" srcOrd="2" destOrd="0" presId="urn:microsoft.com/office/officeart/2005/8/layout/StepDownProcess"/>
    <dgm:cxn modelId="{63EE9888-93F2-48DF-AAA3-1544B1905030}" type="presParOf" srcId="{C90E0A84-C0E2-4631-A2E2-09E5149029AD}" destId="{FA6AD8BA-6E30-4CAF-8E13-7DA32D4176C5}" srcOrd="3" destOrd="0" presId="urn:microsoft.com/office/officeart/2005/8/layout/StepDownProcess"/>
    <dgm:cxn modelId="{32550BF9-A817-4E8A-91D8-5E8D204A3E4A}" type="presParOf" srcId="{C90E0A84-C0E2-4631-A2E2-09E5149029AD}" destId="{72DD79DB-1D0D-42CB-B1C2-36E05E9D9CE1}" srcOrd="4" destOrd="0" presId="urn:microsoft.com/office/officeart/2005/8/layout/StepDownProcess"/>
    <dgm:cxn modelId="{F2182826-E9A6-4FAE-828B-1D71EEC8E177}" type="presParOf" srcId="{72DD79DB-1D0D-42CB-B1C2-36E05E9D9CE1}" destId="{62FFA7C4-C968-4E2E-B3C0-C92B4DA198B9}"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9A8A-90F7-4C1B-A0B2-DFDE9233A625}">
      <dsp:nvSpPr>
        <dsp:cNvPr id="0" name=""/>
        <dsp:cNvSpPr/>
      </dsp:nvSpPr>
      <dsp:spPr>
        <a:xfrm rot="5400000">
          <a:off x="1170484" y="1178193"/>
          <a:ext cx="608413" cy="441459"/>
        </a:xfrm>
        <a:prstGeom prst="bentUpArrow">
          <a:avLst>
            <a:gd name="adj1" fmla="val 32840"/>
            <a:gd name="adj2" fmla="val 25000"/>
            <a:gd name="adj3" fmla="val 35780"/>
          </a:avLst>
        </a:prstGeom>
        <a:solidFill>
          <a:schemeClr val="accent5">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F2672785-B2CD-4E8B-87A7-E974B0E42F79}">
      <dsp:nvSpPr>
        <dsp:cNvPr id="0" name=""/>
        <dsp:cNvSpPr/>
      </dsp:nvSpPr>
      <dsp:spPr>
        <a:xfrm>
          <a:off x="663586" y="17771"/>
          <a:ext cx="1385810" cy="970022"/>
        </a:xfrm>
        <a:prstGeom prst="roundRect">
          <a:avLst>
            <a:gd name="adj" fmla="val 166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noProof="0" dirty="0"/>
            <a:t>Result </a:t>
          </a:r>
        </a:p>
      </dsp:txBody>
      <dsp:txXfrm>
        <a:off x="710947" y="65132"/>
        <a:ext cx="1291088" cy="875300"/>
      </dsp:txXfrm>
    </dsp:sp>
    <dsp:sp modelId="{2CE56343-2A88-4E92-86D4-B9776DB34636}">
      <dsp:nvSpPr>
        <dsp:cNvPr id="0" name=""/>
        <dsp:cNvSpPr/>
      </dsp:nvSpPr>
      <dsp:spPr>
        <a:xfrm>
          <a:off x="2049396" y="110285"/>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69C12AA-5918-4C74-B5D8-C1493CDBAFE7}">
      <dsp:nvSpPr>
        <dsp:cNvPr id="0" name=""/>
        <dsp:cNvSpPr/>
      </dsp:nvSpPr>
      <dsp:spPr>
        <a:xfrm rot="5400000">
          <a:off x="2112508" y="2125752"/>
          <a:ext cx="659543" cy="510849"/>
        </a:xfrm>
        <a:prstGeom prst="bentUpArrow">
          <a:avLst>
            <a:gd name="adj1" fmla="val 32840"/>
            <a:gd name="adj2" fmla="val 25000"/>
            <a:gd name="adj3" fmla="val 35780"/>
          </a:avLst>
        </a:prstGeom>
        <a:solidFill>
          <a:schemeClr val="accent5">
            <a:tint val="4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E55111A3-EA5F-431B-92E4-EBC3C6F495CE}">
      <dsp:nvSpPr>
        <dsp:cNvPr id="0" name=""/>
        <dsp:cNvSpPr/>
      </dsp:nvSpPr>
      <dsp:spPr>
        <a:xfrm>
          <a:off x="1812570" y="1000025"/>
          <a:ext cx="1385810" cy="970022"/>
        </a:xfrm>
        <a:prstGeom prst="roundRect">
          <a:avLst>
            <a:gd name="adj" fmla="val 166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noProof="0" dirty="0"/>
            <a:t>Output</a:t>
          </a:r>
        </a:p>
      </dsp:txBody>
      <dsp:txXfrm>
        <a:off x="1859931" y="1047386"/>
        <a:ext cx="1291088" cy="875300"/>
      </dsp:txXfrm>
    </dsp:sp>
    <dsp:sp modelId="{F74FCBC9-6F23-486F-BD51-D8F4ACACD035}">
      <dsp:nvSpPr>
        <dsp:cNvPr id="0" name=""/>
        <dsp:cNvSpPr/>
      </dsp:nvSpPr>
      <dsp:spPr>
        <a:xfrm>
          <a:off x="3198380" y="1092539"/>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2FFA7C4-C968-4E2E-B3C0-C92B4DA198B9}">
      <dsp:nvSpPr>
        <dsp:cNvPr id="0" name=""/>
        <dsp:cNvSpPr/>
      </dsp:nvSpPr>
      <dsp:spPr>
        <a:xfrm>
          <a:off x="2961554" y="2007844"/>
          <a:ext cx="1385810" cy="970022"/>
        </a:xfrm>
        <a:prstGeom prst="roundRect">
          <a:avLst>
            <a:gd name="adj" fmla="val 1667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tr-TR" sz="2700" kern="1200" dirty="0"/>
            <a:t>Activity</a:t>
          </a:r>
          <a:endParaRPr lang="en-US" sz="2700" kern="1200" dirty="0"/>
        </a:p>
      </dsp:txBody>
      <dsp:txXfrm>
        <a:off x="3008915" y="2055205"/>
        <a:ext cx="1291088" cy="875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9A8A-90F7-4C1B-A0B2-DFDE9233A625}">
      <dsp:nvSpPr>
        <dsp:cNvPr id="0" name=""/>
        <dsp:cNvSpPr/>
      </dsp:nvSpPr>
      <dsp:spPr>
        <a:xfrm rot="3154393">
          <a:off x="1170484" y="1178193"/>
          <a:ext cx="608413" cy="441459"/>
        </a:xfrm>
        <a:prstGeom prst="leftRightArrow">
          <a:avLst/>
        </a:prstGeom>
        <a:solidFill>
          <a:schemeClr val="accent5">
            <a:tint val="4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2672785-B2CD-4E8B-87A7-E974B0E42F79}">
      <dsp:nvSpPr>
        <dsp:cNvPr id="0" name=""/>
        <dsp:cNvSpPr/>
      </dsp:nvSpPr>
      <dsp:spPr>
        <a:xfrm>
          <a:off x="663586" y="17771"/>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noProof="0" dirty="0" err="1"/>
            <a:t>Purpose</a:t>
          </a:r>
          <a:r>
            <a:rPr lang="tr-TR" sz="2400" kern="1200" noProof="0" dirty="0"/>
            <a:t>    2</a:t>
          </a:r>
          <a:endParaRPr lang="en-US" sz="2400" kern="1200" noProof="0" dirty="0"/>
        </a:p>
      </dsp:txBody>
      <dsp:txXfrm>
        <a:off x="710947" y="65132"/>
        <a:ext cx="1291088" cy="875300"/>
      </dsp:txXfrm>
    </dsp:sp>
    <dsp:sp modelId="{2CE56343-2A88-4E92-86D4-B9776DB34636}">
      <dsp:nvSpPr>
        <dsp:cNvPr id="0" name=""/>
        <dsp:cNvSpPr/>
      </dsp:nvSpPr>
      <dsp:spPr>
        <a:xfrm>
          <a:off x="2049396" y="110285"/>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69C12AA-5918-4C74-B5D8-C1493CDBAFE7}">
      <dsp:nvSpPr>
        <dsp:cNvPr id="0" name=""/>
        <dsp:cNvSpPr/>
      </dsp:nvSpPr>
      <dsp:spPr>
        <a:xfrm rot="2577744">
          <a:off x="2112508" y="2125752"/>
          <a:ext cx="659543" cy="510849"/>
        </a:xfrm>
        <a:prstGeom prst="leftRightArrow">
          <a:avLst/>
        </a:prstGeom>
        <a:solidFill>
          <a:schemeClr val="accent5">
            <a:tint val="4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55111A3-EA5F-431B-92E4-EBC3C6F495CE}">
      <dsp:nvSpPr>
        <dsp:cNvPr id="0" name=""/>
        <dsp:cNvSpPr/>
      </dsp:nvSpPr>
      <dsp:spPr>
        <a:xfrm>
          <a:off x="1812570" y="1000025"/>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noProof="0" dirty="0" err="1"/>
            <a:t>Result</a:t>
          </a:r>
          <a:r>
            <a:rPr lang="tr-TR" sz="2400" kern="1200" noProof="0" dirty="0"/>
            <a:t>  2-1</a:t>
          </a:r>
          <a:endParaRPr lang="en-US" sz="2400" kern="1200" noProof="0" dirty="0"/>
        </a:p>
      </dsp:txBody>
      <dsp:txXfrm>
        <a:off x="1859931" y="1047386"/>
        <a:ext cx="1291088" cy="875300"/>
      </dsp:txXfrm>
    </dsp:sp>
    <dsp:sp modelId="{F74FCBC9-6F23-486F-BD51-D8F4ACACD035}">
      <dsp:nvSpPr>
        <dsp:cNvPr id="0" name=""/>
        <dsp:cNvSpPr/>
      </dsp:nvSpPr>
      <dsp:spPr>
        <a:xfrm>
          <a:off x="3198380" y="1092539"/>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2FFA7C4-C968-4E2E-B3C0-C92B4DA198B9}">
      <dsp:nvSpPr>
        <dsp:cNvPr id="0" name=""/>
        <dsp:cNvSpPr/>
      </dsp:nvSpPr>
      <dsp:spPr>
        <a:xfrm>
          <a:off x="2961554" y="2007844"/>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err="1"/>
            <a:t>Result</a:t>
          </a:r>
          <a:r>
            <a:rPr lang="tr-TR" sz="2400" kern="1200" dirty="0"/>
            <a:t>  2-2</a:t>
          </a:r>
          <a:endParaRPr lang="en-US" sz="2400" kern="1200" dirty="0"/>
        </a:p>
      </dsp:txBody>
      <dsp:txXfrm>
        <a:off x="3008915" y="2055205"/>
        <a:ext cx="1291088" cy="875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9A8A-90F7-4C1B-A0B2-DFDE9233A625}">
      <dsp:nvSpPr>
        <dsp:cNvPr id="0" name=""/>
        <dsp:cNvSpPr/>
      </dsp:nvSpPr>
      <dsp:spPr>
        <a:xfrm rot="7285796">
          <a:off x="2463393" y="1255130"/>
          <a:ext cx="608413" cy="441459"/>
        </a:xfrm>
        <a:prstGeom prst="leftRightArrow">
          <a:avLst/>
        </a:prstGeom>
        <a:solidFill>
          <a:schemeClr val="accent5">
            <a:tint val="4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2672785-B2CD-4E8B-87A7-E974B0E42F79}">
      <dsp:nvSpPr>
        <dsp:cNvPr id="0" name=""/>
        <dsp:cNvSpPr/>
      </dsp:nvSpPr>
      <dsp:spPr>
        <a:xfrm>
          <a:off x="2269980" y="90484"/>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noProof="0" dirty="0" err="1"/>
            <a:t>Purpose</a:t>
          </a:r>
          <a:r>
            <a:rPr lang="tr-TR" sz="2400" kern="1200" noProof="0" dirty="0"/>
            <a:t>    1</a:t>
          </a:r>
          <a:r>
            <a:rPr lang="en-US" sz="2400" kern="1200" noProof="0" dirty="0"/>
            <a:t> </a:t>
          </a:r>
        </a:p>
      </dsp:txBody>
      <dsp:txXfrm>
        <a:off x="2317341" y="137845"/>
        <a:ext cx="1291088" cy="875300"/>
      </dsp:txXfrm>
    </dsp:sp>
    <dsp:sp modelId="{2CE56343-2A88-4E92-86D4-B9776DB34636}">
      <dsp:nvSpPr>
        <dsp:cNvPr id="0" name=""/>
        <dsp:cNvSpPr/>
      </dsp:nvSpPr>
      <dsp:spPr>
        <a:xfrm>
          <a:off x="1676008" y="110285"/>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69C12AA-5918-4C74-B5D8-C1493CDBAFE7}">
      <dsp:nvSpPr>
        <dsp:cNvPr id="0" name=""/>
        <dsp:cNvSpPr/>
      </dsp:nvSpPr>
      <dsp:spPr>
        <a:xfrm rot="7760485">
          <a:off x="1628211" y="2297779"/>
          <a:ext cx="659543" cy="510849"/>
        </a:xfrm>
        <a:prstGeom prst="leftRightArrow">
          <a:avLst/>
        </a:prstGeom>
        <a:solidFill>
          <a:schemeClr val="accent5">
            <a:tint val="4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55111A3-EA5F-431B-92E4-EBC3C6F495CE}">
      <dsp:nvSpPr>
        <dsp:cNvPr id="0" name=""/>
        <dsp:cNvSpPr/>
      </dsp:nvSpPr>
      <dsp:spPr>
        <a:xfrm>
          <a:off x="1072219" y="1024557"/>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noProof="0" dirty="0" err="1"/>
            <a:t>Result</a:t>
          </a:r>
          <a:r>
            <a:rPr lang="tr-TR" sz="2400" kern="1200" noProof="0" dirty="0"/>
            <a:t>  1-1</a:t>
          </a:r>
          <a:endParaRPr lang="en-US" sz="2400" kern="1200" noProof="0" dirty="0"/>
        </a:p>
      </dsp:txBody>
      <dsp:txXfrm>
        <a:off x="1119580" y="1071918"/>
        <a:ext cx="1291088" cy="875300"/>
      </dsp:txXfrm>
    </dsp:sp>
    <dsp:sp modelId="{F74FCBC9-6F23-486F-BD51-D8F4ACACD035}">
      <dsp:nvSpPr>
        <dsp:cNvPr id="0" name=""/>
        <dsp:cNvSpPr/>
      </dsp:nvSpPr>
      <dsp:spPr>
        <a:xfrm>
          <a:off x="2824992" y="1092539"/>
          <a:ext cx="1007906" cy="784014"/>
        </a:xfrm>
        <a:prstGeom prst="rect">
          <a:avLst/>
        </a:prstGeom>
        <a:noFill/>
        <a:ln>
          <a:noFill/>
        </a:ln>
        <a:effectLst/>
      </dsp:spPr>
      <dsp:style>
        <a:lnRef idx="0">
          <a:scrgbClr r="0" g="0" b="0"/>
        </a:lnRef>
        <a:fillRef idx="0">
          <a:scrgbClr r="0" g="0" b="0"/>
        </a:fillRef>
        <a:effectRef idx="0">
          <a:scrgbClr r="0" g="0" b="0"/>
        </a:effectRef>
        <a:fontRef idx="minor"/>
      </dsp:style>
    </dsp:sp>
    <dsp:sp modelId="{62FFA7C4-C968-4E2E-B3C0-C92B4DA198B9}">
      <dsp:nvSpPr>
        <dsp:cNvPr id="0" name=""/>
        <dsp:cNvSpPr/>
      </dsp:nvSpPr>
      <dsp:spPr>
        <a:xfrm>
          <a:off x="41864" y="1963475"/>
          <a:ext cx="1385810" cy="970022"/>
        </a:xfrm>
        <a:prstGeom prst="roundRect">
          <a:avLst>
            <a:gd name="adj" fmla="val 1667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err="1"/>
            <a:t>Result</a:t>
          </a:r>
          <a:r>
            <a:rPr lang="tr-TR" sz="2400" kern="1200" dirty="0"/>
            <a:t>  1-2</a:t>
          </a:r>
          <a:endParaRPr lang="en-US" sz="2400" kern="1200" dirty="0"/>
        </a:p>
      </dsp:txBody>
      <dsp:txXfrm>
        <a:off x="89225" y="2010836"/>
        <a:ext cx="1291088" cy="87530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71A26-D665-4A72-85C4-B13E496BCBE1}" type="datetimeFigureOut">
              <a:rPr lang="en-US" smtClean="0"/>
              <a:t>2/20/2020</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15ADE-3809-4915-901A-8BAFD1248259}" type="slidenum">
              <a:rPr lang="en-US" smtClean="0"/>
              <a:t>‹#›</a:t>
            </a:fld>
            <a:endParaRPr lang="en-US"/>
          </a:p>
        </p:txBody>
      </p:sp>
    </p:spTree>
    <p:extLst>
      <p:ext uri="{BB962C8B-B14F-4D97-AF65-F5344CB8AC3E}">
        <p14:creationId xmlns:p14="http://schemas.microsoft.com/office/powerpoint/2010/main" val="344147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41CA93B-0253-4732-96D1-800829D67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F0270632-1B0F-40BD-80D4-8E041CB37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7284" name="Slide Number Placeholder 3">
            <a:extLst>
              <a:ext uri="{FF2B5EF4-FFF2-40B4-BE49-F238E27FC236}">
                <a16:creationId xmlns:a16="http://schemas.microsoft.com/office/drawing/2014/main" id="{673A4CF7-686C-4462-A9CE-1DA65CEFF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A227C3-53F6-44B9-A426-1AD910BA2787}" type="slidenum">
              <a:rPr lang="en-GB" altLang="en-US"/>
              <a:pPr/>
              <a:t>5</a:t>
            </a:fld>
            <a:endParaRPr lang="en-GB" altLang="en-US"/>
          </a:p>
        </p:txBody>
      </p:sp>
    </p:spTree>
    <p:extLst>
      <p:ext uri="{BB962C8B-B14F-4D97-AF65-F5344CB8AC3E}">
        <p14:creationId xmlns:p14="http://schemas.microsoft.com/office/powerpoint/2010/main" val="127810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35</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02773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38</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69606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39</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10681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40</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453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41</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2323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42</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72029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43</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42385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44</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61341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45</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10681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46</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10681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7</a:t>
            </a:fld>
            <a:endParaRPr lang="en-GB" altLang="en-US"/>
          </a:p>
        </p:txBody>
      </p:sp>
    </p:spTree>
    <p:extLst>
      <p:ext uri="{BB962C8B-B14F-4D97-AF65-F5344CB8AC3E}">
        <p14:creationId xmlns:p14="http://schemas.microsoft.com/office/powerpoint/2010/main" val="10575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47</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18088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49</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781188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50</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914546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51</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41494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52</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41494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53</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375557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54</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555798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55</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4239571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56</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423957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57</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37555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26</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455610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63</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785593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64</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88605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66</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782747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67</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387623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68</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12267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69</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12267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70</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12267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71</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12267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73</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81226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75</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49194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58DC282-CC77-413A-906E-21CCDDC2966F}"/>
              </a:ext>
            </a:extLst>
          </p:cNvPr>
          <p:cNvSpPr>
            <a:spLocks noGrp="1" noChangeArrowheads="1"/>
          </p:cNvSpPr>
          <p:nvPr>
            <p:ph type="sldNum" sz="quarter" idx="5"/>
          </p:nvPr>
        </p:nvSpPr>
        <p:spPr>
          <a:ln/>
        </p:spPr>
        <p:txBody>
          <a:bodyPr/>
          <a:lstStyle/>
          <a:p>
            <a:fld id="{B6442CD7-4C42-46A0-9264-CFADFCC39CA7}" type="slidenum">
              <a:rPr lang="tr-TR" altLang="en-US"/>
              <a:pPr/>
              <a:t>28</a:t>
            </a:fld>
            <a:endParaRPr lang="tr-TR" altLang="en-US"/>
          </a:p>
        </p:txBody>
      </p:sp>
      <p:sp>
        <p:nvSpPr>
          <p:cNvPr id="600066" name="Rectangle 2">
            <a:extLst>
              <a:ext uri="{FF2B5EF4-FFF2-40B4-BE49-F238E27FC236}">
                <a16:creationId xmlns:a16="http://schemas.microsoft.com/office/drawing/2014/main" id="{B17105A8-CB8E-4212-9C7C-2586658A649A}"/>
              </a:ext>
            </a:extLst>
          </p:cNvPr>
          <p:cNvSpPr>
            <a:spLocks noChangeArrowheads="1"/>
          </p:cNvSpPr>
          <p:nvPr/>
        </p:nvSpPr>
        <p:spPr bwMode="auto">
          <a:xfrm>
            <a:off x="3883025" y="0"/>
            <a:ext cx="28940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67" name="Rectangle 3">
            <a:extLst>
              <a:ext uri="{FF2B5EF4-FFF2-40B4-BE49-F238E27FC236}">
                <a16:creationId xmlns:a16="http://schemas.microsoft.com/office/drawing/2014/main" id="{CBD7C15D-9D77-46D3-B8FD-C8B03863E23B}"/>
              </a:ext>
            </a:extLst>
          </p:cNvPr>
          <p:cNvSpPr>
            <a:spLocks noChangeArrowheads="1"/>
          </p:cNvSpPr>
          <p:nvPr/>
        </p:nvSpPr>
        <p:spPr bwMode="auto">
          <a:xfrm>
            <a:off x="3883025" y="9355138"/>
            <a:ext cx="28940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hangingPunct="0">
              <a:spcBef>
                <a:spcPct val="0"/>
              </a:spcBef>
              <a:buSzTx/>
              <a:buFontTx/>
              <a:buNone/>
            </a:pPr>
            <a:r>
              <a:rPr kumimoji="0" lang="en-GB" altLang="en-US" sz="1200">
                <a:latin typeface="Times New Roman" panose="02020603050405020304" pitchFamily="18" charset="0"/>
              </a:rPr>
              <a:t>9</a:t>
            </a:r>
          </a:p>
        </p:txBody>
      </p:sp>
      <p:sp>
        <p:nvSpPr>
          <p:cNvPr id="600068" name="Rectangle 4">
            <a:extLst>
              <a:ext uri="{FF2B5EF4-FFF2-40B4-BE49-F238E27FC236}">
                <a16:creationId xmlns:a16="http://schemas.microsoft.com/office/drawing/2014/main" id="{995530E1-EFA7-4F4F-8C95-FD87D77BB2CF}"/>
              </a:ext>
            </a:extLst>
          </p:cNvPr>
          <p:cNvSpPr>
            <a:spLocks noChangeArrowheads="1"/>
          </p:cNvSpPr>
          <p:nvPr/>
        </p:nvSpPr>
        <p:spPr bwMode="auto">
          <a:xfrm>
            <a:off x="0" y="9355138"/>
            <a:ext cx="2968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69" name="Rectangle 5">
            <a:extLst>
              <a:ext uri="{FF2B5EF4-FFF2-40B4-BE49-F238E27FC236}">
                <a16:creationId xmlns:a16="http://schemas.microsoft.com/office/drawing/2014/main" id="{38CF87BE-E8B6-4C87-B693-9FF8A6EEA316}"/>
              </a:ext>
            </a:extLst>
          </p:cNvPr>
          <p:cNvSpPr>
            <a:spLocks noChangeArrowheads="1"/>
          </p:cNvSpPr>
          <p:nvPr/>
        </p:nvSpPr>
        <p:spPr bwMode="auto">
          <a:xfrm>
            <a:off x="0" y="0"/>
            <a:ext cx="29686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70" name="Rectangle 6">
            <a:extLst>
              <a:ext uri="{FF2B5EF4-FFF2-40B4-BE49-F238E27FC236}">
                <a16:creationId xmlns:a16="http://schemas.microsoft.com/office/drawing/2014/main" id="{F075D173-96ED-4504-99BF-88E7BAED522A}"/>
              </a:ext>
            </a:extLst>
          </p:cNvPr>
          <p:cNvSpPr>
            <a:spLocks noGrp="1" noRot="1" noChangeAspect="1" noChangeArrowheads="1" noTextEdit="1"/>
          </p:cNvSpPr>
          <p:nvPr>
            <p:ph type="sldImg"/>
          </p:nvPr>
        </p:nvSpPr>
        <p:spPr>
          <a:xfrm>
            <a:off x="338138" y="866775"/>
            <a:ext cx="6132512" cy="3451225"/>
          </a:xfrm>
          <a:ln w="12700" cap="flat"/>
        </p:spPr>
      </p:sp>
      <p:sp>
        <p:nvSpPr>
          <p:cNvPr id="600071" name="Rectangle 7">
            <a:extLst>
              <a:ext uri="{FF2B5EF4-FFF2-40B4-BE49-F238E27FC236}">
                <a16:creationId xmlns:a16="http://schemas.microsoft.com/office/drawing/2014/main" id="{5B3419C5-52C5-4361-8304-48DDCB412B55}"/>
              </a:ext>
            </a:extLst>
          </p:cNvPr>
          <p:cNvSpPr>
            <a:spLocks noGrp="1" noChangeArrowheads="1"/>
          </p:cNvSpPr>
          <p:nvPr>
            <p:ph type="body" idx="1"/>
          </p:nvPr>
        </p:nvSpPr>
        <p:spPr>
          <a:xfrm>
            <a:off x="912813" y="4719638"/>
            <a:ext cx="4949825" cy="41275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IE" altLang="en-US" dirty="0"/>
          </a:p>
        </p:txBody>
      </p:sp>
    </p:spTree>
    <p:extLst>
      <p:ext uri="{BB962C8B-B14F-4D97-AF65-F5344CB8AC3E}">
        <p14:creationId xmlns:p14="http://schemas.microsoft.com/office/powerpoint/2010/main" val="2302365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76</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987132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77</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044006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78</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875675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79</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429802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81</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4051880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A4A9D4C3-CBC2-426F-92BC-88491FE79277}"/>
              </a:ext>
            </a:extLst>
          </p:cNvPr>
          <p:cNvSpPr>
            <a:spLocks noGrp="1" noChangeArrowheads="1"/>
          </p:cNvSpPr>
          <p:nvPr>
            <p:ph type="sldNum" sz="quarter" idx="5"/>
          </p:nvPr>
        </p:nvSpPr>
        <p:spPr>
          <a:ln/>
        </p:spPr>
        <p:txBody>
          <a:bodyPr/>
          <a:lstStyle/>
          <a:p>
            <a:fld id="{8D3DB8A1-7789-49D6-8554-3A8D96068515}" type="slidenum">
              <a:rPr lang="tr-TR" altLang="en-US"/>
              <a:pPr/>
              <a:t>93</a:t>
            </a:fld>
            <a:endParaRPr lang="tr-TR" altLang="en-US"/>
          </a:p>
        </p:txBody>
      </p:sp>
      <p:sp>
        <p:nvSpPr>
          <p:cNvPr id="634882" name="Rectangle 2">
            <a:extLst>
              <a:ext uri="{FF2B5EF4-FFF2-40B4-BE49-F238E27FC236}">
                <a16:creationId xmlns:a16="http://schemas.microsoft.com/office/drawing/2014/main" id="{235F24DE-6098-403D-BF9B-719ECECCE24E}"/>
              </a:ext>
            </a:extLst>
          </p:cNvPr>
          <p:cNvSpPr>
            <a:spLocks noChangeArrowheads="1"/>
          </p:cNvSpPr>
          <p:nvPr/>
        </p:nvSpPr>
        <p:spPr bwMode="auto">
          <a:xfrm>
            <a:off x="3883025" y="0"/>
            <a:ext cx="28940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883" name="Rectangle 3">
            <a:extLst>
              <a:ext uri="{FF2B5EF4-FFF2-40B4-BE49-F238E27FC236}">
                <a16:creationId xmlns:a16="http://schemas.microsoft.com/office/drawing/2014/main" id="{577FB785-7443-4D25-B273-348066E72C62}"/>
              </a:ext>
            </a:extLst>
          </p:cNvPr>
          <p:cNvSpPr>
            <a:spLocks noChangeArrowheads="1"/>
          </p:cNvSpPr>
          <p:nvPr/>
        </p:nvSpPr>
        <p:spPr bwMode="auto">
          <a:xfrm>
            <a:off x="3883025" y="9355138"/>
            <a:ext cx="28940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hangingPunct="0">
              <a:spcBef>
                <a:spcPct val="0"/>
              </a:spcBef>
              <a:buSzTx/>
              <a:buFontTx/>
              <a:buNone/>
            </a:pPr>
            <a:r>
              <a:rPr kumimoji="0" lang="en-GB" altLang="en-US" sz="1200">
                <a:latin typeface="Times New Roman" panose="02020603050405020304" pitchFamily="18" charset="0"/>
              </a:rPr>
              <a:t>20</a:t>
            </a:r>
          </a:p>
        </p:txBody>
      </p:sp>
      <p:sp>
        <p:nvSpPr>
          <p:cNvPr id="634884" name="Rectangle 4">
            <a:extLst>
              <a:ext uri="{FF2B5EF4-FFF2-40B4-BE49-F238E27FC236}">
                <a16:creationId xmlns:a16="http://schemas.microsoft.com/office/drawing/2014/main" id="{12C14D00-A152-4B43-AFE5-BD4BFE75ED25}"/>
              </a:ext>
            </a:extLst>
          </p:cNvPr>
          <p:cNvSpPr>
            <a:spLocks noChangeArrowheads="1"/>
          </p:cNvSpPr>
          <p:nvPr/>
        </p:nvSpPr>
        <p:spPr bwMode="auto">
          <a:xfrm>
            <a:off x="0" y="9355138"/>
            <a:ext cx="2968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885" name="Rectangle 5">
            <a:extLst>
              <a:ext uri="{FF2B5EF4-FFF2-40B4-BE49-F238E27FC236}">
                <a16:creationId xmlns:a16="http://schemas.microsoft.com/office/drawing/2014/main" id="{5345E13A-BE0A-4C26-9306-F4DC850C7F8E}"/>
              </a:ext>
            </a:extLst>
          </p:cNvPr>
          <p:cNvSpPr>
            <a:spLocks noChangeArrowheads="1"/>
          </p:cNvSpPr>
          <p:nvPr/>
        </p:nvSpPr>
        <p:spPr bwMode="auto">
          <a:xfrm>
            <a:off x="0" y="0"/>
            <a:ext cx="29686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886" name="Rectangle 6">
            <a:extLst>
              <a:ext uri="{FF2B5EF4-FFF2-40B4-BE49-F238E27FC236}">
                <a16:creationId xmlns:a16="http://schemas.microsoft.com/office/drawing/2014/main" id="{22DF3A31-704A-4718-B5F7-22192A851FC9}"/>
              </a:ext>
            </a:extLst>
          </p:cNvPr>
          <p:cNvSpPr>
            <a:spLocks noGrp="1" noRot="1" noChangeAspect="1" noChangeArrowheads="1" noTextEdit="1"/>
          </p:cNvSpPr>
          <p:nvPr>
            <p:ph type="sldImg"/>
          </p:nvPr>
        </p:nvSpPr>
        <p:spPr>
          <a:xfrm>
            <a:off x="338138" y="866775"/>
            <a:ext cx="6132512" cy="3451225"/>
          </a:xfrm>
          <a:ln w="12700" cap="flat"/>
        </p:spPr>
      </p:sp>
      <p:sp>
        <p:nvSpPr>
          <p:cNvPr id="634887" name="Rectangle 7">
            <a:extLst>
              <a:ext uri="{FF2B5EF4-FFF2-40B4-BE49-F238E27FC236}">
                <a16:creationId xmlns:a16="http://schemas.microsoft.com/office/drawing/2014/main" id="{2AF98A77-E1B9-4027-9261-D303CBC22548}"/>
              </a:ext>
            </a:extLst>
          </p:cNvPr>
          <p:cNvSpPr>
            <a:spLocks noGrp="1" noChangeArrowheads="1"/>
          </p:cNvSpPr>
          <p:nvPr>
            <p:ph type="body" idx="1"/>
          </p:nvPr>
        </p:nvSpPr>
        <p:spPr>
          <a:xfrm>
            <a:off x="912813" y="4719638"/>
            <a:ext cx="4949825" cy="41275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IE" altLang="en-US"/>
          </a:p>
        </p:txBody>
      </p:sp>
    </p:spTree>
    <p:extLst>
      <p:ext uri="{BB962C8B-B14F-4D97-AF65-F5344CB8AC3E}">
        <p14:creationId xmlns:p14="http://schemas.microsoft.com/office/powerpoint/2010/main" val="3137752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15ADE-3809-4915-901A-8BAFD1248259}" type="slidenum">
              <a:rPr lang="en-US" smtClean="0"/>
              <a:t>97</a:t>
            </a:fld>
            <a:endParaRPr lang="en-US"/>
          </a:p>
        </p:txBody>
      </p:sp>
    </p:spTree>
    <p:extLst>
      <p:ext uri="{BB962C8B-B14F-4D97-AF65-F5344CB8AC3E}">
        <p14:creationId xmlns:p14="http://schemas.microsoft.com/office/powerpoint/2010/main" val="502029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15ADE-3809-4915-901A-8BAFD1248259}" type="slidenum">
              <a:rPr lang="en-US" smtClean="0"/>
              <a:t>98</a:t>
            </a:fld>
            <a:endParaRPr lang="en-US"/>
          </a:p>
        </p:txBody>
      </p:sp>
    </p:spTree>
    <p:extLst>
      <p:ext uri="{BB962C8B-B14F-4D97-AF65-F5344CB8AC3E}">
        <p14:creationId xmlns:p14="http://schemas.microsoft.com/office/powerpoint/2010/main" val="502029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dirty="0"/>
          </a:p>
          <a:p>
            <a:pPr algn="just"/>
            <a:r>
              <a:rPr lang="en-GB" altLang="en-US" b="1" dirty="0"/>
              <a:t>Single market:</a:t>
            </a:r>
            <a:r>
              <a:rPr lang="en-GB" altLang="en-US" dirty="0"/>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dirty="0"/>
          </a:p>
          <a:p>
            <a:pPr algn="just"/>
            <a:r>
              <a:rPr lang="en-GB" altLang="en-US" b="1" dirty="0"/>
              <a:t>Euro</a:t>
            </a:r>
            <a:r>
              <a:rPr lang="en-GB" altLang="en-US" dirty="0"/>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dirty="0"/>
              <a:t>6 countries non-EU use the euro: Vatican, San Marino, Monaco, Andorra, Montenegro and Kosovo.</a:t>
            </a:r>
          </a:p>
          <a:p>
            <a:pPr algn="just"/>
            <a:endParaRPr lang="en-GB" altLang="en-US" b="1" dirty="0"/>
          </a:p>
          <a:p>
            <a:pPr algn="just"/>
            <a:r>
              <a:rPr lang="en-GB" altLang="en-US" b="1" dirty="0"/>
              <a:t>Schengen area</a:t>
            </a:r>
            <a:r>
              <a:rPr lang="en-GB" altLang="en-US" dirty="0"/>
              <a:t>: 26 members (22 from the EU, 4 non-EU (Norway, Iceland, Switzerland and Lichtenstein). 3 microstates are </a:t>
            </a:r>
            <a:r>
              <a:rPr lang="en-GB" altLang="en-US" i="1" dirty="0"/>
              <a:t>de facto</a:t>
            </a:r>
            <a:r>
              <a:rPr lang="en-GB" altLang="en-US" dirty="0"/>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dirty="0"/>
          </a:p>
          <a:p>
            <a:r>
              <a:rPr lang="en-GB" altLang="en-US" b="1" dirty="0"/>
              <a:t>The EU has exclusive competences in:</a:t>
            </a:r>
          </a:p>
          <a:p>
            <a:r>
              <a:rPr lang="en-GB" altLang="en-US" dirty="0"/>
              <a:t>-Customs Union</a:t>
            </a:r>
          </a:p>
          <a:p>
            <a:r>
              <a:rPr lang="en-GB" altLang="en-US" dirty="0"/>
              <a:t>-Competition rules</a:t>
            </a:r>
          </a:p>
          <a:p>
            <a:r>
              <a:rPr lang="en-GB" altLang="en-US" dirty="0"/>
              <a:t>-Monetary policy for the Eurozone</a:t>
            </a:r>
          </a:p>
          <a:p>
            <a:r>
              <a:rPr lang="en-GB" altLang="en-US" dirty="0"/>
              <a:t>-Conservation of marine biology</a:t>
            </a:r>
          </a:p>
          <a:p>
            <a:r>
              <a:rPr lang="en-GB" altLang="en-US" dirty="0"/>
              <a:t>-Concluding international agreements</a:t>
            </a:r>
          </a:p>
          <a:p>
            <a:pPr algn="just"/>
            <a:endParaRPr lang="en-GB" altLang="en-US" b="1" dirty="0"/>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106</a:t>
            </a:fld>
            <a:endParaRPr lang="en-GB" altLang="en-US"/>
          </a:p>
        </p:txBody>
      </p:sp>
    </p:spTree>
    <p:extLst>
      <p:ext uri="{BB962C8B-B14F-4D97-AF65-F5344CB8AC3E}">
        <p14:creationId xmlns:p14="http://schemas.microsoft.com/office/powerpoint/2010/main" val="1706051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107</a:t>
            </a:fld>
            <a:endParaRPr lang="en-GB" altLang="en-US"/>
          </a:p>
        </p:txBody>
      </p:sp>
    </p:spTree>
    <p:extLst>
      <p:ext uri="{BB962C8B-B14F-4D97-AF65-F5344CB8AC3E}">
        <p14:creationId xmlns:p14="http://schemas.microsoft.com/office/powerpoint/2010/main" val="200801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29</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601161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b="1" dirty="0"/>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108</a:t>
            </a:fld>
            <a:endParaRPr lang="en-GB" altLang="en-US"/>
          </a:p>
        </p:txBody>
      </p:sp>
    </p:spTree>
    <p:extLst>
      <p:ext uri="{BB962C8B-B14F-4D97-AF65-F5344CB8AC3E}">
        <p14:creationId xmlns:p14="http://schemas.microsoft.com/office/powerpoint/2010/main" val="2536550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109</a:t>
            </a:fld>
            <a:endParaRPr lang="en-GB" altLang="en-US"/>
          </a:p>
        </p:txBody>
      </p:sp>
    </p:spTree>
    <p:extLst>
      <p:ext uri="{BB962C8B-B14F-4D97-AF65-F5344CB8AC3E}">
        <p14:creationId xmlns:p14="http://schemas.microsoft.com/office/powerpoint/2010/main" val="3947166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110</a:t>
            </a:fld>
            <a:endParaRPr lang="en-GB" altLang="en-US"/>
          </a:p>
        </p:txBody>
      </p:sp>
    </p:spTree>
    <p:extLst>
      <p:ext uri="{BB962C8B-B14F-4D97-AF65-F5344CB8AC3E}">
        <p14:creationId xmlns:p14="http://schemas.microsoft.com/office/powerpoint/2010/main" val="3356394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111</a:t>
            </a:fld>
            <a:endParaRPr lang="en-GB" altLang="en-US"/>
          </a:p>
        </p:txBody>
      </p:sp>
    </p:spTree>
    <p:extLst>
      <p:ext uri="{BB962C8B-B14F-4D97-AF65-F5344CB8AC3E}">
        <p14:creationId xmlns:p14="http://schemas.microsoft.com/office/powerpoint/2010/main" val="1688000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112</a:t>
            </a:fld>
            <a:endParaRPr lang="en-GB" altLang="en-US"/>
          </a:p>
        </p:txBody>
      </p:sp>
    </p:spTree>
    <p:extLst>
      <p:ext uri="{BB962C8B-B14F-4D97-AF65-F5344CB8AC3E}">
        <p14:creationId xmlns:p14="http://schemas.microsoft.com/office/powerpoint/2010/main" val="1365684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113</a:t>
            </a:fld>
            <a:endParaRPr lang="en-GB" altLang="en-US"/>
          </a:p>
        </p:txBody>
      </p:sp>
    </p:spTree>
    <p:extLst>
      <p:ext uri="{BB962C8B-B14F-4D97-AF65-F5344CB8AC3E}">
        <p14:creationId xmlns:p14="http://schemas.microsoft.com/office/powerpoint/2010/main" val="4162339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114</a:t>
            </a:fld>
            <a:endParaRPr lang="en-GB" altLang="en-US"/>
          </a:p>
        </p:txBody>
      </p:sp>
    </p:spTree>
    <p:extLst>
      <p:ext uri="{BB962C8B-B14F-4D97-AF65-F5344CB8AC3E}">
        <p14:creationId xmlns:p14="http://schemas.microsoft.com/office/powerpoint/2010/main" val="1582808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115</a:t>
            </a:fld>
            <a:endParaRPr lang="en-GB" altLang="en-US"/>
          </a:p>
        </p:txBody>
      </p:sp>
    </p:spTree>
    <p:extLst>
      <p:ext uri="{BB962C8B-B14F-4D97-AF65-F5344CB8AC3E}">
        <p14:creationId xmlns:p14="http://schemas.microsoft.com/office/powerpoint/2010/main" val="1822837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86D7B60-4A4C-4699-B4DF-4227DB3AF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C36055E-4FB7-4807-8C2A-B31C924E8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The European Union is a unique institution where Member States voluntarily cede national sovereignty in many areas to carry out common policies and governance in order to gain strength and the benefits from cooperation. </a:t>
            </a:r>
          </a:p>
          <a:p>
            <a:pPr algn="just"/>
            <a:endParaRPr lang="en-GB" altLang="en-US"/>
          </a:p>
          <a:p>
            <a:pPr algn="just"/>
            <a:r>
              <a:rPr lang="en-GB" altLang="en-US" b="1"/>
              <a:t>Single market:</a:t>
            </a:r>
            <a:r>
              <a:rPr lang="en-GB" altLang="en-US"/>
              <a:t> The Single Market refers to the EU as one territory without any internal borders or other regulatory obstacles to the free movement of goods and services. A functioning Single Market stimulates competition and trade, improves efficiency, raises quality, and helps cut prices. The European Single Market is one of the EU’s greatest achievements. It has fuelled economic growth and made the everyday life of European businesses and consumers easier. (SM of goods, SM of services, Digital SM, etc.)</a:t>
            </a:r>
          </a:p>
          <a:p>
            <a:pPr algn="just"/>
            <a:endParaRPr lang="en-GB" altLang="en-US"/>
          </a:p>
          <a:p>
            <a:pPr algn="just"/>
            <a:r>
              <a:rPr lang="en-GB" altLang="en-US" b="1"/>
              <a:t>Euro</a:t>
            </a:r>
            <a:r>
              <a:rPr lang="en-GB" altLang="en-US"/>
              <a:t>: The euro is the most tangible proof of European integration – the common currency in 19 out of 28 EU countries and used by some 338.6 million people every day. The euro was launched on 1 January 1999. Banknotes and coins were introduced on 1 January 2002. The benefits of the common currency are immediately obvious to anyone travelling abroad or shopping online on websites based in another EU country.</a:t>
            </a:r>
          </a:p>
          <a:p>
            <a:pPr algn="just"/>
            <a:r>
              <a:rPr lang="en-GB" altLang="en-US"/>
              <a:t>6 countries non-EU use the euro: Vatican, San Marino, Monaco, Andorra, Montenegro and Kosovo.</a:t>
            </a:r>
          </a:p>
          <a:p>
            <a:pPr algn="just"/>
            <a:endParaRPr lang="en-GB" altLang="en-US" b="1"/>
          </a:p>
          <a:p>
            <a:pPr algn="just"/>
            <a:r>
              <a:rPr lang="en-GB" altLang="en-US" b="1"/>
              <a:t>Schengen area</a:t>
            </a:r>
            <a:r>
              <a:rPr lang="en-GB" altLang="en-US"/>
              <a:t>: 26 members (22 from the EU, 4 non-EU (Norway, Iceland, Switzerland and Lichtenstein). 3 microstates are </a:t>
            </a:r>
            <a:r>
              <a:rPr lang="en-GB" altLang="en-US" i="1"/>
              <a:t>de facto</a:t>
            </a:r>
            <a:r>
              <a:rPr lang="en-GB" altLang="en-US"/>
              <a:t> members because they do not have borders (Monaco, Vatican and San Marino). 2 EU MS are not in the Schengen area: UK and Ireland. 4 EU MS are working on implementing the Schengen area rules to be full members: Cyprus, Croatia, Bulgaria and Romania.</a:t>
            </a:r>
          </a:p>
          <a:p>
            <a:pPr algn="just"/>
            <a:endParaRPr lang="en-GB" altLang="en-US"/>
          </a:p>
          <a:p>
            <a:r>
              <a:rPr lang="en-GB" altLang="en-US" b="1"/>
              <a:t>The EU has exclusive competences in:</a:t>
            </a:r>
          </a:p>
          <a:p>
            <a:r>
              <a:rPr lang="en-GB" altLang="en-US"/>
              <a:t>-Customs Union</a:t>
            </a:r>
          </a:p>
          <a:p>
            <a:r>
              <a:rPr lang="en-GB" altLang="en-US"/>
              <a:t>-Competition rules</a:t>
            </a:r>
          </a:p>
          <a:p>
            <a:r>
              <a:rPr lang="en-GB" altLang="en-US"/>
              <a:t>-Monetary policy for the Eurozone</a:t>
            </a:r>
          </a:p>
          <a:p>
            <a:r>
              <a:rPr lang="en-GB" altLang="en-US"/>
              <a:t>-Conservation of marine biology</a:t>
            </a:r>
          </a:p>
          <a:p>
            <a:r>
              <a:rPr lang="en-GB" altLang="en-US"/>
              <a:t>-Concluding international agreements</a:t>
            </a:r>
          </a:p>
          <a:p>
            <a:pPr algn="just"/>
            <a:endParaRPr lang="en-GB" altLang="en-US" b="1"/>
          </a:p>
        </p:txBody>
      </p:sp>
      <p:sp>
        <p:nvSpPr>
          <p:cNvPr id="59396" name="Slide Number Placeholder 3">
            <a:extLst>
              <a:ext uri="{FF2B5EF4-FFF2-40B4-BE49-F238E27FC236}">
                <a16:creationId xmlns:a16="http://schemas.microsoft.com/office/drawing/2014/main" id="{13CAF3D5-2E3A-42DE-B7A9-F0A58A4F5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D5ED06-EC82-40F4-8B45-19D1F2CFCC7E}" type="slidenum">
              <a:rPr lang="en-GB" altLang="en-US"/>
              <a:pPr/>
              <a:t>116</a:t>
            </a:fld>
            <a:endParaRPr lang="en-GB" altLang="en-US"/>
          </a:p>
        </p:txBody>
      </p:sp>
    </p:spTree>
    <p:extLst>
      <p:ext uri="{BB962C8B-B14F-4D97-AF65-F5344CB8AC3E}">
        <p14:creationId xmlns:p14="http://schemas.microsoft.com/office/powerpoint/2010/main" val="400296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30</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92130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32</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260537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33</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181363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C47CF3-7241-4C11-AEAC-1FC83736E946}"/>
              </a:ext>
            </a:extLst>
          </p:cNvPr>
          <p:cNvSpPr>
            <a:spLocks noGrp="1" noChangeArrowheads="1"/>
          </p:cNvSpPr>
          <p:nvPr>
            <p:ph type="sldNum" sz="quarter" idx="5"/>
          </p:nvPr>
        </p:nvSpPr>
        <p:spPr>
          <a:ln/>
        </p:spPr>
        <p:txBody>
          <a:bodyPr/>
          <a:lstStyle/>
          <a:p>
            <a:fld id="{E616C7A8-37D2-44AB-ABC3-B6B2A01E5662}" type="slidenum">
              <a:rPr lang="tr-TR" altLang="en-US"/>
              <a:pPr/>
              <a:t>34</a:t>
            </a:fld>
            <a:endParaRPr lang="tr-TR" altLang="en-US"/>
          </a:p>
        </p:txBody>
      </p:sp>
      <p:sp>
        <p:nvSpPr>
          <p:cNvPr id="595970" name="Rectangle 2">
            <a:extLst>
              <a:ext uri="{FF2B5EF4-FFF2-40B4-BE49-F238E27FC236}">
                <a16:creationId xmlns:a16="http://schemas.microsoft.com/office/drawing/2014/main" id="{AC475B61-D2DE-46F0-8807-9A2A4FA3FBBA}"/>
              </a:ext>
            </a:extLst>
          </p:cNvPr>
          <p:cNvSpPr>
            <a:spLocks noGrp="1" noRot="1" noChangeAspect="1" noChangeArrowheads="1" noTextEdit="1"/>
          </p:cNvSpPr>
          <p:nvPr>
            <p:ph type="sldImg"/>
          </p:nvPr>
        </p:nvSpPr>
        <p:spPr>
          <a:xfrm>
            <a:off x="338138" y="866775"/>
            <a:ext cx="6132512" cy="3451225"/>
          </a:xfrm>
          <a:ln/>
        </p:spPr>
      </p:sp>
      <p:sp>
        <p:nvSpPr>
          <p:cNvPr id="595971" name="Rectangle 3">
            <a:extLst>
              <a:ext uri="{FF2B5EF4-FFF2-40B4-BE49-F238E27FC236}">
                <a16:creationId xmlns:a16="http://schemas.microsoft.com/office/drawing/2014/main" id="{3143CFCB-F1E0-4FA6-BE00-8B9A8587ED86}"/>
              </a:ext>
            </a:extLst>
          </p:cNvPr>
          <p:cNvSpPr>
            <a:spLocks noGrp="1" noChangeArrowheads="1"/>
          </p:cNvSpPr>
          <p:nvPr>
            <p:ph type="body" idx="1"/>
          </p:nvPr>
        </p:nvSpPr>
        <p:spPr>
          <a:xfrm>
            <a:off x="912813" y="4719638"/>
            <a:ext cx="4949825" cy="4127500"/>
          </a:xfrm>
        </p:spPr>
        <p:txBody>
          <a:bodyPr/>
          <a:lstStyle/>
          <a:p>
            <a:endParaRPr lang="en-IE" altLang="en-US"/>
          </a:p>
        </p:txBody>
      </p:sp>
    </p:spTree>
    <p:extLst>
      <p:ext uri="{BB962C8B-B14F-4D97-AF65-F5344CB8AC3E}">
        <p14:creationId xmlns:p14="http://schemas.microsoft.com/office/powerpoint/2010/main" val="398091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BCC55-A1AA-4D95-A432-3579727F29C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E1DA7BC1-E26C-4F7B-8CC9-EC2F1C4EF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A470A29F-CE64-4839-919A-345C86490589}"/>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A0AC2BF0-47C4-4844-9A9F-75577C9AC5A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EFB7ABD-7BB8-4FF5-BBFA-49B513E43D14}"/>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92913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98A36-9527-485B-BC1F-0DCF2CCC8361}"/>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6A901463-49D0-4D46-93C3-F1E606D0623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F4E0783-2C29-4465-9F65-77ED570106CC}"/>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7036E95E-1C30-4976-9400-49C5B99F4F0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FBE46A00-00CA-4591-826F-F45F94C6B529}"/>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17004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F2C5B75-E2EE-4C0F-9BAB-E3EB141BA8D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689BCC83-377A-4E83-BF16-DFBAB2C6BFE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66C8317C-C093-4394-96AE-196BF0CF9EB6}"/>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51E1F1CD-7593-46CE-900B-2500126B9A9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B7E80-1E67-45A5-8C25-061E89C0F43F}"/>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54700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F74132-312B-421A-B282-963327A0A090}"/>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33F13909-1FE6-4883-89F5-5F341EACB9A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80FC78D6-7AF7-432B-8525-39ED9315D2EF}"/>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E2D3AC7E-50C4-4623-886B-E707940DF1D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741E3C5-6E03-47D5-8348-C9E705DE51A3}"/>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229027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FDDC30-AB43-4DA1-9665-9BD59BA98E9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9DB9CD1-40D2-44B2-85DE-5709A9FE6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08D0543-5FED-4807-8675-14CC8C98A912}"/>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390620E6-747C-41F6-9259-29CFA3F5EBC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7038540-1D26-4C97-80E4-00C61A39E7C9}"/>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22789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7D7202-73DD-47B2-9F1E-26884AB970AC}"/>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7AFFAC8-2779-48AA-A439-BA0773C798E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C066AC7D-E5CD-404E-A487-6453B7D2044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B936B70-375B-4A24-851C-D8D17D4AEEBF}"/>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6" name="Alt Bilgi Yer Tutucusu 5">
            <a:extLst>
              <a:ext uri="{FF2B5EF4-FFF2-40B4-BE49-F238E27FC236}">
                <a16:creationId xmlns:a16="http://schemas.microsoft.com/office/drawing/2014/main" id="{E28200A2-F23E-4DC0-B740-F06E8D972D53}"/>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B931354-C946-442E-ADCD-D298772B32B5}"/>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12115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C164C-6E9A-4EF5-8A45-302C0E3806DE}"/>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132BBD4E-DFB8-4591-8915-BFCEFF6DF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B3E5593-660F-4480-9F26-749C99D2CD9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4B342732-9330-4A28-94D5-956AFDEAB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AE2F34C-7432-4AED-A656-14BE55301C7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F9E0DEF2-E8BC-4B83-9374-EA2CE89EFB3E}"/>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8" name="Alt Bilgi Yer Tutucusu 7">
            <a:extLst>
              <a:ext uri="{FF2B5EF4-FFF2-40B4-BE49-F238E27FC236}">
                <a16:creationId xmlns:a16="http://schemas.microsoft.com/office/drawing/2014/main" id="{EF6CDE4B-DD6E-4129-B46E-988DB88364F6}"/>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38592F47-27BD-4DFC-A3A0-E95A78390898}"/>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59482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1A7FDC-24B4-4EA6-AC3D-17C6190984BB}"/>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E1CDA22-AFEC-46DF-AFE3-336035132268}"/>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4" name="Alt Bilgi Yer Tutucusu 3">
            <a:extLst>
              <a:ext uri="{FF2B5EF4-FFF2-40B4-BE49-F238E27FC236}">
                <a16:creationId xmlns:a16="http://schemas.microsoft.com/office/drawing/2014/main" id="{89B3876A-B976-45EF-B6C7-1168D7904F7B}"/>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8799B8AE-A174-4E2F-9703-9F6CFF78AE54}"/>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62075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C6C2BB6-EBDF-4324-AE7C-EBE0D64ACB08}"/>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3" name="Alt Bilgi Yer Tutucusu 2">
            <a:extLst>
              <a:ext uri="{FF2B5EF4-FFF2-40B4-BE49-F238E27FC236}">
                <a16:creationId xmlns:a16="http://schemas.microsoft.com/office/drawing/2014/main" id="{C87D74B9-AE87-4A90-B5E0-423D29B3E671}"/>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BA22B3DA-D100-4A55-88DC-ED9F79D583DE}"/>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177400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3FE7EC-1F67-4B06-9EB3-05AC4F8603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193E047-8327-40E5-8B16-7EDB4389A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99D995A7-FEF2-49FC-B810-A80958713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3B0581-E397-45B0-ADBC-9AD2A5CB70C6}"/>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6" name="Alt Bilgi Yer Tutucusu 5">
            <a:extLst>
              <a:ext uri="{FF2B5EF4-FFF2-40B4-BE49-F238E27FC236}">
                <a16:creationId xmlns:a16="http://schemas.microsoft.com/office/drawing/2014/main" id="{AD9925C7-07F1-4DC2-B57D-0639C1EAA1B3}"/>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47773A9-0EAD-45A7-8A94-E48830EEDE24}"/>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71858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B71BAF-373F-43F8-8C0D-3BF5C8CC126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9686B841-355F-4DB1-B1D4-E00B935DD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1A102084-7CDE-4FF7-B6A4-8FB3EF7E5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E18786D-DD49-4CF4-8465-3373CDF7ED07}"/>
              </a:ext>
            </a:extLst>
          </p:cNvPr>
          <p:cNvSpPr>
            <a:spLocks noGrp="1"/>
          </p:cNvSpPr>
          <p:nvPr>
            <p:ph type="dt" sz="half" idx="10"/>
          </p:nvPr>
        </p:nvSpPr>
        <p:spPr/>
        <p:txBody>
          <a:bodyPr/>
          <a:lstStyle/>
          <a:p>
            <a:fld id="{D3F8BCF9-18B6-441E-A5ED-10C7D0719F11}" type="datetimeFigureOut">
              <a:rPr lang="en-US" smtClean="0"/>
              <a:t>2/20/2020</a:t>
            </a:fld>
            <a:endParaRPr lang="en-US"/>
          </a:p>
        </p:txBody>
      </p:sp>
      <p:sp>
        <p:nvSpPr>
          <p:cNvPr id="6" name="Alt Bilgi Yer Tutucusu 5">
            <a:extLst>
              <a:ext uri="{FF2B5EF4-FFF2-40B4-BE49-F238E27FC236}">
                <a16:creationId xmlns:a16="http://schemas.microsoft.com/office/drawing/2014/main" id="{3FBE4544-DDA0-4651-90DE-C606109C74D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C5BC4A8-FAC3-40FE-8A52-7F155C467047}"/>
              </a:ext>
            </a:extLst>
          </p:cNvPr>
          <p:cNvSpPr>
            <a:spLocks noGrp="1"/>
          </p:cNvSpPr>
          <p:nvPr>
            <p:ph type="sldNum" sz="quarter" idx="12"/>
          </p:nvPr>
        </p:nvSpPr>
        <p:spPr/>
        <p:txBody>
          <a:bodyPr/>
          <a:lstStyle/>
          <a:p>
            <a:fld id="{3CDB42C8-7FDD-4093-A52E-102A568FAF38}" type="slidenum">
              <a:rPr lang="en-US" smtClean="0"/>
              <a:t>‹#›</a:t>
            </a:fld>
            <a:endParaRPr lang="en-US"/>
          </a:p>
        </p:txBody>
      </p:sp>
    </p:spTree>
    <p:extLst>
      <p:ext uri="{BB962C8B-B14F-4D97-AF65-F5344CB8AC3E}">
        <p14:creationId xmlns:p14="http://schemas.microsoft.com/office/powerpoint/2010/main" val="98942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537BDFC-ECA5-4E40-BA44-B95945F49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BBD2294-0219-436F-A3B3-1391B9488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77A6C33-DB1B-41D4-AB7F-C3223E348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8BCF9-18B6-441E-A5ED-10C7D0719F11}" type="datetimeFigureOut">
              <a:rPr lang="en-US" smtClean="0"/>
              <a:t>2/20/2020</a:t>
            </a:fld>
            <a:endParaRPr lang="en-US"/>
          </a:p>
        </p:txBody>
      </p:sp>
      <p:sp>
        <p:nvSpPr>
          <p:cNvPr id="5" name="Alt Bilgi Yer Tutucusu 4">
            <a:extLst>
              <a:ext uri="{FF2B5EF4-FFF2-40B4-BE49-F238E27FC236}">
                <a16:creationId xmlns:a16="http://schemas.microsoft.com/office/drawing/2014/main" id="{2234FCD2-BFA1-4F11-964D-AC9A8FEB7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FB4A9AAE-4007-477A-985F-AC22414AF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B42C8-7FDD-4093-A52E-102A568FAF38}" type="slidenum">
              <a:rPr lang="en-US" smtClean="0"/>
              <a:t>‹#›</a:t>
            </a:fld>
            <a:endParaRPr lang="en-US"/>
          </a:p>
        </p:txBody>
      </p:sp>
    </p:spTree>
    <p:extLst>
      <p:ext uri="{BB962C8B-B14F-4D97-AF65-F5344CB8AC3E}">
        <p14:creationId xmlns:p14="http://schemas.microsoft.com/office/powerpoint/2010/main" val="71395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gif"/></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ec.europa.eu/info/funding-tenders/opportunities/portal/screen/how-to-participate/participant-registe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6.w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8.emf"/><Relationship Id="rId5" Type="http://schemas.openxmlformats.org/officeDocument/2006/relationships/package" Target="../embeddings/Microsoft_Excel_Worksheet.xlsx"/><Relationship Id="rId4" Type="http://schemas.openxmlformats.org/officeDocument/2006/relationships/image" Target="../media/image24.png"/></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8A52FC74-8D8D-4C61-AAA0-C7A3B1799C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2981" y="1424608"/>
            <a:ext cx="4716710" cy="42014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834502" y="2220686"/>
            <a:ext cx="4057095" cy="194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zh-HK" sz="4400" b="1" dirty="0">
                <a:solidFill>
                  <a:schemeClr val="accent5">
                    <a:lumMod val="50000"/>
                  </a:schemeClr>
                </a:solidFill>
                <a:cs typeface="Calibri" panose="020F0502020204030204" pitchFamily="34" charset="0"/>
              </a:rPr>
              <a:t>PROJECT </a:t>
            </a:r>
            <a:r>
              <a:rPr lang="en-US" altLang="zh-HK" sz="4400" b="1" dirty="0" smtClean="0">
                <a:solidFill>
                  <a:schemeClr val="accent5">
                    <a:lumMod val="50000"/>
                  </a:schemeClr>
                </a:solidFill>
                <a:cs typeface="Calibri" panose="020F0502020204030204" pitchFamily="34" charset="0"/>
              </a:rPr>
              <a:t>PROPOSAL DEVELOPMENT</a:t>
            </a:r>
            <a:endParaRPr lang="en-US" altLang="zh-HK" sz="4400" b="1" dirty="0">
              <a:solidFill>
                <a:schemeClr val="accent5">
                  <a:lumMod val="50000"/>
                </a:schemeClr>
              </a:solidFill>
              <a:cs typeface="Calibri" panose="020F0502020204030204" pitchFamily="34" charset="0"/>
            </a:endParaRPr>
          </a:p>
        </p:txBody>
      </p:sp>
    </p:spTree>
    <p:extLst>
      <p:ext uri="{BB962C8B-B14F-4D97-AF65-F5344CB8AC3E}">
        <p14:creationId xmlns:p14="http://schemas.microsoft.com/office/powerpoint/2010/main" val="424267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5723F-F596-427E-8E97-26EAAEBCC96C}"/>
              </a:ext>
            </a:extLst>
          </p:cNvPr>
          <p:cNvSpPr>
            <a:spLocks noGrp="1"/>
          </p:cNvSpPr>
          <p:nvPr>
            <p:ph type="title"/>
          </p:nvPr>
        </p:nvSpPr>
        <p:spPr>
          <a:xfrm>
            <a:off x="201839" y="808579"/>
            <a:ext cx="11876809" cy="5636466"/>
          </a:xfrm>
        </p:spPr>
        <p:txBody>
          <a:bodyPr>
            <a:noAutofit/>
          </a:bodyPr>
          <a:lstStyle/>
          <a:p>
            <a:r>
              <a:rPr lang="en-US" sz="2200" b="1" dirty="0">
                <a:latin typeface="+mn-lt"/>
              </a:rPr>
              <a:t>3.	</a:t>
            </a:r>
            <a:r>
              <a:rPr lang="en-US" sz="2200" b="1" dirty="0" smtClean="0">
                <a:latin typeface="+mn-lt"/>
              </a:rPr>
              <a:t>Implementation</a:t>
            </a:r>
            <a:br>
              <a:rPr lang="en-US" sz="2200" b="1" dirty="0" smtClean="0">
                <a:latin typeface="+mn-lt"/>
              </a:rPr>
            </a:br>
            <a:r>
              <a:rPr lang="en-US" sz="2200" b="1" dirty="0" smtClean="0">
                <a:latin typeface="+mn-lt"/>
              </a:rPr>
              <a:t/>
            </a:r>
            <a:br>
              <a:rPr lang="en-US" sz="2200" b="1" dirty="0" smtClean="0">
                <a:latin typeface="+mn-lt"/>
              </a:rPr>
            </a:br>
            <a:r>
              <a:rPr lang="en-US" sz="2000" dirty="0">
                <a:latin typeface="+mn-lt"/>
              </a:rPr>
              <a:t/>
            </a:r>
            <a:br>
              <a:rPr lang="en-US" sz="2000" dirty="0">
                <a:latin typeface="+mn-lt"/>
              </a:rPr>
            </a:br>
            <a:r>
              <a:rPr lang="en-US" sz="2000" dirty="0" smtClean="0">
                <a:latin typeface="+mn-lt"/>
              </a:rPr>
              <a:t>3.1 </a:t>
            </a:r>
            <a:r>
              <a:rPr lang="en-US" sz="2400" b="1" dirty="0" smtClean="0">
                <a:latin typeface="+mn-lt"/>
              </a:rPr>
              <a:t>Work </a:t>
            </a:r>
            <a:r>
              <a:rPr lang="en-US" sz="2400" b="1" dirty="0">
                <a:latin typeface="+mn-lt"/>
              </a:rPr>
              <a:t>plan </a:t>
            </a:r>
            <a:r>
              <a:rPr lang="en-US" sz="2000" dirty="0">
                <a:latin typeface="+mn-lt"/>
              </a:rPr>
              <a:t>— Work packages, deliverables and milestones</a:t>
            </a:r>
            <a:r>
              <a:rPr lang="tr-TR" sz="2000" dirty="0">
                <a:latin typeface="+mn-lt"/>
              </a:rPr>
              <a:t>; </a:t>
            </a:r>
            <a:r>
              <a:rPr lang="en-US" sz="2000" dirty="0">
                <a:latin typeface="+mn-lt"/>
              </a:rPr>
              <a:t>brief presentation of the overall structure of the work plan;</a:t>
            </a:r>
            <a:r>
              <a:rPr lang="tr-TR" sz="2000" dirty="0">
                <a:latin typeface="+mn-lt"/>
              </a:rPr>
              <a:t> </a:t>
            </a:r>
            <a:r>
              <a:rPr lang="en-US" sz="2000" dirty="0">
                <a:latin typeface="+mn-lt"/>
              </a:rPr>
              <a:t>timing of the different work </a:t>
            </a:r>
            <a:r>
              <a:rPr lang="en-US" sz="2000" dirty="0" smtClean="0">
                <a:latin typeface="+mn-lt"/>
              </a:rPr>
              <a:t>packages </a:t>
            </a:r>
            <a:r>
              <a:rPr lang="en-US" sz="2000" dirty="0">
                <a:latin typeface="+mn-lt"/>
              </a:rPr>
              <a:t>and their components (Gantt chart or similar);</a:t>
            </a:r>
            <a:r>
              <a:rPr lang="tr-TR" sz="2000" dirty="0">
                <a:latin typeface="+mn-lt"/>
              </a:rPr>
              <a:t> </a:t>
            </a:r>
            <a:r>
              <a:rPr lang="en-US" sz="2000" dirty="0" smtClean="0">
                <a:latin typeface="+mn-lt"/>
              </a:rPr>
              <a:t>detailed </a:t>
            </a:r>
            <a:r>
              <a:rPr lang="en-US" sz="2000" dirty="0">
                <a:latin typeface="+mn-lt"/>
              </a:rPr>
              <a:t>work description</a:t>
            </a:r>
            <a:r>
              <a:rPr lang="tr-TR" sz="2000" dirty="0">
                <a:latin typeface="+mn-lt"/>
              </a:rPr>
              <a:t>. </a:t>
            </a:r>
            <a:r>
              <a:rPr lang="tr-TR" sz="2000" dirty="0" err="1">
                <a:latin typeface="+mn-lt"/>
              </a:rPr>
              <a:t>Use</a:t>
            </a:r>
            <a:r>
              <a:rPr lang="tr-TR" sz="2000" dirty="0">
                <a:latin typeface="+mn-lt"/>
              </a:rPr>
              <a:t> </a:t>
            </a:r>
            <a:r>
              <a:rPr lang="tr-TR" sz="2000" dirty="0" err="1">
                <a:latin typeface="+mn-lt"/>
              </a:rPr>
              <a:t>ready</a:t>
            </a:r>
            <a:r>
              <a:rPr lang="tr-TR" sz="2000" dirty="0">
                <a:latin typeface="+mn-lt"/>
              </a:rPr>
              <a:t> format </a:t>
            </a:r>
            <a:r>
              <a:rPr lang="tr-TR" sz="2000" dirty="0" err="1">
                <a:latin typeface="+mn-lt"/>
              </a:rPr>
              <a:t>tables</a:t>
            </a:r>
            <a:r>
              <a:rPr lang="tr-TR" sz="2000" dirty="0">
                <a:latin typeface="+mn-lt"/>
              </a:rPr>
              <a:t>; </a:t>
            </a:r>
            <a:r>
              <a:rPr lang="en-US" sz="2000" dirty="0">
                <a:latin typeface="+mn-lt"/>
              </a:rPr>
              <a:t>graphical presentation of the </a:t>
            </a:r>
            <a:r>
              <a:rPr lang="en-US" sz="2000" dirty="0" smtClean="0">
                <a:latin typeface="+mn-lt"/>
              </a:rPr>
              <a:t>components </a:t>
            </a:r>
            <a:r>
              <a:rPr lang="en-US" sz="2000" dirty="0">
                <a:latin typeface="+mn-lt"/>
              </a:rPr>
              <a:t>showing how they inter-relate (Pert chart or similar</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smtClean="0">
                <a:latin typeface="+mn-lt"/>
              </a:rPr>
              <a:t>3.2 </a:t>
            </a:r>
            <a:r>
              <a:rPr lang="en-US" sz="2400" b="1" dirty="0" smtClean="0">
                <a:latin typeface="+mn-lt"/>
              </a:rPr>
              <a:t>Management </a:t>
            </a:r>
            <a:r>
              <a:rPr lang="en-US" sz="2400" b="1" dirty="0">
                <a:latin typeface="+mn-lt"/>
              </a:rPr>
              <a:t>structure and </a:t>
            </a:r>
            <a:r>
              <a:rPr lang="en-US" sz="2400" b="1" dirty="0" smtClean="0">
                <a:latin typeface="+mn-lt"/>
              </a:rPr>
              <a:t>procedures:</a:t>
            </a:r>
            <a:r>
              <a:rPr lang="tr-TR" sz="2400" b="1" dirty="0" smtClean="0">
                <a:latin typeface="+mn-lt"/>
              </a:rPr>
              <a:t> </a:t>
            </a:r>
            <a:r>
              <a:rPr lang="en-US" sz="2000" dirty="0">
                <a:latin typeface="+mn-lt"/>
              </a:rPr>
              <a:t>Describe the </a:t>
            </a:r>
            <a:r>
              <a:rPr lang="en-US" sz="2000" dirty="0" err="1">
                <a:latin typeface="+mn-lt"/>
              </a:rPr>
              <a:t>organisational</a:t>
            </a:r>
            <a:r>
              <a:rPr lang="en-US" sz="2000" dirty="0">
                <a:latin typeface="+mn-lt"/>
              </a:rPr>
              <a:t> structure and the decision-making</a:t>
            </a:r>
            <a:r>
              <a:rPr lang="tr-TR" sz="2000" dirty="0">
                <a:latin typeface="+mn-lt"/>
              </a:rPr>
              <a:t>; </a:t>
            </a:r>
            <a:r>
              <a:rPr lang="en-US" sz="2000" dirty="0">
                <a:latin typeface="+mn-lt"/>
              </a:rPr>
              <a:t>Explain why the </a:t>
            </a:r>
            <a:r>
              <a:rPr lang="en-US" sz="2000" dirty="0" err="1">
                <a:latin typeface="+mn-lt"/>
              </a:rPr>
              <a:t>organisational</a:t>
            </a:r>
            <a:r>
              <a:rPr lang="en-US" sz="2000" dirty="0">
                <a:latin typeface="+mn-lt"/>
              </a:rPr>
              <a:t> structure </a:t>
            </a:r>
            <a:r>
              <a:rPr lang="en-US" sz="2000" dirty="0" smtClean="0">
                <a:latin typeface="+mn-lt"/>
              </a:rPr>
              <a:t>and </a:t>
            </a:r>
            <a:r>
              <a:rPr lang="en-US" sz="2000" dirty="0">
                <a:latin typeface="+mn-lt"/>
              </a:rPr>
              <a:t>decision-making mechanisms are appropriate to the </a:t>
            </a:r>
            <a:r>
              <a:rPr lang="en-US" sz="2000" dirty="0" smtClean="0">
                <a:latin typeface="+mn-lt"/>
              </a:rPr>
              <a:t> complexity </a:t>
            </a:r>
            <a:r>
              <a:rPr lang="en-US" sz="2000" dirty="0">
                <a:latin typeface="+mn-lt"/>
              </a:rPr>
              <a:t>and scale of the action</a:t>
            </a:r>
            <a:r>
              <a:rPr lang="tr-TR" sz="2000" dirty="0">
                <a:latin typeface="+mn-lt"/>
              </a:rPr>
              <a:t>; </a:t>
            </a:r>
            <a:r>
              <a:rPr lang="en-US" sz="2000" dirty="0">
                <a:latin typeface="+mn-lt"/>
              </a:rPr>
              <a:t>Describe, where relevant, how effective innovation </a:t>
            </a:r>
            <a:r>
              <a:rPr lang="en-US" sz="2000" dirty="0" smtClean="0">
                <a:latin typeface="+mn-lt"/>
              </a:rPr>
              <a:t>management </a:t>
            </a:r>
            <a:r>
              <a:rPr lang="en-US" sz="2000" dirty="0">
                <a:latin typeface="+mn-lt"/>
              </a:rPr>
              <a:t>will be addressed in the management structure and work plan</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smtClean="0">
                <a:latin typeface="+mn-lt"/>
              </a:rPr>
              <a:t>3.3 </a:t>
            </a:r>
            <a:r>
              <a:rPr lang="en-US" sz="2400" b="1" dirty="0">
                <a:latin typeface="+mn-lt"/>
              </a:rPr>
              <a:t>Consortium as a whole</a:t>
            </a:r>
            <a:r>
              <a:rPr lang="en-GB" sz="2400" b="1" dirty="0">
                <a:latin typeface="+mn-lt"/>
              </a:rPr>
              <a:t>:</a:t>
            </a:r>
            <a:r>
              <a:rPr lang="tr-TR" sz="2400" b="1" dirty="0">
                <a:latin typeface="+mn-lt"/>
              </a:rPr>
              <a:t> </a:t>
            </a:r>
            <a:r>
              <a:rPr lang="en-US" sz="2400" b="1" dirty="0">
                <a:latin typeface="+mn-lt"/>
              </a:rPr>
              <a:t>  </a:t>
            </a:r>
            <a:r>
              <a:rPr lang="en-US" sz="2000" dirty="0">
                <a:latin typeface="+mn-lt"/>
              </a:rPr>
              <a:t>The individual members of the consortium are described in a separate section 4. There is no need to repeat that information here</a:t>
            </a:r>
            <a:r>
              <a:rPr lang="tr-TR" sz="2000" dirty="0">
                <a:latin typeface="+mn-lt"/>
              </a:rPr>
              <a:t>; </a:t>
            </a:r>
            <a:r>
              <a:rPr lang="en-US" sz="2000" dirty="0">
                <a:latin typeface="+mn-lt"/>
              </a:rPr>
              <a:t>Describe the consortium. How will it match the action’s objectives? How do the members complement one another (and cover the value chain, where appropriate)? In what way does each of them contribute to the action? How will they be able to work effectively together? </a:t>
            </a:r>
            <a:r>
              <a:rPr lang="en-US" sz="2000" dirty="0" smtClean="0">
                <a:latin typeface="+mn-lt"/>
              </a:rPr>
              <a:t/>
            </a:r>
            <a:br>
              <a:rPr lang="en-US" sz="2000" dirty="0" smtClean="0">
                <a:latin typeface="+mn-lt"/>
              </a:rPr>
            </a:br>
            <a:r>
              <a:rPr lang="tr-TR" sz="2000" dirty="0" smtClean="0">
                <a:latin typeface="+mn-lt"/>
              </a:rPr>
              <a:t> </a:t>
            </a:r>
            <a:r>
              <a:rPr lang="en-US" sz="2000" dirty="0">
                <a:latin typeface="+mn-lt"/>
              </a:rPr>
              <a:t/>
            </a:r>
            <a:br>
              <a:rPr lang="en-US" sz="2000" dirty="0">
                <a:latin typeface="+mn-lt"/>
              </a:rPr>
            </a:br>
            <a:r>
              <a:rPr lang="en-US" sz="2000" dirty="0" smtClean="0">
                <a:latin typeface="+mn-lt"/>
              </a:rPr>
              <a:t>3.4 </a:t>
            </a:r>
            <a:r>
              <a:rPr lang="en-US" sz="2400" b="1" dirty="0">
                <a:latin typeface="+mn-lt"/>
              </a:rPr>
              <a:t>Resources to be committed</a:t>
            </a:r>
            <a:r>
              <a:rPr lang="en-GB" sz="2400" b="1" dirty="0">
                <a:latin typeface="+mn-lt"/>
              </a:rPr>
              <a:t>:</a:t>
            </a:r>
            <a:r>
              <a:rPr lang="en-US" sz="2400" b="1" dirty="0">
                <a:latin typeface="+mn-lt"/>
              </a:rPr>
              <a:t> </a:t>
            </a:r>
            <a:r>
              <a:rPr lang="en-US" sz="2000" dirty="0">
                <a:latin typeface="+mn-lt"/>
              </a:rPr>
              <a:t>Please make sure the information in this section matches the costs as stated in the budget table in section 3 of the administrative proposal forms, and the number of person/months, shown in the detailed work package descriptions.</a:t>
            </a:r>
            <a:r>
              <a:rPr lang="tr-TR" sz="2000" dirty="0">
                <a:latin typeface="+mn-lt"/>
              </a:rPr>
              <a:t> </a:t>
            </a:r>
            <a:r>
              <a:rPr lang="en-US" sz="2000" dirty="0">
                <a:latin typeface="+mn-lt"/>
              </a:rPr>
              <a:t>Please provide the following:</a:t>
            </a:r>
            <a:r>
              <a:rPr lang="tr-TR" sz="2000" dirty="0">
                <a:latin typeface="+mn-lt"/>
              </a:rPr>
              <a:t> Ready</a:t>
            </a:r>
            <a:r>
              <a:rPr lang="en-US" sz="2000" dirty="0">
                <a:latin typeface="+mn-lt"/>
              </a:rPr>
              <a:t> table showing number of person/months require</a:t>
            </a:r>
            <a:r>
              <a:rPr lang="tr-TR" sz="2000" dirty="0">
                <a:latin typeface="+mn-lt"/>
              </a:rPr>
              <a:t>d; Ready</a:t>
            </a:r>
            <a:r>
              <a:rPr lang="en-US" sz="2000" dirty="0">
                <a:latin typeface="+mn-lt"/>
              </a:rPr>
              <a:t> table showing ‘other direct costs’ for participants</a:t>
            </a:r>
            <a:r>
              <a:rPr lang="en-US" sz="1200" dirty="0"/>
              <a:t/>
            </a:r>
            <a:br>
              <a:rPr lang="en-US" sz="1200" dirty="0"/>
            </a:br>
            <a:r>
              <a:rPr lang="en-US" sz="1200" dirty="0"/>
              <a:t/>
            </a:r>
            <a:br>
              <a:rPr lang="en-US" sz="1200" dirty="0"/>
            </a:br>
            <a:endParaRPr lang="en-US" sz="1200" dirty="0"/>
          </a:p>
        </p:txBody>
      </p:sp>
      <p:sp>
        <p:nvSpPr>
          <p:cNvPr id="3" name="Dikdörtgen 2">
            <a:extLst>
              <a:ext uri="{FF2B5EF4-FFF2-40B4-BE49-F238E27FC236}">
                <a16:creationId xmlns:a16="http://schemas.microsoft.com/office/drawing/2014/main" id="{4FC4FF29-D40F-4E51-A05C-71D17B6D9E1E}"/>
              </a:ext>
            </a:extLst>
          </p:cNvPr>
          <p:cNvSpPr/>
          <p:nvPr/>
        </p:nvSpPr>
        <p:spPr>
          <a:xfrm>
            <a:off x="5371862" y="166932"/>
            <a:ext cx="6551217" cy="461665"/>
          </a:xfrm>
          <a:prstGeom prst="rect">
            <a:avLst/>
          </a:prstGeom>
        </p:spPr>
        <p:txBody>
          <a:bodyPr wrap="none">
            <a:spAutoFit/>
          </a:bodyPr>
          <a:lstStyle/>
          <a:p>
            <a:r>
              <a:rPr lang="en-US" sz="2400" b="1" dirty="0"/>
              <a:t>Technical Annexes</a:t>
            </a:r>
            <a:r>
              <a:rPr lang="tr-TR" sz="2400" b="1" dirty="0"/>
              <a:t> Content (Example of H2020</a:t>
            </a:r>
            <a:r>
              <a:rPr lang="tr-TR" sz="2400" b="1" dirty="0" smtClean="0"/>
              <a:t>)</a:t>
            </a:r>
            <a:r>
              <a:rPr lang="en-US" sz="2400" b="1" dirty="0" smtClean="0"/>
              <a:t> </a:t>
            </a:r>
            <a:endParaRPr lang="en-US" sz="2400" dirty="0"/>
          </a:p>
        </p:txBody>
      </p:sp>
    </p:spTree>
    <p:extLst>
      <p:ext uri="{BB962C8B-B14F-4D97-AF65-F5344CB8AC3E}">
        <p14:creationId xmlns:p14="http://schemas.microsoft.com/office/powerpoint/2010/main" val="210120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85C38842-8FB7-4BDD-9045-F655CC36A0A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299461" y="133811"/>
            <a:ext cx="796336" cy="79633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8E969192-924A-4A50-827C-9C3AB07C1A34}"/>
              </a:ext>
            </a:extLst>
          </p:cNvPr>
          <p:cNvSpPr/>
          <p:nvPr/>
        </p:nvSpPr>
        <p:spPr>
          <a:xfrm>
            <a:off x="162896" y="254980"/>
            <a:ext cx="7786485" cy="553998"/>
          </a:xfrm>
          <a:prstGeom prst="rect">
            <a:avLst/>
          </a:prstGeom>
        </p:spPr>
        <p:txBody>
          <a:bodyPr wrap="square">
            <a:spAutoFit/>
          </a:bodyPr>
          <a:lstStyle/>
          <a:p>
            <a:r>
              <a:rPr lang="en-US" sz="3000" b="1" i="1" dirty="0">
                <a:latin typeface="StoneSerif"/>
              </a:rPr>
              <a:t>Activity, resource</a:t>
            </a:r>
            <a:r>
              <a:rPr lang="tr-TR" sz="3000" b="1" i="1" dirty="0">
                <a:latin typeface="StoneSerif"/>
              </a:rPr>
              <a:t> </a:t>
            </a:r>
            <a:r>
              <a:rPr lang="en-US" sz="3000" b="1" i="1" dirty="0">
                <a:latin typeface="StoneSerif"/>
              </a:rPr>
              <a:t>and cost </a:t>
            </a:r>
            <a:r>
              <a:rPr lang="en-US" sz="3000" b="1" i="1" dirty="0" smtClean="0">
                <a:latin typeface="StoneSerif"/>
              </a:rPr>
              <a:t>schedules</a:t>
            </a:r>
            <a:endParaRPr lang="en-GB" sz="3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 y="1073020"/>
            <a:ext cx="3994602" cy="5509200"/>
          </a:xfrm>
          <a:prstGeom prst="rect">
            <a:avLst/>
          </a:prstGeom>
        </p:spPr>
        <p:txBody>
          <a:bodyPr wrap="square">
            <a:spAutoFit/>
          </a:bodyPr>
          <a:lstStyle/>
          <a:p>
            <a:pPr marL="342900" indent="-342900">
              <a:buFont typeface="Arial" panose="020B0604020202020204" pitchFamily="34" charset="0"/>
              <a:buChar char="•"/>
            </a:pPr>
            <a:r>
              <a:rPr lang="en-US" sz="2200" dirty="0"/>
              <a:t>Once the </a:t>
            </a:r>
            <a:r>
              <a:rPr lang="en-US" sz="2200" dirty="0" err="1"/>
              <a:t>Logframe</a:t>
            </a:r>
            <a:r>
              <a:rPr lang="en-US" sz="2200" dirty="0"/>
              <a:t> matrix itself is complete, it is then</a:t>
            </a:r>
            <a:r>
              <a:rPr lang="tr-TR" sz="2200" dirty="0"/>
              <a:t> </a:t>
            </a:r>
            <a:r>
              <a:rPr lang="en-US" sz="2200" dirty="0"/>
              <a:t>possible to use the identified Activities (which may or</a:t>
            </a:r>
            <a:r>
              <a:rPr lang="tr-TR" sz="2200" dirty="0"/>
              <a:t> </a:t>
            </a:r>
            <a:r>
              <a:rPr lang="en-US" sz="2200" dirty="0"/>
              <a:t>may not be actually included in the matrix itself) to</a:t>
            </a:r>
            <a:r>
              <a:rPr lang="tr-TR" sz="2200" dirty="0"/>
              <a:t> </a:t>
            </a:r>
            <a:r>
              <a:rPr lang="en-US" sz="2200" dirty="0"/>
              <a:t>further </a:t>
            </a:r>
            <a:r>
              <a:rPr lang="en-US" sz="2200" dirty="0" err="1"/>
              <a:t>analyse</a:t>
            </a:r>
            <a:r>
              <a:rPr lang="en-US" sz="2200" dirty="0"/>
              <a:t> issues of timing, dependency and</a:t>
            </a:r>
            <a:r>
              <a:rPr lang="tr-TR" sz="2200" dirty="0"/>
              <a:t> </a:t>
            </a:r>
            <a:r>
              <a:rPr lang="en-US" sz="2200" dirty="0"/>
              <a:t>responsibility using an activity scheduling (or Gantt</a:t>
            </a:r>
            <a:r>
              <a:rPr lang="tr-TR" sz="2200" dirty="0"/>
              <a:t> </a:t>
            </a:r>
            <a:r>
              <a:rPr lang="en-US" sz="2200" dirty="0"/>
              <a:t>chart) format</a:t>
            </a:r>
            <a:endParaRPr lang="tr-TR" sz="2200" dirty="0"/>
          </a:p>
          <a:p>
            <a:pPr marL="342900" indent="-342900">
              <a:buFont typeface="Arial" panose="020B0604020202020204" pitchFamily="34" charset="0"/>
              <a:buChar char="•"/>
            </a:pPr>
            <a:r>
              <a:rPr lang="en-US" sz="2200" dirty="0"/>
              <a:t>The format can be adapted to fit with the expected</a:t>
            </a:r>
            <a:r>
              <a:rPr lang="tr-TR" sz="2200" dirty="0"/>
              <a:t> </a:t>
            </a:r>
            <a:r>
              <a:rPr lang="en-US" sz="2200" dirty="0"/>
              <a:t>duration of the project in question and to the level of</a:t>
            </a:r>
            <a:r>
              <a:rPr lang="tr-TR" sz="2200" dirty="0"/>
              <a:t> </a:t>
            </a:r>
            <a:r>
              <a:rPr lang="en-US" sz="2200" dirty="0"/>
              <a:t>detail that it is useful and practical to provide.</a:t>
            </a:r>
          </a:p>
        </p:txBody>
      </p:sp>
      <p:pic>
        <p:nvPicPr>
          <p:cNvPr id="5" name="Resim 4">
            <a:extLst>
              <a:ext uri="{FF2B5EF4-FFF2-40B4-BE49-F238E27FC236}">
                <a16:creationId xmlns:a16="http://schemas.microsoft.com/office/drawing/2014/main" id="{2CDA2B43-3CEB-4830-B166-5A7A7E22A175}"/>
              </a:ext>
            </a:extLst>
          </p:cNvPr>
          <p:cNvPicPr>
            <a:picLocks noChangeAspect="1"/>
          </p:cNvPicPr>
          <p:nvPr/>
        </p:nvPicPr>
        <p:blipFill>
          <a:blip r:embed="rId3"/>
          <a:stretch>
            <a:fillRect/>
          </a:stretch>
        </p:blipFill>
        <p:spPr>
          <a:xfrm>
            <a:off x="4232788" y="996772"/>
            <a:ext cx="7669160" cy="4317275"/>
          </a:xfrm>
          <a:prstGeom prst="rect">
            <a:avLst/>
          </a:prstGeom>
        </p:spPr>
      </p:pic>
      <p:sp>
        <p:nvSpPr>
          <p:cNvPr id="6" name="Dikdörtgen 5">
            <a:extLst>
              <a:ext uri="{FF2B5EF4-FFF2-40B4-BE49-F238E27FC236}">
                <a16:creationId xmlns:a16="http://schemas.microsoft.com/office/drawing/2014/main" id="{8EC6DD77-2E0D-4FAD-8E4A-0203198CFAF9}"/>
              </a:ext>
            </a:extLst>
          </p:cNvPr>
          <p:cNvSpPr/>
          <p:nvPr/>
        </p:nvSpPr>
        <p:spPr>
          <a:xfrm>
            <a:off x="4232788" y="5380672"/>
            <a:ext cx="8101195" cy="1477328"/>
          </a:xfrm>
          <a:prstGeom prst="rect">
            <a:avLst/>
          </a:prstGeom>
        </p:spPr>
        <p:txBody>
          <a:bodyPr wrap="square">
            <a:spAutoFit/>
          </a:bodyPr>
          <a:lstStyle/>
          <a:p>
            <a:r>
              <a:rPr lang="en-US" dirty="0"/>
              <a:t>The specific Gantt Chart for each project may vary according to the nature of the project, but should convey the following information:</a:t>
            </a:r>
          </a:p>
          <a:p>
            <a:pPr marL="285750" indent="-285750">
              <a:buFont typeface="Wingdings" panose="05000000000000000000" pitchFamily="2" charset="2"/>
              <a:buChar char="§"/>
            </a:pPr>
            <a:r>
              <a:rPr lang="en-US" dirty="0"/>
              <a:t>The specific activity to be conducted, organized sequentially according to results</a:t>
            </a:r>
          </a:p>
          <a:p>
            <a:pPr marL="285750" indent="-285750">
              <a:buFont typeface="Wingdings" panose="05000000000000000000" pitchFamily="2" charset="2"/>
              <a:buChar char="§"/>
            </a:pPr>
            <a:r>
              <a:rPr lang="en-US" dirty="0"/>
              <a:t>A specific time when this activity is to be undertaken and for how long</a:t>
            </a:r>
          </a:p>
          <a:p>
            <a:pPr marL="285750" indent="-285750">
              <a:buFont typeface="Wingdings" panose="05000000000000000000" pitchFamily="2" charset="2"/>
              <a:buChar char="§"/>
            </a:pPr>
            <a:r>
              <a:rPr lang="en-US" dirty="0"/>
              <a:t>Who is to take responsibility for this activity</a:t>
            </a:r>
          </a:p>
        </p:txBody>
      </p:sp>
    </p:spTree>
    <p:extLst>
      <p:ext uri="{BB962C8B-B14F-4D97-AF65-F5344CB8AC3E}">
        <p14:creationId xmlns:p14="http://schemas.microsoft.com/office/powerpoint/2010/main" val="21076423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85C38842-8FB7-4BDD-9045-F655CC36A0A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299461" y="133811"/>
            <a:ext cx="796336" cy="79633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8E969192-924A-4A50-827C-9C3AB07C1A34}"/>
              </a:ext>
            </a:extLst>
          </p:cNvPr>
          <p:cNvSpPr/>
          <p:nvPr/>
        </p:nvSpPr>
        <p:spPr>
          <a:xfrm>
            <a:off x="162896" y="254980"/>
            <a:ext cx="7786485" cy="553998"/>
          </a:xfrm>
          <a:prstGeom prst="rect">
            <a:avLst/>
          </a:prstGeom>
          <a:solidFill>
            <a:schemeClr val="accent1">
              <a:lumMod val="40000"/>
              <a:lumOff val="60000"/>
            </a:schemeClr>
          </a:solidFill>
        </p:spPr>
        <p:txBody>
          <a:bodyPr wrap="square">
            <a:spAutoFit/>
          </a:bodyPr>
          <a:lstStyle/>
          <a:p>
            <a:r>
              <a:rPr lang="en-US" sz="3000" b="1" i="1" dirty="0" smtClean="0">
                <a:latin typeface="StoneSerif"/>
              </a:rPr>
              <a:t>Timetable - example</a:t>
            </a:r>
            <a:endParaRPr lang="en-GB" sz="3000" b="1"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35" y="1554480"/>
            <a:ext cx="11847270" cy="37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1301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8007710" cy="553998"/>
          </a:xfrm>
          <a:prstGeom prst="rect">
            <a:avLst/>
          </a:prstGeom>
        </p:spPr>
        <p:txBody>
          <a:bodyPr wrap="square">
            <a:spAutoFit/>
          </a:bodyPr>
          <a:lstStyle/>
          <a:p>
            <a:r>
              <a:rPr lang="en-US" sz="3000" b="1" i="1" dirty="0">
                <a:latin typeface="StoneSerif"/>
              </a:rPr>
              <a:t>Activity, resource</a:t>
            </a:r>
            <a:r>
              <a:rPr lang="tr-TR" sz="3000" b="1" i="1" dirty="0">
                <a:latin typeface="StoneSerif"/>
              </a:rPr>
              <a:t> </a:t>
            </a:r>
            <a:r>
              <a:rPr lang="en-US" sz="3000" b="1" i="1" dirty="0">
                <a:latin typeface="StoneSerif"/>
              </a:rPr>
              <a:t>and cost </a:t>
            </a:r>
            <a:r>
              <a:rPr lang="en-US" sz="3000" b="1" i="1" dirty="0" smtClean="0">
                <a:latin typeface="StoneSerif"/>
              </a:rPr>
              <a:t>schedules</a:t>
            </a:r>
            <a:endParaRPr lang="en-GB" sz="3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1270643"/>
            <a:ext cx="4173129" cy="3816429"/>
          </a:xfrm>
          <a:prstGeom prst="rect">
            <a:avLst/>
          </a:prstGeom>
        </p:spPr>
        <p:txBody>
          <a:bodyPr wrap="square">
            <a:spAutoFit/>
          </a:bodyPr>
          <a:lstStyle/>
          <a:p>
            <a:pPr algn="just"/>
            <a:r>
              <a:rPr lang="en-US" sz="2200" dirty="0"/>
              <a:t>Project budgeting in logical framework follows a detailed activity based costing framework. In essence the budget needs to directly correspond to the Project </a:t>
            </a:r>
            <a:r>
              <a:rPr lang="en-US" sz="2200" dirty="0" err="1"/>
              <a:t>Logframe</a:t>
            </a:r>
            <a:r>
              <a:rPr lang="en-US" sz="2200" dirty="0"/>
              <a:t> or plan. </a:t>
            </a:r>
            <a:endParaRPr lang="en-US" sz="2200" dirty="0" smtClean="0"/>
          </a:p>
          <a:p>
            <a:pPr algn="just"/>
            <a:endParaRPr lang="en-US" sz="2200" dirty="0" smtClean="0"/>
          </a:p>
          <a:p>
            <a:pPr algn="just"/>
            <a:r>
              <a:rPr lang="en-US" sz="2200" dirty="0" smtClean="0"/>
              <a:t>Each </a:t>
            </a:r>
            <a:r>
              <a:rPr lang="en-US" sz="2200" dirty="0"/>
              <a:t>project result, activity, and sub-activity need to be clearly identified and costed for the purpose of budgeting.</a:t>
            </a:r>
          </a:p>
        </p:txBody>
      </p:sp>
      <p:pic>
        <p:nvPicPr>
          <p:cNvPr id="2" name="Resim 1">
            <a:extLst>
              <a:ext uri="{FF2B5EF4-FFF2-40B4-BE49-F238E27FC236}">
                <a16:creationId xmlns:a16="http://schemas.microsoft.com/office/drawing/2014/main" id="{B754069A-89BE-4727-9D04-6258FF8DC740}"/>
              </a:ext>
            </a:extLst>
          </p:cNvPr>
          <p:cNvPicPr>
            <a:picLocks noChangeAspect="1"/>
          </p:cNvPicPr>
          <p:nvPr/>
        </p:nvPicPr>
        <p:blipFill rotWithShape="1">
          <a:blip r:embed="rId2"/>
          <a:srcRect l="24795" t="26123" r="42721" b="31700"/>
          <a:stretch/>
        </p:blipFill>
        <p:spPr>
          <a:xfrm>
            <a:off x="4336025" y="808978"/>
            <a:ext cx="7719111" cy="5777618"/>
          </a:xfrm>
          <a:prstGeom prst="rect">
            <a:avLst/>
          </a:prstGeom>
        </p:spPr>
      </p:pic>
      <p:pic>
        <p:nvPicPr>
          <p:cNvPr id="5" name="Picture 2" descr="Related image">
            <a:extLst>
              <a:ext uri="{FF2B5EF4-FFF2-40B4-BE49-F238E27FC236}">
                <a16:creationId xmlns:a16="http://schemas.microsoft.com/office/drawing/2014/main" id="{C95D0B48-98A9-44C9-830D-035E9B9654C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631168" y="6228096"/>
            <a:ext cx="423967" cy="42396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214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3ACAAE2-9F3F-4364-A0D0-0AADFB0D2C64}"/>
              </a:ext>
            </a:extLst>
          </p:cNvPr>
          <p:cNvSpPr/>
          <p:nvPr/>
        </p:nvSpPr>
        <p:spPr>
          <a:xfrm>
            <a:off x="589935" y="457200"/>
            <a:ext cx="11312013" cy="3139321"/>
          </a:xfrm>
          <a:prstGeom prst="rect">
            <a:avLst/>
          </a:prstGeom>
        </p:spPr>
        <p:txBody>
          <a:bodyPr wrap="square">
            <a:spAutoFit/>
          </a:bodyPr>
          <a:lstStyle/>
          <a:p>
            <a:pPr marL="342900" indent="-342900" algn="just">
              <a:buFont typeface="Arial" panose="020B0604020202020204" pitchFamily="34" charset="0"/>
              <a:buChar char="•"/>
            </a:pPr>
            <a:r>
              <a:rPr lang="en-US" sz="2200" dirty="0"/>
              <a:t>Once the Activities have been entered into the</a:t>
            </a:r>
            <a:r>
              <a:rPr lang="tr-TR" sz="2200" dirty="0"/>
              <a:t> </a:t>
            </a:r>
            <a:r>
              <a:rPr lang="en-US" sz="2200" dirty="0"/>
              <a:t>schedule, the resources necessary to undertake the</a:t>
            </a:r>
            <a:r>
              <a:rPr lang="tr-TR" sz="2200" dirty="0"/>
              <a:t> </a:t>
            </a:r>
            <a:r>
              <a:rPr lang="en-US" sz="2200" dirty="0"/>
              <a:t>Activities must be specified. As there will be a need to</a:t>
            </a:r>
            <a:r>
              <a:rPr lang="tr-TR" sz="2200" dirty="0"/>
              <a:t> </a:t>
            </a:r>
            <a:r>
              <a:rPr lang="en-US" sz="2200" dirty="0"/>
              <a:t>aggregate or </a:t>
            </a:r>
            <a:r>
              <a:rPr lang="en-US" sz="2200" dirty="0" err="1"/>
              <a:t>summarise</a:t>
            </a:r>
            <a:r>
              <a:rPr lang="en-US" sz="2200" dirty="0"/>
              <a:t> the cost information, the</a:t>
            </a:r>
            <a:r>
              <a:rPr lang="tr-TR" sz="2200" dirty="0"/>
              <a:t> </a:t>
            </a:r>
            <a:r>
              <a:rPr lang="en-US" sz="2200" dirty="0"/>
              <a:t>resources should be allocated to agreed cost</a:t>
            </a:r>
            <a:r>
              <a:rPr lang="tr-TR" sz="2200" dirty="0"/>
              <a:t> </a:t>
            </a:r>
            <a:r>
              <a:rPr lang="en-US" sz="2200" dirty="0"/>
              <a:t>categories.</a:t>
            </a:r>
            <a:endParaRPr lang="tr-TR" sz="2200" dirty="0"/>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en-US" sz="2200" dirty="0"/>
              <a:t>It is now possible to schedule cost per planning period</a:t>
            </a:r>
            <a:r>
              <a:rPr lang="tr-TR" sz="2200" dirty="0"/>
              <a:t> </a:t>
            </a:r>
            <a:r>
              <a:rPr lang="en-US" sz="2200" dirty="0"/>
              <a:t>using simple formulae to multiply the annual</a:t>
            </a:r>
            <a:r>
              <a:rPr lang="tr-TR" sz="2200" dirty="0"/>
              <a:t> </a:t>
            </a:r>
            <a:r>
              <a:rPr lang="en-US" sz="2200" dirty="0"/>
              <a:t>quantity by the unit cost. Once Total Costs have been</a:t>
            </a:r>
            <a:r>
              <a:rPr lang="tr-TR" sz="2200" dirty="0"/>
              <a:t> </a:t>
            </a:r>
            <a:r>
              <a:rPr lang="en-US" sz="2200" dirty="0"/>
              <a:t>calculated, it is important to remember that the</a:t>
            </a:r>
            <a:r>
              <a:rPr lang="tr-TR" sz="2200" dirty="0"/>
              <a:t> </a:t>
            </a:r>
            <a:r>
              <a:rPr lang="en-US" sz="2200" dirty="0"/>
              <a:t>implementing agency will be required to meet any</a:t>
            </a:r>
            <a:r>
              <a:rPr lang="tr-TR" sz="2200" dirty="0"/>
              <a:t> </a:t>
            </a:r>
            <a:r>
              <a:rPr lang="en-US" sz="2200" dirty="0"/>
              <a:t>recurrent costs of maintaining service provision</a:t>
            </a:r>
            <a:r>
              <a:rPr lang="tr-TR" sz="2200" dirty="0"/>
              <a:t> </a:t>
            </a:r>
            <a:r>
              <a:rPr lang="en-US" sz="2200" dirty="0"/>
              <a:t>beyond the life of the project. Recurrent Costs may be</a:t>
            </a:r>
            <a:r>
              <a:rPr lang="tr-TR" sz="2200" dirty="0"/>
              <a:t> </a:t>
            </a:r>
            <a:r>
              <a:rPr lang="en-US" sz="2200" dirty="0"/>
              <a:t>covered (fully or partly) through increased revenue</a:t>
            </a:r>
            <a:r>
              <a:rPr lang="tr-TR" sz="2200" dirty="0"/>
              <a:t> </a:t>
            </a:r>
            <a:r>
              <a:rPr lang="en-US" sz="2200" dirty="0"/>
              <a:t>that has been generated through project Activities</a:t>
            </a:r>
          </a:p>
        </p:txBody>
      </p:sp>
      <p:sp>
        <p:nvSpPr>
          <p:cNvPr id="6" name="Dikdörtgen 5">
            <a:extLst>
              <a:ext uri="{FF2B5EF4-FFF2-40B4-BE49-F238E27FC236}">
                <a16:creationId xmlns:a16="http://schemas.microsoft.com/office/drawing/2014/main" id="{9912F9E8-3198-47D7-AD8B-1203144CCD41}"/>
              </a:ext>
            </a:extLst>
          </p:cNvPr>
          <p:cNvSpPr/>
          <p:nvPr/>
        </p:nvSpPr>
        <p:spPr>
          <a:xfrm>
            <a:off x="1209369" y="4507397"/>
            <a:ext cx="8695728" cy="1569660"/>
          </a:xfrm>
          <a:prstGeom prst="rect">
            <a:avLst/>
          </a:prstGeom>
        </p:spPr>
        <p:txBody>
          <a:bodyPr wrap="square">
            <a:spAutoFit/>
          </a:bodyPr>
          <a:lstStyle/>
          <a:p>
            <a:r>
              <a:rPr lang="en-US" sz="2400" b="1" dirty="0"/>
              <a:t>Resource planning and budget preparation is a three-level process:</a:t>
            </a:r>
            <a:endParaRPr lang="tr-TR" sz="2400" b="1" dirty="0"/>
          </a:p>
          <a:p>
            <a:r>
              <a:rPr lang="en-US" sz="2400" b="1" dirty="0"/>
              <a:t>1.</a:t>
            </a:r>
            <a:r>
              <a:rPr lang="tr-TR" sz="2400" b="1" dirty="0"/>
              <a:t> </a:t>
            </a:r>
            <a:r>
              <a:rPr lang="en-US" sz="2400" b="1" dirty="0"/>
              <a:t>Resource planning and preparing a draft budget</a:t>
            </a:r>
          </a:p>
          <a:p>
            <a:r>
              <a:rPr lang="en-US" sz="2400" b="1" dirty="0"/>
              <a:t>2.</a:t>
            </a:r>
            <a:r>
              <a:rPr lang="tr-TR" sz="2400" b="1" dirty="0"/>
              <a:t> </a:t>
            </a:r>
            <a:r>
              <a:rPr lang="en-US" sz="2400" b="1" dirty="0"/>
              <a:t>Conducting market research</a:t>
            </a:r>
          </a:p>
          <a:p>
            <a:r>
              <a:rPr lang="en-US" sz="2400" b="1" dirty="0"/>
              <a:t>3.</a:t>
            </a:r>
            <a:r>
              <a:rPr lang="tr-TR" sz="2400" b="1" dirty="0"/>
              <a:t> </a:t>
            </a:r>
            <a:r>
              <a:rPr lang="en-US" sz="2400" b="1" dirty="0"/>
              <a:t>Finalizing budget preparation</a:t>
            </a:r>
          </a:p>
        </p:txBody>
      </p:sp>
      <p:pic>
        <p:nvPicPr>
          <p:cNvPr id="5" name="Picture 2" descr="Related image">
            <a:extLst>
              <a:ext uri="{FF2B5EF4-FFF2-40B4-BE49-F238E27FC236}">
                <a16:creationId xmlns:a16="http://schemas.microsoft.com/office/drawing/2014/main" id="{36881175-BD3F-448A-A0E3-B6C64E699B0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8769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8007710" cy="707886"/>
          </a:xfrm>
          <a:prstGeom prst="rect">
            <a:avLst/>
          </a:prstGeom>
          <a:solidFill>
            <a:schemeClr val="accent1">
              <a:lumMod val="40000"/>
              <a:lumOff val="60000"/>
            </a:schemeClr>
          </a:solidFill>
        </p:spPr>
        <p:txBody>
          <a:bodyPr wrap="square">
            <a:spAutoFit/>
          </a:bodyPr>
          <a:lstStyle/>
          <a:p>
            <a:r>
              <a:rPr lang="en-US" sz="4000" b="1" i="1" dirty="0" err="1" smtClean="0">
                <a:latin typeface="StoneSerif"/>
              </a:rPr>
              <a:t>Logframe</a:t>
            </a:r>
            <a:r>
              <a:rPr lang="en-US" sz="4000" b="1" i="1" dirty="0" smtClean="0">
                <a:latin typeface="StoneSerif"/>
              </a:rPr>
              <a:t> Exercise</a:t>
            </a:r>
            <a:endParaRPr lang="en-GB" sz="4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2185043"/>
            <a:ext cx="5746414" cy="1569660"/>
          </a:xfrm>
          <a:prstGeom prst="rect">
            <a:avLst/>
          </a:prstGeom>
        </p:spPr>
        <p:txBody>
          <a:bodyPr wrap="square">
            <a:spAutoFit/>
          </a:bodyPr>
          <a:lstStyle/>
          <a:p>
            <a:pPr algn="just"/>
            <a:r>
              <a:rPr lang="en-US" sz="3200" dirty="0" smtClean="0"/>
              <a:t>Develop a </a:t>
            </a:r>
            <a:r>
              <a:rPr lang="en-US" sz="3200" dirty="0" err="1" smtClean="0"/>
              <a:t>logframe</a:t>
            </a:r>
            <a:r>
              <a:rPr lang="en-US" sz="3200" dirty="0" smtClean="0"/>
              <a:t> matrix for one event (training, conference, fair, cultural event, etc.)</a:t>
            </a:r>
            <a:endParaRPr lang="en-US" sz="3200" dirty="0"/>
          </a:p>
        </p:txBody>
      </p:sp>
      <p:pic>
        <p:nvPicPr>
          <p:cNvPr id="5" name="Picture 2" descr="Related image">
            <a:extLst>
              <a:ext uri="{FF2B5EF4-FFF2-40B4-BE49-F238E27FC236}">
                <a16:creationId xmlns:a16="http://schemas.microsoft.com/office/drawing/2014/main" id="{C95D0B48-98A9-44C9-830D-035E9B9654C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587206"/>
            <a:ext cx="1064858" cy="10648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02" y="1543727"/>
            <a:ext cx="4333236" cy="324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971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247973" y="1842075"/>
            <a:ext cx="5036949" cy="351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zh-HK" sz="3600" b="1" dirty="0" smtClean="0">
                <a:solidFill>
                  <a:schemeClr val="accent5">
                    <a:lumMod val="50000"/>
                  </a:schemeClr>
                </a:solidFill>
                <a:cs typeface="Calibri" panose="020F0502020204030204" pitchFamily="34" charset="0"/>
              </a:rPr>
              <a:t>5. Preparation </a:t>
            </a:r>
            <a:r>
              <a:rPr lang="en-US" altLang="zh-HK" sz="3600" b="1" dirty="0">
                <a:solidFill>
                  <a:schemeClr val="accent5">
                    <a:lumMod val="50000"/>
                  </a:schemeClr>
                </a:solidFill>
                <a:cs typeface="Calibri" panose="020F0502020204030204" pitchFamily="34" charset="0"/>
              </a:rPr>
              <a:t>of Effective</a:t>
            </a:r>
            <a:r>
              <a:rPr lang="tr-TR" altLang="zh-HK" sz="3600" b="1" dirty="0">
                <a:solidFill>
                  <a:schemeClr val="accent5">
                    <a:lumMod val="50000"/>
                  </a:schemeClr>
                </a:solidFill>
                <a:cs typeface="Calibri" panose="020F0502020204030204" pitchFamily="34" charset="0"/>
              </a:rPr>
              <a:t> </a:t>
            </a:r>
            <a:r>
              <a:rPr lang="en-US" altLang="zh-HK" sz="3600" b="1" dirty="0">
                <a:solidFill>
                  <a:schemeClr val="accent5">
                    <a:lumMod val="50000"/>
                  </a:schemeClr>
                </a:solidFill>
                <a:cs typeface="Calibri" panose="020F0502020204030204" pitchFamily="34" charset="0"/>
              </a:rPr>
              <a:t>Project </a:t>
            </a:r>
            <a:r>
              <a:rPr lang="en-US" altLang="zh-HK" sz="3600" b="1" dirty="0" smtClean="0">
                <a:solidFill>
                  <a:schemeClr val="accent5">
                    <a:lumMod val="50000"/>
                  </a:schemeClr>
                </a:solidFill>
                <a:cs typeface="Calibri" panose="020F0502020204030204" pitchFamily="34" charset="0"/>
              </a:rPr>
              <a:t>Proposal</a:t>
            </a:r>
          </a:p>
          <a:p>
            <a:pPr lvl="0"/>
            <a:endParaRPr lang="en-GB" altLang="zh-HK" sz="3600" b="1" dirty="0">
              <a:solidFill>
                <a:srgbClr val="5B9BD5">
                  <a:lumMod val="50000"/>
                </a:srgbClr>
              </a:solidFill>
              <a:latin typeface="Calibri"/>
              <a:cs typeface="Calibri" panose="020F0502020204030204" pitchFamily="34" charset="0"/>
            </a:endParaRPr>
          </a:p>
          <a:p>
            <a:pPr lvl="0"/>
            <a:r>
              <a:rPr lang="sr-Latn-RS" altLang="zh-HK" sz="2400" dirty="0" smtClean="0">
                <a:solidFill>
                  <a:srgbClr val="5B9BD5">
                    <a:lumMod val="50000"/>
                  </a:srgbClr>
                </a:solidFill>
                <a:latin typeface="Calibri"/>
                <a:cs typeface="Calibri" panose="020F0502020204030204" pitchFamily="34" charset="0"/>
              </a:rPr>
              <a:t>1</a:t>
            </a:r>
            <a:r>
              <a:rPr lang="en-US" altLang="zh-HK" sz="2400" dirty="0" smtClean="0">
                <a:solidFill>
                  <a:srgbClr val="5B9BD5">
                    <a:lumMod val="50000"/>
                  </a:srgbClr>
                </a:solidFill>
                <a:latin typeface="Calibri"/>
                <a:cs typeface="Calibri" panose="020F0502020204030204" pitchFamily="34" charset="0"/>
              </a:rPr>
              <a:t>5</a:t>
            </a:r>
            <a:r>
              <a:rPr lang="en-GB" altLang="zh-HK" sz="2400" dirty="0" smtClean="0">
                <a:solidFill>
                  <a:srgbClr val="5B9BD5">
                    <a:lumMod val="50000"/>
                  </a:srgbClr>
                </a:solidFill>
                <a:latin typeface="Calibri"/>
                <a:cs typeface="Calibri" panose="020F0502020204030204" pitchFamily="34" charset="0"/>
              </a:rPr>
              <a:t>:</a:t>
            </a:r>
            <a:r>
              <a:rPr lang="en-US" altLang="zh-HK" sz="2400" dirty="0" smtClean="0">
                <a:solidFill>
                  <a:srgbClr val="5B9BD5">
                    <a:lumMod val="50000"/>
                  </a:srgbClr>
                </a:solidFill>
                <a:latin typeface="Calibri"/>
                <a:cs typeface="Calibri" panose="020F0502020204030204" pitchFamily="34" charset="0"/>
              </a:rPr>
              <a:t>30</a:t>
            </a:r>
            <a:r>
              <a:rPr lang="en-GB" altLang="zh-HK" sz="2400" dirty="0" smtClean="0">
                <a:solidFill>
                  <a:srgbClr val="5B9BD5">
                    <a:lumMod val="50000"/>
                  </a:srgbClr>
                </a:solidFill>
                <a:latin typeface="Calibri"/>
                <a:cs typeface="Calibri" panose="020F0502020204030204" pitchFamily="34" charset="0"/>
              </a:rPr>
              <a:t>-1</a:t>
            </a:r>
            <a:r>
              <a:rPr lang="en-US" altLang="zh-HK" sz="2400" dirty="0" smtClean="0">
                <a:solidFill>
                  <a:srgbClr val="5B9BD5">
                    <a:lumMod val="50000"/>
                  </a:srgbClr>
                </a:solidFill>
                <a:latin typeface="Calibri"/>
                <a:cs typeface="Calibri" panose="020F0502020204030204" pitchFamily="34" charset="0"/>
              </a:rPr>
              <a:t>5</a:t>
            </a:r>
            <a:r>
              <a:rPr lang="en-GB" altLang="zh-HK" sz="2400" dirty="0" smtClean="0">
                <a:solidFill>
                  <a:srgbClr val="5B9BD5">
                    <a:lumMod val="50000"/>
                  </a:srgbClr>
                </a:solidFill>
                <a:latin typeface="Calibri"/>
                <a:cs typeface="Calibri" panose="020F0502020204030204" pitchFamily="34" charset="0"/>
              </a:rPr>
              <a:t>:45</a:t>
            </a:r>
            <a:endParaRPr lang="en-GB" sz="2400" dirty="0">
              <a:solidFill>
                <a:srgbClr val="5B9BD5">
                  <a:lumMod val="50000"/>
                </a:srgbClr>
              </a:solidFill>
              <a:latin typeface="Calibri"/>
              <a:cs typeface="Calibri" panose="020F0502020204030204" pitchFamily="34" charset="0"/>
            </a:endParaRPr>
          </a:p>
          <a:p>
            <a:pPr lvl="0"/>
            <a:r>
              <a:rPr lang="en-GB" altLang="zh-HK" sz="1600" b="1" dirty="0" smtClean="0">
                <a:solidFill>
                  <a:srgbClr val="5B9BD5">
                    <a:lumMod val="50000"/>
                  </a:srgbClr>
                </a:solidFill>
                <a:latin typeface="Calibri"/>
                <a:cs typeface="Calibri" panose="020F0502020204030204" pitchFamily="34" charset="0"/>
              </a:rPr>
              <a:t>Mila </a:t>
            </a:r>
            <a:r>
              <a:rPr lang="en-GB" altLang="zh-HK" sz="1600" b="1" dirty="0" err="1">
                <a:solidFill>
                  <a:srgbClr val="5B9BD5">
                    <a:lumMod val="50000"/>
                  </a:srgbClr>
                </a:solidFill>
                <a:latin typeface="Calibri"/>
                <a:cs typeface="Calibri" panose="020F0502020204030204" pitchFamily="34" charset="0"/>
              </a:rPr>
              <a:t>Marinkovic</a:t>
            </a:r>
            <a:endParaRPr lang="en-GB" altLang="zh-HK" sz="1600" b="1" dirty="0">
              <a:solidFill>
                <a:srgbClr val="5B9BD5">
                  <a:lumMod val="50000"/>
                </a:srgbClr>
              </a:solidFill>
              <a:latin typeface="Calibri"/>
              <a:cs typeface="Calibri" panose="020F0502020204030204" pitchFamily="34" charset="0"/>
            </a:endParaRPr>
          </a:p>
          <a:p>
            <a:pPr algn="ctr"/>
            <a:endParaRPr lang="en-US" altLang="zh-HK" sz="3600" b="1" dirty="0">
              <a:solidFill>
                <a:schemeClr val="accent5">
                  <a:lumMod val="50000"/>
                </a:schemeClr>
              </a:solidFill>
              <a:cs typeface="Calibri" panose="020F0502020204030204" pitchFamily="34" charset="0"/>
            </a:endParaRPr>
          </a:p>
        </p:txBody>
      </p:sp>
      <p:pic>
        <p:nvPicPr>
          <p:cNvPr id="40962" name="Picture 2" descr="Image result for project proposal image">
            <a:extLst>
              <a:ext uri="{FF2B5EF4-FFF2-40B4-BE49-F238E27FC236}">
                <a16:creationId xmlns:a16="http://schemas.microsoft.com/office/drawing/2014/main" id="{9493F0D0-4E0E-4A8A-B81A-BC252271DD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11"/>
          <a:stretch/>
        </p:blipFill>
        <p:spPr bwMode="auto">
          <a:xfrm>
            <a:off x="5854490" y="2255298"/>
            <a:ext cx="4410075" cy="25120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05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7" name="Content Placeholder 2">
            <a:extLst>
              <a:ext uri="{FF2B5EF4-FFF2-40B4-BE49-F238E27FC236}">
                <a16:creationId xmlns:a16="http://schemas.microsoft.com/office/drawing/2014/main" id="{67501CD8-9443-44DD-8F65-22F1506B8FD4}"/>
              </a:ext>
            </a:extLst>
          </p:cNvPr>
          <p:cNvSpPr>
            <a:spLocks noGrp="1"/>
          </p:cNvSpPr>
          <p:nvPr>
            <p:ph idx="1"/>
          </p:nvPr>
        </p:nvSpPr>
        <p:spPr>
          <a:xfrm>
            <a:off x="132736" y="152763"/>
            <a:ext cx="11769213" cy="5639009"/>
          </a:xfrm>
        </p:spPr>
        <p:txBody>
          <a:bodyPr>
            <a:noAutofit/>
          </a:bodyPr>
          <a:lstStyle/>
          <a:p>
            <a:pPr marL="0" indent="0">
              <a:buNone/>
            </a:pPr>
            <a:r>
              <a:rPr lang="en-GB" altLang="en-US" sz="2100" dirty="0">
                <a:solidFill>
                  <a:srgbClr val="000000"/>
                </a:solidFill>
              </a:rPr>
              <a:t>Aspects  to consider before </a:t>
            </a:r>
            <a:r>
              <a:rPr lang="en-US" altLang="en-US" sz="2100" dirty="0">
                <a:solidFill>
                  <a:srgbClr val="000000"/>
                </a:solidFill>
              </a:rPr>
              <a:t>embarking in the drafting of a proposal:</a:t>
            </a:r>
          </a:p>
          <a:p>
            <a:pPr>
              <a:lnSpc>
                <a:spcPct val="120000"/>
              </a:lnSpc>
            </a:pPr>
            <a:r>
              <a:rPr lang="en-US" altLang="en-US" sz="2100" b="1" dirty="0">
                <a:solidFill>
                  <a:srgbClr val="000000"/>
                </a:solidFill>
              </a:rPr>
              <a:t>Relevance: </a:t>
            </a:r>
            <a:r>
              <a:rPr lang="en-US" altLang="en-US" sz="2100" dirty="0">
                <a:solidFill>
                  <a:srgbClr val="000000"/>
                </a:solidFill>
              </a:rPr>
              <a:t>check that your intended proposal does indeed </a:t>
            </a:r>
            <a:r>
              <a:rPr lang="en-US" altLang="en-US" sz="2100" u="sng" dirty="0">
                <a:solidFill>
                  <a:srgbClr val="000000"/>
                </a:solidFill>
              </a:rPr>
              <a:t>address the </a:t>
            </a:r>
            <a:r>
              <a:rPr lang="en-US" altLang="en-US" sz="2100" dirty="0">
                <a:solidFill>
                  <a:srgbClr val="000000"/>
                </a:solidFill>
              </a:rPr>
              <a:t>Topic indicated in the call for proposals. Proposals falling out of scope of the call for proposals will be rejected due to not reaching the threshold level for the relevant award criterion.</a:t>
            </a:r>
          </a:p>
          <a:p>
            <a:pPr>
              <a:lnSpc>
                <a:spcPct val="120000"/>
              </a:lnSpc>
            </a:pPr>
            <a:r>
              <a:rPr lang="en-US" altLang="en-US" sz="2100" b="1" dirty="0">
                <a:solidFill>
                  <a:srgbClr val="000000"/>
                </a:solidFill>
              </a:rPr>
              <a:t>Completeness: </a:t>
            </a:r>
            <a:r>
              <a:rPr lang="en-US" altLang="en-US" sz="2100" dirty="0">
                <a:solidFill>
                  <a:srgbClr val="000000"/>
                </a:solidFill>
              </a:rPr>
              <a:t>check that your intended proposal </a:t>
            </a:r>
            <a:r>
              <a:rPr lang="en-US" altLang="en-US" sz="2100" u="sng" dirty="0">
                <a:solidFill>
                  <a:srgbClr val="000000"/>
                </a:solidFill>
              </a:rPr>
              <a:t>includes all relevant information and covers all aspects described in the award criteria, proposal template and this guide</a:t>
            </a:r>
            <a:r>
              <a:rPr lang="en-US" altLang="en-US" sz="2100" dirty="0">
                <a:solidFill>
                  <a:srgbClr val="000000"/>
                </a:solidFill>
              </a:rPr>
              <a:t>, as it will be evaluated only on the basis of the submitted content. Follow closely the format of the template of Part B and ensure that all the requested information is uploaded. Do not forget that quantity does not mean quality: good proposals are clearly drafted and are easy to understand and follow; they are precise, concise and focus on substance. Bear in mind that there is a page limit for Part B of your proposal and that any text after this limit will be watermarked and evaluators will not take those pages into consideration.</a:t>
            </a:r>
          </a:p>
          <a:p>
            <a:pPr>
              <a:lnSpc>
                <a:spcPct val="120000"/>
              </a:lnSpc>
            </a:pPr>
            <a:r>
              <a:rPr lang="en-US" altLang="en-US" sz="2100" b="1" dirty="0">
                <a:solidFill>
                  <a:srgbClr val="000000"/>
                </a:solidFill>
              </a:rPr>
              <a:t>Orientation towards results and impact: </a:t>
            </a:r>
            <a:r>
              <a:rPr lang="en-US" altLang="en-US" sz="2100" dirty="0">
                <a:solidFill>
                  <a:srgbClr val="000000"/>
                </a:solidFill>
              </a:rPr>
              <a:t>good proposals </a:t>
            </a:r>
            <a:r>
              <a:rPr lang="en-US" altLang="en-US" sz="2100" dirty="0" smtClean="0">
                <a:solidFill>
                  <a:srgbClr val="000000"/>
                </a:solidFill>
              </a:rPr>
              <a:t>should </a:t>
            </a:r>
            <a:r>
              <a:rPr lang="en-US" altLang="en-US" sz="2100" u="sng" dirty="0" smtClean="0">
                <a:solidFill>
                  <a:srgbClr val="000000"/>
                </a:solidFill>
              </a:rPr>
              <a:t>clearly show the results </a:t>
            </a:r>
            <a:r>
              <a:rPr lang="en-US" altLang="en-US" sz="2100" dirty="0">
                <a:solidFill>
                  <a:srgbClr val="000000"/>
                </a:solidFill>
              </a:rPr>
              <a:t>that will be achieved as well as include a sound and credible evaluation </a:t>
            </a:r>
            <a:r>
              <a:rPr lang="en-US" altLang="en-US" sz="2100" dirty="0" smtClean="0">
                <a:solidFill>
                  <a:srgbClr val="000000"/>
                </a:solidFill>
              </a:rPr>
              <a:t>study </a:t>
            </a:r>
            <a:r>
              <a:rPr lang="en-US" altLang="en-US" sz="2100" dirty="0">
                <a:solidFill>
                  <a:srgbClr val="000000"/>
                </a:solidFill>
              </a:rPr>
              <a:t>– to be undertaken by an independent external body – not only focusing on process evaluation, but looking in particular at impact, as described in the additional information on award criteria</a:t>
            </a:r>
            <a:endParaRPr lang="en-GB" altLang="en-US" sz="2100" i="0" dirty="0">
              <a:solidFill>
                <a:srgbClr val="000000"/>
              </a:solidFill>
            </a:endParaRPr>
          </a:p>
        </p:txBody>
      </p:sp>
      <p:pic>
        <p:nvPicPr>
          <p:cNvPr id="3" name="Resim 2">
            <a:extLst>
              <a:ext uri="{FF2B5EF4-FFF2-40B4-BE49-F238E27FC236}">
                <a16:creationId xmlns:a16="http://schemas.microsoft.com/office/drawing/2014/main" id="{0EC47E05-C42D-4ABC-A5CF-83747B282819}"/>
              </a:ext>
            </a:extLst>
          </p:cNvPr>
          <p:cNvPicPr>
            <a:picLocks noChangeAspect="1"/>
          </p:cNvPicPr>
          <p:nvPr/>
        </p:nvPicPr>
        <p:blipFill>
          <a:blip r:embed="rId3"/>
          <a:stretch>
            <a:fillRect/>
          </a:stretch>
        </p:blipFill>
        <p:spPr>
          <a:xfrm>
            <a:off x="3301059" y="6254043"/>
            <a:ext cx="9156986" cy="707196"/>
          </a:xfrm>
          <a:prstGeom prst="rect">
            <a:avLst/>
          </a:prstGeom>
        </p:spPr>
      </p:pic>
      <p:sp>
        <p:nvSpPr>
          <p:cNvPr id="6" name="TextBox 5"/>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325331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6" name="Dikdörtgen 5">
            <a:extLst>
              <a:ext uri="{FF2B5EF4-FFF2-40B4-BE49-F238E27FC236}">
                <a16:creationId xmlns:a16="http://schemas.microsoft.com/office/drawing/2014/main" id="{4BEDE37B-160C-4D65-8020-B529E1570914}"/>
              </a:ext>
            </a:extLst>
          </p:cNvPr>
          <p:cNvSpPr/>
          <p:nvPr/>
        </p:nvSpPr>
        <p:spPr>
          <a:xfrm>
            <a:off x="251191" y="246989"/>
            <a:ext cx="11696804" cy="1200329"/>
          </a:xfrm>
          <a:prstGeom prst="rect">
            <a:avLst/>
          </a:prstGeom>
        </p:spPr>
        <p:txBody>
          <a:bodyPr wrap="square">
            <a:spAutoFit/>
          </a:bodyPr>
          <a:lstStyle/>
          <a:p>
            <a:pPr algn="ctr"/>
            <a:r>
              <a:rPr lang="en-US" sz="2400" dirty="0"/>
              <a:t>The preparation of a good proposal should be seen as an investment in increasing the chances of an application being successful. </a:t>
            </a:r>
            <a:r>
              <a:rPr lang="en-US" sz="2400" dirty="0" smtClean="0"/>
              <a:t>Without </a:t>
            </a:r>
            <a:r>
              <a:rPr lang="en-US" sz="2400" dirty="0"/>
              <a:t>sufficient internal resources the preparation of successful proposals is impossible.</a:t>
            </a:r>
          </a:p>
        </p:txBody>
      </p:sp>
      <p:grpSp>
        <p:nvGrpSpPr>
          <p:cNvPr id="24" name="Group 76">
            <a:extLst>
              <a:ext uri="{FF2B5EF4-FFF2-40B4-BE49-F238E27FC236}">
                <a16:creationId xmlns:a16="http://schemas.microsoft.com/office/drawing/2014/main" id="{4178C2D8-6121-4FC9-BE92-C8800200BAE1}"/>
              </a:ext>
            </a:extLst>
          </p:cNvPr>
          <p:cNvGrpSpPr>
            <a:grpSpLocks/>
          </p:cNvGrpSpPr>
          <p:nvPr/>
        </p:nvGrpSpPr>
        <p:grpSpPr bwMode="auto">
          <a:xfrm>
            <a:off x="332493" y="1697951"/>
            <a:ext cx="11615502" cy="702569"/>
            <a:chOff x="814" y="-369"/>
            <a:chExt cx="10224" cy="914"/>
          </a:xfrm>
        </p:grpSpPr>
        <p:cxnSp>
          <p:nvCxnSpPr>
            <p:cNvPr id="26" name="Line 90">
              <a:extLst>
                <a:ext uri="{FF2B5EF4-FFF2-40B4-BE49-F238E27FC236}">
                  <a16:creationId xmlns:a16="http://schemas.microsoft.com/office/drawing/2014/main" id="{27EAA23B-DE0C-4AAD-B877-E324B3B8E98A}"/>
                </a:ext>
              </a:extLst>
            </p:cNvPr>
            <p:cNvCxnSpPr>
              <a:cxnSpLocks noChangeShapeType="1"/>
            </p:cNvCxnSpPr>
            <p:nvPr/>
          </p:nvCxnSpPr>
          <p:spPr bwMode="auto">
            <a:xfrm>
              <a:off x="4402" y="30"/>
              <a:ext cx="3240" cy="0"/>
            </a:xfrm>
            <a:prstGeom prst="line">
              <a:avLst/>
            </a:prstGeom>
            <a:ln>
              <a:headEnd/>
              <a:tailEnd/>
            </a:ln>
          </p:spPr>
          <p:style>
            <a:lnRef idx="2">
              <a:schemeClr val="accent5"/>
            </a:lnRef>
            <a:fillRef idx="1">
              <a:schemeClr val="lt1"/>
            </a:fillRef>
            <a:effectRef idx="0">
              <a:schemeClr val="accent5"/>
            </a:effectRef>
            <a:fontRef idx="minor">
              <a:schemeClr val="dk1"/>
            </a:fontRef>
          </p:style>
        </p:cxnSp>
        <p:sp>
          <p:nvSpPr>
            <p:cNvPr id="30" name="Rectangle 86">
              <a:extLst>
                <a:ext uri="{FF2B5EF4-FFF2-40B4-BE49-F238E27FC236}">
                  <a16:creationId xmlns:a16="http://schemas.microsoft.com/office/drawing/2014/main" id="{B69891E2-5D90-4643-9FC2-DA833FDC8B19}"/>
                </a:ext>
              </a:extLst>
            </p:cNvPr>
            <p:cNvSpPr>
              <a:spLocks noChangeArrowheads="1"/>
            </p:cNvSpPr>
            <p:nvPr/>
          </p:nvSpPr>
          <p:spPr bwMode="auto">
            <a:xfrm>
              <a:off x="4148" y="-369"/>
              <a:ext cx="3438" cy="914"/>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endParaRPr>
            </a:p>
          </p:txBody>
        </p:sp>
        <p:sp>
          <p:nvSpPr>
            <p:cNvPr id="34" name="Freeform 82">
              <a:extLst>
                <a:ext uri="{FF2B5EF4-FFF2-40B4-BE49-F238E27FC236}">
                  <a16:creationId xmlns:a16="http://schemas.microsoft.com/office/drawing/2014/main" id="{AAEBCAC2-FBFC-4592-AFFE-F33F1E2BD291}"/>
                </a:ext>
              </a:extLst>
            </p:cNvPr>
            <p:cNvSpPr>
              <a:spLocks/>
            </p:cNvSpPr>
            <p:nvPr/>
          </p:nvSpPr>
          <p:spPr bwMode="auto">
            <a:xfrm>
              <a:off x="7696" y="-356"/>
              <a:ext cx="3342" cy="901"/>
            </a:xfrm>
            <a:custGeom>
              <a:avLst/>
              <a:gdLst>
                <a:gd name="T0" fmla="+- 0 10915 7762"/>
                <a:gd name="T1" fmla="*/ T0 w 3154"/>
                <a:gd name="T2" fmla="+- 0 -233 -233"/>
                <a:gd name="T3" fmla="*/ -233 h 236"/>
                <a:gd name="T4" fmla="+- 0 10771 7762"/>
                <a:gd name="T5" fmla="*/ T4 w 3154"/>
                <a:gd name="T6" fmla="+- 0 -233 -233"/>
                <a:gd name="T7" fmla="*/ -233 h 236"/>
                <a:gd name="T8" fmla="+- 0 7762 7762"/>
                <a:gd name="T9" fmla="*/ T8 w 3154"/>
                <a:gd name="T10" fmla="+- 0 -233 -233"/>
                <a:gd name="T11" fmla="*/ -233 h 236"/>
                <a:gd name="T12" fmla="+- 0 7762 7762"/>
                <a:gd name="T13" fmla="*/ T12 w 3154"/>
                <a:gd name="T14" fmla="+- 0 2 -233"/>
                <a:gd name="T15" fmla="*/ 2 h 236"/>
                <a:gd name="T16" fmla="+- 0 10771 7762"/>
                <a:gd name="T17" fmla="*/ T16 w 3154"/>
                <a:gd name="T18" fmla="+- 0 2 -233"/>
                <a:gd name="T19" fmla="*/ 2 h 236"/>
                <a:gd name="T20" fmla="+- 0 10915 7762"/>
                <a:gd name="T21" fmla="*/ T20 w 3154"/>
                <a:gd name="T22" fmla="+- 0 2 -233"/>
                <a:gd name="T23" fmla="*/ 2 h 236"/>
                <a:gd name="T24" fmla="+- 0 10915 7762"/>
                <a:gd name="T25" fmla="*/ T24 w 3154"/>
                <a:gd name="T26" fmla="+- 0 -233 -233"/>
                <a:gd name="T27" fmla="*/ -233 h 236"/>
              </a:gdLst>
              <a:ahLst/>
              <a:cxnLst>
                <a:cxn ang="0">
                  <a:pos x="T1" y="T3"/>
                </a:cxn>
                <a:cxn ang="0">
                  <a:pos x="T5" y="T7"/>
                </a:cxn>
                <a:cxn ang="0">
                  <a:pos x="T9" y="T11"/>
                </a:cxn>
                <a:cxn ang="0">
                  <a:pos x="T13" y="T15"/>
                </a:cxn>
                <a:cxn ang="0">
                  <a:pos x="T17" y="T19"/>
                </a:cxn>
                <a:cxn ang="0">
                  <a:pos x="T21" y="T23"/>
                </a:cxn>
                <a:cxn ang="0">
                  <a:pos x="T25" y="T27"/>
                </a:cxn>
              </a:cxnLst>
              <a:rect l="0" t="0" r="r" b="b"/>
              <a:pathLst>
                <a:path w="3154" h="236">
                  <a:moveTo>
                    <a:pt x="3153" y="0"/>
                  </a:moveTo>
                  <a:lnTo>
                    <a:pt x="3009" y="0"/>
                  </a:lnTo>
                  <a:lnTo>
                    <a:pt x="0" y="0"/>
                  </a:lnTo>
                  <a:lnTo>
                    <a:pt x="0" y="235"/>
                  </a:lnTo>
                  <a:lnTo>
                    <a:pt x="3009" y="235"/>
                  </a:lnTo>
                  <a:lnTo>
                    <a:pt x="3153" y="235"/>
                  </a:lnTo>
                  <a:lnTo>
                    <a:pt x="3153" y="0"/>
                  </a:lnTo>
                </a:path>
              </a:pathLst>
            </a:custGeom>
            <a:ln>
              <a:solidFill>
                <a:schemeClr val="accent2"/>
              </a:solidFill>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endParaRPr>
            </a:p>
          </p:txBody>
        </p:sp>
        <p:sp>
          <p:nvSpPr>
            <p:cNvPr id="37" name="Text Box 79">
              <a:extLst>
                <a:ext uri="{FF2B5EF4-FFF2-40B4-BE49-F238E27FC236}">
                  <a16:creationId xmlns:a16="http://schemas.microsoft.com/office/drawing/2014/main" id="{DC21EA1F-2997-4A23-A348-7D3019A8B31A}"/>
                </a:ext>
              </a:extLst>
            </p:cNvPr>
            <p:cNvSpPr txBox="1">
              <a:spLocks noChangeArrowheads="1"/>
            </p:cNvSpPr>
            <p:nvPr/>
          </p:nvSpPr>
          <p:spPr bwMode="auto">
            <a:xfrm>
              <a:off x="9117" y="-223"/>
              <a:ext cx="686" cy="3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vert="horz" wrap="square" lIns="0" tIns="0" rIns="0" bIns="0" anchor="t" anchorCtr="0" upright="1">
              <a:noAutofit/>
            </a:bodyPr>
            <a:lstStyle/>
            <a:p>
              <a:pPr marL="0" marR="0" lvl="0" indent="0" defTabSz="914400" eaLnBrk="1" fontAlgn="auto" latinLnBrk="0" hangingPunct="1">
                <a:lnSpc>
                  <a:spcPct val="100000"/>
                </a:lnSpc>
                <a:spcBef>
                  <a:spcPts val="5"/>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rPr>
                <a:t>Time</a:t>
              </a:r>
              <a:endParaRPr kumimoji="0" lang="en-US"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38" name="Text Box 78">
              <a:extLst>
                <a:ext uri="{FF2B5EF4-FFF2-40B4-BE49-F238E27FC236}">
                  <a16:creationId xmlns:a16="http://schemas.microsoft.com/office/drawing/2014/main" id="{16FC1B5C-2E10-47CE-B65C-C2D62600BA16}"/>
                </a:ext>
              </a:extLst>
            </p:cNvPr>
            <p:cNvSpPr txBox="1">
              <a:spLocks noChangeArrowheads="1"/>
            </p:cNvSpPr>
            <p:nvPr/>
          </p:nvSpPr>
          <p:spPr bwMode="auto">
            <a:xfrm>
              <a:off x="4982" y="-212"/>
              <a:ext cx="2604" cy="34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vert="horz" wrap="square" lIns="0" tIns="0" rIns="0" bIns="0" anchor="t" anchorCtr="0" upright="1">
              <a:noAutofit/>
            </a:bodyPr>
            <a:lstStyle/>
            <a:p>
              <a:pPr marL="0" marR="0" lvl="0" indent="0" defTabSz="914400" eaLnBrk="1" fontAlgn="auto" latinLnBrk="0" hangingPunct="1">
                <a:lnSpc>
                  <a:spcPct val="100000"/>
                </a:lnSpc>
                <a:spcBef>
                  <a:spcPts val="5"/>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rPr>
                <a:t>Human resources</a:t>
              </a:r>
              <a:endParaRPr kumimoji="0" lang="en-US"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39" name="Text Box 77">
              <a:extLst>
                <a:ext uri="{FF2B5EF4-FFF2-40B4-BE49-F238E27FC236}">
                  <a16:creationId xmlns:a16="http://schemas.microsoft.com/office/drawing/2014/main" id="{7D02CBBE-2887-4953-8A12-6A57B03CE7BD}"/>
                </a:ext>
              </a:extLst>
            </p:cNvPr>
            <p:cNvSpPr txBox="1">
              <a:spLocks noChangeArrowheads="1"/>
            </p:cNvSpPr>
            <p:nvPr/>
          </p:nvSpPr>
          <p:spPr bwMode="auto">
            <a:xfrm>
              <a:off x="814" y="-369"/>
              <a:ext cx="3224" cy="914"/>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ot="0" vert="horz" wrap="square" lIns="0" tIns="0" rIns="0" bIns="0" anchor="t" anchorCtr="0" upright="1">
              <a:noAutofit/>
            </a:bodyPr>
            <a:lstStyle/>
            <a:p>
              <a:pPr marL="457200" marR="0" lvl="0" indent="0" defTabSz="914400" eaLnBrk="1" fontAlgn="auto" latinLnBrk="0" hangingPunct="1">
                <a:lnSpc>
                  <a:spcPct val="100000"/>
                </a:lnSpc>
                <a:spcBef>
                  <a:spcPts val="235"/>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sp>
        <p:nvSpPr>
          <p:cNvPr id="41" name="Dikdörtgen 40">
            <a:extLst>
              <a:ext uri="{FF2B5EF4-FFF2-40B4-BE49-F238E27FC236}">
                <a16:creationId xmlns:a16="http://schemas.microsoft.com/office/drawing/2014/main" id="{C0C2C73C-1767-4BCF-BB43-5EDFA71A1A9D}"/>
              </a:ext>
            </a:extLst>
          </p:cNvPr>
          <p:cNvSpPr/>
          <p:nvPr/>
        </p:nvSpPr>
        <p:spPr>
          <a:xfrm>
            <a:off x="251190" y="2514728"/>
            <a:ext cx="3662609"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100" dirty="0"/>
              <a:t>Project preparation takes money (for staff, travel, meetings and possibly for additional expert assistance). </a:t>
            </a:r>
          </a:p>
        </p:txBody>
      </p:sp>
      <p:sp>
        <p:nvSpPr>
          <p:cNvPr id="42" name="Dikdörtgen 41">
            <a:extLst>
              <a:ext uri="{FF2B5EF4-FFF2-40B4-BE49-F238E27FC236}">
                <a16:creationId xmlns:a16="http://schemas.microsoft.com/office/drawing/2014/main" id="{1E27EAF1-CD88-477F-B68D-18CF8B392901}"/>
              </a:ext>
            </a:extLst>
          </p:cNvPr>
          <p:cNvSpPr/>
          <p:nvPr/>
        </p:nvSpPr>
        <p:spPr>
          <a:xfrm>
            <a:off x="3997510" y="2520504"/>
            <a:ext cx="4242493" cy="429348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100" dirty="0"/>
              <a:t>Partners - and the lead partner </a:t>
            </a:r>
            <a:r>
              <a:rPr lang="en-US" sz="2100" dirty="0" err="1"/>
              <a:t>organisation</a:t>
            </a:r>
            <a:r>
              <a:rPr lang="en-US" sz="2100" dirty="0"/>
              <a:t> in particular - will need to have sufficient staff to prepare the </a:t>
            </a:r>
            <a:r>
              <a:rPr lang="en-US" sz="2100" dirty="0" smtClean="0"/>
              <a:t>application, including </a:t>
            </a:r>
            <a:r>
              <a:rPr lang="en-US" sz="2100" dirty="0"/>
              <a:t>the coordinator, field- experts (and, in some cases, external consultants</a:t>
            </a:r>
            <a:r>
              <a:rPr lang="en-US" sz="2100" dirty="0" smtClean="0"/>
              <a:t>). Partner </a:t>
            </a:r>
            <a:r>
              <a:rPr lang="en-US" sz="2100" dirty="0"/>
              <a:t>organisations need to make a serious commitment at an early stage and give staff time to work on the application. You should consider whether partners who are unwilling to do this will be good contributors to the main project.</a:t>
            </a:r>
          </a:p>
        </p:txBody>
      </p:sp>
      <p:sp>
        <p:nvSpPr>
          <p:cNvPr id="43" name="Dikdörtgen 42">
            <a:extLst>
              <a:ext uri="{FF2B5EF4-FFF2-40B4-BE49-F238E27FC236}">
                <a16:creationId xmlns:a16="http://schemas.microsoft.com/office/drawing/2014/main" id="{EE261AFC-D89A-4D1B-AC06-935245A16838}"/>
              </a:ext>
            </a:extLst>
          </p:cNvPr>
          <p:cNvSpPr/>
          <p:nvPr/>
        </p:nvSpPr>
        <p:spPr>
          <a:xfrm>
            <a:off x="8315585" y="2514728"/>
            <a:ext cx="3632410" cy="332398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100" dirty="0"/>
              <a:t>The preparation of applications is often time-consuming. </a:t>
            </a:r>
            <a:r>
              <a:rPr lang="en-US" sz="2100" dirty="0" smtClean="0"/>
              <a:t>The </a:t>
            </a:r>
            <a:r>
              <a:rPr lang="en-US" sz="2100" dirty="0"/>
              <a:t>preparation of a good project will </a:t>
            </a:r>
            <a:r>
              <a:rPr lang="en-US" sz="2100" dirty="0" smtClean="0"/>
              <a:t>require approximately </a:t>
            </a:r>
            <a:r>
              <a:rPr lang="en-US" sz="2100" dirty="0"/>
              <a:t>1 year. It is not particularly time-consuming to fill in the application form (</a:t>
            </a:r>
            <a:r>
              <a:rPr lang="en-US" sz="2100" dirty="0" smtClean="0"/>
              <a:t>approx. </a:t>
            </a:r>
            <a:r>
              <a:rPr lang="en-US" sz="2100" dirty="0"/>
              <a:t>1-2 months) but developing the information required to do this will take time.</a:t>
            </a:r>
          </a:p>
        </p:txBody>
      </p:sp>
      <p:sp>
        <p:nvSpPr>
          <p:cNvPr id="44" name="Text Box 78">
            <a:extLst>
              <a:ext uri="{FF2B5EF4-FFF2-40B4-BE49-F238E27FC236}">
                <a16:creationId xmlns:a16="http://schemas.microsoft.com/office/drawing/2014/main" id="{1A344FE1-03B5-4150-B845-CC1FBC9960FF}"/>
              </a:ext>
            </a:extLst>
          </p:cNvPr>
          <p:cNvSpPr txBox="1">
            <a:spLocks noChangeArrowheads="1"/>
          </p:cNvSpPr>
          <p:nvPr/>
        </p:nvSpPr>
        <p:spPr bwMode="auto">
          <a:xfrm>
            <a:off x="805912" y="2049236"/>
            <a:ext cx="3054143" cy="4571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ot="0" vert="horz" wrap="square" lIns="0" tIns="0" rIns="0" bIns="0" anchor="t" anchorCtr="0" upright="1">
            <a:noAutofit/>
          </a:bodyPr>
          <a:lstStyle/>
          <a:p>
            <a:pPr marL="0" marR="0" lvl="0" indent="0" defTabSz="914400" eaLnBrk="1" fontAlgn="auto" latinLnBrk="0" hangingPunct="1">
              <a:lnSpc>
                <a:spcPct val="100000"/>
              </a:lnSpc>
              <a:spcBef>
                <a:spcPts val="5"/>
              </a:spcBef>
              <a:spcAft>
                <a:spcPts val="0"/>
              </a:spcAft>
              <a:buClrTx/>
              <a:buSzTx/>
              <a:buFontTx/>
              <a:buNone/>
              <a:tabLst/>
              <a:defRPr/>
            </a:pPr>
            <a:r>
              <a:rPr lang="tr-TR" sz="2000" b="1" kern="0" dirty="0">
                <a:solidFill>
                  <a:sysClr val="windowText" lastClr="000000"/>
                </a:solidFill>
                <a:latin typeface="Trebuchet MS" panose="020B0603020202020204" pitchFamily="34" charset="0"/>
                <a:ea typeface="Trebuchet MS" panose="020B0603020202020204" pitchFamily="34" charset="0"/>
                <a:cs typeface="Trebuchet MS" panose="020B0603020202020204" pitchFamily="34" charset="0"/>
              </a:rPr>
              <a:t>Financial </a:t>
            </a:r>
            <a:r>
              <a:rPr lang="en-US" sz="2000" b="1" kern="0" dirty="0" smtClean="0">
                <a:solidFill>
                  <a:sysClr val="windowText" lastClr="000000"/>
                </a:solidFill>
                <a:latin typeface="Trebuchet MS" panose="020B0603020202020204" pitchFamily="34" charset="0"/>
                <a:ea typeface="Trebuchet MS" panose="020B0603020202020204" pitchFamily="34" charset="0"/>
                <a:cs typeface="Trebuchet MS" panose="020B0603020202020204" pitchFamily="34" charset="0"/>
              </a:rPr>
              <a:t>r</a:t>
            </a:r>
            <a:r>
              <a:rPr lang="tr-TR" sz="2000" b="1" kern="0" dirty="0" smtClean="0">
                <a:solidFill>
                  <a:sysClr val="windowText" lastClr="000000"/>
                </a:solidFill>
                <a:latin typeface="Trebuchet MS" panose="020B0603020202020204" pitchFamily="34" charset="0"/>
                <a:ea typeface="Trebuchet MS" panose="020B0603020202020204" pitchFamily="34" charset="0"/>
                <a:cs typeface="Trebuchet MS" panose="020B0603020202020204" pitchFamily="34" charset="0"/>
              </a:rPr>
              <a:t>e</a:t>
            </a:r>
            <a:r>
              <a:rPr kumimoji="0" lang="en-US" sz="2000" b="1"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rPr>
              <a:t>sources</a:t>
            </a:r>
            <a:endParaRPr kumimoji="0" lang="en-US" sz="20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Box 16"/>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87370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6" name="Dikdörtgen 5">
            <a:extLst>
              <a:ext uri="{FF2B5EF4-FFF2-40B4-BE49-F238E27FC236}">
                <a16:creationId xmlns:a16="http://schemas.microsoft.com/office/drawing/2014/main" id="{4BEDE37B-160C-4D65-8020-B529E1570914}"/>
              </a:ext>
            </a:extLst>
          </p:cNvPr>
          <p:cNvSpPr/>
          <p:nvPr/>
        </p:nvSpPr>
        <p:spPr>
          <a:xfrm>
            <a:off x="103239" y="152763"/>
            <a:ext cx="12088761" cy="6801862"/>
          </a:xfrm>
          <a:prstGeom prst="rect">
            <a:avLst/>
          </a:prstGeom>
        </p:spPr>
        <p:txBody>
          <a:bodyPr wrap="square">
            <a:spAutoFit/>
          </a:bodyPr>
          <a:lstStyle/>
          <a:p>
            <a:pPr algn="just"/>
            <a:r>
              <a:rPr lang="en-US" sz="2000" b="1" dirty="0"/>
              <a:t>Programme sources:</a:t>
            </a:r>
            <a:endParaRPr lang="tr-TR" sz="2000" b="1" dirty="0"/>
          </a:p>
          <a:p>
            <a:pPr algn="just"/>
            <a:endParaRPr lang="en-US" sz="2000" b="1" dirty="0"/>
          </a:p>
          <a:p>
            <a:pPr algn="just"/>
            <a:r>
              <a:rPr lang="en-US" sz="2000" b="1" dirty="0" err="1" smtClean="0"/>
              <a:t>Programme</a:t>
            </a:r>
            <a:r>
              <a:rPr lang="en-US" sz="2000" b="1" dirty="0" smtClean="0"/>
              <a:t> </a:t>
            </a:r>
            <a:r>
              <a:rPr lang="en-US" sz="2000" b="1" dirty="0"/>
              <a:t>manual and handbooks</a:t>
            </a:r>
            <a:r>
              <a:rPr lang="en-US" sz="2000" dirty="0"/>
              <a:t>: Most programmes draft a manual or series of guidance factsheets to support applicants during the application process, explaining rules and procedures.</a:t>
            </a:r>
            <a:endParaRPr lang="tr-TR" sz="2000" dirty="0"/>
          </a:p>
          <a:p>
            <a:pPr algn="just"/>
            <a:endParaRPr lang="en-US" sz="1200" dirty="0"/>
          </a:p>
          <a:p>
            <a:pPr algn="just"/>
            <a:r>
              <a:rPr lang="en-US" sz="2000" b="1" dirty="0" err="1" smtClean="0"/>
              <a:t>Programme</a:t>
            </a:r>
            <a:r>
              <a:rPr lang="en-US" sz="2000" b="1" dirty="0" smtClean="0"/>
              <a:t> </a:t>
            </a:r>
            <a:r>
              <a:rPr lang="en-US" sz="2000" b="1" dirty="0"/>
              <a:t>management</a:t>
            </a:r>
            <a:r>
              <a:rPr lang="en-US" sz="2000" dirty="0"/>
              <a:t>: Officers can advise on </a:t>
            </a:r>
            <a:r>
              <a:rPr lang="en-US" sz="2000" dirty="0" err="1"/>
              <a:t>harmonising</a:t>
            </a:r>
            <a:r>
              <a:rPr lang="en-US" sz="2000" dirty="0"/>
              <a:t> project content with programme priorities, necessary links between the project idea and other programme requirements, guidance with setting the indicators and drawing links to those used by the programme, and technical advice on the requirements of the application form (e.g., some programmes have special events where technical questions related to filling in the application are discussed).</a:t>
            </a:r>
            <a:endParaRPr lang="tr-TR" sz="2000" dirty="0"/>
          </a:p>
          <a:p>
            <a:pPr algn="just"/>
            <a:endParaRPr lang="en-US" sz="1200" dirty="0"/>
          </a:p>
          <a:p>
            <a:pPr algn="just"/>
            <a:r>
              <a:rPr lang="en-US" sz="2000" b="1" dirty="0" smtClean="0"/>
              <a:t>Project </a:t>
            </a:r>
            <a:r>
              <a:rPr lang="en-US" sz="2000" b="1" dirty="0"/>
              <a:t>assessment criteria: </a:t>
            </a:r>
            <a:r>
              <a:rPr lang="en-US" sz="2000" dirty="0"/>
              <a:t>These tell you what the programme will be looking for when it considers your project. Compare the assessment criteria with the application form to decide where you should include the information required. Make sure you provide enough information to allow the programme  to make a decision on all criteria: a common reason for project rejection is that programmes feel unable to make a judgement on the basis of the information in the application</a:t>
            </a:r>
            <a:r>
              <a:rPr lang="en-US" sz="2000" dirty="0" smtClean="0"/>
              <a:t>.</a:t>
            </a:r>
          </a:p>
          <a:p>
            <a:pPr algn="just"/>
            <a:endParaRPr lang="en-US" sz="1200" dirty="0"/>
          </a:p>
          <a:p>
            <a:pPr algn="just"/>
            <a:r>
              <a:rPr lang="en-US" sz="2000" b="1" dirty="0" smtClean="0"/>
              <a:t>National/regional </a:t>
            </a:r>
            <a:r>
              <a:rPr lang="en-US" sz="2000" b="1" dirty="0"/>
              <a:t>contact points: </a:t>
            </a:r>
            <a:r>
              <a:rPr lang="en-US" sz="2000" dirty="0"/>
              <a:t>These are set up for the purpose of helping project developers with any questions related to the programme or its requirements (including the requirements related to the application procedures). Make sure that contacts are established well before application submission.</a:t>
            </a:r>
          </a:p>
          <a:p>
            <a:pPr algn="just"/>
            <a:endParaRPr lang="en-US" sz="2000" dirty="0"/>
          </a:p>
          <a:p>
            <a:pPr algn="just"/>
            <a:r>
              <a:rPr lang="en-US" sz="2000" i="1" dirty="0"/>
              <a:t>The involvement of external experts is considered useful by some projects when developing the content of the application - especially for less-experienced project developers.</a:t>
            </a:r>
          </a:p>
        </p:txBody>
      </p:sp>
    </p:spTree>
    <p:extLst>
      <p:ext uri="{BB962C8B-B14F-4D97-AF65-F5344CB8AC3E}">
        <p14:creationId xmlns:p14="http://schemas.microsoft.com/office/powerpoint/2010/main" val="563323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8" name="Dikdörtgen 7">
            <a:extLst>
              <a:ext uri="{FF2B5EF4-FFF2-40B4-BE49-F238E27FC236}">
                <a16:creationId xmlns:a16="http://schemas.microsoft.com/office/drawing/2014/main" id="{2A58A83F-8EA6-4433-B0BA-AF946F4B4B45}"/>
              </a:ext>
            </a:extLst>
          </p:cNvPr>
          <p:cNvSpPr/>
          <p:nvPr/>
        </p:nvSpPr>
        <p:spPr>
          <a:xfrm>
            <a:off x="198479" y="152763"/>
            <a:ext cx="10598915" cy="3970318"/>
          </a:xfrm>
          <a:prstGeom prst="rect">
            <a:avLst/>
          </a:prstGeom>
        </p:spPr>
        <p:txBody>
          <a:bodyPr wrap="square">
            <a:spAutoFit/>
          </a:bodyPr>
          <a:lstStyle/>
          <a:p>
            <a:pPr algn="just"/>
            <a:r>
              <a:rPr lang="en-US" sz="2400" dirty="0"/>
              <a:t>Make </a:t>
            </a:r>
            <a:r>
              <a:rPr lang="tr-TR" sz="2400" dirty="0"/>
              <a:t>sure</a:t>
            </a:r>
            <a:r>
              <a:rPr lang="en-US" sz="2400" dirty="0"/>
              <a:t> – before you </a:t>
            </a:r>
            <a:r>
              <a:rPr lang="en-US" sz="2400" dirty="0" smtClean="0"/>
              <a:t>start:</a:t>
            </a:r>
            <a:endParaRPr lang="tr-TR" sz="2400" dirty="0"/>
          </a:p>
          <a:p>
            <a:pPr algn="just"/>
            <a:endParaRPr lang="tr-TR" sz="1200" dirty="0"/>
          </a:p>
          <a:p>
            <a:pPr marL="800100" lvl="1" indent="-342900" algn="just">
              <a:buFont typeface="Arial" panose="020B0604020202020204" pitchFamily="34" charset="0"/>
              <a:buChar char="•"/>
            </a:pPr>
            <a:r>
              <a:rPr lang="en-US" sz="2400" dirty="0"/>
              <a:t>Start early – a good proposal needs time and evolution </a:t>
            </a:r>
            <a:endParaRPr lang="tr-TR" sz="2400" dirty="0"/>
          </a:p>
          <a:p>
            <a:pPr marL="800100" lvl="1" indent="-342900" algn="just">
              <a:buFont typeface="Arial" panose="020B0604020202020204" pitchFamily="34" charset="0"/>
              <a:buChar char="•"/>
            </a:pPr>
            <a:r>
              <a:rPr lang="en-US" sz="2400" dirty="0"/>
              <a:t>Clear unique project objective? </a:t>
            </a:r>
            <a:endParaRPr lang="tr-TR" sz="2400" dirty="0"/>
          </a:p>
          <a:p>
            <a:pPr marL="800100" lvl="1" indent="-342900" algn="just">
              <a:buFont typeface="Arial" panose="020B0604020202020204" pitchFamily="34" charset="0"/>
              <a:buChar char="•"/>
            </a:pPr>
            <a:r>
              <a:rPr lang="en-US" sz="2400" dirty="0"/>
              <a:t>Clear set of partners – are they THE voice of the market? </a:t>
            </a:r>
            <a:r>
              <a:rPr lang="tr-TR" sz="2400" dirty="0"/>
              <a:t> </a:t>
            </a:r>
          </a:p>
          <a:p>
            <a:pPr marL="800100" lvl="1" indent="-342900">
              <a:buFont typeface="Arial" panose="020B0604020202020204" pitchFamily="34" charset="0"/>
              <a:buChar char="•"/>
            </a:pPr>
            <a:r>
              <a:rPr lang="en-US" sz="2400" dirty="0" smtClean="0"/>
              <a:t>Check </a:t>
            </a:r>
            <a:r>
              <a:rPr lang="en-US" sz="2400" dirty="0"/>
              <a:t>your target audience</a:t>
            </a:r>
          </a:p>
          <a:p>
            <a:pPr marL="800100" lvl="1" indent="-342900">
              <a:buFont typeface="Arial" panose="020B0604020202020204" pitchFamily="34" charset="0"/>
              <a:buChar char="•"/>
            </a:pPr>
            <a:r>
              <a:rPr lang="en-US" sz="2400" dirty="0" smtClean="0"/>
              <a:t>Check </a:t>
            </a:r>
            <a:r>
              <a:rPr lang="en-US" sz="2400" dirty="0"/>
              <a:t>your priority areas (one or more)</a:t>
            </a:r>
          </a:p>
          <a:p>
            <a:pPr marL="800100" lvl="1" indent="-342900">
              <a:buFont typeface="Arial" panose="020B0604020202020204" pitchFamily="34" charset="0"/>
              <a:buChar char="•"/>
            </a:pPr>
            <a:r>
              <a:rPr lang="en-US" sz="2400" dirty="0" smtClean="0"/>
              <a:t>Check </a:t>
            </a:r>
            <a:r>
              <a:rPr lang="en-US" sz="2400" dirty="0"/>
              <a:t>the timetable and budget of your project</a:t>
            </a:r>
          </a:p>
          <a:p>
            <a:pPr marL="800100" lvl="1" indent="-342900">
              <a:buFont typeface="Arial" panose="020B0604020202020204" pitchFamily="34" charset="0"/>
              <a:buChar char="•"/>
            </a:pPr>
            <a:r>
              <a:rPr lang="en-US" sz="2400" dirty="0"/>
              <a:t>F</a:t>
            </a:r>
            <a:r>
              <a:rPr lang="en-US" sz="2400" dirty="0" smtClean="0"/>
              <a:t>ill </a:t>
            </a:r>
            <a:r>
              <a:rPr lang="en-US" sz="2400" dirty="0"/>
              <a:t>in the application form + annexes and remember to sign and date them!</a:t>
            </a:r>
          </a:p>
          <a:p>
            <a:pPr marL="800100" lvl="1" indent="-342900">
              <a:buFont typeface="Arial" panose="020B0604020202020204" pitchFamily="34" charset="0"/>
              <a:buChar char="•"/>
            </a:pPr>
            <a:r>
              <a:rPr lang="en-US" sz="2400" dirty="0" smtClean="0"/>
              <a:t>Make </a:t>
            </a:r>
            <a:r>
              <a:rPr lang="en-US" sz="2400" dirty="0"/>
              <a:t>sure to send your proposal before the end of the deadline (check if the post is clearly stamping the date on it and keep the receipt!)</a:t>
            </a:r>
          </a:p>
        </p:txBody>
      </p:sp>
      <p:pic>
        <p:nvPicPr>
          <p:cNvPr id="10" name="Resim 9">
            <a:extLst>
              <a:ext uri="{FF2B5EF4-FFF2-40B4-BE49-F238E27FC236}">
                <a16:creationId xmlns:a16="http://schemas.microsoft.com/office/drawing/2014/main" id="{DF515A70-BC06-476C-8625-61E216B6326B}"/>
              </a:ext>
            </a:extLst>
          </p:cNvPr>
          <p:cNvPicPr>
            <a:picLocks noChangeAspect="1"/>
          </p:cNvPicPr>
          <p:nvPr/>
        </p:nvPicPr>
        <p:blipFill>
          <a:blip r:embed="rId3"/>
          <a:stretch>
            <a:fillRect/>
          </a:stretch>
        </p:blipFill>
        <p:spPr>
          <a:xfrm>
            <a:off x="9688519" y="69885"/>
            <a:ext cx="2217751" cy="1663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Dikdörtgen 5">
            <a:extLst>
              <a:ext uri="{FF2B5EF4-FFF2-40B4-BE49-F238E27FC236}">
                <a16:creationId xmlns:a16="http://schemas.microsoft.com/office/drawing/2014/main" id="{4BEDE37B-160C-4D65-8020-B529E1570914}"/>
              </a:ext>
            </a:extLst>
          </p:cNvPr>
          <p:cNvSpPr/>
          <p:nvPr/>
        </p:nvSpPr>
        <p:spPr>
          <a:xfrm>
            <a:off x="198479" y="4436112"/>
            <a:ext cx="11850953" cy="2308324"/>
          </a:xfrm>
          <a:prstGeom prst="rect">
            <a:avLst/>
          </a:prstGeom>
        </p:spPr>
        <p:txBody>
          <a:bodyPr wrap="square">
            <a:spAutoFit/>
          </a:bodyPr>
          <a:lstStyle/>
          <a:p>
            <a:pPr algn="just"/>
            <a:r>
              <a:rPr lang="en-US" sz="2400" dirty="0"/>
              <a:t>Define your specific objective &amp; target group</a:t>
            </a:r>
            <a:endParaRPr lang="tr-TR" sz="2400" dirty="0"/>
          </a:p>
          <a:p>
            <a:pPr marL="342900" indent="-342900" algn="just">
              <a:buFont typeface="Arial" panose="020B0604020202020204" pitchFamily="34" charset="0"/>
              <a:buChar char="•"/>
            </a:pPr>
            <a:r>
              <a:rPr lang="en-US" sz="2400" dirty="0"/>
              <a:t> What would you like to achieve? </a:t>
            </a:r>
          </a:p>
          <a:p>
            <a:pPr marL="342900" indent="-342900" algn="just">
              <a:buFont typeface="Arial" panose="020B0604020202020204" pitchFamily="34" charset="0"/>
              <a:buChar char="•"/>
            </a:pPr>
            <a:r>
              <a:rPr lang="en-US" sz="2400" dirty="0"/>
              <a:t>Whom do you want to address? </a:t>
            </a:r>
          </a:p>
          <a:p>
            <a:pPr marL="342900" indent="-342900" algn="just">
              <a:buFont typeface="Arial" panose="020B0604020202020204" pitchFamily="34" charset="0"/>
              <a:buChar char="•"/>
            </a:pPr>
            <a:r>
              <a:rPr lang="en-US" sz="2400" dirty="0"/>
              <a:t>Make sure you know the current (market) situation and your starting point </a:t>
            </a:r>
          </a:p>
          <a:p>
            <a:pPr marL="342900" indent="-342900" algn="just">
              <a:buFont typeface="Arial" panose="020B0604020202020204" pitchFamily="34" charset="0"/>
              <a:buChar char="•"/>
            </a:pPr>
            <a:r>
              <a:rPr lang="en-US" sz="2400" dirty="0"/>
              <a:t>Take a reality check before you invest your time</a:t>
            </a:r>
            <a:r>
              <a:rPr lang="tr-TR" sz="2400" dirty="0"/>
              <a:t>;</a:t>
            </a:r>
            <a:r>
              <a:rPr lang="en-US" sz="2400" dirty="0"/>
              <a:t> investigate the interest amongst target group and major stakeholders</a:t>
            </a:r>
            <a:endParaRPr lang="en-GB" sz="2400" dirty="0"/>
          </a:p>
        </p:txBody>
      </p:sp>
    </p:spTree>
    <p:extLst>
      <p:ext uri="{BB962C8B-B14F-4D97-AF65-F5344CB8AC3E}">
        <p14:creationId xmlns:p14="http://schemas.microsoft.com/office/powerpoint/2010/main" val="324376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97E34C-2AB5-49F6-9901-B601A39778F3}"/>
              </a:ext>
            </a:extLst>
          </p:cNvPr>
          <p:cNvSpPr>
            <a:spLocks noGrp="1"/>
          </p:cNvSpPr>
          <p:nvPr>
            <p:ph idx="1"/>
          </p:nvPr>
        </p:nvSpPr>
        <p:spPr>
          <a:xfrm>
            <a:off x="235474" y="224162"/>
            <a:ext cx="4658643" cy="2341434"/>
          </a:xfrm>
        </p:spPr>
        <p:txBody>
          <a:bodyPr>
            <a:normAutofit/>
          </a:bodyPr>
          <a:lstStyle/>
          <a:p>
            <a:pPr lvl="1"/>
            <a:r>
              <a:rPr lang="en-US" b="1" dirty="0"/>
              <a:t>Direct personnel costs</a:t>
            </a:r>
          </a:p>
          <a:p>
            <a:pPr lvl="1"/>
            <a:r>
              <a:rPr lang="en-US" b="1" dirty="0"/>
              <a:t>Other direct costs</a:t>
            </a:r>
            <a:endParaRPr lang="en-US" sz="1200" dirty="0"/>
          </a:p>
          <a:p>
            <a:pPr lvl="2">
              <a:buFont typeface="Wingdings" panose="05000000000000000000" pitchFamily="2" charset="2"/>
              <a:buChar char="Ø"/>
            </a:pPr>
            <a:r>
              <a:rPr lang="en-US" b="1" i="1" dirty="0"/>
              <a:t>Travel</a:t>
            </a:r>
            <a:endParaRPr lang="en-US" sz="1600" dirty="0"/>
          </a:p>
          <a:p>
            <a:pPr lvl="2">
              <a:buFont typeface="Wingdings" panose="05000000000000000000" pitchFamily="2" charset="2"/>
              <a:buChar char="Ø"/>
            </a:pPr>
            <a:r>
              <a:rPr lang="en-US" b="1" i="1" dirty="0"/>
              <a:t>Equipment</a:t>
            </a:r>
            <a:endParaRPr lang="en-US" sz="1600" dirty="0"/>
          </a:p>
          <a:p>
            <a:pPr lvl="2">
              <a:buFont typeface="Wingdings" panose="05000000000000000000" pitchFamily="2" charset="2"/>
              <a:buChar char="Ø"/>
            </a:pPr>
            <a:r>
              <a:rPr lang="en-US" b="1" i="1" dirty="0"/>
              <a:t>Other goods &amp; services</a:t>
            </a:r>
            <a:endParaRPr lang="en-US" sz="1600" dirty="0"/>
          </a:p>
          <a:p>
            <a:pPr lvl="1"/>
            <a:r>
              <a:rPr lang="en-US" b="1" dirty="0"/>
              <a:t>Subcontracting</a:t>
            </a:r>
          </a:p>
          <a:p>
            <a:endParaRPr lang="en-US" dirty="0"/>
          </a:p>
        </p:txBody>
      </p:sp>
      <p:grpSp>
        <p:nvGrpSpPr>
          <p:cNvPr id="4" name="Grup 3">
            <a:extLst>
              <a:ext uri="{FF2B5EF4-FFF2-40B4-BE49-F238E27FC236}">
                <a16:creationId xmlns:a16="http://schemas.microsoft.com/office/drawing/2014/main" id="{55ACC59D-94BB-43B4-9C53-3D0AF7881F45}"/>
              </a:ext>
            </a:extLst>
          </p:cNvPr>
          <p:cNvGrpSpPr/>
          <p:nvPr/>
        </p:nvGrpSpPr>
        <p:grpSpPr>
          <a:xfrm>
            <a:off x="5030471" y="0"/>
            <a:ext cx="2689974" cy="2747638"/>
            <a:chOff x="52003" y="181246"/>
            <a:chExt cx="1402887" cy="1402887"/>
          </a:xfrm>
        </p:grpSpPr>
        <p:sp>
          <p:nvSpPr>
            <p:cNvPr id="5" name="Oval 4">
              <a:extLst>
                <a:ext uri="{FF2B5EF4-FFF2-40B4-BE49-F238E27FC236}">
                  <a16:creationId xmlns:a16="http://schemas.microsoft.com/office/drawing/2014/main" id="{585332BB-E0F3-4278-A1B4-1CAB0CF771A4}"/>
                </a:ext>
              </a:extLst>
            </p:cNvPr>
            <p:cNvSpPr/>
            <p:nvPr/>
          </p:nvSpPr>
          <p:spPr>
            <a:xfrm>
              <a:off x="52003" y="181246"/>
              <a:ext cx="1402887" cy="140288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4A7E92CC-AA18-4F21-B1EA-C9C598154A81}"/>
                </a:ext>
              </a:extLst>
            </p:cNvPr>
            <p:cNvSpPr txBox="1"/>
            <p:nvPr/>
          </p:nvSpPr>
          <p:spPr>
            <a:xfrm>
              <a:off x="273468" y="429957"/>
              <a:ext cx="957181" cy="9098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800" dirty="0"/>
                <a:t>Main Cost Categories</a:t>
              </a:r>
              <a:endParaRPr lang="en-GB" sz="2800" kern="1200" dirty="0"/>
            </a:p>
          </p:txBody>
        </p:sp>
      </p:grpSp>
      <p:pic>
        <p:nvPicPr>
          <p:cNvPr id="2" name="Resim 1">
            <a:extLst>
              <a:ext uri="{FF2B5EF4-FFF2-40B4-BE49-F238E27FC236}">
                <a16:creationId xmlns:a16="http://schemas.microsoft.com/office/drawing/2014/main" id="{8D068788-535C-4B69-996A-B6FEA78DC39F}"/>
              </a:ext>
            </a:extLst>
          </p:cNvPr>
          <p:cNvPicPr>
            <a:picLocks noChangeAspect="1"/>
          </p:cNvPicPr>
          <p:nvPr/>
        </p:nvPicPr>
        <p:blipFill rotWithShape="1">
          <a:blip r:embed="rId2"/>
          <a:srcRect t="7980" b="39676"/>
          <a:stretch/>
        </p:blipFill>
        <p:spPr>
          <a:xfrm>
            <a:off x="235475" y="2930236"/>
            <a:ext cx="11815604" cy="3740728"/>
          </a:xfrm>
          <a:prstGeom prst="rect">
            <a:avLst/>
          </a:prstGeom>
        </p:spPr>
      </p:pic>
      <p:sp>
        <p:nvSpPr>
          <p:cNvPr id="7" name="Dikdörtgen 6">
            <a:extLst>
              <a:ext uri="{FF2B5EF4-FFF2-40B4-BE49-F238E27FC236}">
                <a16:creationId xmlns:a16="http://schemas.microsoft.com/office/drawing/2014/main" id="{96F17D89-A122-4FB7-819A-4BBA7F991C1E}"/>
              </a:ext>
            </a:extLst>
          </p:cNvPr>
          <p:cNvSpPr/>
          <p:nvPr/>
        </p:nvSpPr>
        <p:spPr>
          <a:xfrm>
            <a:off x="10130644" y="4672380"/>
            <a:ext cx="966931" cy="369332"/>
          </a:xfrm>
          <a:prstGeom prst="rect">
            <a:avLst/>
          </a:prstGeom>
        </p:spPr>
        <p:txBody>
          <a:bodyPr wrap="none">
            <a:spAutoFit/>
          </a:bodyPr>
          <a:lstStyle/>
          <a:p>
            <a:r>
              <a:rPr lang="tr-TR" dirty="0"/>
              <a:t>(</a:t>
            </a:r>
            <a:r>
              <a:rPr lang="tr-TR" dirty="0" err="1"/>
              <a:t>H2020</a:t>
            </a:r>
            <a:r>
              <a:rPr lang="tr-TR" dirty="0"/>
              <a:t>)</a:t>
            </a:r>
            <a:endParaRPr lang="en-US" dirty="0"/>
          </a:p>
        </p:txBody>
      </p:sp>
      <p:pic>
        <p:nvPicPr>
          <p:cNvPr id="8" name="Resim 7">
            <a:extLst>
              <a:ext uri="{FF2B5EF4-FFF2-40B4-BE49-F238E27FC236}">
                <a16:creationId xmlns:a16="http://schemas.microsoft.com/office/drawing/2014/main" id="{1300FE6C-DA06-4E7F-A379-AA83856FD8E8}"/>
              </a:ext>
            </a:extLst>
          </p:cNvPr>
          <p:cNvPicPr>
            <a:picLocks noChangeAspect="1"/>
          </p:cNvPicPr>
          <p:nvPr/>
        </p:nvPicPr>
        <p:blipFill>
          <a:blip r:embed="rId3"/>
          <a:stretch>
            <a:fillRect/>
          </a:stretch>
        </p:blipFill>
        <p:spPr>
          <a:xfrm>
            <a:off x="10130644" y="229131"/>
            <a:ext cx="1685823" cy="964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145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2" name="Dikdörtgen 1">
            <a:extLst>
              <a:ext uri="{FF2B5EF4-FFF2-40B4-BE49-F238E27FC236}">
                <a16:creationId xmlns:a16="http://schemas.microsoft.com/office/drawing/2014/main" id="{82B806CA-DA5D-4378-A8F4-CC070B12B054}"/>
              </a:ext>
            </a:extLst>
          </p:cNvPr>
          <p:cNvSpPr/>
          <p:nvPr/>
        </p:nvSpPr>
        <p:spPr>
          <a:xfrm>
            <a:off x="60272" y="152763"/>
            <a:ext cx="11664696" cy="3139321"/>
          </a:xfrm>
          <a:prstGeom prst="rect">
            <a:avLst/>
          </a:prstGeom>
        </p:spPr>
        <p:txBody>
          <a:bodyPr wrap="square">
            <a:spAutoFit/>
          </a:bodyPr>
          <a:lstStyle/>
          <a:p>
            <a:r>
              <a:rPr lang="en-US" sz="2200" b="1" dirty="0"/>
              <a:t>Produce a first outline of your idea</a:t>
            </a:r>
            <a:endParaRPr lang="tr-TR" sz="2200" b="1" dirty="0"/>
          </a:p>
          <a:p>
            <a:endParaRPr lang="en-US" sz="2200" b="1" dirty="0"/>
          </a:p>
          <a:p>
            <a:pPr lvl="1"/>
            <a:r>
              <a:rPr lang="en-US" sz="2200" dirty="0"/>
              <a:t>• Write a preliminary 2-3 pages about your:</a:t>
            </a:r>
          </a:p>
          <a:p>
            <a:pPr marL="1200150" lvl="2" indent="-285750">
              <a:buFont typeface="Wingdings" panose="05000000000000000000" pitchFamily="2" charset="2"/>
              <a:buChar char="Ø"/>
            </a:pPr>
            <a:r>
              <a:rPr lang="en-US" sz="2200" dirty="0"/>
              <a:t>objectives</a:t>
            </a:r>
          </a:p>
          <a:p>
            <a:pPr marL="1200150" lvl="2" indent="-285750">
              <a:buFont typeface="Wingdings" panose="05000000000000000000" pitchFamily="2" charset="2"/>
              <a:buChar char="Ø"/>
            </a:pPr>
            <a:r>
              <a:rPr lang="en-US" sz="2200" dirty="0"/>
              <a:t>target group</a:t>
            </a:r>
          </a:p>
          <a:p>
            <a:pPr marL="1200150" lvl="2" indent="-285750">
              <a:buFont typeface="Wingdings" panose="05000000000000000000" pitchFamily="2" charset="2"/>
              <a:buChar char="Ø"/>
            </a:pPr>
            <a:r>
              <a:rPr lang="en-US" sz="2200" dirty="0"/>
              <a:t>major steps (work p</a:t>
            </a:r>
            <a:r>
              <a:rPr lang="tr-TR" sz="2200" dirty="0" err="1"/>
              <a:t>lanning</a:t>
            </a:r>
            <a:r>
              <a:rPr lang="en-US" sz="2200" dirty="0"/>
              <a:t>)</a:t>
            </a:r>
          </a:p>
          <a:p>
            <a:pPr marL="1200150" lvl="2" indent="-285750">
              <a:buFont typeface="Wingdings" panose="05000000000000000000" pitchFamily="2" charset="2"/>
              <a:buChar char="Ø"/>
            </a:pPr>
            <a:r>
              <a:rPr lang="en-US" sz="2200" dirty="0"/>
              <a:t>intended consortium (countries,</a:t>
            </a:r>
            <a:r>
              <a:rPr lang="tr-TR" sz="2200" dirty="0"/>
              <a:t> </a:t>
            </a:r>
            <a:r>
              <a:rPr lang="en-US" sz="2200" dirty="0"/>
              <a:t>types of organisations)</a:t>
            </a:r>
          </a:p>
          <a:p>
            <a:pPr lvl="1"/>
            <a:r>
              <a:rPr lang="en-US" sz="2200" dirty="0"/>
              <a:t>• Internal reality check: Use it as first base to discuss with potential</a:t>
            </a:r>
            <a:r>
              <a:rPr lang="tr-TR" sz="2200" dirty="0"/>
              <a:t> </a:t>
            </a:r>
            <a:r>
              <a:rPr lang="en-US" sz="2200" dirty="0"/>
              <a:t>partners</a:t>
            </a:r>
          </a:p>
          <a:p>
            <a:pPr lvl="1"/>
            <a:r>
              <a:rPr lang="en-US" sz="2200" dirty="0"/>
              <a:t>• External reality check: Consult with related actors – check their</a:t>
            </a:r>
            <a:r>
              <a:rPr lang="tr-TR" sz="2200" dirty="0"/>
              <a:t> </a:t>
            </a:r>
            <a:r>
              <a:rPr lang="en-US" sz="2200" dirty="0"/>
              <a:t>understanding and interest. </a:t>
            </a:r>
          </a:p>
        </p:txBody>
      </p:sp>
      <p:sp>
        <p:nvSpPr>
          <p:cNvPr id="3" name="Dikdörtgen 2">
            <a:extLst>
              <a:ext uri="{FF2B5EF4-FFF2-40B4-BE49-F238E27FC236}">
                <a16:creationId xmlns:a16="http://schemas.microsoft.com/office/drawing/2014/main" id="{D9CAC22F-5937-464E-B1C1-585C07AABDEF}"/>
              </a:ext>
            </a:extLst>
          </p:cNvPr>
          <p:cNvSpPr/>
          <p:nvPr/>
        </p:nvSpPr>
        <p:spPr>
          <a:xfrm>
            <a:off x="253872" y="3822786"/>
            <a:ext cx="11609953" cy="2123658"/>
          </a:xfrm>
          <a:prstGeom prst="rect">
            <a:avLst/>
          </a:prstGeom>
        </p:spPr>
        <p:txBody>
          <a:bodyPr wrap="square">
            <a:spAutoFit/>
          </a:bodyPr>
          <a:lstStyle/>
          <a:p>
            <a:pPr algn="just"/>
            <a:r>
              <a:rPr lang="en-US" sz="2200" b="1" dirty="0"/>
              <a:t>Your </a:t>
            </a:r>
            <a:r>
              <a:rPr lang="en-US" sz="2200" b="1" dirty="0" smtClean="0"/>
              <a:t>consortium</a:t>
            </a:r>
            <a:endParaRPr lang="tr-TR" sz="2200" dirty="0"/>
          </a:p>
          <a:p>
            <a:pPr algn="just"/>
            <a:endParaRPr lang="tr-TR" sz="2200" dirty="0"/>
          </a:p>
          <a:p>
            <a:pPr algn="just"/>
            <a:r>
              <a:rPr lang="en-US" sz="2200" dirty="0" smtClean="0"/>
              <a:t>Be </a:t>
            </a:r>
            <a:r>
              <a:rPr lang="en-US" sz="2200" dirty="0"/>
              <a:t>consistent – remain relative to your objective &amp; target group • Be adaptable - be ready to renounce a country if you do not secure the right partner • Involve partners in the preparation – avoid surprises after submission • Keep consortium motivated - agree a working method for the proposal phase, make a plan for their contributions</a:t>
            </a:r>
          </a:p>
        </p:txBody>
      </p:sp>
      <p:pic>
        <p:nvPicPr>
          <p:cNvPr id="6" name="Resim 5">
            <a:extLst>
              <a:ext uri="{FF2B5EF4-FFF2-40B4-BE49-F238E27FC236}">
                <a16:creationId xmlns:a16="http://schemas.microsoft.com/office/drawing/2014/main" id="{A72205A9-8848-4A32-929C-087720636474}"/>
              </a:ext>
            </a:extLst>
          </p:cNvPr>
          <p:cNvPicPr>
            <a:picLocks noChangeAspect="1"/>
          </p:cNvPicPr>
          <p:nvPr/>
        </p:nvPicPr>
        <p:blipFill>
          <a:blip r:embed="rId3"/>
          <a:stretch>
            <a:fillRect/>
          </a:stretch>
        </p:blipFill>
        <p:spPr>
          <a:xfrm>
            <a:off x="9686440" y="152763"/>
            <a:ext cx="2177386" cy="16330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2729345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2" name="Dikdörtgen 1">
            <a:extLst>
              <a:ext uri="{FF2B5EF4-FFF2-40B4-BE49-F238E27FC236}">
                <a16:creationId xmlns:a16="http://schemas.microsoft.com/office/drawing/2014/main" id="{82B806CA-DA5D-4378-A8F4-CC070B12B054}"/>
              </a:ext>
            </a:extLst>
          </p:cNvPr>
          <p:cNvSpPr/>
          <p:nvPr/>
        </p:nvSpPr>
        <p:spPr>
          <a:xfrm>
            <a:off x="191729" y="522095"/>
            <a:ext cx="11357833" cy="2123658"/>
          </a:xfrm>
          <a:prstGeom prst="rect">
            <a:avLst/>
          </a:prstGeom>
        </p:spPr>
        <p:txBody>
          <a:bodyPr wrap="square">
            <a:spAutoFit/>
          </a:bodyPr>
          <a:lstStyle/>
          <a:p>
            <a:r>
              <a:rPr lang="tr-TR" sz="2200" b="1" dirty="0"/>
              <a:t>T</a:t>
            </a:r>
            <a:r>
              <a:rPr lang="en-US" sz="2200" b="1" dirty="0"/>
              <a:t>he detailed proposal – Work Plan </a:t>
            </a:r>
            <a:endParaRPr lang="tr-TR" sz="2200" b="1" dirty="0"/>
          </a:p>
          <a:p>
            <a:pPr marL="342900" indent="-342900">
              <a:buFont typeface="Arial" panose="020B0604020202020204" pitchFamily="34" charset="0"/>
              <a:buChar char="•"/>
            </a:pPr>
            <a:endParaRPr lang="tr-TR" sz="2200" dirty="0"/>
          </a:p>
          <a:p>
            <a:pPr marL="342900" indent="-342900">
              <a:buFont typeface="Arial" panose="020B0604020202020204" pitchFamily="34" charset="0"/>
              <a:buChar char="•"/>
            </a:pPr>
            <a:r>
              <a:rPr lang="en-US" sz="2200" dirty="0" smtClean="0"/>
              <a:t>Fine-tune </a:t>
            </a:r>
            <a:r>
              <a:rPr lang="en-US" sz="2200" dirty="0"/>
              <a:t>your aim objectives and your target group </a:t>
            </a:r>
            <a:endParaRPr lang="tr-TR" sz="2200" dirty="0"/>
          </a:p>
          <a:p>
            <a:pPr marL="342900" indent="-342900">
              <a:buFont typeface="Arial" panose="020B0604020202020204" pitchFamily="34" charset="0"/>
              <a:buChar char="•"/>
            </a:pPr>
            <a:r>
              <a:rPr lang="en-US" sz="2200" dirty="0" smtClean="0"/>
              <a:t>Take </a:t>
            </a:r>
            <a:r>
              <a:rPr lang="en-US" sz="2200" dirty="0"/>
              <a:t>your time to decide the best methodology to be applied – can it deliver? Think impact! </a:t>
            </a:r>
            <a:endParaRPr lang="tr-TR" sz="2200" dirty="0"/>
          </a:p>
          <a:p>
            <a:pPr marL="342900" indent="-342900">
              <a:buFont typeface="Arial" panose="020B0604020202020204" pitchFamily="34" charset="0"/>
              <a:buChar char="•"/>
            </a:pPr>
            <a:r>
              <a:rPr lang="en-US" sz="2200" dirty="0" smtClean="0"/>
              <a:t>Define </a:t>
            </a:r>
            <a:r>
              <a:rPr lang="en-US" sz="2200" dirty="0"/>
              <a:t>your main working steps </a:t>
            </a:r>
            <a:endParaRPr lang="tr-TR" sz="2200" dirty="0"/>
          </a:p>
          <a:p>
            <a:pPr marL="342900" indent="-342900">
              <a:buFont typeface="Arial" panose="020B0604020202020204" pitchFamily="34" charset="0"/>
              <a:buChar char="•"/>
            </a:pPr>
            <a:r>
              <a:rPr lang="en-US" sz="2200" dirty="0" smtClean="0"/>
              <a:t>Follow </a:t>
            </a:r>
            <a:r>
              <a:rPr lang="en-US" sz="2200" dirty="0"/>
              <a:t>the guide on number of pages</a:t>
            </a:r>
          </a:p>
        </p:txBody>
      </p:sp>
      <p:sp>
        <p:nvSpPr>
          <p:cNvPr id="4" name="Dikdörtgen 3">
            <a:extLst>
              <a:ext uri="{FF2B5EF4-FFF2-40B4-BE49-F238E27FC236}">
                <a16:creationId xmlns:a16="http://schemas.microsoft.com/office/drawing/2014/main" id="{D847BF2E-64FC-4CA3-AAC1-47147CEE24E4}"/>
              </a:ext>
            </a:extLst>
          </p:cNvPr>
          <p:cNvSpPr/>
          <p:nvPr/>
        </p:nvSpPr>
        <p:spPr>
          <a:xfrm>
            <a:off x="191729" y="3238961"/>
            <a:ext cx="10987548" cy="2800767"/>
          </a:xfrm>
          <a:prstGeom prst="rect">
            <a:avLst/>
          </a:prstGeom>
        </p:spPr>
        <p:txBody>
          <a:bodyPr wrap="square">
            <a:spAutoFit/>
          </a:bodyPr>
          <a:lstStyle/>
          <a:p>
            <a:r>
              <a:rPr lang="en-US" sz="2200" b="1" dirty="0"/>
              <a:t>Final </a:t>
            </a:r>
            <a:r>
              <a:rPr lang="en-US" sz="2200" b="1" dirty="0" smtClean="0"/>
              <a:t>polishing</a:t>
            </a:r>
            <a:r>
              <a:rPr lang="en-US" sz="2200" b="1" dirty="0"/>
              <a:t>:</a:t>
            </a:r>
            <a:r>
              <a:rPr lang="en-US" sz="2200" b="1" dirty="0" smtClean="0"/>
              <a:t> </a:t>
            </a:r>
            <a:r>
              <a:rPr lang="en-US" sz="2200" dirty="0"/>
              <a:t>The technical annex must give a detailed description of the project idea and work plan, which:</a:t>
            </a:r>
            <a:endParaRPr lang="tr-TR" sz="2200" dirty="0"/>
          </a:p>
          <a:p>
            <a:endParaRPr lang="tr-TR" sz="2200" dirty="0"/>
          </a:p>
          <a:p>
            <a:pPr marL="342900" indent="-342900">
              <a:buFont typeface="Arial" panose="020B0604020202020204" pitchFamily="34" charset="0"/>
              <a:buChar char="•"/>
            </a:pPr>
            <a:r>
              <a:rPr lang="en-US" sz="2200" dirty="0" smtClean="0"/>
              <a:t>divides </a:t>
            </a:r>
            <a:r>
              <a:rPr lang="en-US" sz="2200" dirty="0"/>
              <a:t>the planned work into work </a:t>
            </a:r>
            <a:r>
              <a:rPr lang="en-US" sz="2200" dirty="0" smtClean="0"/>
              <a:t>packages</a:t>
            </a:r>
            <a:endParaRPr lang="tr-TR" sz="2200" dirty="0"/>
          </a:p>
          <a:p>
            <a:pPr marL="342900" indent="-342900">
              <a:buFont typeface="Arial" panose="020B0604020202020204" pitchFamily="34" charset="0"/>
              <a:buChar char="•"/>
            </a:pPr>
            <a:r>
              <a:rPr lang="en-US" sz="2200" dirty="0" smtClean="0"/>
              <a:t>assigns </a:t>
            </a:r>
            <a:r>
              <a:rPr lang="en-US" sz="2200" dirty="0"/>
              <a:t>the related responsibilities and resources within the </a:t>
            </a:r>
            <a:r>
              <a:rPr lang="en-US" sz="2200" dirty="0" smtClean="0"/>
              <a:t>consortium</a:t>
            </a:r>
            <a:endParaRPr lang="tr-TR" sz="2200" dirty="0"/>
          </a:p>
          <a:p>
            <a:pPr marL="342900" indent="-342900">
              <a:buFont typeface="Arial" panose="020B0604020202020204" pitchFamily="34" charset="0"/>
              <a:buChar char="•"/>
            </a:pPr>
            <a:r>
              <a:rPr lang="en-US" sz="2200" dirty="0" smtClean="0"/>
              <a:t>sets </a:t>
            </a:r>
            <a:r>
              <a:rPr lang="en-US" sz="2200" dirty="0"/>
              <a:t>out a project time schedule, main milestones and </a:t>
            </a:r>
            <a:r>
              <a:rPr lang="en-US" sz="2200" dirty="0" smtClean="0"/>
              <a:t>deliverables</a:t>
            </a:r>
            <a:endParaRPr lang="tr-TR" sz="2200" dirty="0"/>
          </a:p>
          <a:p>
            <a:pPr marL="342900" indent="-342900">
              <a:buFont typeface="Arial" panose="020B0604020202020204" pitchFamily="34" charset="0"/>
              <a:buChar char="•"/>
            </a:pPr>
            <a:r>
              <a:rPr lang="en-US" sz="2200" dirty="0" smtClean="0"/>
              <a:t>describes </a:t>
            </a:r>
            <a:r>
              <a:rPr lang="en-US" sz="2200" dirty="0"/>
              <a:t>the project management </a:t>
            </a:r>
            <a:r>
              <a:rPr lang="en-US" sz="2200" dirty="0" smtClean="0"/>
              <a:t>structure</a:t>
            </a:r>
            <a:endParaRPr lang="tr-TR" sz="2200" dirty="0"/>
          </a:p>
          <a:p>
            <a:pPr marL="342900" indent="-342900">
              <a:buFont typeface="Arial" panose="020B0604020202020204" pitchFamily="34" charset="0"/>
              <a:buChar char="•"/>
            </a:pPr>
            <a:r>
              <a:rPr lang="en-US" sz="2200" dirty="0" smtClean="0"/>
              <a:t>describes </a:t>
            </a:r>
            <a:r>
              <a:rPr lang="en-US" sz="2200" dirty="0"/>
              <a:t>the communication and exploitation </a:t>
            </a:r>
            <a:r>
              <a:rPr lang="en-US" sz="2200" dirty="0" smtClean="0"/>
              <a:t>plans</a:t>
            </a:r>
            <a:endParaRPr lang="en-US" sz="2200" dirty="0"/>
          </a:p>
        </p:txBody>
      </p:sp>
      <p:pic>
        <p:nvPicPr>
          <p:cNvPr id="6" name="Resim 5">
            <a:extLst>
              <a:ext uri="{FF2B5EF4-FFF2-40B4-BE49-F238E27FC236}">
                <a16:creationId xmlns:a16="http://schemas.microsoft.com/office/drawing/2014/main" id="{3190A399-EBBA-430E-9B10-F6F71B869617}"/>
              </a:ext>
            </a:extLst>
          </p:cNvPr>
          <p:cNvPicPr>
            <a:picLocks noChangeAspect="1"/>
          </p:cNvPicPr>
          <p:nvPr/>
        </p:nvPicPr>
        <p:blipFill>
          <a:blip r:embed="rId3"/>
          <a:stretch>
            <a:fillRect/>
          </a:stretch>
        </p:blipFill>
        <p:spPr>
          <a:xfrm>
            <a:off x="9770062" y="5114787"/>
            <a:ext cx="2217751" cy="1663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64097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3" name="Dikdörtgen 2">
            <a:extLst>
              <a:ext uri="{FF2B5EF4-FFF2-40B4-BE49-F238E27FC236}">
                <a16:creationId xmlns:a16="http://schemas.microsoft.com/office/drawing/2014/main" id="{8EC527B7-62C9-4A93-A1B5-6CDBAB85E209}"/>
              </a:ext>
            </a:extLst>
          </p:cNvPr>
          <p:cNvSpPr/>
          <p:nvPr/>
        </p:nvSpPr>
        <p:spPr>
          <a:xfrm>
            <a:off x="426128" y="643138"/>
            <a:ext cx="11003871" cy="2431435"/>
          </a:xfrm>
          <a:prstGeom prst="rect">
            <a:avLst/>
          </a:prstGeom>
        </p:spPr>
        <p:txBody>
          <a:bodyPr wrap="square">
            <a:spAutoFit/>
          </a:bodyPr>
          <a:lstStyle/>
          <a:p>
            <a:r>
              <a:rPr lang="en-US" sz="2100" b="1" dirty="0"/>
              <a:t>Create the budget </a:t>
            </a:r>
            <a:endParaRPr lang="tr-TR" sz="2100" b="1" dirty="0"/>
          </a:p>
          <a:p>
            <a:endParaRPr lang="tr-TR" sz="2100" b="1" dirty="0"/>
          </a:p>
          <a:p>
            <a:pPr marL="342900" indent="-342900">
              <a:buFont typeface="Arial" panose="020B0604020202020204" pitchFamily="34" charset="0"/>
              <a:buChar char="•"/>
            </a:pPr>
            <a:r>
              <a:rPr lang="en-US" sz="2200" dirty="0" smtClean="0"/>
              <a:t>Design </a:t>
            </a:r>
            <a:r>
              <a:rPr lang="en-US" sz="2200" dirty="0"/>
              <a:t>your budget “bottom-up” </a:t>
            </a:r>
            <a:endParaRPr lang="tr-TR" sz="2200" dirty="0"/>
          </a:p>
          <a:p>
            <a:pPr marL="342900" indent="-342900">
              <a:buFont typeface="Arial" panose="020B0604020202020204" pitchFamily="34" charset="0"/>
              <a:buChar char="•"/>
            </a:pPr>
            <a:r>
              <a:rPr lang="en-US" sz="2200" dirty="0" smtClean="0"/>
              <a:t>Wait </a:t>
            </a:r>
            <a:r>
              <a:rPr lang="en-US" sz="2200" dirty="0"/>
              <a:t>until the tasks are sufficiently specified and agreed – then design define the budget </a:t>
            </a:r>
            <a:endParaRPr lang="tr-TR" sz="2200" dirty="0"/>
          </a:p>
          <a:p>
            <a:pPr marL="342900" indent="-342900">
              <a:buFont typeface="Arial" panose="020B0604020202020204" pitchFamily="34" charset="0"/>
              <a:buChar char="•"/>
            </a:pPr>
            <a:r>
              <a:rPr lang="en-US" sz="2200" dirty="0" smtClean="0"/>
              <a:t>Check </a:t>
            </a:r>
            <a:r>
              <a:rPr lang="en-US" sz="2200" dirty="0"/>
              <a:t>consistency regularly while advancing on with your Work Plan - share of resources, appropriate levels between partners, appropriate weight of person-months between major work steps</a:t>
            </a:r>
          </a:p>
        </p:txBody>
      </p:sp>
      <p:sp>
        <p:nvSpPr>
          <p:cNvPr id="6" name="Dikdörtgen 5">
            <a:extLst>
              <a:ext uri="{FF2B5EF4-FFF2-40B4-BE49-F238E27FC236}">
                <a16:creationId xmlns:a16="http://schemas.microsoft.com/office/drawing/2014/main" id="{F4EAF1AA-B6E2-4766-B3E0-D9E3B8369DC1}"/>
              </a:ext>
            </a:extLst>
          </p:cNvPr>
          <p:cNvSpPr/>
          <p:nvPr/>
        </p:nvSpPr>
        <p:spPr>
          <a:xfrm>
            <a:off x="426129" y="3716603"/>
            <a:ext cx="10191564" cy="1785104"/>
          </a:xfrm>
          <a:prstGeom prst="rect">
            <a:avLst/>
          </a:prstGeom>
        </p:spPr>
        <p:txBody>
          <a:bodyPr wrap="square">
            <a:spAutoFit/>
          </a:bodyPr>
          <a:lstStyle/>
          <a:p>
            <a:r>
              <a:rPr lang="en-US" sz="2200" b="1" dirty="0"/>
              <a:t>Last check: consistency / </a:t>
            </a:r>
            <a:r>
              <a:rPr lang="en-US" sz="2200" b="1" dirty="0" smtClean="0"/>
              <a:t>language</a:t>
            </a:r>
            <a:endParaRPr lang="tr-TR" sz="2200" b="1" dirty="0"/>
          </a:p>
          <a:p>
            <a:endParaRPr lang="tr-TR" sz="2200" dirty="0"/>
          </a:p>
          <a:p>
            <a:pPr marL="342900" indent="-342900">
              <a:buFont typeface="Arial" panose="020B0604020202020204" pitchFamily="34" charset="0"/>
              <a:buChar char="•"/>
            </a:pPr>
            <a:r>
              <a:rPr lang="en-US" sz="2200" dirty="0" smtClean="0"/>
              <a:t>Ask </a:t>
            </a:r>
            <a:r>
              <a:rPr lang="en-US" sz="2200" dirty="0"/>
              <a:t>an “informed outsider” for critical reading and feedback </a:t>
            </a:r>
            <a:endParaRPr lang="tr-TR" sz="2200" dirty="0"/>
          </a:p>
          <a:p>
            <a:pPr marL="342900" indent="-342900">
              <a:buFont typeface="Arial" panose="020B0604020202020204" pitchFamily="34" charset="0"/>
              <a:buChar char="•"/>
            </a:pPr>
            <a:r>
              <a:rPr lang="en-US" sz="2200" dirty="0" smtClean="0"/>
              <a:t>Check </a:t>
            </a:r>
            <a:r>
              <a:rPr lang="en-US" sz="2200" dirty="0"/>
              <a:t>consistency of your description of activities and budget </a:t>
            </a:r>
            <a:endParaRPr lang="tr-TR" sz="2200" dirty="0"/>
          </a:p>
          <a:p>
            <a:pPr marL="342900" indent="-342900">
              <a:buFont typeface="Arial" panose="020B0604020202020204" pitchFamily="34" charset="0"/>
              <a:buChar char="•"/>
            </a:pPr>
            <a:r>
              <a:rPr lang="en-US" sz="2200" dirty="0" smtClean="0"/>
              <a:t>If </a:t>
            </a:r>
            <a:r>
              <a:rPr lang="en-US" sz="2200" dirty="0"/>
              <a:t>you have the chance, have a native speaker check the English</a:t>
            </a:r>
          </a:p>
        </p:txBody>
      </p:sp>
      <p:pic>
        <p:nvPicPr>
          <p:cNvPr id="7" name="Resim 6">
            <a:extLst>
              <a:ext uri="{FF2B5EF4-FFF2-40B4-BE49-F238E27FC236}">
                <a16:creationId xmlns:a16="http://schemas.microsoft.com/office/drawing/2014/main" id="{85986A17-E589-4FD3-B3A0-9F4C5D60324B}"/>
              </a:ext>
            </a:extLst>
          </p:cNvPr>
          <p:cNvPicPr>
            <a:picLocks noChangeAspect="1"/>
          </p:cNvPicPr>
          <p:nvPr/>
        </p:nvPicPr>
        <p:blipFill>
          <a:blip r:embed="rId3"/>
          <a:stretch>
            <a:fillRect/>
          </a:stretch>
        </p:blipFill>
        <p:spPr>
          <a:xfrm>
            <a:off x="9770062" y="5114787"/>
            <a:ext cx="2217751" cy="1663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241027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10" name="Rectangle 9">
            <a:extLst>
              <a:ext uri="{FF2B5EF4-FFF2-40B4-BE49-F238E27FC236}">
                <a16:creationId xmlns:a16="http://schemas.microsoft.com/office/drawing/2014/main" id="{22B2F911-75EE-48AC-B1A7-751DCC6740CC}"/>
              </a:ext>
            </a:extLst>
          </p:cNvPr>
          <p:cNvSpPr>
            <a:spLocks noChangeArrowheads="1"/>
          </p:cNvSpPr>
          <p:nvPr/>
        </p:nvSpPr>
        <p:spPr bwMode="auto">
          <a:xfrm>
            <a:off x="2051050"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ikdörtgen 3">
            <a:extLst>
              <a:ext uri="{FF2B5EF4-FFF2-40B4-BE49-F238E27FC236}">
                <a16:creationId xmlns:a16="http://schemas.microsoft.com/office/drawing/2014/main" id="{0E006364-E0C9-40EB-9978-FF231B0F9935}"/>
              </a:ext>
            </a:extLst>
          </p:cNvPr>
          <p:cNvSpPr/>
          <p:nvPr/>
        </p:nvSpPr>
        <p:spPr>
          <a:xfrm>
            <a:off x="5978820" y="3244334"/>
            <a:ext cx="234360" cy="369332"/>
          </a:xfrm>
          <a:prstGeom prst="rect">
            <a:avLst/>
          </a:prstGeom>
        </p:spPr>
        <p:txBody>
          <a:bodyPr wrap="none">
            <a:spAutoFit/>
          </a:bodyPr>
          <a:lstStyle/>
          <a:p>
            <a:r>
              <a:rPr lang="en-US" dirty="0"/>
              <a:t> </a:t>
            </a:r>
          </a:p>
        </p:txBody>
      </p:sp>
      <p:sp>
        <p:nvSpPr>
          <p:cNvPr id="2" name="Dikdörtgen 1">
            <a:extLst>
              <a:ext uri="{FF2B5EF4-FFF2-40B4-BE49-F238E27FC236}">
                <a16:creationId xmlns:a16="http://schemas.microsoft.com/office/drawing/2014/main" id="{4D8AE31E-DBE8-4C3A-8326-D51D684361EC}"/>
              </a:ext>
            </a:extLst>
          </p:cNvPr>
          <p:cNvSpPr/>
          <p:nvPr/>
        </p:nvSpPr>
        <p:spPr>
          <a:xfrm>
            <a:off x="700975" y="1316756"/>
            <a:ext cx="10307336" cy="646331"/>
          </a:xfrm>
          <a:prstGeom prst="rect">
            <a:avLst/>
          </a:prstGeom>
        </p:spPr>
        <p:txBody>
          <a:bodyPr wrap="square">
            <a:spAutoFit/>
          </a:bodyPr>
          <a:lstStyle/>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Espace réservé du contenu 2">
            <a:extLst>
              <a:ext uri="{FF2B5EF4-FFF2-40B4-BE49-F238E27FC236}">
                <a16:creationId xmlns:a16="http://schemas.microsoft.com/office/drawing/2014/main" id="{D26E278E-64B5-4099-9EAB-9B37B5995546}"/>
              </a:ext>
            </a:extLst>
          </p:cNvPr>
          <p:cNvSpPr>
            <a:spLocks noGrp="1"/>
          </p:cNvSpPr>
          <p:nvPr>
            <p:ph idx="1"/>
          </p:nvPr>
        </p:nvSpPr>
        <p:spPr>
          <a:xfrm>
            <a:off x="426128" y="994721"/>
            <a:ext cx="11416827" cy="4737946"/>
          </a:xfrm>
        </p:spPr>
        <p:txBody>
          <a:bodyPr>
            <a:normAutofit lnSpcReduction="10000"/>
          </a:bodyPr>
          <a:lstStyle/>
          <a:p>
            <a:pPr>
              <a:buClr>
                <a:schemeClr val="tx1"/>
              </a:buClr>
            </a:pPr>
            <a:r>
              <a:rPr lang="en-US" dirty="0"/>
              <a:t>Ensure your proposed objectives and work plan meets the challenges addressed by the </a:t>
            </a:r>
            <a:r>
              <a:rPr lang="en-US" dirty="0" smtClean="0"/>
              <a:t>call</a:t>
            </a:r>
            <a:endParaRPr lang="en-US" dirty="0"/>
          </a:p>
          <a:p>
            <a:pPr>
              <a:buClr>
                <a:schemeClr val="tx1"/>
              </a:buClr>
            </a:pPr>
            <a:r>
              <a:rPr lang="en-US" dirty="0"/>
              <a:t>Follow exactly the structure given in the guide for </a:t>
            </a:r>
            <a:r>
              <a:rPr lang="en-US" dirty="0" smtClean="0"/>
              <a:t>applicants</a:t>
            </a:r>
            <a:endParaRPr lang="en-US" dirty="0"/>
          </a:p>
          <a:p>
            <a:pPr>
              <a:buClr>
                <a:schemeClr val="tx1"/>
              </a:buClr>
            </a:pPr>
            <a:r>
              <a:rPr lang="en-US" dirty="0"/>
              <a:t>Be as concise and precise as possible. Avoid general </a:t>
            </a:r>
            <a:r>
              <a:rPr lang="en-US" dirty="0" smtClean="0"/>
              <a:t>statements</a:t>
            </a:r>
            <a:endParaRPr lang="en-US" dirty="0"/>
          </a:p>
          <a:p>
            <a:pPr>
              <a:buClr>
                <a:schemeClr val="tx1"/>
              </a:buClr>
            </a:pPr>
            <a:r>
              <a:rPr lang="en-US" dirty="0"/>
              <a:t>The consortium of partners must be excellent and appropriate for the </a:t>
            </a:r>
            <a:r>
              <a:rPr lang="en-US" dirty="0" smtClean="0"/>
              <a:t>tasks</a:t>
            </a:r>
            <a:endParaRPr lang="en-US" dirty="0"/>
          </a:p>
          <a:p>
            <a:pPr>
              <a:buClr>
                <a:schemeClr val="tx1"/>
              </a:buClr>
            </a:pPr>
            <a:r>
              <a:rPr lang="en-US" dirty="0"/>
              <a:t>Do not overcrowd objectives and show how you achieve </a:t>
            </a:r>
            <a:r>
              <a:rPr lang="en-US" dirty="0" smtClean="0"/>
              <a:t>them</a:t>
            </a:r>
            <a:endParaRPr lang="en-US" dirty="0"/>
          </a:p>
          <a:p>
            <a:pPr>
              <a:buClr>
                <a:schemeClr val="tx1"/>
              </a:buClr>
            </a:pPr>
            <a:r>
              <a:rPr lang="en-US" dirty="0"/>
              <a:t>Have the evaluator and the evaluation criteria at the forefront when writing the </a:t>
            </a:r>
            <a:r>
              <a:rPr lang="en-US" dirty="0" smtClean="0"/>
              <a:t>proposal</a:t>
            </a:r>
            <a:endParaRPr lang="en-US" dirty="0"/>
          </a:p>
          <a:p>
            <a:pPr>
              <a:buClr>
                <a:schemeClr val="tx1"/>
              </a:buClr>
            </a:pPr>
            <a:r>
              <a:rPr lang="en-US" dirty="0"/>
              <a:t>Select the best partners and have an experienced </a:t>
            </a:r>
            <a:r>
              <a:rPr lang="en-US" dirty="0" smtClean="0"/>
              <a:t>coordinator</a:t>
            </a:r>
            <a:endParaRPr lang="en-US" dirty="0"/>
          </a:p>
          <a:p>
            <a:pPr>
              <a:buClr>
                <a:schemeClr val="tx1"/>
              </a:buClr>
            </a:pPr>
            <a:r>
              <a:rPr lang="en-US" dirty="0"/>
              <a:t>Treat each section as if it is the most important </a:t>
            </a:r>
            <a:r>
              <a:rPr lang="en-US" dirty="0" smtClean="0"/>
              <a:t>section</a:t>
            </a:r>
            <a:endParaRPr lang="en-US" dirty="0"/>
          </a:p>
          <a:p>
            <a:pPr>
              <a:buClr>
                <a:schemeClr val="tx1"/>
              </a:buClr>
              <a:buFont typeface="Wingdings" panose="05000000000000000000" pitchFamily="2" charset="2"/>
              <a:buChar char="v"/>
            </a:pPr>
            <a:endParaRPr lang="en-US" sz="2800" dirty="0"/>
          </a:p>
        </p:txBody>
      </p:sp>
      <p:pic>
        <p:nvPicPr>
          <p:cNvPr id="53250" name="Picture 2" descr="Image result for important">
            <a:extLst>
              <a:ext uri="{FF2B5EF4-FFF2-40B4-BE49-F238E27FC236}">
                <a16:creationId xmlns:a16="http://schemas.microsoft.com/office/drawing/2014/main" id="{245E107A-F8A7-450E-B40A-212857AA3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825" y="5579194"/>
            <a:ext cx="1306867" cy="11880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2952924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10" name="Rectangle 9">
            <a:extLst>
              <a:ext uri="{FF2B5EF4-FFF2-40B4-BE49-F238E27FC236}">
                <a16:creationId xmlns:a16="http://schemas.microsoft.com/office/drawing/2014/main" id="{22B2F911-75EE-48AC-B1A7-751DCC6740CC}"/>
              </a:ext>
            </a:extLst>
          </p:cNvPr>
          <p:cNvSpPr>
            <a:spLocks noChangeArrowheads="1"/>
          </p:cNvSpPr>
          <p:nvPr/>
        </p:nvSpPr>
        <p:spPr bwMode="auto">
          <a:xfrm>
            <a:off x="2051050"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ikdörtgen 3">
            <a:extLst>
              <a:ext uri="{FF2B5EF4-FFF2-40B4-BE49-F238E27FC236}">
                <a16:creationId xmlns:a16="http://schemas.microsoft.com/office/drawing/2014/main" id="{0E006364-E0C9-40EB-9978-FF231B0F9935}"/>
              </a:ext>
            </a:extLst>
          </p:cNvPr>
          <p:cNvSpPr/>
          <p:nvPr/>
        </p:nvSpPr>
        <p:spPr>
          <a:xfrm>
            <a:off x="5978820" y="3244334"/>
            <a:ext cx="234360" cy="369332"/>
          </a:xfrm>
          <a:prstGeom prst="rect">
            <a:avLst/>
          </a:prstGeom>
        </p:spPr>
        <p:txBody>
          <a:bodyPr wrap="none">
            <a:spAutoFit/>
          </a:bodyPr>
          <a:lstStyle/>
          <a:p>
            <a:r>
              <a:rPr lang="en-US" dirty="0"/>
              <a:t> </a:t>
            </a:r>
          </a:p>
        </p:txBody>
      </p:sp>
      <p:sp>
        <p:nvSpPr>
          <p:cNvPr id="2" name="Dikdörtgen 1">
            <a:extLst>
              <a:ext uri="{FF2B5EF4-FFF2-40B4-BE49-F238E27FC236}">
                <a16:creationId xmlns:a16="http://schemas.microsoft.com/office/drawing/2014/main" id="{4D8AE31E-DBE8-4C3A-8326-D51D684361EC}"/>
              </a:ext>
            </a:extLst>
          </p:cNvPr>
          <p:cNvSpPr/>
          <p:nvPr/>
        </p:nvSpPr>
        <p:spPr>
          <a:xfrm>
            <a:off x="700975" y="1316756"/>
            <a:ext cx="10307336" cy="646331"/>
          </a:xfrm>
          <a:prstGeom prst="rect">
            <a:avLst/>
          </a:prstGeom>
        </p:spPr>
        <p:txBody>
          <a:bodyPr wrap="square">
            <a:spAutoFit/>
          </a:bodyPr>
          <a:lstStyle/>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Espace réservé du contenu 2">
            <a:extLst>
              <a:ext uri="{FF2B5EF4-FFF2-40B4-BE49-F238E27FC236}">
                <a16:creationId xmlns:a16="http://schemas.microsoft.com/office/drawing/2014/main" id="{D26E278E-64B5-4099-9EAB-9B37B5995546}"/>
              </a:ext>
            </a:extLst>
          </p:cNvPr>
          <p:cNvSpPr>
            <a:spLocks noGrp="1"/>
          </p:cNvSpPr>
          <p:nvPr>
            <p:ph idx="1"/>
          </p:nvPr>
        </p:nvSpPr>
        <p:spPr>
          <a:xfrm>
            <a:off x="0" y="557892"/>
            <a:ext cx="11842954" cy="5984814"/>
          </a:xfrm>
        </p:spPr>
        <p:txBody>
          <a:bodyPr>
            <a:normAutofit fontScale="70000" lnSpcReduction="20000"/>
          </a:bodyPr>
          <a:lstStyle/>
          <a:p>
            <a:pPr algn="just">
              <a:lnSpc>
                <a:spcPct val="120000"/>
              </a:lnSpc>
              <a:buClr>
                <a:schemeClr val="tx1"/>
              </a:buClr>
            </a:pPr>
            <a:r>
              <a:rPr lang="en-US" dirty="0" smtClean="0"/>
              <a:t>The first half page shows your </a:t>
            </a:r>
            <a:r>
              <a:rPr lang="en-US" b="1" dirty="0" smtClean="0"/>
              <a:t>selling points</a:t>
            </a:r>
            <a:r>
              <a:rPr lang="tr-TR" dirty="0" smtClean="0"/>
              <a:t> </a:t>
            </a:r>
            <a:r>
              <a:rPr lang="en-US" dirty="0" smtClean="0"/>
              <a:t>and the ‘why’, the ‘what’ &amp; the logic behind</a:t>
            </a:r>
            <a:r>
              <a:rPr lang="tr-TR" dirty="0" smtClean="0"/>
              <a:t> </a:t>
            </a:r>
            <a:r>
              <a:rPr lang="en-US" dirty="0" smtClean="0"/>
              <a:t>why you are doing this. The rest of the</a:t>
            </a:r>
            <a:r>
              <a:rPr lang="tr-TR" dirty="0" smtClean="0"/>
              <a:t> </a:t>
            </a:r>
            <a:r>
              <a:rPr lang="en-US" dirty="0" smtClean="0"/>
              <a:t>proposal supports this</a:t>
            </a:r>
            <a:r>
              <a:rPr lang="tr-TR" dirty="0" smtClean="0"/>
              <a:t> </a:t>
            </a:r>
            <a:r>
              <a:rPr lang="en-US" dirty="0" smtClean="0"/>
              <a:t>emphasize your experience. </a:t>
            </a:r>
            <a:endParaRPr lang="tr-TR" dirty="0" smtClean="0"/>
          </a:p>
          <a:p>
            <a:pPr algn="just">
              <a:lnSpc>
                <a:spcPct val="120000"/>
              </a:lnSpc>
              <a:buClr>
                <a:schemeClr val="tx1"/>
              </a:buClr>
            </a:pPr>
            <a:r>
              <a:rPr lang="en-US" b="1" dirty="0" smtClean="0"/>
              <a:t>Mention your previous experience </a:t>
            </a:r>
            <a:r>
              <a:rPr lang="en-US" dirty="0" smtClean="0"/>
              <a:t>with the proposed</a:t>
            </a:r>
            <a:r>
              <a:rPr lang="tr-TR" dirty="0" smtClean="0"/>
              <a:t> </a:t>
            </a:r>
            <a:r>
              <a:rPr lang="en-US" dirty="0" smtClean="0"/>
              <a:t>activities. If this is the first time you’ll be undertaking such an activity, explain</a:t>
            </a:r>
            <a:r>
              <a:rPr lang="tr-TR" dirty="0" smtClean="0"/>
              <a:t> </a:t>
            </a:r>
            <a:r>
              <a:rPr lang="en-US" dirty="0" smtClean="0"/>
              <a:t>with concrete steps how you’ll manage the activity in order to show the Evaluator/Assessor how you’ll overcome your lack of experience and whether you can</a:t>
            </a:r>
            <a:r>
              <a:rPr lang="tr-TR" dirty="0" smtClean="0"/>
              <a:t> </a:t>
            </a:r>
            <a:r>
              <a:rPr lang="en-US" dirty="0" smtClean="0"/>
              <a:t>establish a balance between your institutional strengths and weaknesses</a:t>
            </a:r>
            <a:r>
              <a:rPr lang="tr-TR" dirty="0" smtClean="0"/>
              <a:t>.</a:t>
            </a:r>
          </a:p>
          <a:p>
            <a:pPr algn="just">
              <a:lnSpc>
                <a:spcPct val="120000"/>
              </a:lnSpc>
              <a:buClr>
                <a:schemeClr val="tx1"/>
              </a:buClr>
            </a:pPr>
            <a:r>
              <a:rPr lang="tr-TR" b="1" dirty="0" smtClean="0"/>
              <a:t>Partner </a:t>
            </a:r>
            <a:r>
              <a:rPr lang="tr-TR" dirty="0" smtClean="0"/>
              <a:t>are </a:t>
            </a:r>
            <a:r>
              <a:rPr lang="en-US" dirty="0" smtClean="0"/>
              <a:t>part of this process to bring different experiences and knowledge to the</a:t>
            </a:r>
            <a:r>
              <a:rPr lang="tr-TR" dirty="0" smtClean="0"/>
              <a:t> </a:t>
            </a:r>
            <a:r>
              <a:rPr lang="en-US" dirty="0" smtClean="0"/>
              <a:t>table and they should add a substantial value to the proposed project. Explain how</a:t>
            </a:r>
            <a:r>
              <a:rPr lang="tr-TR" dirty="0" smtClean="0"/>
              <a:t> </a:t>
            </a:r>
            <a:r>
              <a:rPr lang="en-US" dirty="0" smtClean="0"/>
              <a:t>they will reinforce your proposed action and how they have already contributed.</a:t>
            </a:r>
            <a:r>
              <a:rPr lang="tr-TR" dirty="0" smtClean="0"/>
              <a:t> </a:t>
            </a:r>
            <a:r>
              <a:rPr lang="en-US" dirty="0" smtClean="0"/>
              <a:t>They’re a part of this process to bring different experiences and knowledge to the</a:t>
            </a:r>
            <a:r>
              <a:rPr lang="tr-TR" dirty="0" smtClean="0"/>
              <a:t> </a:t>
            </a:r>
            <a:r>
              <a:rPr lang="en-US" dirty="0" smtClean="0"/>
              <a:t>table and they should add a substantial value to the proposed project. Explain how</a:t>
            </a:r>
            <a:r>
              <a:rPr lang="tr-TR" dirty="0" smtClean="0"/>
              <a:t> </a:t>
            </a:r>
            <a:r>
              <a:rPr lang="en-US" dirty="0" smtClean="0"/>
              <a:t>they will reinforce your proposed action and how they have already contributed.</a:t>
            </a:r>
            <a:endParaRPr lang="tr-TR" dirty="0" smtClean="0"/>
          </a:p>
          <a:p>
            <a:pPr algn="just">
              <a:lnSpc>
                <a:spcPct val="120000"/>
              </a:lnSpc>
              <a:buClr>
                <a:schemeClr val="tx1"/>
              </a:buClr>
            </a:pPr>
            <a:r>
              <a:rPr lang="en-US" dirty="0" smtClean="0"/>
              <a:t>Pay more attention to monitoring and evaluation. Show the Evaluator/Assessor</a:t>
            </a:r>
            <a:r>
              <a:rPr lang="tr-TR" dirty="0" smtClean="0"/>
              <a:t> </a:t>
            </a:r>
            <a:r>
              <a:rPr lang="en-US" dirty="0" smtClean="0"/>
              <a:t>that you have already thought about and planned the </a:t>
            </a:r>
            <a:r>
              <a:rPr lang="en-US" b="1" dirty="0" smtClean="0"/>
              <a:t>monitoring and evaluation</a:t>
            </a:r>
            <a:r>
              <a:rPr lang="tr-TR" b="1" dirty="0" smtClean="0"/>
              <a:t> </a:t>
            </a:r>
            <a:r>
              <a:rPr lang="en-US" b="1" dirty="0" smtClean="0"/>
              <a:t>tools </a:t>
            </a:r>
            <a:r>
              <a:rPr lang="en-US" dirty="0" smtClean="0"/>
              <a:t>that you’ll use during project implementation</a:t>
            </a:r>
            <a:endParaRPr lang="tr-TR" dirty="0" smtClean="0"/>
          </a:p>
          <a:p>
            <a:pPr algn="just">
              <a:lnSpc>
                <a:spcPct val="120000"/>
              </a:lnSpc>
              <a:buClr>
                <a:schemeClr val="tx1"/>
              </a:buClr>
            </a:pPr>
            <a:r>
              <a:rPr lang="en-US" dirty="0" smtClean="0"/>
              <a:t>Give a strong argument on </a:t>
            </a:r>
            <a:r>
              <a:rPr lang="en-US" b="1" dirty="0" smtClean="0"/>
              <a:t>sustainability.</a:t>
            </a:r>
            <a:r>
              <a:rPr lang="en-US" dirty="0" smtClean="0"/>
              <a:t> Show the Evaluator/Assessor that you</a:t>
            </a:r>
            <a:r>
              <a:rPr lang="tr-TR" dirty="0" smtClean="0"/>
              <a:t> </a:t>
            </a:r>
            <a:r>
              <a:rPr lang="en-US" dirty="0" smtClean="0"/>
              <a:t>have already given considerable thought about how you will ensure the sustainability</a:t>
            </a:r>
            <a:r>
              <a:rPr lang="tr-TR" dirty="0" smtClean="0"/>
              <a:t> </a:t>
            </a:r>
            <a:r>
              <a:rPr lang="en-US" dirty="0" smtClean="0"/>
              <a:t>of your action. Make your</a:t>
            </a:r>
            <a:r>
              <a:rPr lang="tr-TR" dirty="0" smtClean="0"/>
              <a:t> </a:t>
            </a:r>
            <a:r>
              <a:rPr lang="en-US" dirty="0" smtClean="0"/>
              <a:t>argument realistic and do make it dependent on external</a:t>
            </a:r>
            <a:r>
              <a:rPr lang="tr-TR" dirty="0" smtClean="0"/>
              <a:t> </a:t>
            </a:r>
            <a:r>
              <a:rPr lang="en-US" dirty="0" smtClean="0"/>
              <a:t>factors, but within your responsibility and capacity.</a:t>
            </a:r>
            <a:r>
              <a:rPr lang="tr-TR" dirty="0" smtClean="0"/>
              <a:t> </a:t>
            </a:r>
            <a:endParaRPr lang="en-US" dirty="0"/>
          </a:p>
        </p:txBody>
      </p:sp>
      <p:pic>
        <p:nvPicPr>
          <p:cNvPr id="53250" name="Picture 2" descr="Image result for important">
            <a:extLst>
              <a:ext uri="{FF2B5EF4-FFF2-40B4-BE49-F238E27FC236}">
                <a16:creationId xmlns:a16="http://schemas.microsoft.com/office/drawing/2014/main" id="{245E107A-F8A7-450E-B40A-212857AA3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825" y="5579194"/>
            <a:ext cx="1306867" cy="11880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1202591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10" name="Rectangle 9">
            <a:extLst>
              <a:ext uri="{FF2B5EF4-FFF2-40B4-BE49-F238E27FC236}">
                <a16:creationId xmlns:a16="http://schemas.microsoft.com/office/drawing/2014/main" id="{22B2F911-75EE-48AC-B1A7-751DCC6740CC}"/>
              </a:ext>
            </a:extLst>
          </p:cNvPr>
          <p:cNvSpPr>
            <a:spLocks noChangeArrowheads="1"/>
          </p:cNvSpPr>
          <p:nvPr/>
        </p:nvSpPr>
        <p:spPr bwMode="auto">
          <a:xfrm>
            <a:off x="2051050"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ikdörtgen 3">
            <a:extLst>
              <a:ext uri="{FF2B5EF4-FFF2-40B4-BE49-F238E27FC236}">
                <a16:creationId xmlns:a16="http://schemas.microsoft.com/office/drawing/2014/main" id="{0E006364-E0C9-40EB-9978-FF231B0F9935}"/>
              </a:ext>
            </a:extLst>
          </p:cNvPr>
          <p:cNvSpPr/>
          <p:nvPr/>
        </p:nvSpPr>
        <p:spPr>
          <a:xfrm>
            <a:off x="5978820" y="3244334"/>
            <a:ext cx="234360" cy="369332"/>
          </a:xfrm>
          <a:prstGeom prst="rect">
            <a:avLst/>
          </a:prstGeom>
        </p:spPr>
        <p:txBody>
          <a:bodyPr wrap="none">
            <a:spAutoFit/>
          </a:bodyPr>
          <a:lstStyle/>
          <a:p>
            <a:r>
              <a:rPr lang="en-US" dirty="0"/>
              <a:t> </a:t>
            </a:r>
          </a:p>
        </p:txBody>
      </p:sp>
      <p:sp>
        <p:nvSpPr>
          <p:cNvPr id="2" name="Dikdörtgen 1">
            <a:extLst>
              <a:ext uri="{FF2B5EF4-FFF2-40B4-BE49-F238E27FC236}">
                <a16:creationId xmlns:a16="http://schemas.microsoft.com/office/drawing/2014/main" id="{4D8AE31E-DBE8-4C3A-8326-D51D684361EC}"/>
              </a:ext>
            </a:extLst>
          </p:cNvPr>
          <p:cNvSpPr/>
          <p:nvPr/>
        </p:nvSpPr>
        <p:spPr>
          <a:xfrm>
            <a:off x="700975" y="1316756"/>
            <a:ext cx="10307336" cy="646331"/>
          </a:xfrm>
          <a:prstGeom prst="rect">
            <a:avLst/>
          </a:prstGeom>
        </p:spPr>
        <p:txBody>
          <a:bodyPr wrap="square">
            <a:spAutoFit/>
          </a:bodyPr>
          <a:lstStyle/>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Espace réservé du contenu 2">
            <a:extLst>
              <a:ext uri="{FF2B5EF4-FFF2-40B4-BE49-F238E27FC236}">
                <a16:creationId xmlns:a16="http://schemas.microsoft.com/office/drawing/2014/main" id="{D26E278E-64B5-4099-9EAB-9B37B5995546}"/>
              </a:ext>
            </a:extLst>
          </p:cNvPr>
          <p:cNvSpPr>
            <a:spLocks noGrp="1"/>
          </p:cNvSpPr>
          <p:nvPr>
            <p:ph idx="1"/>
          </p:nvPr>
        </p:nvSpPr>
        <p:spPr>
          <a:xfrm>
            <a:off x="426128" y="522095"/>
            <a:ext cx="10815961" cy="5210572"/>
          </a:xfrm>
        </p:spPr>
        <p:txBody>
          <a:bodyPr>
            <a:normAutofit lnSpcReduction="10000"/>
          </a:bodyPr>
          <a:lstStyle/>
          <a:p>
            <a:pPr>
              <a:buClr>
                <a:schemeClr val="tx1"/>
              </a:buClr>
            </a:pPr>
            <a:r>
              <a:rPr lang="en-US" dirty="0"/>
              <a:t>Carefully read the programme rules, especially the eligibility rules, and make sure that all partners can reach their national contact point to clarify specific matters.</a:t>
            </a:r>
          </a:p>
          <a:p>
            <a:pPr>
              <a:buClr>
                <a:schemeClr val="tx1"/>
              </a:buClr>
            </a:pPr>
            <a:r>
              <a:rPr lang="en-US" dirty="0"/>
              <a:t>Do not underestimate the efforts necessary to explain the descriptive parts. You need to support your case with competence and convincing arguments.</a:t>
            </a:r>
          </a:p>
          <a:p>
            <a:pPr>
              <a:buClr>
                <a:schemeClr val="tx1"/>
              </a:buClr>
            </a:pPr>
            <a:r>
              <a:rPr lang="en-US" dirty="0"/>
              <a:t>Create your own Word files for drafting descriptive sections; this will make it easier for the partners to comment and review.</a:t>
            </a:r>
          </a:p>
          <a:p>
            <a:pPr>
              <a:buClr>
                <a:schemeClr val="tx1"/>
              </a:buClr>
            </a:pPr>
            <a:r>
              <a:rPr lang="en-US" dirty="0"/>
              <a:t>Test the application form template well in advance of the deadline. Make sure you know which parts fill in automatically; this will help you trace eventual mistakes.</a:t>
            </a:r>
          </a:p>
          <a:p>
            <a:pPr>
              <a:buClr>
                <a:schemeClr val="tx1"/>
              </a:buClr>
            </a:pPr>
            <a:r>
              <a:rPr lang="en-US" dirty="0"/>
              <a:t>Allow yourself and the partners several rounds of review, and make an overall consistency check prior to submitting the application form.</a:t>
            </a:r>
          </a:p>
          <a:p>
            <a:pPr>
              <a:buClr>
                <a:schemeClr val="tx1"/>
              </a:buClr>
              <a:buFont typeface="Wingdings" panose="05000000000000000000" pitchFamily="2" charset="2"/>
              <a:buChar char="v"/>
            </a:pPr>
            <a:endParaRPr lang="en-US" sz="2800" dirty="0"/>
          </a:p>
        </p:txBody>
      </p:sp>
      <p:pic>
        <p:nvPicPr>
          <p:cNvPr id="53250" name="Picture 2" descr="Image result for important">
            <a:extLst>
              <a:ext uri="{FF2B5EF4-FFF2-40B4-BE49-F238E27FC236}">
                <a16:creationId xmlns:a16="http://schemas.microsoft.com/office/drawing/2014/main" id="{245E107A-F8A7-450E-B40A-212857AA3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825" y="5579194"/>
            <a:ext cx="1306867" cy="11880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19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37182E9-B3DA-4B32-A34F-C495FB5E420E}"/>
              </a:ext>
            </a:extLst>
          </p:cNvPr>
          <p:cNvSpPr/>
          <p:nvPr/>
        </p:nvSpPr>
        <p:spPr>
          <a:xfrm>
            <a:off x="426128" y="152763"/>
            <a:ext cx="11765872" cy="369332"/>
          </a:xfrm>
          <a:prstGeom prst="rect">
            <a:avLst/>
          </a:prstGeom>
        </p:spPr>
        <p:txBody>
          <a:bodyPr wrap="square">
            <a:spAutoFit/>
          </a:bodyPr>
          <a:lstStyle/>
          <a:p>
            <a:endParaRPr lang="en-US" dirty="0"/>
          </a:p>
        </p:txBody>
      </p:sp>
      <p:sp>
        <p:nvSpPr>
          <p:cNvPr id="10" name="Rectangle 9">
            <a:extLst>
              <a:ext uri="{FF2B5EF4-FFF2-40B4-BE49-F238E27FC236}">
                <a16:creationId xmlns:a16="http://schemas.microsoft.com/office/drawing/2014/main" id="{22B2F911-75EE-48AC-B1A7-751DCC6740CC}"/>
              </a:ext>
            </a:extLst>
          </p:cNvPr>
          <p:cNvSpPr>
            <a:spLocks noChangeArrowheads="1"/>
          </p:cNvSpPr>
          <p:nvPr/>
        </p:nvSpPr>
        <p:spPr bwMode="auto">
          <a:xfrm>
            <a:off x="2051050"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ikdörtgen 3">
            <a:extLst>
              <a:ext uri="{FF2B5EF4-FFF2-40B4-BE49-F238E27FC236}">
                <a16:creationId xmlns:a16="http://schemas.microsoft.com/office/drawing/2014/main" id="{0E006364-E0C9-40EB-9978-FF231B0F9935}"/>
              </a:ext>
            </a:extLst>
          </p:cNvPr>
          <p:cNvSpPr/>
          <p:nvPr/>
        </p:nvSpPr>
        <p:spPr>
          <a:xfrm>
            <a:off x="5978820" y="3244334"/>
            <a:ext cx="234360" cy="369332"/>
          </a:xfrm>
          <a:prstGeom prst="rect">
            <a:avLst/>
          </a:prstGeom>
        </p:spPr>
        <p:txBody>
          <a:bodyPr wrap="none">
            <a:spAutoFit/>
          </a:bodyPr>
          <a:lstStyle/>
          <a:p>
            <a:r>
              <a:rPr lang="en-US" dirty="0"/>
              <a:t> </a:t>
            </a:r>
          </a:p>
        </p:txBody>
      </p:sp>
      <p:sp>
        <p:nvSpPr>
          <p:cNvPr id="2" name="Dikdörtgen 1">
            <a:extLst>
              <a:ext uri="{FF2B5EF4-FFF2-40B4-BE49-F238E27FC236}">
                <a16:creationId xmlns:a16="http://schemas.microsoft.com/office/drawing/2014/main" id="{4D8AE31E-DBE8-4C3A-8326-D51D684361EC}"/>
              </a:ext>
            </a:extLst>
          </p:cNvPr>
          <p:cNvSpPr/>
          <p:nvPr/>
        </p:nvSpPr>
        <p:spPr>
          <a:xfrm>
            <a:off x="700975" y="1316756"/>
            <a:ext cx="10307336" cy="646331"/>
          </a:xfrm>
          <a:prstGeom prst="rect">
            <a:avLst/>
          </a:prstGeom>
        </p:spPr>
        <p:txBody>
          <a:bodyPr wrap="square">
            <a:spAutoFit/>
          </a:bodyPr>
          <a:lstStyle/>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Espace réservé du contenu 2">
            <a:extLst>
              <a:ext uri="{FF2B5EF4-FFF2-40B4-BE49-F238E27FC236}">
                <a16:creationId xmlns:a16="http://schemas.microsoft.com/office/drawing/2014/main" id="{D26E278E-64B5-4099-9EAB-9B37B5995546}"/>
              </a:ext>
            </a:extLst>
          </p:cNvPr>
          <p:cNvSpPr>
            <a:spLocks noGrp="1"/>
          </p:cNvSpPr>
          <p:nvPr>
            <p:ph idx="1"/>
          </p:nvPr>
        </p:nvSpPr>
        <p:spPr>
          <a:xfrm>
            <a:off x="1279864" y="1060027"/>
            <a:ext cx="10058400" cy="2899723"/>
          </a:xfrm>
        </p:spPr>
        <p:txBody>
          <a:bodyPr>
            <a:normAutofit/>
          </a:bodyPr>
          <a:lstStyle/>
          <a:p>
            <a:pPr marL="0" indent="0">
              <a:buClr>
                <a:schemeClr val="tx1"/>
              </a:buClr>
              <a:buNone/>
            </a:pPr>
            <a:r>
              <a:rPr lang="en-US" sz="3200" b="1" dirty="0"/>
              <a:t>GENDER </a:t>
            </a:r>
            <a:r>
              <a:rPr lang="tr-TR" sz="3200" b="1" dirty="0" err="1"/>
              <a:t>ASPECT</a:t>
            </a:r>
            <a:endParaRPr lang="en-US" sz="3200" b="1" dirty="0"/>
          </a:p>
          <a:p>
            <a:pPr marL="0" indent="0">
              <a:buClr>
                <a:schemeClr val="tx1"/>
              </a:buClr>
              <a:buNone/>
            </a:pPr>
            <a:r>
              <a:rPr lang="en-US" dirty="0"/>
              <a:t>By integrating concept of gender mainstreaming into EU projects, the Commission aims to ensure that gender aspects are taken into consideration during the whole </a:t>
            </a:r>
            <a:r>
              <a:rPr lang="en-US" dirty="0" smtClean="0"/>
              <a:t>project</a:t>
            </a:r>
            <a:r>
              <a:rPr lang="en-US" dirty="0"/>
              <a:t>, from its inception to delivery, and to ensure that the </a:t>
            </a:r>
            <a:r>
              <a:rPr lang="tr-TR" dirty="0"/>
              <a:t>Project </a:t>
            </a:r>
            <a:r>
              <a:rPr lang="en-US" dirty="0"/>
              <a:t>addresses women's needs, as much as men's needs, to eliminate gender discrimination.</a:t>
            </a:r>
            <a:endParaRPr lang="en-US" sz="2800" dirty="0"/>
          </a:p>
        </p:txBody>
      </p:sp>
      <p:pic>
        <p:nvPicPr>
          <p:cNvPr id="53250" name="Picture 2" descr="Image result for important">
            <a:extLst>
              <a:ext uri="{FF2B5EF4-FFF2-40B4-BE49-F238E27FC236}">
                <a16:creationId xmlns:a16="http://schemas.microsoft.com/office/drawing/2014/main" id="{245E107A-F8A7-450E-B40A-212857AA3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3825" y="5579194"/>
            <a:ext cx="1306867" cy="11880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D26E278E-64B5-4099-9EAB-9B37B5995546}"/>
              </a:ext>
            </a:extLst>
          </p:cNvPr>
          <p:cNvSpPr txBox="1">
            <a:spLocks/>
          </p:cNvSpPr>
          <p:nvPr/>
        </p:nvSpPr>
        <p:spPr>
          <a:xfrm>
            <a:off x="1279864" y="4112945"/>
            <a:ext cx="10058400" cy="2376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sz="3200" b="1" smtClean="0"/>
              <a:t>ETHICAL ISSUES</a:t>
            </a:r>
          </a:p>
          <a:p>
            <a:pPr marL="0" indent="0">
              <a:buClr>
                <a:schemeClr val="tx1"/>
              </a:buClr>
              <a:buFont typeface="Arial" panose="020B0604020202020204" pitchFamily="34" charset="0"/>
              <a:buNone/>
            </a:pPr>
            <a:r>
              <a:rPr lang="en-US" sz="3200" smtClean="0"/>
              <a:t>Ethical issues are getting tough. Do not forget to tackle ethical issues when relevant. Make sure that you monitor ethical issues throughout the whole project duration</a:t>
            </a:r>
            <a:endParaRPr lang="en-US" dirty="0"/>
          </a:p>
        </p:txBody>
      </p:sp>
    </p:spTree>
    <p:extLst>
      <p:ext uri="{BB962C8B-B14F-4D97-AF65-F5344CB8AC3E}">
        <p14:creationId xmlns:p14="http://schemas.microsoft.com/office/powerpoint/2010/main" val="3198198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13640B-A7FD-4BDC-8E66-A20362316F90}"/>
              </a:ext>
            </a:extLst>
          </p:cNvPr>
          <p:cNvSpPr/>
          <p:nvPr/>
        </p:nvSpPr>
        <p:spPr>
          <a:xfrm>
            <a:off x="3774281" y="2344106"/>
            <a:ext cx="4643438" cy="1862138"/>
          </a:xfrm>
          <a:prstGeom prst="rect">
            <a:avLst/>
          </a:prstGeom>
          <a:noFill/>
        </p:spPr>
        <p:txBody>
          <a:bodyPr>
            <a:spAutoFit/>
          </a:bodyPr>
          <a:lstStyle/>
          <a:p>
            <a:pPr algn="ctr" eaLnBrk="1" fontAlgn="auto" hangingPunct="1">
              <a:spcAft>
                <a:spcPct val="30000"/>
              </a:spcAft>
              <a:defRPr/>
            </a:pPr>
            <a:r>
              <a:rPr lang="en-GB" sz="11500" b="1" dirty="0">
                <a:solidFill>
                  <a:schemeClr val="accent5">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Q&amp;A</a:t>
            </a:r>
          </a:p>
        </p:txBody>
      </p:sp>
    </p:spTree>
    <p:extLst>
      <p:ext uri="{BB962C8B-B14F-4D97-AF65-F5344CB8AC3E}">
        <p14:creationId xmlns:p14="http://schemas.microsoft.com/office/powerpoint/2010/main" val="38069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4C40C756-CE88-41D7-B94C-A82075CEFD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4511" y="1096134"/>
            <a:ext cx="4716710" cy="42014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0134ACF6-D1EA-4925-9269-EECA48FFF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902" y="1782423"/>
            <a:ext cx="3089614" cy="31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852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185980" y="137150"/>
            <a:ext cx="11869156" cy="5125591"/>
          </a:xfrm>
        </p:spPr>
        <p:txBody>
          <a:bodyPr>
            <a:noAutofit/>
          </a:bodyPr>
          <a:lstStyle/>
          <a:p>
            <a:pPr marL="0" indent="0" algn="just">
              <a:buNone/>
            </a:pPr>
            <a:r>
              <a:rPr lang="en-US" sz="2000" dirty="0"/>
              <a:t>The Project Management Institute defines a project as “a temporary </a:t>
            </a:r>
            <a:r>
              <a:rPr lang="en-US" sz="2000" dirty="0" smtClean="0"/>
              <a:t>endeavor </a:t>
            </a:r>
            <a:r>
              <a:rPr lang="en-US" sz="2000" dirty="0"/>
              <a:t>undertaken to create a unique product or service. Temporary means that every project has a definite end. Unique means that the product or service is different in some distinguishing way from all similar products or </a:t>
            </a:r>
            <a:r>
              <a:rPr lang="en-US" sz="2000" dirty="0" smtClean="0"/>
              <a:t>services.”</a:t>
            </a:r>
          </a:p>
          <a:p>
            <a:pPr marL="0" indent="0" algn="just">
              <a:buNone/>
            </a:pPr>
            <a:r>
              <a:rPr lang="en-US" sz="2000" b="1" dirty="0"/>
              <a:t>A project is a series of activities aimed at</a:t>
            </a:r>
            <a:r>
              <a:rPr lang="tr-TR" sz="2000" b="1" dirty="0"/>
              <a:t> </a:t>
            </a:r>
            <a:r>
              <a:rPr lang="en-US" sz="2000" b="1" dirty="0"/>
              <a:t>bringing about clearly specified objectives within a</a:t>
            </a:r>
            <a:r>
              <a:rPr lang="tr-TR" sz="2000" b="1" dirty="0"/>
              <a:t> </a:t>
            </a:r>
            <a:r>
              <a:rPr lang="en-US" sz="2000" b="1" dirty="0"/>
              <a:t>defined time-period and with a defined budget</a:t>
            </a:r>
            <a:r>
              <a:rPr lang="en-US" sz="2000" b="1" dirty="0" smtClean="0"/>
              <a:t>.</a:t>
            </a:r>
            <a:endParaRPr lang="en-US" sz="2000" b="1" dirty="0"/>
          </a:p>
          <a:p>
            <a:pPr marL="0" indent="0" algn="just">
              <a:buNone/>
            </a:pPr>
            <a:r>
              <a:rPr lang="en-US" sz="2000" dirty="0" smtClean="0"/>
              <a:t>Common characteristics </a:t>
            </a:r>
            <a:r>
              <a:rPr lang="en-US" sz="2000" dirty="0"/>
              <a:t>of all </a:t>
            </a:r>
            <a:r>
              <a:rPr lang="en-US" sz="2000" dirty="0" smtClean="0"/>
              <a:t>projects: </a:t>
            </a:r>
            <a:endParaRPr lang="en-US" sz="2000" dirty="0"/>
          </a:p>
          <a:p>
            <a:pPr lvl="1"/>
            <a:r>
              <a:rPr lang="en-US" sz="2000" b="1" dirty="0" smtClean="0"/>
              <a:t>Start </a:t>
            </a:r>
            <a:r>
              <a:rPr lang="en-US" sz="2000" dirty="0"/>
              <a:t>and a </a:t>
            </a:r>
            <a:r>
              <a:rPr lang="en-US" sz="2000" b="1" dirty="0"/>
              <a:t>finish </a:t>
            </a:r>
            <a:endParaRPr lang="en-US" sz="2000" dirty="0"/>
          </a:p>
          <a:p>
            <a:pPr lvl="1"/>
            <a:r>
              <a:rPr lang="en-US" sz="2000" b="1" dirty="0"/>
              <a:t>L</a:t>
            </a:r>
            <a:r>
              <a:rPr lang="en-US" sz="2000" b="1" dirty="0" smtClean="0"/>
              <a:t>ife </a:t>
            </a:r>
            <a:r>
              <a:rPr lang="en-US" sz="2000" b="1" dirty="0"/>
              <a:t>cycle </a:t>
            </a:r>
            <a:r>
              <a:rPr lang="en-US" sz="2000" dirty="0"/>
              <a:t>involving </a:t>
            </a:r>
            <a:r>
              <a:rPr lang="en-US" sz="2000" dirty="0" smtClean="0"/>
              <a:t>a </a:t>
            </a:r>
            <a:r>
              <a:rPr lang="en-US" sz="2000" dirty="0"/>
              <a:t>series of phases in between the beginning and end </a:t>
            </a:r>
          </a:p>
          <a:p>
            <a:pPr lvl="1"/>
            <a:r>
              <a:rPr lang="en-US" sz="2000" b="1" dirty="0" smtClean="0"/>
              <a:t>Budget </a:t>
            </a:r>
            <a:endParaRPr lang="en-US" sz="2000" dirty="0"/>
          </a:p>
          <a:p>
            <a:pPr lvl="1"/>
            <a:r>
              <a:rPr lang="en-US" sz="2000" dirty="0"/>
              <a:t>S</a:t>
            </a:r>
            <a:r>
              <a:rPr lang="en-US" sz="2000" dirty="0" smtClean="0"/>
              <a:t>et </a:t>
            </a:r>
            <a:r>
              <a:rPr lang="en-US" sz="2000" dirty="0"/>
              <a:t>of </a:t>
            </a:r>
            <a:r>
              <a:rPr lang="en-US" sz="2000" b="1" dirty="0"/>
              <a:t>activities </a:t>
            </a:r>
            <a:r>
              <a:rPr lang="en-US" sz="2000" dirty="0"/>
              <a:t>which are sequential, unique and non-repetitive </a:t>
            </a:r>
          </a:p>
          <a:p>
            <a:pPr lvl="1"/>
            <a:r>
              <a:rPr lang="en-US" sz="2000" dirty="0"/>
              <a:t>Use of </a:t>
            </a:r>
            <a:r>
              <a:rPr lang="en-US" sz="2000" b="1" dirty="0"/>
              <a:t>resources </a:t>
            </a:r>
            <a:r>
              <a:rPr lang="en-US" sz="2000" dirty="0"/>
              <a:t>which may require coordinating </a:t>
            </a:r>
          </a:p>
          <a:p>
            <a:pPr lvl="1"/>
            <a:r>
              <a:rPr lang="en-US" sz="2000" dirty="0"/>
              <a:t>Centralized </a:t>
            </a:r>
            <a:r>
              <a:rPr lang="en-US" sz="2000" b="1" dirty="0"/>
              <a:t>responsibilities </a:t>
            </a:r>
            <a:r>
              <a:rPr lang="en-US" sz="2000" dirty="0"/>
              <a:t>for management and implementation </a:t>
            </a:r>
          </a:p>
          <a:p>
            <a:pPr lvl="1"/>
            <a:r>
              <a:rPr lang="en-US" sz="2000" dirty="0"/>
              <a:t>Defined </a:t>
            </a:r>
            <a:r>
              <a:rPr lang="en-US" sz="2000" b="1" dirty="0"/>
              <a:t>roles </a:t>
            </a:r>
            <a:r>
              <a:rPr lang="en-US" sz="2000" dirty="0"/>
              <a:t>and </a:t>
            </a:r>
            <a:r>
              <a:rPr lang="en-US" sz="2000" b="1" dirty="0"/>
              <a:t>relationships </a:t>
            </a:r>
            <a:r>
              <a:rPr lang="en-US" sz="2000" dirty="0"/>
              <a:t>for participants in the project </a:t>
            </a:r>
            <a:endParaRPr lang="en-US" sz="2000" dirty="0" smtClean="0"/>
          </a:p>
          <a:p>
            <a:pPr marL="0" indent="0" algn="just">
              <a:buNone/>
            </a:pPr>
            <a:r>
              <a:rPr lang="en-US" sz="2000" dirty="0"/>
              <a:t>A project should also have:</a:t>
            </a:r>
          </a:p>
          <a:p>
            <a:r>
              <a:rPr lang="en-US" sz="2000" dirty="0"/>
              <a:t>Clearly identified </a:t>
            </a:r>
            <a:r>
              <a:rPr lang="en-US" sz="2000" b="1" dirty="0"/>
              <a:t>stakeholders</a:t>
            </a:r>
            <a:r>
              <a:rPr lang="en-US" sz="2000" dirty="0"/>
              <a:t>, including the</a:t>
            </a:r>
            <a:r>
              <a:rPr lang="tr-TR" sz="2000" dirty="0"/>
              <a:t> </a:t>
            </a:r>
            <a:r>
              <a:rPr lang="en-US" sz="2000" b="1" dirty="0"/>
              <a:t>primary target group </a:t>
            </a:r>
            <a:r>
              <a:rPr lang="en-US" sz="2000" dirty="0"/>
              <a:t>and the </a:t>
            </a:r>
            <a:r>
              <a:rPr lang="en-US" sz="2000" b="1" dirty="0"/>
              <a:t>final beneficiaries</a:t>
            </a:r>
          </a:p>
          <a:p>
            <a:r>
              <a:rPr lang="en-US" sz="2000" dirty="0"/>
              <a:t>Clearly defined </a:t>
            </a:r>
            <a:r>
              <a:rPr lang="en-US" sz="2000" b="1" dirty="0"/>
              <a:t>coordination, management and</a:t>
            </a:r>
            <a:r>
              <a:rPr lang="tr-TR" sz="2000" b="1" dirty="0"/>
              <a:t> </a:t>
            </a:r>
            <a:r>
              <a:rPr lang="en-US" sz="2000" b="1" dirty="0"/>
              <a:t>financing arrangements</a:t>
            </a:r>
          </a:p>
          <a:p>
            <a:r>
              <a:rPr lang="en-US" sz="2000" dirty="0"/>
              <a:t>A </a:t>
            </a:r>
            <a:r>
              <a:rPr lang="en-US" sz="2000" b="1" dirty="0"/>
              <a:t>monitoring and evaluation system </a:t>
            </a:r>
            <a:r>
              <a:rPr lang="en-US" sz="2000" dirty="0"/>
              <a:t>(to support</a:t>
            </a:r>
            <a:r>
              <a:rPr lang="tr-TR" sz="2000" dirty="0"/>
              <a:t> </a:t>
            </a:r>
            <a:r>
              <a:rPr lang="en-US" sz="2000" dirty="0"/>
              <a:t>performance management)</a:t>
            </a:r>
          </a:p>
          <a:p>
            <a:r>
              <a:rPr lang="en-US" sz="2000" dirty="0"/>
              <a:t>An appropriate level </a:t>
            </a:r>
            <a:r>
              <a:rPr lang="en-US" sz="2000" b="1" dirty="0"/>
              <a:t>of financial and economic</a:t>
            </a:r>
            <a:r>
              <a:rPr lang="tr-TR" sz="2000" b="1" dirty="0"/>
              <a:t> </a:t>
            </a:r>
            <a:r>
              <a:rPr lang="en-US" sz="2000" b="1" dirty="0"/>
              <a:t>analysis</a:t>
            </a:r>
            <a:r>
              <a:rPr lang="en-US" sz="2000" dirty="0"/>
              <a:t>, which indicates that the project’s</a:t>
            </a:r>
            <a:r>
              <a:rPr lang="tr-TR" sz="2000" dirty="0"/>
              <a:t> </a:t>
            </a:r>
            <a:r>
              <a:rPr lang="en-US" sz="2000" dirty="0"/>
              <a:t>benefits will exceed its costs</a:t>
            </a:r>
            <a:r>
              <a:rPr lang="en-US" sz="2000" dirty="0" smtClean="0"/>
              <a:t>.</a:t>
            </a:r>
            <a:endParaRPr lang="en-US" sz="2000" dirty="0"/>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127142" y="5100508"/>
            <a:ext cx="1064858" cy="10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54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838200" y="520608"/>
            <a:ext cx="10515600" cy="5516208"/>
          </a:xfrm>
        </p:spPr>
        <p:txBody>
          <a:bodyPr>
            <a:normAutofit/>
          </a:bodyPr>
          <a:lstStyle/>
          <a:p>
            <a:pPr marL="0" indent="0" algn="ctr">
              <a:buNone/>
            </a:pPr>
            <a:r>
              <a:rPr lang="en-US" dirty="0"/>
              <a:t>The way in which projects are planned and carried out follows a sequence beginning with an agreed </a:t>
            </a:r>
            <a:r>
              <a:rPr lang="en-US" b="1" dirty="0"/>
              <a:t>strategy,</a:t>
            </a:r>
            <a:r>
              <a:rPr lang="en-US" dirty="0"/>
              <a:t> which leads to an idea for a </a:t>
            </a:r>
            <a:r>
              <a:rPr lang="en-US" b="1" dirty="0"/>
              <a:t>specific action</a:t>
            </a:r>
            <a:r>
              <a:rPr lang="en-US" dirty="0"/>
              <a:t>, oriented to-wards achieving a </a:t>
            </a:r>
            <a:r>
              <a:rPr lang="en-US" b="1" dirty="0"/>
              <a:t>set of objectives</a:t>
            </a:r>
            <a:r>
              <a:rPr lang="en-US" dirty="0"/>
              <a:t>, which then is formulated, implemented, and evaluated with a view to improving the strategy and further action</a:t>
            </a:r>
            <a:r>
              <a:rPr lang="en-US" dirty="0" smtClean="0"/>
              <a:t>.</a:t>
            </a:r>
          </a:p>
          <a:p>
            <a:pPr marL="0" indent="0" algn="ctr">
              <a:buNone/>
            </a:pPr>
            <a:endParaRPr lang="en-US" dirty="0"/>
          </a:p>
          <a:p>
            <a:pPr marL="0" indent="0" algn="ctr">
              <a:buNone/>
            </a:pPr>
            <a:r>
              <a:rPr lang="en-US" b="1" dirty="0"/>
              <a:t>Project Cycle Management </a:t>
            </a:r>
            <a:r>
              <a:rPr lang="en-US" dirty="0"/>
              <a:t>is an </a:t>
            </a:r>
            <a:r>
              <a:rPr lang="en-US" u="sng" dirty="0" smtClean="0"/>
              <a:t>approach </a:t>
            </a:r>
            <a:r>
              <a:rPr lang="en-US" dirty="0" smtClean="0"/>
              <a:t>to </a:t>
            </a:r>
            <a:r>
              <a:rPr lang="en-US" dirty="0"/>
              <a:t>managing projects. It </a:t>
            </a:r>
            <a:r>
              <a:rPr lang="en-US" b="1" dirty="0"/>
              <a:t>determines particular phases of the Project, and outlines specific actions and approaches to be taken within these phases</a:t>
            </a:r>
            <a:r>
              <a:rPr lang="en-US" dirty="0"/>
              <a:t>. The PCM approach provides for planning and review processes throughout a cycle, and allows for multiple project cycles to be supported.</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3147457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258654" y="313802"/>
            <a:ext cx="11796482" cy="5516208"/>
          </a:xfrm>
        </p:spPr>
        <p:txBody>
          <a:bodyPr>
            <a:normAutofit/>
          </a:bodyPr>
          <a:lstStyle/>
          <a:p>
            <a:pPr marL="0" indent="0" algn="just">
              <a:buNone/>
            </a:pPr>
            <a:r>
              <a:rPr lang="en-US" dirty="0"/>
              <a:t>In their approach to funding</a:t>
            </a:r>
            <a:r>
              <a:rPr lang="tr-TR" dirty="0"/>
              <a:t>,</a:t>
            </a:r>
            <a:r>
              <a:rPr lang="en-US" dirty="0"/>
              <a:t> the EU uses a particular form of Project Cycle Management to enable it to ensure that it funds projects that are consistent with its objectives, and are likely to achieve the desired impact. In particular the EU needs to ensure the following:</a:t>
            </a:r>
          </a:p>
          <a:p>
            <a:pPr lvl="1" algn="just"/>
            <a:r>
              <a:rPr lang="en-US" dirty="0"/>
              <a:t>That projects respect and contribute to overarching policy objectives of the EC such as respect of human rights, poverty alleviation and to cross-cutting issues such as gender equality, protection of the environment;</a:t>
            </a:r>
          </a:p>
          <a:p>
            <a:pPr lvl="1" algn="just"/>
            <a:r>
              <a:rPr lang="en-US" dirty="0"/>
              <a:t>That projects are relevant to an agreed strategy and to the real problems of target groups and beneficiaries;</a:t>
            </a:r>
          </a:p>
          <a:p>
            <a:pPr lvl="1" algn="just"/>
            <a:r>
              <a:rPr lang="en-US" dirty="0"/>
              <a:t>That projects are feasible, meaning that objectives can be realistically achieved within the constraints of the operating environment and the capabilities of the implementing agencies;</a:t>
            </a:r>
          </a:p>
          <a:p>
            <a:pPr lvl="1" algn="just"/>
            <a:r>
              <a:rPr lang="en-US" dirty="0"/>
              <a:t>That benefits generated by projects are sustainable.</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Resim 3">
            <a:extLst>
              <a:ext uri="{FF2B5EF4-FFF2-40B4-BE49-F238E27FC236}">
                <a16:creationId xmlns:a16="http://schemas.microsoft.com/office/drawing/2014/main" id="{C3A93E16-513B-4754-BA4D-B1E473F8577C}"/>
              </a:ext>
            </a:extLst>
          </p:cNvPr>
          <p:cNvPicPr>
            <a:picLocks noChangeAspect="1"/>
          </p:cNvPicPr>
          <p:nvPr/>
        </p:nvPicPr>
        <p:blipFill>
          <a:blip r:embed="rId3"/>
          <a:stretch>
            <a:fillRect/>
          </a:stretch>
        </p:blipFill>
        <p:spPr>
          <a:xfrm>
            <a:off x="258654" y="5776744"/>
            <a:ext cx="1401469" cy="934313"/>
          </a:xfrm>
          <a:prstGeom prst="rect">
            <a:avLst/>
          </a:prstGeom>
        </p:spPr>
      </p:pic>
      <p:sp>
        <p:nvSpPr>
          <p:cNvPr id="5" name="Dikdörtgen 4">
            <a:extLst>
              <a:ext uri="{FF2B5EF4-FFF2-40B4-BE49-F238E27FC236}">
                <a16:creationId xmlns:a16="http://schemas.microsoft.com/office/drawing/2014/main" id="{203E2406-7A32-4998-A1F2-63111239C7A4}"/>
              </a:ext>
            </a:extLst>
          </p:cNvPr>
          <p:cNvSpPr/>
          <p:nvPr/>
        </p:nvSpPr>
        <p:spPr>
          <a:xfrm>
            <a:off x="2681207" y="5387618"/>
            <a:ext cx="7625166" cy="1446550"/>
          </a:xfrm>
          <a:prstGeom prst="rect">
            <a:avLst/>
          </a:prstGeom>
        </p:spPr>
        <p:txBody>
          <a:bodyPr wrap="square">
            <a:spAutoFit/>
          </a:bodyPr>
          <a:lstStyle/>
          <a:p>
            <a:pPr algn="ctr"/>
            <a:r>
              <a:rPr lang="en-US" sz="2200" b="1" i="1" dirty="0">
                <a:solidFill>
                  <a:schemeClr val="accent6">
                    <a:lumMod val="75000"/>
                  </a:schemeClr>
                </a:solidFill>
              </a:rPr>
              <a:t>In 1992 the European Commission adopted “Project</a:t>
            </a:r>
            <a:r>
              <a:rPr lang="tr-TR" sz="2200" b="1" i="1" dirty="0">
                <a:solidFill>
                  <a:schemeClr val="accent6">
                    <a:lumMod val="75000"/>
                  </a:schemeClr>
                </a:solidFill>
              </a:rPr>
              <a:t> </a:t>
            </a:r>
            <a:r>
              <a:rPr lang="en-US" sz="2200" b="1" i="1" dirty="0">
                <a:solidFill>
                  <a:schemeClr val="accent6">
                    <a:lumMod val="75000"/>
                  </a:schemeClr>
                </a:solidFill>
              </a:rPr>
              <a:t>Cycle Management” (PCM) as its primary set of</a:t>
            </a:r>
            <a:r>
              <a:rPr lang="tr-TR" sz="2200" b="1" i="1" dirty="0">
                <a:solidFill>
                  <a:schemeClr val="accent6">
                    <a:lumMod val="75000"/>
                  </a:schemeClr>
                </a:solidFill>
              </a:rPr>
              <a:t> </a:t>
            </a:r>
            <a:r>
              <a:rPr lang="en-US" sz="2200" b="1" i="1" dirty="0">
                <a:solidFill>
                  <a:schemeClr val="accent6">
                    <a:lumMod val="75000"/>
                  </a:schemeClr>
                </a:solidFill>
              </a:rPr>
              <a:t>project design and management tools (based on the</a:t>
            </a:r>
            <a:r>
              <a:rPr lang="tr-TR" sz="2200" b="1" i="1" dirty="0">
                <a:solidFill>
                  <a:schemeClr val="accent6">
                    <a:lumMod val="75000"/>
                  </a:schemeClr>
                </a:solidFill>
              </a:rPr>
              <a:t> </a:t>
            </a:r>
            <a:r>
              <a:rPr lang="en-US" sz="2200" b="1" i="1" dirty="0">
                <a:solidFill>
                  <a:schemeClr val="accent6">
                    <a:lumMod val="75000"/>
                  </a:schemeClr>
                </a:solidFill>
              </a:rPr>
              <a:t>Logical Framework Approach), and a first PCM</a:t>
            </a:r>
            <a:r>
              <a:rPr lang="tr-TR" sz="2200" b="1" i="1" dirty="0">
                <a:solidFill>
                  <a:schemeClr val="accent6">
                    <a:lumMod val="75000"/>
                  </a:schemeClr>
                </a:solidFill>
              </a:rPr>
              <a:t> </a:t>
            </a:r>
            <a:r>
              <a:rPr lang="en-US" sz="2200" b="1" i="1" dirty="0">
                <a:solidFill>
                  <a:schemeClr val="accent6">
                    <a:lumMod val="75000"/>
                  </a:schemeClr>
                </a:solidFill>
              </a:rPr>
              <a:t>manual was produced in 1993.</a:t>
            </a:r>
          </a:p>
        </p:txBody>
      </p:sp>
    </p:spTree>
    <p:extLst>
      <p:ext uri="{BB962C8B-B14F-4D97-AF65-F5344CB8AC3E}">
        <p14:creationId xmlns:p14="http://schemas.microsoft.com/office/powerpoint/2010/main" val="1071233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
            <a:extLst>
              <a:ext uri="{FF2B5EF4-FFF2-40B4-BE49-F238E27FC236}">
                <a16:creationId xmlns:a16="http://schemas.microsoft.com/office/drawing/2014/main" id="{7C42B662-C00A-46DF-9A13-66E8BCEF0B21}"/>
              </a:ext>
            </a:extLst>
          </p:cNvPr>
          <p:cNvSpPr>
            <a:spLocks noGrp="1" noChangeArrowheads="1"/>
          </p:cNvSpPr>
          <p:nvPr/>
        </p:nvSpPr>
        <p:spPr bwMode="auto">
          <a:xfrm>
            <a:off x="5658776" y="1134652"/>
            <a:ext cx="6533224"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1pPr>
            <a:lvl2pPr marL="742950" indent="-285750" algn="l" rtl="0" fontAlgn="base">
              <a:spcBef>
                <a:spcPct val="20000"/>
              </a:spcBef>
              <a:spcAft>
                <a:spcPct val="0"/>
              </a:spcAft>
              <a:buChar char="•"/>
              <a:defRPr sz="2000" kern="1200">
                <a:solidFill>
                  <a:schemeClr val="tx1"/>
                </a:solidFill>
                <a:latin typeface="+mn-lt"/>
                <a:ea typeface="+mn-ea"/>
                <a:cs typeface="+mn-cs"/>
              </a:defRPr>
            </a:lvl2pPr>
            <a:lvl3pPr marL="1143000" indent="-228600" algn="l" rtl="0" fontAlgn="base">
              <a:spcBef>
                <a:spcPct val="20000"/>
              </a:spcBef>
              <a:spcAft>
                <a:spcPct val="0"/>
              </a:spcAft>
              <a:buChar char="o"/>
              <a:defRPr kern="1200">
                <a:solidFill>
                  <a:schemeClr val="tx1"/>
                </a:solidFill>
                <a:latin typeface="+mn-lt"/>
                <a:ea typeface="+mn-ea"/>
                <a:cs typeface="+mn-cs"/>
              </a:defRPr>
            </a:lvl3pPr>
            <a:lvl4pPr marL="1600200" indent="-228600" algn="l" rtl="0" fontAlgn="base">
              <a:spcBef>
                <a:spcPct val="20000"/>
              </a:spcBef>
              <a:spcAft>
                <a:spcPct val="0"/>
              </a:spcAft>
              <a:buChar char="o"/>
              <a:defRPr sz="1600" kern="1200">
                <a:solidFill>
                  <a:schemeClr val="tx1"/>
                </a:solidFill>
                <a:latin typeface="+mn-lt"/>
                <a:ea typeface="+mn-ea"/>
                <a:cs typeface="+mn-cs"/>
              </a:defRPr>
            </a:lvl4pPr>
            <a:lvl5pPr marL="2057400" indent="-228600" algn="l" rtl="0" fontAlgn="base">
              <a:spcBef>
                <a:spcPct val="20000"/>
              </a:spcBef>
              <a:spcAft>
                <a:spcPct val="0"/>
              </a:spcAft>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buFont typeface="Wingdings" panose="05000000000000000000" pitchFamily="2" charset="2"/>
              <a:buChar char="Ø"/>
            </a:pPr>
            <a:r>
              <a:rPr lang="en-US" altLang="en-US" sz="2000" b="1" dirty="0"/>
              <a:t>Planning / Programming</a:t>
            </a:r>
            <a:r>
              <a:rPr lang="en-US" altLang="en-US" sz="2000" dirty="0"/>
              <a:t> –Analysis of situation at national, local and sectorial level -  </a:t>
            </a:r>
            <a:r>
              <a:rPr lang="en-US" altLang="en-US" sz="2000" i="1" dirty="0"/>
              <a:t>Annual Programme or Grant </a:t>
            </a:r>
            <a:endParaRPr lang="tr-TR" altLang="en-US" sz="2000" i="1" dirty="0"/>
          </a:p>
          <a:p>
            <a:pPr>
              <a:lnSpc>
                <a:spcPct val="125000"/>
              </a:lnSpc>
              <a:buFont typeface="Wingdings" panose="05000000000000000000" pitchFamily="2" charset="2"/>
              <a:buChar char="Ø"/>
            </a:pPr>
            <a:r>
              <a:rPr lang="en-US" altLang="en-US" sz="2000" b="1" dirty="0"/>
              <a:t>Identification</a:t>
            </a:r>
            <a:r>
              <a:rPr lang="en-US" altLang="en-US" sz="2000" dirty="0"/>
              <a:t> – Formulation of project idea and design of Project - </a:t>
            </a:r>
            <a:r>
              <a:rPr lang="en-US" altLang="en-US" sz="2000" i="1" dirty="0"/>
              <a:t>pre-feasibility study (including problem analysis), EC decision</a:t>
            </a:r>
          </a:p>
          <a:p>
            <a:pPr>
              <a:lnSpc>
                <a:spcPct val="125000"/>
              </a:lnSpc>
              <a:buFont typeface="Wingdings" panose="05000000000000000000" pitchFamily="2" charset="2"/>
              <a:buChar char="Ø"/>
            </a:pPr>
            <a:r>
              <a:rPr lang="en-US" altLang="en-US" sz="2000" b="1" dirty="0"/>
              <a:t>Formulation </a:t>
            </a:r>
            <a:r>
              <a:rPr lang="en-US" altLang="en-US" sz="2000" dirty="0"/>
              <a:t>(Appraisal) – Preparation of the project proposal - </a:t>
            </a:r>
            <a:r>
              <a:rPr lang="en-US" altLang="en-US" sz="2000" i="1" dirty="0"/>
              <a:t> </a:t>
            </a:r>
            <a:r>
              <a:rPr lang="en-US" altLang="en-US" sz="2000" i="1" dirty="0" err="1"/>
              <a:t>feas</a:t>
            </a:r>
            <a:r>
              <a:rPr lang="en-US" altLang="en-US" sz="2000" i="1" dirty="0"/>
              <a:t>. study, EC decision</a:t>
            </a:r>
          </a:p>
          <a:p>
            <a:pPr>
              <a:lnSpc>
                <a:spcPct val="125000"/>
              </a:lnSpc>
              <a:buFont typeface="Wingdings" panose="05000000000000000000" pitchFamily="2" charset="2"/>
              <a:buChar char="Ø"/>
            </a:pPr>
            <a:r>
              <a:rPr lang="en-US" altLang="en-US" sz="2000" b="1" dirty="0"/>
              <a:t>Financing </a:t>
            </a:r>
            <a:r>
              <a:rPr lang="en-US" altLang="en-US" sz="2000" dirty="0"/>
              <a:t>– Securing financial resources e.g. Award of the grant and co-funding - </a:t>
            </a:r>
            <a:r>
              <a:rPr lang="en-US" altLang="en-US" sz="2000" i="1" dirty="0"/>
              <a:t>EC Financing Agreement</a:t>
            </a:r>
          </a:p>
          <a:p>
            <a:pPr>
              <a:lnSpc>
                <a:spcPct val="125000"/>
              </a:lnSpc>
              <a:buFont typeface="Wingdings" panose="05000000000000000000" pitchFamily="2" charset="2"/>
              <a:buChar char="Ø"/>
            </a:pPr>
            <a:r>
              <a:rPr lang="en-US" altLang="en-US" sz="2000" b="1" dirty="0"/>
              <a:t>Implementation</a:t>
            </a:r>
            <a:r>
              <a:rPr lang="en-US" altLang="en-US" sz="2000" dirty="0"/>
              <a:t> – Implementation of the activities stated on the project proposal - </a:t>
            </a:r>
            <a:r>
              <a:rPr lang="en-US" altLang="en-US" sz="2000" i="1" dirty="0"/>
              <a:t>project launch</a:t>
            </a:r>
          </a:p>
          <a:p>
            <a:pPr>
              <a:lnSpc>
                <a:spcPct val="125000"/>
              </a:lnSpc>
              <a:buFont typeface="Wingdings" panose="05000000000000000000" pitchFamily="2" charset="2"/>
              <a:buChar char="Ø"/>
            </a:pPr>
            <a:r>
              <a:rPr lang="en-US" altLang="en-US" sz="2000" b="1" dirty="0"/>
              <a:t>Evaluation</a:t>
            </a:r>
            <a:r>
              <a:rPr lang="en-US" altLang="en-US" sz="2000" dirty="0"/>
              <a:t> – Ongoing checks </a:t>
            </a:r>
            <a:r>
              <a:rPr lang="en-US" altLang="en-US" sz="2000" dirty="0" smtClean="0"/>
              <a:t>and </a:t>
            </a:r>
            <a:r>
              <a:rPr lang="en-US" altLang="en-US" sz="2000" dirty="0"/>
              <a:t>periodic review of Project - </a:t>
            </a:r>
            <a:r>
              <a:rPr lang="en-US" altLang="en-US" sz="2000" i="1" dirty="0"/>
              <a:t>project assessment / Monitoring </a:t>
            </a:r>
          </a:p>
          <a:p>
            <a:endParaRPr lang="en-GB" altLang="en-US" sz="2000" dirty="0"/>
          </a:p>
        </p:txBody>
      </p:sp>
      <p:sp>
        <p:nvSpPr>
          <p:cNvPr id="36" name="Dikdörtgen 35">
            <a:extLst>
              <a:ext uri="{FF2B5EF4-FFF2-40B4-BE49-F238E27FC236}">
                <a16:creationId xmlns:a16="http://schemas.microsoft.com/office/drawing/2014/main" id="{EA3D5CE5-D4FB-4365-9EA7-FE66DB893A41}"/>
              </a:ext>
            </a:extLst>
          </p:cNvPr>
          <p:cNvSpPr/>
          <p:nvPr/>
        </p:nvSpPr>
        <p:spPr>
          <a:xfrm>
            <a:off x="540178" y="188230"/>
            <a:ext cx="11223036" cy="769441"/>
          </a:xfrm>
          <a:prstGeom prst="rect">
            <a:avLst/>
          </a:prstGeom>
        </p:spPr>
        <p:txBody>
          <a:bodyPr wrap="square">
            <a:spAutoFit/>
          </a:bodyPr>
          <a:lstStyle/>
          <a:p>
            <a:pPr algn="ctr"/>
            <a:r>
              <a:rPr lang="tr-TR" sz="2200" b="1" dirty="0"/>
              <a:t>Project </a:t>
            </a:r>
            <a:r>
              <a:rPr lang="tr-TR" sz="2200" b="1" dirty="0" err="1"/>
              <a:t>Cycle</a:t>
            </a:r>
            <a:r>
              <a:rPr lang="tr-TR" sz="2200" b="1" dirty="0"/>
              <a:t> Management </a:t>
            </a:r>
            <a:r>
              <a:rPr lang="en-US" sz="2200" b="1" dirty="0"/>
              <a:t>is a methodology for the preparation, implementation and evaluation of projects based on the principles of the logical framework approach (</a:t>
            </a:r>
            <a:r>
              <a:rPr lang="en-US" sz="2200" b="1" dirty="0" err="1"/>
              <a:t>LFA</a:t>
            </a:r>
            <a:r>
              <a:rPr lang="en-US" sz="2200" b="1" dirty="0"/>
              <a:t>)</a:t>
            </a:r>
          </a:p>
        </p:txBody>
      </p:sp>
      <p:pic>
        <p:nvPicPr>
          <p:cNvPr id="42" name="Resim 41">
            <a:extLst>
              <a:ext uri="{FF2B5EF4-FFF2-40B4-BE49-F238E27FC236}">
                <a16:creationId xmlns:a16="http://schemas.microsoft.com/office/drawing/2014/main" id="{E83EA186-B124-40F4-B0C7-5F35841A01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7671"/>
            <a:ext cx="5658776" cy="5831355"/>
          </a:xfrm>
          <a:prstGeom prst="rect">
            <a:avLst/>
          </a:prstGeom>
        </p:spPr>
      </p:pic>
    </p:spTree>
    <p:extLst>
      <p:ext uri="{BB962C8B-B14F-4D97-AF65-F5344CB8AC3E}">
        <p14:creationId xmlns:p14="http://schemas.microsoft.com/office/powerpoint/2010/main" val="165495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Resim 5">
            <a:extLst>
              <a:ext uri="{FF2B5EF4-FFF2-40B4-BE49-F238E27FC236}">
                <a16:creationId xmlns:a16="http://schemas.microsoft.com/office/drawing/2014/main" id="{FE2BAE8E-A581-48F5-B26E-B2F4E5245899}"/>
              </a:ext>
            </a:extLst>
          </p:cNvPr>
          <p:cNvPicPr>
            <a:picLocks noChangeAspect="1"/>
          </p:cNvPicPr>
          <p:nvPr/>
        </p:nvPicPr>
        <p:blipFill rotWithShape="1">
          <a:blip r:embed="rId3"/>
          <a:srcRect l="8877" t="42449" r="32959" b="8435"/>
          <a:stretch/>
        </p:blipFill>
        <p:spPr>
          <a:xfrm>
            <a:off x="2309956" y="957942"/>
            <a:ext cx="9212751" cy="43760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1557878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117987" y="279557"/>
            <a:ext cx="11956026" cy="6298886"/>
          </a:xfrm>
        </p:spPr>
        <p:txBody>
          <a:bodyPr>
            <a:noAutofit/>
          </a:bodyPr>
          <a:lstStyle/>
          <a:p>
            <a:pPr marL="0" indent="0" algn="just">
              <a:lnSpc>
                <a:spcPct val="100000"/>
              </a:lnSpc>
              <a:buNone/>
            </a:pPr>
            <a:r>
              <a:rPr lang="en-US" sz="2400" b="1" dirty="0" smtClean="0"/>
              <a:t>Phase 1- Planning and programming: </a:t>
            </a:r>
            <a:r>
              <a:rPr lang="en-US" sz="2400" dirty="0"/>
              <a:t>This is the first point where the ideas about the project are presented and designed.</a:t>
            </a:r>
          </a:p>
          <a:p>
            <a:pPr marL="0" indent="0" algn="just">
              <a:lnSpc>
                <a:spcPct val="100000"/>
              </a:lnSpc>
              <a:buNone/>
            </a:pPr>
            <a:r>
              <a:rPr lang="en-US" sz="2400" b="1" dirty="0"/>
              <a:t>Phase </a:t>
            </a:r>
            <a:r>
              <a:rPr lang="en-US" sz="2400" b="1" dirty="0" smtClean="0"/>
              <a:t>2 - Identification: </a:t>
            </a:r>
            <a:r>
              <a:rPr lang="en-US" sz="2400" dirty="0"/>
              <a:t>This is the stage where the project is designed in detail in terms of technique and implementation.</a:t>
            </a:r>
          </a:p>
          <a:p>
            <a:pPr marL="0" indent="0" algn="just">
              <a:lnSpc>
                <a:spcPct val="100000"/>
              </a:lnSpc>
              <a:buNone/>
            </a:pPr>
            <a:r>
              <a:rPr lang="en-US" sz="2400" b="1" dirty="0"/>
              <a:t>Phase</a:t>
            </a:r>
            <a:r>
              <a:rPr lang="tr-TR" sz="2400" b="1" dirty="0"/>
              <a:t> </a:t>
            </a:r>
            <a:r>
              <a:rPr lang="en-US" sz="2400" b="1" dirty="0" smtClean="0"/>
              <a:t>3 - Formulation: </a:t>
            </a:r>
            <a:r>
              <a:rPr lang="en-US" sz="2400" dirty="0"/>
              <a:t>This is the stage where the design, completeness, functionality and consistency of the project are evaluated in terms of technical, financial, economic, equality between men and women, social, institutional and environmental factors and the project proposal is </a:t>
            </a:r>
            <a:r>
              <a:rPr lang="en-US" sz="2400" dirty="0" smtClean="0"/>
              <a:t>written</a:t>
            </a:r>
          </a:p>
          <a:p>
            <a:pPr marL="0" indent="0" algn="just">
              <a:lnSpc>
                <a:spcPct val="100000"/>
              </a:lnSpc>
              <a:buNone/>
            </a:pPr>
            <a:r>
              <a:rPr lang="en-US" sz="2400" b="1" dirty="0"/>
              <a:t>Phase 4 – Financing: </a:t>
            </a:r>
            <a:r>
              <a:rPr lang="en-US" sz="2400" dirty="0"/>
              <a:t>The stage in which the proposal is evaluated by the relevant institutions and the financing is provided.</a:t>
            </a:r>
          </a:p>
          <a:p>
            <a:pPr marL="0" indent="0" algn="just">
              <a:lnSpc>
                <a:spcPct val="100000"/>
              </a:lnSpc>
              <a:buNone/>
            </a:pPr>
            <a:r>
              <a:rPr lang="en-US" sz="2400" b="1" dirty="0"/>
              <a:t>Phase 5- Implementation: </a:t>
            </a:r>
            <a:r>
              <a:rPr lang="en-US" sz="2400" dirty="0"/>
              <a:t>This is the stage of implementation, monitoring, supervision and evaluation of the activities envisaged in the project.</a:t>
            </a:r>
          </a:p>
          <a:p>
            <a:pPr marL="0" indent="0" algn="just">
              <a:lnSpc>
                <a:spcPct val="100000"/>
              </a:lnSpc>
              <a:buNone/>
            </a:pPr>
            <a:r>
              <a:rPr lang="en-US" sz="2400" b="1" dirty="0"/>
              <a:t>Phase 6 - Evaluation: </a:t>
            </a:r>
            <a:r>
              <a:rPr lang="en-US" sz="2400" dirty="0"/>
              <a:t>This is the stage of reviewing and evaluating the project results. These assessments will be the basis for further project preparations.</a:t>
            </a:r>
          </a:p>
          <a:p>
            <a:pPr marL="0" indent="0" algn="just">
              <a:lnSpc>
                <a:spcPct val="100000"/>
              </a:lnSpc>
              <a:buNone/>
            </a:pPr>
            <a:endParaRPr lang="en-US" sz="2400" dirty="0"/>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238270" y="5894191"/>
            <a:ext cx="816865" cy="81686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3369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511444" y="823296"/>
            <a:ext cx="11011771" cy="5516208"/>
          </a:xfrm>
        </p:spPr>
        <p:txBody>
          <a:bodyPr>
            <a:normAutofit/>
          </a:bodyPr>
          <a:lstStyle/>
          <a:p>
            <a:pPr algn="just">
              <a:lnSpc>
                <a:spcPct val="100000"/>
              </a:lnSpc>
            </a:pPr>
            <a:r>
              <a:rPr lang="tr-TR" sz="3000" dirty="0"/>
              <a:t>T</a:t>
            </a:r>
            <a:r>
              <a:rPr lang="en-US" sz="3000" dirty="0"/>
              <a:t>he information obtained in the process of determining the project idea (Phase 1) forms the basis for the analysis process of the project idea (Phase 2).</a:t>
            </a:r>
          </a:p>
          <a:p>
            <a:pPr algn="just">
              <a:lnSpc>
                <a:spcPct val="100000"/>
              </a:lnSpc>
            </a:pPr>
            <a:r>
              <a:rPr lang="en-US" sz="3000" dirty="0"/>
              <a:t>Phase 3 reviews the information produced during the previous two phases, and the viability and sustainability of the project.</a:t>
            </a:r>
          </a:p>
          <a:p>
            <a:pPr algn="just">
              <a:lnSpc>
                <a:spcPct val="100000"/>
              </a:lnSpc>
            </a:pPr>
            <a:r>
              <a:rPr lang="en-US" sz="3000" dirty="0"/>
              <a:t>The first, second and third stages are the stages in which a project is designed. If the design in these stages is accurate and consistent, the subsequent stages can be completed successfully.</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4279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838200" y="718384"/>
            <a:ext cx="10515600" cy="2873281"/>
          </a:xfrm>
        </p:spPr>
        <p:txBody>
          <a:bodyPr>
            <a:normAutofit/>
          </a:bodyPr>
          <a:lstStyle/>
          <a:p>
            <a:pPr marL="0" indent="0" algn="just">
              <a:lnSpc>
                <a:spcPct val="110000"/>
              </a:lnSpc>
              <a:buNone/>
            </a:pPr>
            <a:r>
              <a:rPr lang="en-US" sz="3400" b="1" dirty="0"/>
              <a:t>Triple Constraints for the </a:t>
            </a:r>
            <a:r>
              <a:rPr lang="en-US" sz="3400" b="1" dirty="0" smtClean="0"/>
              <a:t>Projects</a:t>
            </a:r>
            <a:endParaRPr lang="tr-TR" sz="3400" b="1" dirty="0"/>
          </a:p>
          <a:p>
            <a:pPr marL="0" indent="0" algn="just">
              <a:lnSpc>
                <a:spcPct val="100000"/>
              </a:lnSpc>
              <a:buNone/>
            </a:pPr>
            <a:r>
              <a:rPr lang="en-US" dirty="0"/>
              <a:t>a.</a:t>
            </a:r>
            <a:r>
              <a:rPr lang="tr-TR" dirty="0"/>
              <a:t> </a:t>
            </a:r>
            <a:r>
              <a:rPr lang="en-US" dirty="0"/>
              <a:t>Reaching the </a:t>
            </a:r>
            <a:r>
              <a:rPr lang="en-US" b="1" dirty="0"/>
              <a:t>predefined objectives and results</a:t>
            </a:r>
          </a:p>
          <a:p>
            <a:pPr marL="0" indent="0" algn="just">
              <a:lnSpc>
                <a:spcPct val="100000"/>
              </a:lnSpc>
              <a:buNone/>
            </a:pPr>
            <a:r>
              <a:rPr lang="en-US" dirty="0"/>
              <a:t>b.</a:t>
            </a:r>
            <a:r>
              <a:rPr lang="tr-TR" dirty="0"/>
              <a:t> </a:t>
            </a:r>
            <a:r>
              <a:rPr lang="en-US" dirty="0"/>
              <a:t>Within the </a:t>
            </a:r>
            <a:r>
              <a:rPr lang="en-US" b="1" dirty="0"/>
              <a:t>timeframe </a:t>
            </a:r>
            <a:r>
              <a:rPr lang="en-US" b="1" dirty="0" smtClean="0"/>
              <a:t>targeted</a:t>
            </a:r>
            <a:endParaRPr lang="en-US" b="1" dirty="0"/>
          </a:p>
          <a:p>
            <a:pPr marL="0" indent="0" algn="just">
              <a:lnSpc>
                <a:spcPct val="100000"/>
              </a:lnSpc>
              <a:buNone/>
            </a:pPr>
            <a:r>
              <a:rPr lang="en-US" dirty="0"/>
              <a:t>c.</a:t>
            </a:r>
            <a:r>
              <a:rPr lang="tr-TR" dirty="0"/>
              <a:t> </a:t>
            </a:r>
            <a:r>
              <a:rPr lang="en-US" dirty="0"/>
              <a:t>Completion of </a:t>
            </a:r>
            <a:r>
              <a:rPr lang="en-US" dirty="0" smtClean="0"/>
              <a:t>activities </a:t>
            </a:r>
            <a:r>
              <a:rPr lang="en-US" dirty="0"/>
              <a:t>within the </a:t>
            </a:r>
            <a:r>
              <a:rPr lang="en-US" b="1" dirty="0"/>
              <a:t>estimated budget</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Dikdörtgen 3">
            <a:extLst>
              <a:ext uri="{FF2B5EF4-FFF2-40B4-BE49-F238E27FC236}">
                <a16:creationId xmlns:a16="http://schemas.microsoft.com/office/drawing/2014/main" id="{96342A43-CFE7-48A6-9496-776C5F0215C4}"/>
              </a:ext>
            </a:extLst>
          </p:cNvPr>
          <p:cNvSpPr/>
          <p:nvPr/>
        </p:nvSpPr>
        <p:spPr>
          <a:xfrm>
            <a:off x="917360" y="3814845"/>
            <a:ext cx="10436440" cy="1384995"/>
          </a:xfrm>
          <a:prstGeom prst="rect">
            <a:avLst/>
          </a:prstGeom>
        </p:spPr>
        <p:txBody>
          <a:bodyPr wrap="square">
            <a:spAutoFit/>
          </a:bodyPr>
          <a:lstStyle/>
          <a:p>
            <a:pPr algn="just"/>
            <a:r>
              <a:rPr lang="en-US" sz="2800" dirty="0"/>
              <a:t>The Project Cycle consists of mutually connected phases through which the</a:t>
            </a:r>
            <a:r>
              <a:rPr lang="tr-TR" sz="2800" dirty="0"/>
              <a:t> </a:t>
            </a:r>
            <a:r>
              <a:rPr lang="en-US" sz="2800" dirty="0"/>
              <a:t>project goes through in its duration, from the initial idea, all the way to the</a:t>
            </a:r>
            <a:r>
              <a:rPr lang="tr-TR" sz="2800" dirty="0"/>
              <a:t> </a:t>
            </a:r>
            <a:r>
              <a:rPr lang="en-US" sz="2800" dirty="0"/>
              <a:t>end of the project, when (ideally) the goals are met.</a:t>
            </a:r>
          </a:p>
        </p:txBody>
      </p:sp>
      <p:pic>
        <p:nvPicPr>
          <p:cNvPr id="7170" name="Picture 2" descr="Image result for budget time scope">
            <a:extLst>
              <a:ext uri="{FF2B5EF4-FFF2-40B4-BE49-F238E27FC236}">
                <a16:creationId xmlns:a16="http://schemas.microsoft.com/office/drawing/2014/main" id="{BC408562-94EA-45E4-8002-078DC519C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364" y="981157"/>
            <a:ext cx="1953046" cy="18064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25593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5558259"/>
              </p:ext>
            </p:extLst>
          </p:nvPr>
        </p:nvGraphicFramePr>
        <p:xfrm>
          <a:off x="421087" y="943926"/>
          <a:ext cx="10988300" cy="5643880"/>
        </p:xfrm>
        <a:graphic>
          <a:graphicData uri="http://schemas.openxmlformats.org/drawingml/2006/table">
            <a:tbl>
              <a:tblPr firstRow="1" bandRow="1">
                <a:tableStyleId>{5C22544A-7EE6-4342-B048-85BDC9FD1C3A}</a:tableStyleId>
              </a:tblPr>
              <a:tblGrid>
                <a:gridCol w="8369086">
                  <a:extLst>
                    <a:ext uri="{9D8B030D-6E8A-4147-A177-3AD203B41FA5}">
                      <a16:colId xmlns:a16="http://schemas.microsoft.com/office/drawing/2014/main" val="2878608137"/>
                    </a:ext>
                  </a:extLst>
                </a:gridCol>
                <a:gridCol w="2619214">
                  <a:extLst>
                    <a:ext uri="{9D8B030D-6E8A-4147-A177-3AD203B41FA5}">
                      <a16:colId xmlns:a16="http://schemas.microsoft.com/office/drawing/2014/main" val="768289398"/>
                    </a:ext>
                  </a:extLst>
                </a:gridCol>
              </a:tblGrid>
              <a:tr h="370840">
                <a:tc>
                  <a:txBody>
                    <a:bodyPr/>
                    <a:lstStyle/>
                    <a:p>
                      <a:r>
                        <a:rPr lang="en-US" dirty="0" err="1" smtClean="0"/>
                        <a:t>Activites</a:t>
                      </a:r>
                      <a:endParaRPr lang="en-US" dirty="0"/>
                    </a:p>
                  </a:txBody>
                  <a:tcPr/>
                </a:tc>
                <a:tc>
                  <a:txBody>
                    <a:bodyPr/>
                    <a:lstStyle/>
                    <a:p>
                      <a:pPr algn="ctr"/>
                      <a:r>
                        <a:rPr lang="en-US" dirty="0" smtClean="0"/>
                        <a:t>Time</a:t>
                      </a:r>
                      <a:endParaRPr lang="en-US" dirty="0"/>
                    </a:p>
                  </a:txBody>
                  <a:tcPr/>
                </a:tc>
                <a:extLst>
                  <a:ext uri="{0D108BD9-81ED-4DB2-BD59-A6C34878D82A}">
                    <a16:rowId xmlns:a16="http://schemas.microsoft.com/office/drawing/2014/main" val="2711552192"/>
                  </a:ext>
                </a:extLst>
              </a:tr>
              <a:tr h="370840">
                <a:tc>
                  <a:txBody>
                    <a:bodyPr/>
                    <a:lstStyle/>
                    <a:p>
                      <a:r>
                        <a:rPr lang="en-GB" sz="2000" i="1" dirty="0" smtClean="0"/>
                        <a:t>      Presentations</a:t>
                      </a:r>
                      <a:r>
                        <a:rPr lang="en-GB" sz="2000" i="1" baseline="0" dirty="0" smtClean="0"/>
                        <a:t> of the trainers and participants</a:t>
                      </a:r>
                      <a:endParaRPr lang="en-GB" sz="2000" i="1" dirty="0"/>
                    </a:p>
                  </a:txBody>
                  <a:tcPr/>
                </a:tc>
                <a:tc>
                  <a:txBody>
                    <a:bodyPr/>
                    <a:lstStyle/>
                    <a:p>
                      <a:pPr algn="ctr"/>
                      <a:r>
                        <a:rPr lang="en-GB" sz="2000" dirty="0" smtClean="0"/>
                        <a:t>09:15-09:30</a:t>
                      </a:r>
                      <a:endParaRPr lang="en-GB" sz="2000" dirty="0"/>
                    </a:p>
                  </a:txBody>
                  <a:tcPr/>
                </a:tc>
                <a:extLst>
                  <a:ext uri="{0D108BD9-81ED-4DB2-BD59-A6C34878D82A}">
                    <a16:rowId xmlns:a16="http://schemas.microsoft.com/office/drawing/2014/main" val="165043477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smtClean="0"/>
                        <a:t>1. Project development concept, project cycle management and </a:t>
                      </a:r>
                      <a:r>
                        <a:rPr lang="en-US" altLang="zh-HK" sz="2000" dirty="0" err="1" smtClean="0"/>
                        <a:t>logframe</a:t>
                      </a:r>
                      <a:endParaRPr lang="en-US" altLang="zh-HK"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dirty="0" smtClean="0"/>
                        <a:t>09:30-10:00</a:t>
                      </a:r>
                      <a:endParaRPr lang="en-GB" sz="2000" dirty="0" smtClean="0"/>
                    </a:p>
                  </a:txBody>
                  <a:tcPr/>
                </a:tc>
                <a:extLst>
                  <a:ext uri="{0D108BD9-81ED-4DB2-BD59-A6C34878D82A}">
                    <a16:rowId xmlns:a16="http://schemas.microsoft.com/office/drawing/2014/main" val="25267718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 Stakeholder and problem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Exercise –</a:t>
                      </a:r>
                      <a:r>
                        <a:rPr lang="en-US" sz="2000" baseline="0" dirty="0" smtClean="0"/>
                        <a:t> Project summary</a:t>
                      </a: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dirty="0" smtClean="0"/>
                        <a:t>10:00-11:00</a:t>
                      </a:r>
                      <a:endParaRPr lang="en-GB" sz="2000" dirty="0" smtClean="0"/>
                    </a:p>
                  </a:txBody>
                  <a:tcPr anchor="ctr"/>
                </a:tc>
                <a:extLst>
                  <a:ext uri="{0D108BD9-81ED-4DB2-BD59-A6C34878D82A}">
                    <a16:rowId xmlns:a16="http://schemas.microsoft.com/office/drawing/2014/main" val="333800418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      </a:t>
                      </a:r>
                      <a:r>
                        <a:rPr lang="en-GB" sz="2000" i="1" dirty="0" smtClean="0"/>
                        <a:t>Coffee break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11:00-11:15</a:t>
                      </a:r>
                    </a:p>
                  </a:txBody>
                  <a:tcPr/>
                </a:tc>
                <a:extLst>
                  <a:ext uri="{0D108BD9-81ED-4DB2-BD59-A6C34878D82A}">
                    <a16:rowId xmlns:a16="http://schemas.microsoft.com/office/drawing/2014/main" val="118246386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Exercise – Key stakeholder</a:t>
                      </a:r>
                      <a:r>
                        <a:rPr lang="en-US" sz="2000" baseline="0" dirty="0" smtClean="0"/>
                        <a:t> matrix</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 Strategy analysis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11:15-12:45</a:t>
                      </a:r>
                      <a:endParaRPr lang="en-GB" sz="2000" dirty="0" smtClean="0"/>
                    </a:p>
                  </a:txBody>
                  <a:tcPr anchor="ctr"/>
                </a:tc>
                <a:extLst>
                  <a:ext uri="{0D108BD9-81ED-4DB2-BD59-A6C34878D82A}">
                    <a16:rowId xmlns:a16="http://schemas.microsoft.com/office/drawing/2014/main" val="3458357689"/>
                  </a:ext>
                </a:extLst>
              </a:tr>
              <a:tr h="370840">
                <a:tc>
                  <a:txBody>
                    <a:bodyPr/>
                    <a:lstStyle/>
                    <a:p>
                      <a:r>
                        <a:rPr lang="en-GB" sz="2000" dirty="0" smtClean="0"/>
                        <a:t>      </a:t>
                      </a:r>
                      <a:r>
                        <a:rPr lang="en-GB" sz="2000" i="1" dirty="0" smtClean="0"/>
                        <a:t>Lunch</a:t>
                      </a:r>
                      <a:r>
                        <a:rPr lang="en-GB" sz="2000" i="1" baseline="0" dirty="0" smtClean="0"/>
                        <a:t> break</a:t>
                      </a:r>
                      <a:endParaRPr lang="en-US" sz="2000" i="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12:45-13:30</a:t>
                      </a:r>
                    </a:p>
                  </a:txBody>
                  <a:tcPr/>
                </a:tc>
                <a:extLst>
                  <a:ext uri="{0D108BD9-81ED-4DB2-BD59-A6C34878D82A}">
                    <a16:rowId xmlns:a16="http://schemas.microsoft.com/office/drawing/2014/main" val="3655825373"/>
                  </a:ext>
                </a:extLst>
              </a:tr>
              <a:tr h="370840">
                <a:tc>
                  <a:txBody>
                    <a:bodyPr/>
                    <a:lstStyle/>
                    <a:p>
                      <a:r>
                        <a:rPr lang="en-US" sz="2000" dirty="0" smtClean="0"/>
                        <a:t>Exercise - Sustainability</a:t>
                      </a:r>
                    </a:p>
                    <a:p>
                      <a:r>
                        <a:rPr lang="en-US" sz="2000" dirty="0" smtClean="0"/>
                        <a:t>4. </a:t>
                      </a:r>
                      <a:r>
                        <a:rPr lang="en-GB" sz="2000" dirty="0" err="1" smtClean="0"/>
                        <a:t>Logframe</a:t>
                      </a:r>
                      <a:r>
                        <a:rPr lang="en-GB" sz="2000" baseline="0" dirty="0" smtClean="0"/>
                        <a:t> matrix and timetable</a:t>
                      </a:r>
                      <a:endParaRPr lang="en-US" sz="2000" dirty="0" smtClean="0"/>
                    </a:p>
                  </a:txBody>
                  <a:tcPr/>
                </a:tc>
                <a:tc>
                  <a:txBody>
                    <a:bodyPr/>
                    <a:lstStyle/>
                    <a:p>
                      <a:pPr algn="ctr"/>
                      <a:r>
                        <a:rPr lang="en-US" sz="2000" dirty="0" smtClean="0"/>
                        <a:t>13:30-14:45</a:t>
                      </a:r>
                      <a:endParaRPr lang="en-GB" sz="2000" dirty="0"/>
                    </a:p>
                  </a:txBody>
                  <a:tcPr anchor="ctr"/>
                </a:tc>
                <a:extLst>
                  <a:ext uri="{0D108BD9-81ED-4DB2-BD59-A6C34878D82A}">
                    <a16:rowId xmlns:a16="http://schemas.microsoft.com/office/drawing/2014/main" val="149208749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1" dirty="0" smtClean="0"/>
                        <a:t>     Coffee break</a:t>
                      </a:r>
                      <a:endParaRPr lang="en-US" sz="2000" dirty="0" smtClean="0"/>
                    </a:p>
                  </a:txBody>
                  <a:tcPr/>
                </a:tc>
                <a:tc>
                  <a:txBody>
                    <a:bodyPr/>
                    <a:lstStyle/>
                    <a:p>
                      <a:pPr algn="ctr"/>
                      <a:r>
                        <a:rPr lang="en-GB" sz="2000" dirty="0" smtClean="0"/>
                        <a:t>14:45-15:00</a:t>
                      </a:r>
                      <a:endParaRPr lang="en-GB" sz="2000" dirty="0"/>
                    </a:p>
                  </a:txBody>
                  <a:tcPr/>
                </a:tc>
                <a:extLst>
                  <a:ext uri="{0D108BD9-81ED-4DB2-BD59-A6C34878D82A}">
                    <a16:rowId xmlns:a16="http://schemas.microsoft.com/office/drawing/2014/main" val="41991875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Exercise – Developing</a:t>
                      </a:r>
                      <a:r>
                        <a:rPr lang="en-GB" sz="2000" baseline="0" dirty="0" smtClean="0"/>
                        <a:t> </a:t>
                      </a:r>
                      <a:r>
                        <a:rPr lang="en-GB" sz="2000" dirty="0" err="1" smtClean="0"/>
                        <a:t>Logframe</a:t>
                      </a:r>
                      <a:r>
                        <a:rPr lang="en-GB" sz="2000" baseline="0" dirty="0" smtClean="0"/>
                        <a:t> matrix</a:t>
                      </a:r>
                      <a:endParaRPr lang="en-US" sz="2000" dirty="0" smtClean="0"/>
                    </a:p>
                  </a:txBody>
                  <a:tcPr/>
                </a:tc>
                <a:tc>
                  <a:txBody>
                    <a:bodyPr/>
                    <a:lstStyle/>
                    <a:p>
                      <a:pPr algn="ctr"/>
                      <a:r>
                        <a:rPr lang="en-GB" sz="2000" dirty="0" smtClean="0"/>
                        <a:t>15:00-15:30</a:t>
                      </a:r>
                      <a:endParaRPr lang="en-GB" sz="2000" dirty="0"/>
                    </a:p>
                  </a:txBody>
                  <a:tcPr/>
                </a:tc>
                <a:extLst>
                  <a:ext uri="{0D108BD9-81ED-4DB2-BD59-A6C34878D82A}">
                    <a16:rowId xmlns:a16="http://schemas.microsoft.com/office/drawing/2014/main" val="33634789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t> </a:t>
                      </a:r>
                      <a:r>
                        <a:rPr lang="en-US" sz="2000" dirty="0" smtClean="0"/>
                        <a:t>5. Preparation of effective project proposal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15:30-15:45</a:t>
                      </a:r>
                      <a:endParaRPr lang="en-GB" sz="2000" dirty="0" smtClean="0"/>
                    </a:p>
                  </a:txBody>
                  <a:tcPr/>
                </a:tc>
                <a:extLst>
                  <a:ext uri="{0D108BD9-81ED-4DB2-BD59-A6C34878D82A}">
                    <a16:rowId xmlns:a16="http://schemas.microsoft.com/office/drawing/2014/main" val="12479536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Q&amp;A</a:t>
                      </a:r>
                      <a:r>
                        <a:rPr lang="en-GB" sz="2000" baseline="0" dirty="0" smtClean="0"/>
                        <a:t> and evaluation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15:45-16:00</a:t>
                      </a:r>
                    </a:p>
                  </a:txBody>
                  <a:tcPr/>
                </a:tc>
                <a:extLst>
                  <a:ext uri="{0D108BD9-81ED-4DB2-BD59-A6C34878D82A}">
                    <a16:rowId xmlns:a16="http://schemas.microsoft.com/office/drawing/2014/main" val="1252637573"/>
                  </a:ext>
                </a:extLst>
              </a:tr>
            </a:tbl>
          </a:graphicData>
        </a:graphic>
      </p:graphicFrame>
      <p:sp>
        <p:nvSpPr>
          <p:cNvPr id="6" name="Title 1"/>
          <p:cNvSpPr>
            <a:spLocks noGrp="1"/>
          </p:cNvSpPr>
          <p:nvPr>
            <p:ph type="title"/>
          </p:nvPr>
        </p:nvSpPr>
        <p:spPr>
          <a:xfrm>
            <a:off x="257878" y="148939"/>
            <a:ext cx="5216589" cy="821410"/>
          </a:xfrm>
        </p:spPr>
        <p:txBody>
          <a:bodyPr/>
          <a:lstStyle/>
          <a:p>
            <a:r>
              <a:rPr lang="en-GB" dirty="0" smtClean="0">
                <a:solidFill>
                  <a:srgbClr val="FF0000"/>
                </a:solidFill>
              </a:rPr>
              <a:t>Work plan </a:t>
            </a:r>
            <a:endParaRPr lang="en-GB" dirty="0">
              <a:solidFill>
                <a:srgbClr val="FF0000"/>
              </a:solidFill>
            </a:endParaRPr>
          </a:p>
        </p:txBody>
      </p:sp>
    </p:spTree>
    <p:extLst>
      <p:ext uri="{BB962C8B-B14F-4D97-AF65-F5344CB8AC3E}">
        <p14:creationId xmlns:p14="http://schemas.microsoft.com/office/powerpoint/2010/main" val="228055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182355" y="313802"/>
            <a:ext cx="11675348" cy="5516208"/>
          </a:xfrm>
        </p:spPr>
        <p:txBody>
          <a:bodyPr>
            <a:normAutofit/>
          </a:bodyPr>
          <a:lstStyle/>
          <a:p>
            <a:pPr marL="0" indent="0" algn="just">
              <a:buNone/>
            </a:pPr>
            <a:r>
              <a:rPr lang="en-US" dirty="0"/>
              <a:t>EU </a:t>
            </a:r>
            <a:r>
              <a:rPr lang="en-US" b="1" dirty="0"/>
              <a:t>PCM </a:t>
            </a:r>
            <a:r>
              <a:rPr lang="en-US" dirty="0"/>
              <a:t>model emphasizes the following:</a:t>
            </a:r>
          </a:p>
          <a:p>
            <a:pPr algn="just"/>
            <a:r>
              <a:rPr lang="en-US" dirty="0"/>
              <a:t>Use of the Logical Framework Approach to </a:t>
            </a:r>
            <a:r>
              <a:rPr lang="en-US" dirty="0" err="1"/>
              <a:t>analyse</a:t>
            </a:r>
            <a:r>
              <a:rPr lang="en-US" dirty="0"/>
              <a:t> problems, and work out suitable solutions through project design, and successful implementation.</a:t>
            </a:r>
            <a:endParaRPr lang="tr-TR" dirty="0"/>
          </a:p>
          <a:p>
            <a:pPr algn="just"/>
            <a:r>
              <a:rPr lang="en-US" dirty="0"/>
              <a:t>Producing good-quality key document(s) in each phase, to ensure structured and well-informed decision-making (often called the “integrated approach”).</a:t>
            </a:r>
          </a:p>
          <a:p>
            <a:pPr algn="just"/>
            <a:r>
              <a:rPr lang="en-US" dirty="0"/>
              <a:t>Consultation with and the involvement of key stakeholders as much as possible.</a:t>
            </a:r>
            <a:endParaRPr lang="tr-TR" dirty="0"/>
          </a:p>
          <a:p>
            <a:pPr algn="just"/>
            <a:r>
              <a:rPr lang="en-US" dirty="0"/>
              <a:t>Clear formulation and focus on one Project Purpose, in terms of sustainable benefits for the intended target group(s).</a:t>
            </a:r>
          </a:p>
          <a:p>
            <a:pPr algn="just"/>
            <a:r>
              <a:rPr lang="en-US" dirty="0"/>
              <a:t>Incorporation of key quality issues into the project design from the beginning.</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Resim 3">
            <a:extLst>
              <a:ext uri="{FF2B5EF4-FFF2-40B4-BE49-F238E27FC236}">
                <a16:creationId xmlns:a16="http://schemas.microsoft.com/office/drawing/2014/main" id="{C3A93E16-513B-4754-BA4D-B1E473F8577C}"/>
              </a:ext>
            </a:extLst>
          </p:cNvPr>
          <p:cNvPicPr>
            <a:picLocks noChangeAspect="1"/>
          </p:cNvPicPr>
          <p:nvPr/>
        </p:nvPicPr>
        <p:blipFill>
          <a:blip r:embed="rId3"/>
          <a:stretch>
            <a:fillRect/>
          </a:stretch>
        </p:blipFill>
        <p:spPr>
          <a:xfrm>
            <a:off x="334954" y="5759529"/>
            <a:ext cx="1401469" cy="934313"/>
          </a:xfrm>
          <a:prstGeom prst="rect">
            <a:avLst/>
          </a:prstGeom>
        </p:spPr>
      </p:pic>
    </p:spTree>
    <p:extLst>
      <p:ext uri="{BB962C8B-B14F-4D97-AF65-F5344CB8AC3E}">
        <p14:creationId xmlns:p14="http://schemas.microsoft.com/office/powerpoint/2010/main" val="1854266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1660122" y="5646198"/>
            <a:ext cx="9330155" cy="1099069"/>
          </a:xfrm>
        </p:spPr>
        <p:txBody>
          <a:bodyPr>
            <a:normAutofit fontScale="92500" lnSpcReduction="20000"/>
          </a:bodyPr>
          <a:lstStyle/>
          <a:p>
            <a:pPr marL="0" indent="0" algn="just">
              <a:buNone/>
            </a:pPr>
            <a:r>
              <a:rPr lang="en-US" sz="1800" dirty="0"/>
              <a:t>The latest version of the EC’s Guidelines on PCM, when compared with earlier versions, gives more</a:t>
            </a:r>
            <a:r>
              <a:rPr lang="tr-TR" sz="1800" dirty="0"/>
              <a:t> </a:t>
            </a:r>
            <a:r>
              <a:rPr lang="en-US" sz="1800" dirty="0"/>
              <a:t>importance to the concept of quality. The quality of a project is measured in terms of relevance,</a:t>
            </a:r>
            <a:r>
              <a:rPr lang="tr-TR" sz="1800" dirty="0"/>
              <a:t> </a:t>
            </a:r>
            <a:r>
              <a:rPr lang="en-US" sz="1800" dirty="0"/>
              <a:t>feasibility and effectiveness. In the Quality Frame these three attributes are subdivided into 16</a:t>
            </a:r>
            <a:r>
              <a:rPr lang="tr-TR" sz="1800" dirty="0"/>
              <a:t> </a:t>
            </a:r>
            <a:r>
              <a:rPr lang="en-US" sz="1800" dirty="0"/>
              <a:t>criteria which are key for evaluating the quality. In each phase of the cycle, the project must be</a:t>
            </a:r>
            <a:r>
              <a:rPr lang="tr-TR" sz="1800" dirty="0"/>
              <a:t> </a:t>
            </a:r>
            <a:r>
              <a:rPr lang="en-US" sz="1800" dirty="0"/>
              <a:t>analyzed on these quality criteria, so as to facilitate decision making.</a:t>
            </a:r>
          </a:p>
          <a:p>
            <a:pPr marL="0" indent="0" algn="just">
              <a:buNone/>
            </a:pPr>
            <a:endParaRPr lang="en-US" sz="1800" dirty="0"/>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Resim 3">
            <a:extLst>
              <a:ext uri="{FF2B5EF4-FFF2-40B4-BE49-F238E27FC236}">
                <a16:creationId xmlns:a16="http://schemas.microsoft.com/office/drawing/2014/main" id="{C3A93E16-513B-4754-BA4D-B1E473F8577C}"/>
              </a:ext>
            </a:extLst>
          </p:cNvPr>
          <p:cNvPicPr>
            <a:picLocks noChangeAspect="1"/>
          </p:cNvPicPr>
          <p:nvPr/>
        </p:nvPicPr>
        <p:blipFill>
          <a:blip r:embed="rId3"/>
          <a:stretch>
            <a:fillRect/>
          </a:stretch>
        </p:blipFill>
        <p:spPr>
          <a:xfrm>
            <a:off x="258654" y="5776744"/>
            <a:ext cx="1401469" cy="934313"/>
          </a:xfrm>
          <a:prstGeom prst="rect">
            <a:avLst/>
          </a:prstGeom>
        </p:spPr>
      </p:pic>
      <p:pic>
        <p:nvPicPr>
          <p:cNvPr id="5" name="Resim 4">
            <a:extLst>
              <a:ext uri="{FF2B5EF4-FFF2-40B4-BE49-F238E27FC236}">
                <a16:creationId xmlns:a16="http://schemas.microsoft.com/office/drawing/2014/main" id="{12BC714F-0629-400D-8CB1-7B2C47EDD8A2}"/>
              </a:ext>
            </a:extLst>
          </p:cNvPr>
          <p:cNvPicPr>
            <a:picLocks noChangeAspect="1"/>
          </p:cNvPicPr>
          <p:nvPr/>
        </p:nvPicPr>
        <p:blipFill rotWithShape="1">
          <a:blip r:embed="rId4"/>
          <a:srcRect l="20680" t="25631" r="41383" b="18706"/>
          <a:stretch/>
        </p:blipFill>
        <p:spPr>
          <a:xfrm>
            <a:off x="-130044" y="0"/>
            <a:ext cx="12258972" cy="5440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5746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7">
            <a:extLst>
              <a:ext uri="{FF2B5EF4-FFF2-40B4-BE49-F238E27FC236}">
                <a16:creationId xmlns:a16="http://schemas.microsoft.com/office/drawing/2014/main" id="{1490DDAD-5102-4C46-B66F-4CF6D41C64CF}"/>
              </a:ext>
            </a:extLst>
          </p:cNvPr>
          <p:cNvSpPr txBox="1">
            <a:spLocks noChangeArrowheads="1"/>
          </p:cNvSpPr>
          <p:nvPr/>
        </p:nvSpPr>
        <p:spPr bwMode="auto">
          <a:xfrm>
            <a:off x="163356" y="3023230"/>
            <a:ext cx="4246535" cy="2603715"/>
          </a:xfrm>
          <a:prstGeom prst="rect">
            <a:avLst/>
          </a:prstGeom>
          <a:solidFill>
            <a:schemeClr val="accent6">
              <a:lumMod val="20000"/>
              <a:lumOff val="80000"/>
            </a:schemeClr>
          </a:solidFill>
          <a:ln w="9525">
            <a:solidFill>
              <a:schemeClr val="accent1"/>
            </a:solidFill>
            <a:prstDash val="solid"/>
            <a:miter lim="800000"/>
            <a:headEnd/>
            <a:tailEnd/>
          </a:ln>
        </p:spPr>
        <p:txBody>
          <a:bodyPr rot="0" vert="horz" wrap="square" lIns="0" tIns="0" rIns="0" bIns="0" anchor="t" anchorCtr="0" upright="1">
            <a:noAutofit/>
          </a:bodyPr>
          <a:lstStyle/>
          <a:p>
            <a:pPr marL="146685" marR="146685" algn="ctr">
              <a:spcBef>
                <a:spcPts val="560"/>
              </a:spcBef>
              <a:spcAft>
                <a:spcPts val="0"/>
              </a:spcAft>
            </a:pPr>
            <a:endParaRPr lang="tr-TR" sz="2000" b="1" dirty="0">
              <a:effectLst/>
              <a:latin typeface="Tahoma" panose="020B0604030504040204" pitchFamily="34" charset="0"/>
              <a:ea typeface="Times New Roman" panose="02020603050405020304" pitchFamily="18" charset="0"/>
              <a:cs typeface="Times New Roman" panose="02020603050405020304" pitchFamily="18" charset="0"/>
            </a:endParaRPr>
          </a:p>
          <a:p>
            <a:pPr marL="146685" marR="146685" algn="ctr">
              <a:spcBef>
                <a:spcPts val="560"/>
              </a:spcBef>
              <a:spcAft>
                <a:spcPts val="0"/>
              </a:spcAft>
            </a:pPr>
            <a:r>
              <a:rPr lang="en-US" sz="2000" b="1" dirty="0">
                <a:effectLst/>
                <a:latin typeface="Tahoma" panose="020B0604030504040204" pitchFamily="34" charset="0"/>
                <a:ea typeface="Times New Roman" panose="02020603050405020304" pitchFamily="18" charset="0"/>
                <a:cs typeface="Times New Roman" panose="02020603050405020304" pitchFamily="18" charset="0"/>
              </a:rPr>
              <a:t>Project Cycle Management</a:t>
            </a:r>
            <a:endParaRPr lang="en-US" sz="2000" dirty="0">
              <a:effectLst/>
              <a:latin typeface="Times New Roman" panose="02020603050405020304" pitchFamily="18" charset="0"/>
              <a:ea typeface="Times New Roman" panose="02020603050405020304" pitchFamily="18" charset="0"/>
            </a:endParaRPr>
          </a:p>
          <a:p>
            <a:pPr>
              <a:spcBef>
                <a:spcPts val="15"/>
              </a:spcBef>
              <a:spcAft>
                <a:spcPts val="0"/>
              </a:spcAft>
            </a:pPr>
            <a:r>
              <a:rPr lang="en-US" sz="20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147320" marR="146685" algn="ctr">
              <a:lnSpc>
                <a:spcPct val="115000"/>
              </a:lnSpc>
              <a:spcAft>
                <a:spcPts val="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Defines different phases in the project life with well-defined management activities and decision making procedures</a:t>
            </a:r>
            <a:endParaRPr lang="en-US" sz="2000" dirty="0">
              <a:effectLst/>
              <a:latin typeface="Times New Roman" panose="02020603050405020304" pitchFamily="18" charset="0"/>
              <a:ea typeface="Times New Roman" panose="02020603050405020304" pitchFamily="18" charset="0"/>
            </a:endParaRPr>
          </a:p>
        </p:txBody>
      </p:sp>
      <p:sp>
        <p:nvSpPr>
          <p:cNvPr id="17" name="Text Box 96">
            <a:extLst>
              <a:ext uri="{FF2B5EF4-FFF2-40B4-BE49-F238E27FC236}">
                <a16:creationId xmlns:a16="http://schemas.microsoft.com/office/drawing/2014/main" id="{9393EB6E-E4D5-418B-9F08-806BFB41A355}"/>
              </a:ext>
            </a:extLst>
          </p:cNvPr>
          <p:cNvSpPr txBox="1">
            <a:spLocks noChangeArrowheads="1"/>
          </p:cNvSpPr>
          <p:nvPr/>
        </p:nvSpPr>
        <p:spPr bwMode="auto">
          <a:xfrm>
            <a:off x="7364596" y="3023230"/>
            <a:ext cx="4692867" cy="2655686"/>
          </a:xfrm>
          <a:prstGeom prst="rect">
            <a:avLst/>
          </a:prstGeom>
          <a:solidFill>
            <a:schemeClr val="accent6">
              <a:lumMod val="20000"/>
              <a:lumOff val="80000"/>
            </a:schemeClr>
          </a:solidFill>
          <a:ln w="9525">
            <a:solidFill>
              <a:schemeClr val="accent1"/>
            </a:solidFill>
            <a:prstDash val="solid"/>
            <a:miter lim="800000"/>
            <a:headEnd/>
            <a:tailEnd/>
          </a:ln>
        </p:spPr>
        <p:txBody>
          <a:bodyPr rot="0" vert="horz" wrap="square" lIns="0" tIns="0" rIns="0" bIns="0" anchor="t" anchorCtr="0" upright="1">
            <a:noAutofit/>
          </a:bodyPr>
          <a:lstStyle/>
          <a:p>
            <a:pPr marL="147320" marR="146685" algn="ctr">
              <a:spcBef>
                <a:spcPts val="560"/>
              </a:spcBef>
              <a:spcAft>
                <a:spcPts val="0"/>
              </a:spcAft>
            </a:pPr>
            <a:endParaRPr lang="tr-TR" sz="2000" b="1" dirty="0">
              <a:effectLst/>
              <a:latin typeface="Tahoma" panose="020B0604030504040204" pitchFamily="34" charset="0"/>
              <a:ea typeface="Times New Roman" panose="02020603050405020304" pitchFamily="18" charset="0"/>
              <a:cs typeface="Times New Roman" panose="02020603050405020304" pitchFamily="18" charset="0"/>
            </a:endParaRPr>
          </a:p>
          <a:p>
            <a:pPr marL="147320" marR="146685" algn="ctr">
              <a:spcBef>
                <a:spcPts val="560"/>
              </a:spcBef>
              <a:spcAft>
                <a:spcPts val="0"/>
              </a:spcAft>
            </a:pPr>
            <a:r>
              <a:rPr lang="en-US" sz="2000" b="1" dirty="0" err="1">
                <a:effectLst/>
                <a:latin typeface="Tahoma" panose="020B0604030504040204" pitchFamily="34" charset="0"/>
                <a:ea typeface="Times New Roman" panose="02020603050405020304" pitchFamily="18" charset="0"/>
                <a:cs typeface="Times New Roman" panose="02020603050405020304" pitchFamily="18" charset="0"/>
              </a:rPr>
              <a:t>Logframe</a:t>
            </a:r>
            <a:r>
              <a:rPr lang="en-US" sz="2000" b="1" dirty="0">
                <a:effectLst/>
                <a:latin typeface="Tahoma" panose="020B0604030504040204" pitchFamily="34" charset="0"/>
                <a:ea typeface="Times New Roman" panose="02020603050405020304" pitchFamily="18" charset="0"/>
                <a:cs typeface="Times New Roman" panose="02020603050405020304" pitchFamily="18" charset="0"/>
              </a:rPr>
              <a:t> Approach</a:t>
            </a:r>
            <a:endParaRPr lang="en-US" sz="2000" dirty="0">
              <a:effectLst/>
              <a:latin typeface="Times New Roman" panose="02020603050405020304" pitchFamily="18" charset="0"/>
              <a:ea typeface="Times New Roman" panose="02020603050405020304" pitchFamily="18" charset="0"/>
            </a:endParaRPr>
          </a:p>
          <a:p>
            <a:pPr>
              <a:spcBef>
                <a:spcPts val="15"/>
              </a:spcBef>
              <a:spcAft>
                <a:spcPts val="0"/>
              </a:spcAft>
            </a:pPr>
            <a:r>
              <a:rPr lang="en-US" sz="20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tr-TR" sz="2000" b="1" dirty="0">
              <a:effectLst/>
              <a:latin typeface="Tahoma" panose="020B0604030504040204" pitchFamily="34" charset="0"/>
              <a:ea typeface="Times New Roman" panose="02020603050405020304" pitchFamily="18" charset="0"/>
              <a:cs typeface="Times New Roman" panose="02020603050405020304" pitchFamily="18" charset="0"/>
            </a:endParaRPr>
          </a:p>
          <a:p>
            <a:pPr algn="ctr">
              <a:spcBef>
                <a:spcPts val="15"/>
              </a:spcBef>
              <a:spcAft>
                <a:spcPts val="0"/>
              </a:spcAft>
            </a:pPr>
            <a:r>
              <a:rPr lang="en-US" sz="2000" dirty="0">
                <a:effectLst/>
                <a:latin typeface="Tahoma" panose="020B0604030504040204" pitchFamily="34" charset="0"/>
                <a:ea typeface="Times New Roman" panose="02020603050405020304" pitchFamily="18" charset="0"/>
                <a:cs typeface="Times New Roman" panose="02020603050405020304" pitchFamily="18" charset="0"/>
              </a:rPr>
              <a:t>A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methodology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for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planning, managing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and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evaluating programmes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and</a:t>
            </a:r>
            <a:r>
              <a:rPr lang="en-US" sz="2000" spc="-13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projects, using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tools </a:t>
            </a:r>
            <a:r>
              <a:rPr lang="en-US" sz="2000" spc="-15" dirty="0">
                <a:effectLst/>
                <a:latin typeface="Tahoma" panose="020B0604030504040204" pitchFamily="34" charset="0"/>
                <a:ea typeface="Times New Roman" panose="02020603050405020304" pitchFamily="18" charset="0"/>
                <a:cs typeface="Times New Roman" panose="02020603050405020304" pitchFamily="18" charset="0"/>
              </a:rPr>
              <a:t>to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enhance participation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and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transparency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and </a:t>
            </a:r>
            <a:r>
              <a:rPr lang="en-US" sz="2000" spc="-15" dirty="0">
                <a:effectLst/>
                <a:latin typeface="Tahoma" panose="020B0604030504040204" pitchFamily="34" charset="0"/>
                <a:ea typeface="Times New Roman" panose="02020603050405020304" pitchFamily="18" charset="0"/>
                <a:cs typeface="Times New Roman" panose="02020603050405020304" pitchFamily="18" charset="0"/>
              </a:rPr>
              <a:t>to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improve orientation </a:t>
            </a:r>
            <a:r>
              <a:rPr lang="en-US" sz="2000" spc="-20" dirty="0">
                <a:effectLst/>
                <a:latin typeface="Tahoma" panose="020B0604030504040204" pitchFamily="34" charset="0"/>
                <a:ea typeface="Times New Roman" panose="02020603050405020304" pitchFamily="18" charset="0"/>
                <a:cs typeface="Times New Roman" panose="02020603050405020304" pitchFamily="18" charset="0"/>
              </a:rPr>
              <a:t>towards</a:t>
            </a:r>
            <a:r>
              <a:rPr lang="en-US" sz="2000" spc="-55"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spc="-25" dirty="0">
                <a:effectLst/>
                <a:latin typeface="Tahoma" panose="020B0604030504040204" pitchFamily="34" charset="0"/>
                <a:ea typeface="Times New Roman" panose="02020603050405020304" pitchFamily="18" charset="0"/>
                <a:cs typeface="Times New Roman" panose="02020603050405020304" pitchFamily="18" charset="0"/>
              </a:rPr>
              <a:t>objectives</a:t>
            </a:r>
            <a:endParaRPr lang="en-US" sz="2000" dirty="0">
              <a:effectLst/>
              <a:latin typeface="Times New Roman" panose="02020603050405020304" pitchFamily="18" charset="0"/>
              <a:ea typeface="Times New Roman" panose="02020603050405020304" pitchFamily="18" charset="0"/>
            </a:endParaRPr>
          </a:p>
        </p:txBody>
      </p:sp>
      <p:sp>
        <p:nvSpPr>
          <p:cNvPr id="18" name="Freeform 95">
            <a:extLst>
              <a:ext uri="{FF2B5EF4-FFF2-40B4-BE49-F238E27FC236}">
                <a16:creationId xmlns:a16="http://schemas.microsoft.com/office/drawing/2014/main" id="{8D97F880-0531-4929-B700-DEAB30C3657E}"/>
              </a:ext>
            </a:extLst>
          </p:cNvPr>
          <p:cNvSpPr>
            <a:spLocks/>
          </p:cNvSpPr>
          <p:nvPr/>
        </p:nvSpPr>
        <p:spPr bwMode="auto">
          <a:xfrm rot="1982137">
            <a:off x="4377364" y="2829618"/>
            <a:ext cx="860425" cy="447040"/>
          </a:xfrm>
          <a:custGeom>
            <a:avLst/>
            <a:gdLst>
              <a:gd name="T0" fmla="+- 0 4294 4294"/>
              <a:gd name="T1" fmla="*/ T0 w 1355"/>
              <a:gd name="T2" fmla="+- 0 3430 2902"/>
              <a:gd name="T3" fmla="*/ 3430 h 704"/>
              <a:gd name="T4" fmla="+- 0 4633 4294"/>
              <a:gd name="T5" fmla="*/ T4 w 1355"/>
              <a:gd name="T6" fmla="+- 0 3430 2902"/>
              <a:gd name="T7" fmla="*/ 3430 h 704"/>
              <a:gd name="T8" fmla="+- 0 4633 4294"/>
              <a:gd name="T9" fmla="*/ T8 w 1355"/>
              <a:gd name="T10" fmla="+- 0 2902 2902"/>
              <a:gd name="T11" fmla="*/ 2902 h 704"/>
              <a:gd name="T12" fmla="+- 0 5310 4294"/>
              <a:gd name="T13" fmla="*/ T12 w 1355"/>
              <a:gd name="T14" fmla="+- 0 2902 2902"/>
              <a:gd name="T15" fmla="*/ 2902 h 704"/>
              <a:gd name="T16" fmla="+- 0 5310 4294"/>
              <a:gd name="T17" fmla="*/ T16 w 1355"/>
              <a:gd name="T18" fmla="+- 0 3430 2902"/>
              <a:gd name="T19" fmla="*/ 3430 h 704"/>
              <a:gd name="T20" fmla="+- 0 5649 4294"/>
              <a:gd name="T21" fmla="*/ T20 w 1355"/>
              <a:gd name="T22" fmla="+- 0 3430 2902"/>
              <a:gd name="T23" fmla="*/ 3430 h 704"/>
              <a:gd name="T24" fmla="+- 0 4971 4294"/>
              <a:gd name="T25" fmla="*/ T24 w 1355"/>
              <a:gd name="T26" fmla="+- 0 3606 2902"/>
              <a:gd name="T27" fmla="*/ 3606 h 704"/>
              <a:gd name="T28" fmla="+- 0 4294 4294"/>
              <a:gd name="T29" fmla="*/ T28 w 1355"/>
              <a:gd name="T30" fmla="+- 0 3430 2902"/>
              <a:gd name="T31" fmla="*/ 3430 h 7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5" h="704">
                <a:moveTo>
                  <a:pt x="0" y="528"/>
                </a:moveTo>
                <a:lnTo>
                  <a:pt x="339" y="528"/>
                </a:lnTo>
                <a:lnTo>
                  <a:pt x="339" y="0"/>
                </a:lnTo>
                <a:lnTo>
                  <a:pt x="1016" y="0"/>
                </a:lnTo>
                <a:lnTo>
                  <a:pt x="1016" y="528"/>
                </a:lnTo>
                <a:lnTo>
                  <a:pt x="1355" y="528"/>
                </a:lnTo>
                <a:lnTo>
                  <a:pt x="677" y="704"/>
                </a:lnTo>
                <a:lnTo>
                  <a:pt x="0" y="528"/>
                </a:lnTo>
                <a:close/>
              </a:path>
            </a:pathLst>
          </a:custGeom>
          <a:solidFill>
            <a:schemeClr val="accent2"/>
          </a:solidFill>
          <a:ln w="9525">
            <a:solidFill>
              <a:schemeClr val="accent1"/>
            </a:solidFill>
            <a:prstDash val="solid"/>
            <a:round/>
            <a:headEnd/>
            <a:tailEnd/>
          </a:ln>
        </p:spPr>
        <p:txBody>
          <a:bodyPr rot="0" vert="horz" wrap="square" lIns="91440" tIns="45720" rIns="91440" bIns="45720" anchor="t" anchorCtr="0" upright="1">
            <a:noAutofit/>
          </a:bodyPr>
          <a:lstStyle/>
          <a:p>
            <a:endParaRPr lang="en-US"/>
          </a:p>
        </p:txBody>
      </p:sp>
      <p:sp>
        <p:nvSpPr>
          <p:cNvPr id="19" name="Freeform 95">
            <a:extLst>
              <a:ext uri="{FF2B5EF4-FFF2-40B4-BE49-F238E27FC236}">
                <a16:creationId xmlns:a16="http://schemas.microsoft.com/office/drawing/2014/main" id="{8E4E74A6-BD9C-4865-805E-069777CCF82F}"/>
              </a:ext>
            </a:extLst>
          </p:cNvPr>
          <p:cNvSpPr>
            <a:spLocks/>
          </p:cNvSpPr>
          <p:nvPr/>
        </p:nvSpPr>
        <p:spPr bwMode="auto">
          <a:xfrm rot="19560478">
            <a:off x="6666956" y="2829617"/>
            <a:ext cx="860425" cy="447039"/>
          </a:xfrm>
          <a:custGeom>
            <a:avLst/>
            <a:gdLst>
              <a:gd name="T0" fmla="+- 0 4294 4294"/>
              <a:gd name="T1" fmla="*/ T0 w 1355"/>
              <a:gd name="T2" fmla="+- 0 3430 2902"/>
              <a:gd name="T3" fmla="*/ 3430 h 704"/>
              <a:gd name="T4" fmla="+- 0 4633 4294"/>
              <a:gd name="T5" fmla="*/ T4 w 1355"/>
              <a:gd name="T6" fmla="+- 0 3430 2902"/>
              <a:gd name="T7" fmla="*/ 3430 h 704"/>
              <a:gd name="T8" fmla="+- 0 4633 4294"/>
              <a:gd name="T9" fmla="*/ T8 w 1355"/>
              <a:gd name="T10" fmla="+- 0 2902 2902"/>
              <a:gd name="T11" fmla="*/ 2902 h 704"/>
              <a:gd name="T12" fmla="+- 0 5310 4294"/>
              <a:gd name="T13" fmla="*/ T12 w 1355"/>
              <a:gd name="T14" fmla="+- 0 2902 2902"/>
              <a:gd name="T15" fmla="*/ 2902 h 704"/>
              <a:gd name="T16" fmla="+- 0 5310 4294"/>
              <a:gd name="T17" fmla="*/ T16 w 1355"/>
              <a:gd name="T18" fmla="+- 0 3430 2902"/>
              <a:gd name="T19" fmla="*/ 3430 h 704"/>
              <a:gd name="T20" fmla="+- 0 5649 4294"/>
              <a:gd name="T21" fmla="*/ T20 w 1355"/>
              <a:gd name="T22" fmla="+- 0 3430 2902"/>
              <a:gd name="T23" fmla="*/ 3430 h 704"/>
              <a:gd name="T24" fmla="+- 0 4971 4294"/>
              <a:gd name="T25" fmla="*/ T24 w 1355"/>
              <a:gd name="T26" fmla="+- 0 3606 2902"/>
              <a:gd name="T27" fmla="*/ 3606 h 704"/>
              <a:gd name="T28" fmla="+- 0 4294 4294"/>
              <a:gd name="T29" fmla="*/ T28 w 1355"/>
              <a:gd name="T30" fmla="+- 0 3430 2902"/>
              <a:gd name="T31" fmla="*/ 3430 h 7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5" h="704">
                <a:moveTo>
                  <a:pt x="0" y="528"/>
                </a:moveTo>
                <a:lnTo>
                  <a:pt x="339" y="528"/>
                </a:lnTo>
                <a:lnTo>
                  <a:pt x="339" y="0"/>
                </a:lnTo>
                <a:lnTo>
                  <a:pt x="1016" y="0"/>
                </a:lnTo>
                <a:lnTo>
                  <a:pt x="1016" y="528"/>
                </a:lnTo>
                <a:lnTo>
                  <a:pt x="1355" y="528"/>
                </a:lnTo>
                <a:lnTo>
                  <a:pt x="677" y="704"/>
                </a:lnTo>
                <a:lnTo>
                  <a:pt x="0" y="528"/>
                </a:lnTo>
                <a:close/>
              </a:path>
            </a:pathLst>
          </a:custGeom>
          <a:solidFill>
            <a:schemeClr val="accent2"/>
          </a:solidFill>
          <a:ln w="9525">
            <a:solidFill>
              <a:schemeClr val="accent1"/>
            </a:solidFill>
            <a:prstDash val="solid"/>
            <a:round/>
            <a:headEnd/>
            <a:tailEnd/>
          </a:ln>
        </p:spPr>
        <p:txBody>
          <a:bodyPr rot="0" vert="horz" wrap="square" lIns="91440" tIns="45720" rIns="91440" bIns="45720" anchor="t" anchorCtr="0" upright="1">
            <a:noAutofit/>
          </a:bodyPr>
          <a:lstStyle/>
          <a:p>
            <a:endParaRPr lang="en-US"/>
          </a:p>
        </p:txBody>
      </p:sp>
      <p:grpSp>
        <p:nvGrpSpPr>
          <p:cNvPr id="20" name="Group 89">
            <a:extLst>
              <a:ext uri="{FF2B5EF4-FFF2-40B4-BE49-F238E27FC236}">
                <a16:creationId xmlns:a16="http://schemas.microsoft.com/office/drawing/2014/main" id="{DEADDA32-7F4F-4021-A8F8-11300B7B6A08}"/>
              </a:ext>
            </a:extLst>
          </p:cNvPr>
          <p:cNvGrpSpPr>
            <a:grpSpLocks/>
          </p:cNvGrpSpPr>
          <p:nvPr/>
        </p:nvGrpSpPr>
        <p:grpSpPr bwMode="auto">
          <a:xfrm>
            <a:off x="957871" y="111612"/>
            <a:ext cx="10290875" cy="2586583"/>
            <a:chOff x="2431" y="-331"/>
            <a:chExt cx="8976" cy="2288"/>
          </a:xfrm>
          <a:solidFill>
            <a:schemeClr val="bg2"/>
          </a:solidFill>
        </p:grpSpPr>
        <p:sp>
          <p:nvSpPr>
            <p:cNvPr id="21" name="Freeform 93">
              <a:extLst>
                <a:ext uri="{FF2B5EF4-FFF2-40B4-BE49-F238E27FC236}">
                  <a16:creationId xmlns:a16="http://schemas.microsoft.com/office/drawing/2014/main" id="{B3E611F2-C89F-424F-AEE3-C258F3F53502}"/>
                </a:ext>
              </a:extLst>
            </p:cNvPr>
            <p:cNvSpPr>
              <a:spLocks/>
            </p:cNvSpPr>
            <p:nvPr/>
          </p:nvSpPr>
          <p:spPr bwMode="auto">
            <a:xfrm>
              <a:off x="6496" y="-331"/>
              <a:ext cx="4911" cy="2288"/>
            </a:xfrm>
            <a:custGeom>
              <a:avLst/>
              <a:gdLst>
                <a:gd name="T0" fmla="+- 0 8750 6496"/>
                <a:gd name="T1" fmla="*/ T0 w 4911"/>
                <a:gd name="T2" fmla="+- 0 -326 -330"/>
                <a:gd name="T3" fmla="*/ -326 h 2288"/>
                <a:gd name="T4" fmla="+- 0 8457 6496"/>
                <a:gd name="T5" fmla="*/ T4 w 4911"/>
                <a:gd name="T6" fmla="+- 0 -307 -330"/>
                <a:gd name="T7" fmla="*/ -307 h 2288"/>
                <a:gd name="T8" fmla="+- 0 8175 6496"/>
                <a:gd name="T9" fmla="*/ T8 w 4911"/>
                <a:gd name="T10" fmla="+- 0 -272 -330"/>
                <a:gd name="T11" fmla="*/ -272 h 2288"/>
                <a:gd name="T12" fmla="+- 0 7908 6496"/>
                <a:gd name="T13" fmla="*/ T12 w 4911"/>
                <a:gd name="T14" fmla="+- 0 -222 -330"/>
                <a:gd name="T15" fmla="*/ -222 h 2288"/>
                <a:gd name="T16" fmla="+- 0 7658 6496"/>
                <a:gd name="T17" fmla="*/ T16 w 4911"/>
                <a:gd name="T18" fmla="+- 0 -159 -330"/>
                <a:gd name="T19" fmla="*/ -159 h 2288"/>
                <a:gd name="T20" fmla="+- 0 7426 6496"/>
                <a:gd name="T21" fmla="*/ T20 w 4911"/>
                <a:gd name="T22" fmla="+- 0 -83 -330"/>
                <a:gd name="T23" fmla="*/ -83 h 2288"/>
                <a:gd name="T24" fmla="+- 0 7215 6496"/>
                <a:gd name="T25" fmla="*/ T24 w 4911"/>
                <a:gd name="T26" fmla="+- 0 5 -330"/>
                <a:gd name="T27" fmla="*/ 5 h 2288"/>
                <a:gd name="T28" fmla="+- 0 7027 6496"/>
                <a:gd name="T29" fmla="*/ T28 w 4911"/>
                <a:gd name="T30" fmla="+- 0 103 -330"/>
                <a:gd name="T31" fmla="*/ 103 h 2288"/>
                <a:gd name="T32" fmla="+- 0 6864 6496"/>
                <a:gd name="T33" fmla="*/ T32 w 4911"/>
                <a:gd name="T34" fmla="+- 0 211 -330"/>
                <a:gd name="T35" fmla="*/ 211 h 2288"/>
                <a:gd name="T36" fmla="+- 0 6653 6496"/>
                <a:gd name="T37" fmla="*/ T36 w 4911"/>
                <a:gd name="T38" fmla="+- 0 410 -330"/>
                <a:gd name="T39" fmla="*/ 410 h 2288"/>
                <a:gd name="T40" fmla="+- 0 6514 6496"/>
                <a:gd name="T41" fmla="*/ T40 w 4911"/>
                <a:gd name="T42" fmla="+- 0 674 -330"/>
                <a:gd name="T43" fmla="*/ 674 h 2288"/>
                <a:gd name="T44" fmla="+- 0 6498 6496"/>
                <a:gd name="T45" fmla="*/ T44 w 4911"/>
                <a:gd name="T46" fmla="+- 0 861 -330"/>
                <a:gd name="T47" fmla="*/ 861 h 2288"/>
                <a:gd name="T48" fmla="+- 0 6592 6496"/>
                <a:gd name="T49" fmla="*/ T48 w 4911"/>
                <a:gd name="T50" fmla="+- 0 1133 -330"/>
                <a:gd name="T51" fmla="*/ 1133 h 2288"/>
                <a:gd name="T52" fmla="+- 0 6815 6496"/>
                <a:gd name="T53" fmla="*/ T52 w 4911"/>
                <a:gd name="T54" fmla="+- 0 1379 -330"/>
                <a:gd name="T55" fmla="*/ 1379 h 2288"/>
                <a:gd name="T56" fmla="+- 0 6970 6496"/>
                <a:gd name="T57" fmla="*/ T56 w 4911"/>
                <a:gd name="T58" fmla="+- 0 1490 -330"/>
                <a:gd name="T59" fmla="*/ 1490 h 2288"/>
                <a:gd name="T60" fmla="+- 0 7150 6496"/>
                <a:gd name="T61" fmla="*/ T60 w 4911"/>
                <a:gd name="T62" fmla="+- 0 1591 -330"/>
                <a:gd name="T63" fmla="*/ 1591 h 2288"/>
                <a:gd name="T64" fmla="+- 0 7353 6496"/>
                <a:gd name="T65" fmla="*/ T64 w 4911"/>
                <a:gd name="T66" fmla="+- 0 1683 -330"/>
                <a:gd name="T67" fmla="*/ 1683 h 2288"/>
                <a:gd name="T68" fmla="+- 0 7579 6496"/>
                <a:gd name="T69" fmla="*/ T68 w 4911"/>
                <a:gd name="T70" fmla="+- 0 1763 -330"/>
                <a:gd name="T71" fmla="*/ 1763 h 2288"/>
                <a:gd name="T72" fmla="+- 0 7823 6496"/>
                <a:gd name="T73" fmla="*/ T72 w 4911"/>
                <a:gd name="T74" fmla="+- 0 1830 -330"/>
                <a:gd name="T75" fmla="*/ 1830 h 2288"/>
                <a:gd name="T76" fmla="+- 0 8085 6496"/>
                <a:gd name="T77" fmla="*/ T76 w 4911"/>
                <a:gd name="T78" fmla="+- 0 1885 -330"/>
                <a:gd name="T79" fmla="*/ 1885 h 2288"/>
                <a:gd name="T80" fmla="+- 0 8361 6496"/>
                <a:gd name="T81" fmla="*/ T80 w 4911"/>
                <a:gd name="T82" fmla="+- 0 1925 -330"/>
                <a:gd name="T83" fmla="*/ 1925 h 2288"/>
                <a:gd name="T84" fmla="+- 0 8651 6496"/>
                <a:gd name="T85" fmla="*/ T84 w 4911"/>
                <a:gd name="T86" fmla="+- 0 1949 -330"/>
                <a:gd name="T87" fmla="*/ 1949 h 2288"/>
                <a:gd name="T88" fmla="+- 0 8952 6496"/>
                <a:gd name="T89" fmla="*/ T88 w 4911"/>
                <a:gd name="T90" fmla="+- 0 1958 -330"/>
                <a:gd name="T91" fmla="*/ 1958 h 2288"/>
                <a:gd name="T92" fmla="+- 0 9252 6496"/>
                <a:gd name="T93" fmla="*/ T92 w 4911"/>
                <a:gd name="T94" fmla="+- 0 1949 -330"/>
                <a:gd name="T95" fmla="*/ 1949 h 2288"/>
                <a:gd name="T96" fmla="+- 0 9542 6496"/>
                <a:gd name="T97" fmla="*/ T96 w 4911"/>
                <a:gd name="T98" fmla="+- 0 1925 -330"/>
                <a:gd name="T99" fmla="*/ 1925 h 2288"/>
                <a:gd name="T100" fmla="+- 0 9818 6496"/>
                <a:gd name="T101" fmla="*/ T100 w 4911"/>
                <a:gd name="T102" fmla="+- 0 1885 -330"/>
                <a:gd name="T103" fmla="*/ 1885 h 2288"/>
                <a:gd name="T104" fmla="+- 0 10080 6496"/>
                <a:gd name="T105" fmla="*/ T104 w 4911"/>
                <a:gd name="T106" fmla="+- 0 1830 -330"/>
                <a:gd name="T107" fmla="*/ 1830 h 2288"/>
                <a:gd name="T108" fmla="+- 0 10324 6496"/>
                <a:gd name="T109" fmla="*/ T108 w 4911"/>
                <a:gd name="T110" fmla="+- 0 1763 -330"/>
                <a:gd name="T111" fmla="*/ 1763 h 2288"/>
                <a:gd name="T112" fmla="+- 0 10550 6496"/>
                <a:gd name="T113" fmla="*/ T112 w 4911"/>
                <a:gd name="T114" fmla="+- 0 1683 -330"/>
                <a:gd name="T115" fmla="*/ 1683 h 2288"/>
                <a:gd name="T116" fmla="+- 0 10753 6496"/>
                <a:gd name="T117" fmla="*/ T116 w 4911"/>
                <a:gd name="T118" fmla="+- 0 1591 -330"/>
                <a:gd name="T119" fmla="*/ 1591 h 2288"/>
                <a:gd name="T120" fmla="+- 0 10933 6496"/>
                <a:gd name="T121" fmla="*/ T120 w 4911"/>
                <a:gd name="T122" fmla="+- 0 1490 -330"/>
                <a:gd name="T123" fmla="*/ 1490 h 2288"/>
                <a:gd name="T124" fmla="+- 0 11088 6496"/>
                <a:gd name="T125" fmla="*/ T124 w 4911"/>
                <a:gd name="T126" fmla="+- 0 1379 -330"/>
                <a:gd name="T127" fmla="*/ 1379 h 2288"/>
                <a:gd name="T128" fmla="+- 0 11311 6496"/>
                <a:gd name="T129" fmla="*/ T128 w 4911"/>
                <a:gd name="T130" fmla="+- 0 1133 -330"/>
                <a:gd name="T131" fmla="*/ 1133 h 2288"/>
                <a:gd name="T132" fmla="+- 0 11405 6496"/>
                <a:gd name="T133" fmla="*/ T132 w 4911"/>
                <a:gd name="T134" fmla="+- 0 861 -330"/>
                <a:gd name="T135" fmla="*/ 861 h 2288"/>
                <a:gd name="T136" fmla="+- 0 11389 6496"/>
                <a:gd name="T137" fmla="*/ T136 w 4911"/>
                <a:gd name="T138" fmla="+- 0 674 -330"/>
                <a:gd name="T139" fmla="*/ 674 h 2288"/>
                <a:gd name="T140" fmla="+- 0 11250 6496"/>
                <a:gd name="T141" fmla="*/ T140 w 4911"/>
                <a:gd name="T142" fmla="+- 0 410 -330"/>
                <a:gd name="T143" fmla="*/ 410 h 2288"/>
                <a:gd name="T144" fmla="+- 0 11039 6496"/>
                <a:gd name="T145" fmla="*/ T144 w 4911"/>
                <a:gd name="T146" fmla="+- 0 211 -330"/>
                <a:gd name="T147" fmla="*/ 211 h 2288"/>
                <a:gd name="T148" fmla="+- 0 10876 6496"/>
                <a:gd name="T149" fmla="*/ T148 w 4911"/>
                <a:gd name="T150" fmla="+- 0 103 -330"/>
                <a:gd name="T151" fmla="*/ 103 h 2288"/>
                <a:gd name="T152" fmla="+- 0 10688 6496"/>
                <a:gd name="T153" fmla="*/ T152 w 4911"/>
                <a:gd name="T154" fmla="+- 0 5 -330"/>
                <a:gd name="T155" fmla="*/ 5 h 2288"/>
                <a:gd name="T156" fmla="+- 0 10477 6496"/>
                <a:gd name="T157" fmla="*/ T156 w 4911"/>
                <a:gd name="T158" fmla="+- 0 -83 -330"/>
                <a:gd name="T159" fmla="*/ -83 h 2288"/>
                <a:gd name="T160" fmla="+- 0 10245 6496"/>
                <a:gd name="T161" fmla="*/ T160 w 4911"/>
                <a:gd name="T162" fmla="+- 0 -159 -330"/>
                <a:gd name="T163" fmla="*/ -159 h 2288"/>
                <a:gd name="T164" fmla="+- 0 9995 6496"/>
                <a:gd name="T165" fmla="*/ T164 w 4911"/>
                <a:gd name="T166" fmla="+- 0 -222 -330"/>
                <a:gd name="T167" fmla="*/ -222 h 2288"/>
                <a:gd name="T168" fmla="+- 0 9728 6496"/>
                <a:gd name="T169" fmla="*/ T168 w 4911"/>
                <a:gd name="T170" fmla="+- 0 -272 -330"/>
                <a:gd name="T171" fmla="*/ -272 h 2288"/>
                <a:gd name="T172" fmla="+- 0 9446 6496"/>
                <a:gd name="T173" fmla="*/ T172 w 4911"/>
                <a:gd name="T174" fmla="+- 0 -307 -330"/>
                <a:gd name="T175" fmla="*/ -307 h 2288"/>
                <a:gd name="T176" fmla="+- 0 9153 6496"/>
                <a:gd name="T177" fmla="*/ T176 w 4911"/>
                <a:gd name="T178" fmla="+- 0 -326 -330"/>
                <a:gd name="T179" fmla="*/ -326 h 22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911" h="2288">
                  <a:moveTo>
                    <a:pt x="2456" y="0"/>
                  </a:moveTo>
                  <a:lnTo>
                    <a:pt x="2354" y="1"/>
                  </a:lnTo>
                  <a:lnTo>
                    <a:pt x="2254" y="4"/>
                  </a:lnTo>
                  <a:lnTo>
                    <a:pt x="2155" y="8"/>
                  </a:lnTo>
                  <a:lnTo>
                    <a:pt x="2057" y="15"/>
                  </a:lnTo>
                  <a:lnTo>
                    <a:pt x="1961" y="23"/>
                  </a:lnTo>
                  <a:lnTo>
                    <a:pt x="1865" y="33"/>
                  </a:lnTo>
                  <a:lnTo>
                    <a:pt x="1772" y="45"/>
                  </a:lnTo>
                  <a:lnTo>
                    <a:pt x="1679" y="58"/>
                  </a:lnTo>
                  <a:lnTo>
                    <a:pt x="1589" y="73"/>
                  </a:lnTo>
                  <a:lnTo>
                    <a:pt x="1500" y="90"/>
                  </a:lnTo>
                  <a:lnTo>
                    <a:pt x="1412" y="108"/>
                  </a:lnTo>
                  <a:lnTo>
                    <a:pt x="1327" y="128"/>
                  </a:lnTo>
                  <a:lnTo>
                    <a:pt x="1244" y="149"/>
                  </a:lnTo>
                  <a:lnTo>
                    <a:pt x="1162" y="171"/>
                  </a:lnTo>
                  <a:lnTo>
                    <a:pt x="1083" y="195"/>
                  </a:lnTo>
                  <a:lnTo>
                    <a:pt x="1005" y="221"/>
                  </a:lnTo>
                  <a:lnTo>
                    <a:pt x="930" y="247"/>
                  </a:lnTo>
                  <a:lnTo>
                    <a:pt x="857" y="275"/>
                  </a:lnTo>
                  <a:lnTo>
                    <a:pt x="787" y="305"/>
                  </a:lnTo>
                  <a:lnTo>
                    <a:pt x="719" y="335"/>
                  </a:lnTo>
                  <a:lnTo>
                    <a:pt x="654" y="367"/>
                  </a:lnTo>
                  <a:lnTo>
                    <a:pt x="591" y="399"/>
                  </a:lnTo>
                  <a:lnTo>
                    <a:pt x="531" y="433"/>
                  </a:lnTo>
                  <a:lnTo>
                    <a:pt x="474" y="468"/>
                  </a:lnTo>
                  <a:lnTo>
                    <a:pt x="419" y="504"/>
                  </a:lnTo>
                  <a:lnTo>
                    <a:pt x="368" y="541"/>
                  </a:lnTo>
                  <a:lnTo>
                    <a:pt x="319" y="579"/>
                  </a:lnTo>
                  <a:lnTo>
                    <a:pt x="232" y="658"/>
                  </a:lnTo>
                  <a:lnTo>
                    <a:pt x="157" y="740"/>
                  </a:lnTo>
                  <a:lnTo>
                    <a:pt x="96" y="825"/>
                  </a:lnTo>
                  <a:lnTo>
                    <a:pt x="50" y="913"/>
                  </a:lnTo>
                  <a:lnTo>
                    <a:pt x="18" y="1004"/>
                  </a:lnTo>
                  <a:lnTo>
                    <a:pt x="2" y="1097"/>
                  </a:lnTo>
                  <a:lnTo>
                    <a:pt x="0" y="1144"/>
                  </a:lnTo>
                  <a:lnTo>
                    <a:pt x="2" y="1191"/>
                  </a:lnTo>
                  <a:lnTo>
                    <a:pt x="18" y="1284"/>
                  </a:lnTo>
                  <a:lnTo>
                    <a:pt x="50" y="1374"/>
                  </a:lnTo>
                  <a:lnTo>
                    <a:pt x="96" y="1463"/>
                  </a:lnTo>
                  <a:lnTo>
                    <a:pt x="157" y="1548"/>
                  </a:lnTo>
                  <a:lnTo>
                    <a:pt x="232" y="1630"/>
                  </a:lnTo>
                  <a:lnTo>
                    <a:pt x="319" y="1709"/>
                  </a:lnTo>
                  <a:lnTo>
                    <a:pt x="368" y="1747"/>
                  </a:lnTo>
                  <a:lnTo>
                    <a:pt x="419" y="1784"/>
                  </a:lnTo>
                  <a:lnTo>
                    <a:pt x="474" y="1820"/>
                  </a:lnTo>
                  <a:lnTo>
                    <a:pt x="531" y="1854"/>
                  </a:lnTo>
                  <a:lnTo>
                    <a:pt x="591" y="1888"/>
                  </a:lnTo>
                  <a:lnTo>
                    <a:pt x="654" y="1921"/>
                  </a:lnTo>
                  <a:lnTo>
                    <a:pt x="719" y="1953"/>
                  </a:lnTo>
                  <a:lnTo>
                    <a:pt x="787" y="1983"/>
                  </a:lnTo>
                  <a:lnTo>
                    <a:pt x="857" y="2013"/>
                  </a:lnTo>
                  <a:lnTo>
                    <a:pt x="930" y="2040"/>
                  </a:lnTo>
                  <a:lnTo>
                    <a:pt x="1005" y="2067"/>
                  </a:lnTo>
                  <a:lnTo>
                    <a:pt x="1083" y="2093"/>
                  </a:lnTo>
                  <a:lnTo>
                    <a:pt x="1162" y="2116"/>
                  </a:lnTo>
                  <a:lnTo>
                    <a:pt x="1244" y="2139"/>
                  </a:lnTo>
                  <a:lnTo>
                    <a:pt x="1327" y="2160"/>
                  </a:lnTo>
                  <a:lnTo>
                    <a:pt x="1412" y="2180"/>
                  </a:lnTo>
                  <a:lnTo>
                    <a:pt x="1500" y="2198"/>
                  </a:lnTo>
                  <a:lnTo>
                    <a:pt x="1589" y="2215"/>
                  </a:lnTo>
                  <a:lnTo>
                    <a:pt x="1679" y="2230"/>
                  </a:lnTo>
                  <a:lnTo>
                    <a:pt x="1772" y="2243"/>
                  </a:lnTo>
                  <a:lnTo>
                    <a:pt x="1865" y="2255"/>
                  </a:lnTo>
                  <a:lnTo>
                    <a:pt x="1961" y="2265"/>
                  </a:lnTo>
                  <a:lnTo>
                    <a:pt x="2057" y="2273"/>
                  </a:lnTo>
                  <a:lnTo>
                    <a:pt x="2155" y="2279"/>
                  </a:lnTo>
                  <a:lnTo>
                    <a:pt x="2254" y="2284"/>
                  </a:lnTo>
                  <a:lnTo>
                    <a:pt x="2354" y="2287"/>
                  </a:lnTo>
                  <a:lnTo>
                    <a:pt x="2456" y="2288"/>
                  </a:lnTo>
                  <a:lnTo>
                    <a:pt x="2557" y="2287"/>
                  </a:lnTo>
                  <a:lnTo>
                    <a:pt x="2657" y="2284"/>
                  </a:lnTo>
                  <a:lnTo>
                    <a:pt x="2756" y="2279"/>
                  </a:lnTo>
                  <a:lnTo>
                    <a:pt x="2854" y="2273"/>
                  </a:lnTo>
                  <a:lnTo>
                    <a:pt x="2950" y="2265"/>
                  </a:lnTo>
                  <a:lnTo>
                    <a:pt x="3046" y="2255"/>
                  </a:lnTo>
                  <a:lnTo>
                    <a:pt x="3139" y="2243"/>
                  </a:lnTo>
                  <a:lnTo>
                    <a:pt x="3232" y="2230"/>
                  </a:lnTo>
                  <a:lnTo>
                    <a:pt x="3322" y="2215"/>
                  </a:lnTo>
                  <a:lnTo>
                    <a:pt x="3411" y="2198"/>
                  </a:lnTo>
                  <a:lnTo>
                    <a:pt x="3499" y="2180"/>
                  </a:lnTo>
                  <a:lnTo>
                    <a:pt x="3584" y="2160"/>
                  </a:lnTo>
                  <a:lnTo>
                    <a:pt x="3668" y="2139"/>
                  </a:lnTo>
                  <a:lnTo>
                    <a:pt x="3749" y="2116"/>
                  </a:lnTo>
                  <a:lnTo>
                    <a:pt x="3828" y="2093"/>
                  </a:lnTo>
                  <a:lnTo>
                    <a:pt x="3906" y="2067"/>
                  </a:lnTo>
                  <a:lnTo>
                    <a:pt x="3981" y="2040"/>
                  </a:lnTo>
                  <a:lnTo>
                    <a:pt x="4054" y="2013"/>
                  </a:lnTo>
                  <a:lnTo>
                    <a:pt x="4124" y="1983"/>
                  </a:lnTo>
                  <a:lnTo>
                    <a:pt x="4192" y="1953"/>
                  </a:lnTo>
                  <a:lnTo>
                    <a:pt x="4257" y="1921"/>
                  </a:lnTo>
                  <a:lnTo>
                    <a:pt x="4320" y="1888"/>
                  </a:lnTo>
                  <a:lnTo>
                    <a:pt x="4380" y="1854"/>
                  </a:lnTo>
                  <a:lnTo>
                    <a:pt x="4437" y="1820"/>
                  </a:lnTo>
                  <a:lnTo>
                    <a:pt x="4492" y="1784"/>
                  </a:lnTo>
                  <a:lnTo>
                    <a:pt x="4543" y="1747"/>
                  </a:lnTo>
                  <a:lnTo>
                    <a:pt x="4592" y="1709"/>
                  </a:lnTo>
                  <a:lnTo>
                    <a:pt x="4679" y="1630"/>
                  </a:lnTo>
                  <a:lnTo>
                    <a:pt x="4754" y="1548"/>
                  </a:lnTo>
                  <a:lnTo>
                    <a:pt x="4815" y="1463"/>
                  </a:lnTo>
                  <a:lnTo>
                    <a:pt x="4861" y="1374"/>
                  </a:lnTo>
                  <a:lnTo>
                    <a:pt x="4893" y="1284"/>
                  </a:lnTo>
                  <a:lnTo>
                    <a:pt x="4909" y="1191"/>
                  </a:lnTo>
                  <a:lnTo>
                    <a:pt x="4911" y="1144"/>
                  </a:lnTo>
                  <a:lnTo>
                    <a:pt x="4909" y="1097"/>
                  </a:lnTo>
                  <a:lnTo>
                    <a:pt x="4893" y="1004"/>
                  </a:lnTo>
                  <a:lnTo>
                    <a:pt x="4861" y="913"/>
                  </a:lnTo>
                  <a:lnTo>
                    <a:pt x="4815" y="825"/>
                  </a:lnTo>
                  <a:lnTo>
                    <a:pt x="4754" y="740"/>
                  </a:lnTo>
                  <a:lnTo>
                    <a:pt x="4679" y="658"/>
                  </a:lnTo>
                  <a:lnTo>
                    <a:pt x="4592" y="579"/>
                  </a:lnTo>
                  <a:lnTo>
                    <a:pt x="4543" y="541"/>
                  </a:lnTo>
                  <a:lnTo>
                    <a:pt x="4492" y="504"/>
                  </a:lnTo>
                  <a:lnTo>
                    <a:pt x="4437" y="468"/>
                  </a:lnTo>
                  <a:lnTo>
                    <a:pt x="4380" y="433"/>
                  </a:lnTo>
                  <a:lnTo>
                    <a:pt x="4320" y="399"/>
                  </a:lnTo>
                  <a:lnTo>
                    <a:pt x="4257" y="367"/>
                  </a:lnTo>
                  <a:lnTo>
                    <a:pt x="4192" y="335"/>
                  </a:lnTo>
                  <a:lnTo>
                    <a:pt x="4124" y="305"/>
                  </a:lnTo>
                  <a:lnTo>
                    <a:pt x="4054" y="275"/>
                  </a:lnTo>
                  <a:lnTo>
                    <a:pt x="3981" y="247"/>
                  </a:lnTo>
                  <a:lnTo>
                    <a:pt x="3906" y="221"/>
                  </a:lnTo>
                  <a:lnTo>
                    <a:pt x="3828" y="195"/>
                  </a:lnTo>
                  <a:lnTo>
                    <a:pt x="3749" y="171"/>
                  </a:lnTo>
                  <a:lnTo>
                    <a:pt x="3668" y="149"/>
                  </a:lnTo>
                  <a:lnTo>
                    <a:pt x="3584" y="128"/>
                  </a:lnTo>
                  <a:lnTo>
                    <a:pt x="3499" y="108"/>
                  </a:lnTo>
                  <a:lnTo>
                    <a:pt x="3411" y="90"/>
                  </a:lnTo>
                  <a:lnTo>
                    <a:pt x="3322" y="73"/>
                  </a:lnTo>
                  <a:lnTo>
                    <a:pt x="3232" y="58"/>
                  </a:lnTo>
                  <a:lnTo>
                    <a:pt x="3139" y="45"/>
                  </a:lnTo>
                  <a:lnTo>
                    <a:pt x="3046" y="33"/>
                  </a:lnTo>
                  <a:lnTo>
                    <a:pt x="2950" y="23"/>
                  </a:lnTo>
                  <a:lnTo>
                    <a:pt x="2854" y="15"/>
                  </a:lnTo>
                  <a:lnTo>
                    <a:pt x="2756" y="8"/>
                  </a:lnTo>
                  <a:lnTo>
                    <a:pt x="2657" y="4"/>
                  </a:lnTo>
                  <a:lnTo>
                    <a:pt x="2557" y="1"/>
                  </a:lnTo>
                  <a:lnTo>
                    <a:pt x="2456" y="0"/>
                  </a:lnTo>
                  <a:close/>
                </a:path>
              </a:pathLst>
            </a:custGeom>
            <a:gr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Freeform 92">
              <a:extLst>
                <a:ext uri="{FF2B5EF4-FFF2-40B4-BE49-F238E27FC236}">
                  <a16:creationId xmlns:a16="http://schemas.microsoft.com/office/drawing/2014/main" id="{B7683693-8D90-4F03-ADFF-633C6212F831}"/>
                </a:ext>
              </a:extLst>
            </p:cNvPr>
            <p:cNvSpPr>
              <a:spLocks/>
            </p:cNvSpPr>
            <p:nvPr/>
          </p:nvSpPr>
          <p:spPr bwMode="auto">
            <a:xfrm>
              <a:off x="6496" y="-331"/>
              <a:ext cx="4911" cy="2288"/>
            </a:xfrm>
            <a:custGeom>
              <a:avLst/>
              <a:gdLst>
                <a:gd name="T0" fmla="+- 0 8750 6496"/>
                <a:gd name="T1" fmla="*/ T0 w 4911"/>
                <a:gd name="T2" fmla="+- 0 -326 -330"/>
                <a:gd name="T3" fmla="*/ -326 h 2288"/>
                <a:gd name="T4" fmla="+- 0 8457 6496"/>
                <a:gd name="T5" fmla="*/ T4 w 4911"/>
                <a:gd name="T6" fmla="+- 0 -307 -330"/>
                <a:gd name="T7" fmla="*/ -307 h 2288"/>
                <a:gd name="T8" fmla="+- 0 8175 6496"/>
                <a:gd name="T9" fmla="*/ T8 w 4911"/>
                <a:gd name="T10" fmla="+- 0 -272 -330"/>
                <a:gd name="T11" fmla="*/ -272 h 2288"/>
                <a:gd name="T12" fmla="+- 0 7908 6496"/>
                <a:gd name="T13" fmla="*/ T12 w 4911"/>
                <a:gd name="T14" fmla="+- 0 -222 -330"/>
                <a:gd name="T15" fmla="*/ -222 h 2288"/>
                <a:gd name="T16" fmla="+- 0 7658 6496"/>
                <a:gd name="T17" fmla="*/ T16 w 4911"/>
                <a:gd name="T18" fmla="+- 0 -159 -330"/>
                <a:gd name="T19" fmla="*/ -159 h 2288"/>
                <a:gd name="T20" fmla="+- 0 7426 6496"/>
                <a:gd name="T21" fmla="*/ T20 w 4911"/>
                <a:gd name="T22" fmla="+- 0 -83 -330"/>
                <a:gd name="T23" fmla="*/ -83 h 2288"/>
                <a:gd name="T24" fmla="+- 0 7215 6496"/>
                <a:gd name="T25" fmla="*/ T24 w 4911"/>
                <a:gd name="T26" fmla="+- 0 5 -330"/>
                <a:gd name="T27" fmla="*/ 5 h 2288"/>
                <a:gd name="T28" fmla="+- 0 7027 6496"/>
                <a:gd name="T29" fmla="*/ T28 w 4911"/>
                <a:gd name="T30" fmla="+- 0 103 -330"/>
                <a:gd name="T31" fmla="*/ 103 h 2288"/>
                <a:gd name="T32" fmla="+- 0 6864 6496"/>
                <a:gd name="T33" fmla="*/ T32 w 4911"/>
                <a:gd name="T34" fmla="+- 0 211 -330"/>
                <a:gd name="T35" fmla="*/ 211 h 2288"/>
                <a:gd name="T36" fmla="+- 0 6653 6496"/>
                <a:gd name="T37" fmla="*/ T36 w 4911"/>
                <a:gd name="T38" fmla="+- 0 410 -330"/>
                <a:gd name="T39" fmla="*/ 410 h 2288"/>
                <a:gd name="T40" fmla="+- 0 6514 6496"/>
                <a:gd name="T41" fmla="*/ T40 w 4911"/>
                <a:gd name="T42" fmla="+- 0 674 -330"/>
                <a:gd name="T43" fmla="*/ 674 h 2288"/>
                <a:gd name="T44" fmla="+- 0 6498 6496"/>
                <a:gd name="T45" fmla="*/ T44 w 4911"/>
                <a:gd name="T46" fmla="+- 0 861 -330"/>
                <a:gd name="T47" fmla="*/ 861 h 2288"/>
                <a:gd name="T48" fmla="+- 0 6592 6496"/>
                <a:gd name="T49" fmla="*/ T48 w 4911"/>
                <a:gd name="T50" fmla="+- 0 1133 -330"/>
                <a:gd name="T51" fmla="*/ 1133 h 2288"/>
                <a:gd name="T52" fmla="+- 0 6815 6496"/>
                <a:gd name="T53" fmla="*/ T52 w 4911"/>
                <a:gd name="T54" fmla="+- 0 1379 -330"/>
                <a:gd name="T55" fmla="*/ 1379 h 2288"/>
                <a:gd name="T56" fmla="+- 0 6970 6496"/>
                <a:gd name="T57" fmla="*/ T56 w 4911"/>
                <a:gd name="T58" fmla="+- 0 1490 -330"/>
                <a:gd name="T59" fmla="*/ 1490 h 2288"/>
                <a:gd name="T60" fmla="+- 0 7150 6496"/>
                <a:gd name="T61" fmla="*/ T60 w 4911"/>
                <a:gd name="T62" fmla="+- 0 1591 -330"/>
                <a:gd name="T63" fmla="*/ 1591 h 2288"/>
                <a:gd name="T64" fmla="+- 0 7353 6496"/>
                <a:gd name="T65" fmla="*/ T64 w 4911"/>
                <a:gd name="T66" fmla="+- 0 1683 -330"/>
                <a:gd name="T67" fmla="*/ 1683 h 2288"/>
                <a:gd name="T68" fmla="+- 0 7579 6496"/>
                <a:gd name="T69" fmla="*/ T68 w 4911"/>
                <a:gd name="T70" fmla="+- 0 1763 -330"/>
                <a:gd name="T71" fmla="*/ 1763 h 2288"/>
                <a:gd name="T72" fmla="+- 0 7823 6496"/>
                <a:gd name="T73" fmla="*/ T72 w 4911"/>
                <a:gd name="T74" fmla="+- 0 1830 -330"/>
                <a:gd name="T75" fmla="*/ 1830 h 2288"/>
                <a:gd name="T76" fmla="+- 0 8085 6496"/>
                <a:gd name="T77" fmla="*/ T76 w 4911"/>
                <a:gd name="T78" fmla="+- 0 1885 -330"/>
                <a:gd name="T79" fmla="*/ 1885 h 2288"/>
                <a:gd name="T80" fmla="+- 0 8361 6496"/>
                <a:gd name="T81" fmla="*/ T80 w 4911"/>
                <a:gd name="T82" fmla="+- 0 1925 -330"/>
                <a:gd name="T83" fmla="*/ 1925 h 2288"/>
                <a:gd name="T84" fmla="+- 0 8651 6496"/>
                <a:gd name="T85" fmla="*/ T84 w 4911"/>
                <a:gd name="T86" fmla="+- 0 1949 -330"/>
                <a:gd name="T87" fmla="*/ 1949 h 2288"/>
                <a:gd name="T88" fmla="+- 0 8952 6496"/>
                <a:gd name="T89" fmla="*/ T88 w 4911"/>
                <a:gd name="T90" fmla="+- 0 1958 -330"/>
                <a:gd name="T91" fmla="*/ 1958 h 2288"/>
                <a:gd name="T92" fmla="+- 0 9252 6496"/>
                <a:gd name="T93" fmla="*/ T92 w 4911"/>
                <a:gd name="T94" fmla="+- 0 1949 -330"/>
                <a:gd name="T95" fmla="*/ 1949 h 2288"/>
                <a:gd name="T96" fmla="+- 0 9542 6496"/>
                <a:gd name="T97" fmla="*/ T96 w 4911"/>
                <a:gd name="T98" fmla="+- 0 1925 -330"/>
                <a:gd name="T99" fmla="*/ 1925 h 2288"/>
                <a:gd name="T100" fmla="+- 0 9818 6496"/>
                <a:gd name="T101" fmla="*/ T100 w 4911"/>
                <a:gd name="T102" fmla="+- 0 1885 -330"/>
                <a:gd name="T103" fmla="*/ 1885 h 2288"/>
                <a:gd name="T104" fmla="+- 0 10080 6496"/>
                <a:gd name="T105" fmla="*/ T104 w 4911"/>
                <a:gd name="T106" fmla="+- 0 1830 -330"/>
                <a:gd name="T107" fmla="*/ 1830 h 2288"/>
                <a:gd name="T108" fmla="+- 0 10324 6496"/>
                <a:gd name="T109" fmla="*/ T108 w 4911"/>
                <a:gd name="T110" fmla="+- 0 1763 -330"/>
                <a:gd name="T111" fmla="*/ 1763 h 2288"/>
                <a:gd name="T112" fmla="+- 0 10550 6496"/>
                <a:gd name="T113" fmla="*/ T112 w 4911"/>
                <a:gd name="T114" fmla="+- 0 1683 -330"/>
                <a:gd name="T115" fmla="*/ 1683 h 2288"/>
                <a:gd name="T116" fmla="+- 0 10753 6496"/>
                <a:gd name="T117" fmla="*/ T116 w 4911"/>
                <a:gd name="T118" fmla="+- 0 1591 -330"/>
                <a:gd name="T119" fmla="*/ 1591 h 2288"/>
                <a:gd name="T120" fmla="+- 0 10933 6496"/>
                <a:gd name="T121" fmla="*/ T120 w 4911"/>
                <a:gd name="T122" fmla="+- 0 1490 -330"/>
                <a:gd name="T123" fmla="*/ 1490 h 2288"/>
                <a:gd name="T124" fmla="+- 0 11088 6496"/>
                <a:gd name="T125" fmla="*/ T124 w 4911"/>
                <a:gd name="T126" fmla="+- 0 1379 -330"/>
                <a:gd name="T127" fmla="*/ 1379 h 2288"/>
                <a:gd name="T128" fmla="+- 0 11311 6496"/>
                <a:gd name="T129" fmla="*/ T128 w 4911"/>
                <a:gd name="T130" fmla="+- 0 1133 -330"/>
                <a:gd name="T131" fmla="*/ 1133 h 2288"/>
                <a:gd name="T132" fmla="+- 0 11405 6496"/>
                <a:gd name="T133" fmla="*/ T132 w 4911"/>
                <a:gd name="T134" fmla="+- 0 861 -330"/>
                <a:gd name="T135" fmla="*/ 861 h 2288"/>
                <a:gd name="T136" fmla="+- 0 11389 6496"/>
                <a:gd name="T137" fmla="*/ T136 w 4911"/>
                <a:gd name="T138" fmla="+- 0 674 -330"/>
                <a:gd name="T139" fmla="*/ 674 h 2288"/>
                <a:gd name="T140" fmla="+- 0 11250 6496"/>
                <a:gd name="T141" fmla="*/ T140 w 4911"/>
                <a:gd name="T142" fmla="+- 0 410 -330"/>
                <a:gd name="T143" fmla="*/ 410 h 2288"/>
                <a:gd name="T144" fmla="+- 0 11039 6496"/>
                <a:gd name="T145" fmla="*/ T144 w 4911"/>
                <a:gd name="T146" fmla="+- 0 211 -330"/>
                <a:gd name="T147" fmla="*/ 211 h 2288"/>
                <a:gd name="T148" fmla="+- 0 10876 6496"/>
                <a:gd name="T149" fmla="*/ T148 w 4911"/>
                <a:gd name="T150" fmla="+- 0 103 -330"/>
                <a:gd name="T151" fmla="*/ 103 h 2288"/>
                <a:gd name="T152" fmla="+- 0 10688 6496"/>
                <a:gd name="T153" fmla="*/ T152 w 4911"/>
                <a:gd name="T154" fmla="+- 0 5 -330"/>
                <a:gd name="T155" fmla="*/ 5 h 2288"/>
                <a:gd name="T156" fmla="+- 0 10477 6496"/>
                <a:gd name="T157" fmla="*/ T156 w 4911"/>
                <a:gd name="T158" fmla="+- 0 -83 -330"/>
                <a:gd name="T159" fmla="*/ -83 h 2288"/>
                <a:gd name="T160" fmla="+- 0 10245 6496"/>
                <a:gd name="T161" fmla="*/ T160 w 4911"/>
                <a:gd name="T162" fmla="+- 0 -159 -330"/>
                <a:gd name="T163" fmla="*/ -159 h 2288"/>
                <a:gd name="T164" fmla="+- 0 9995 6496"/>
                <a:gd name="T165" fmla="*/ T164 w 4911"/>
                <a:gd name="T166" fmla="+- 0 -222 -330"/>
                <a:gd name="T167" fmla="*/ -222 h 2288"/>
                <a:gd name="T168" fmla="+- 0 9728 6496"/>
                <a:gd name="T169" fmla="*/ T168 w 4911"/>
                <a:gd name="T170" fmla="+- 0 -272 -330"/>
                <a:gd name="T171" fmla="*/ -272 h 2288"/>
                <a:gd name="T172" fmla="+- 0 9446 6496"/>
                <a:gd name="T173" fmla="*/ T172 w 4911"/>
                <a:gd name="T174" fmla="+- 0 -307 -330"/>
                <a:gd name="T175" fmla="*/ -307 h 2288"/>
                <a:gd name="T176" fmla="+- 0 9153 6496"/>
                <a:gd name="T177" fmla="*/ T176 w 4911"/>
                <a:gd name="T178" fmla="+- 0 -326 -330"/>
                <a:gd name="T179" fmla="*/ -326 h 22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911" h="2288">
                  <a:moveTo>
                    <a:pt x="2456" y="0"/>
                  </a:moveTo>
                  <a:lnTo>
                    <a:pt x="2354" y="1"/>
                  </a:lnTo>
                  <a:lnTo>
                    <a:pt x="2254" y="4"/>
                  </a:lnTo>
                  <a:lnTo>
                    <a:pt x="2155" y="8"/>
                  </a:lnTo>
                  <a:lnTo>
                    <a:pt x="2057" y="15"/>
                  </a:lnTo>
                  <a:lnTo>
                    <a:pt x="1961" y="23"/>
                  </a:lnTo>
                  <a:lnTo>
                    <a:pt x="1865" y="33"/>
                  </a:lnTo>
                  <a:lnTo>
                    <a:pt x="1772" y="45"/>
                  </a:lnTo>
                  <a:lnTo>
                    <a:pt x="1679" y="58"/>
                  </a:lnTo>
                  <a:lnTo>
                    <a:pt x="1589" y="73"/>
                  </a:lnTo>
                  <a:lnTo>
                    <a:pt x="1500" y="90"/>
                  </a:lnTo>
                  <a:lnTo>
                    <a:pt x="1412" y="108"/>
                  </a:lnTo>
                  <a:lnTo>
                    <a:pt x="1327" y="128"/>
                  </a:lnTo>
                  <a:lnTo>
                    <a:pt x="1244" y="149"/>
                  </a:lnTo>
                  <a:lnTo>
                    <a:pt x="1162" y="171"/>
                  </a:lnTo>
                  <a:lnTo>
                    <a:pt x="1083" y="195"/>
                  </a:lnTo>
                  <a:lnTo>
                    <a:pt x="1005" y="221"/>
                  </a:lnTo>
                  <a:lnTo>
                    <a:pt x="930" y="247"/>
                  </a:lnTo>
                  <a:lnTo>
                    <a:pt x="857" y="275"/>
                  </a:lnTo>
                  <a:lnTo>
                    <a:pt x="787" y="305"/>
                  </a:lnTo>
                  <a:lnTo>
                    <a:pt x="719" y="335"/>
                  </a:lnTo>
                  <a:lnTo>
                    <a:pt x="654" y="367"/>
                  </a:lnTo>
                  <a:lnTo>
                    <a:pt x="591" y="399"/>
                  </a:lnTo>
                  <a:lnTo>
                    <a:pt x="531" y="433"/>
                  </a:lnTo>
                  <a:lnTo>
                    <a:pt x="474" y="468"/>
                  </a:lnTo>
                  <a:lnTo>
                    <a:pt x="419" y="504"/>
                  </a:lnTo>
                  <a:lnTo>
                    <a:pt x="368" y="541"/>
                  </a:lnTo>
                  <a:lnTo>
                    <a:pt x="319" y="579"/>
                  </a:lnTo>
                  <a:lnTo>
                    <a:pt x="232" y="658"/>
                  </a:lnTo>
                  <a:lnTo>
                    <a:pt x="157" y="740"/>
                  </a:lnTo>
                  <a:lnTo>
                    <a:pt x="96" y="825"/>
                  </a:lnTo>
                  <a:lnTo>
                    <a:pt x="50" y="913"/>
                  </a:lnTo>
                  <a:lnTo>
                    <a:pt x="18" y="1004"/>
                  </a:lnTo>
                  <a:lnTo>
                    <a:pt x="2" y="1097"/>
                  </a:lnTo>
                  <a:lnTo>
                    <a:pt x="0" y="1144"/>
                  </a:lnTo>
                  <a:lnTo>
                    <a:pt x="2" y="1191"/>
                  </a:lnTo>
                  <a:lnTo>
                    <a:pt x="18" y="1284"/>
                  </a:lnTo>
                  <a:lnTo>
                    <a:pt x="50" y="1374"/>
                  </a:lnTo>
                  <a:lnTo>
                    <a:pt x="96" y="1463"/>
                  </a:lnTo>
                  <a:lnTo>
                    <a:pt x="157" y="1548"/>
                  </a:lnTo>
                  <a:lnTo>
                    <a:pt x="232" y="1630"/>
                  </a:lnTo>
                  <a:lnTo>
                    <a:pt x="319" y="1709"/>
                  </a:lnTo>
                  <a:lnTo>
                    <a:pt x="368" y="1747"/>
                  </a:lnTo>
                  <a:lnTo>
                    <a:pt x="419" y="1784"/>
                  </a:lnTo>
                  <a:lnTo>
                    <a:pt x="474" y="1820"/>
                  </a:lnTo>
                  <a:lnTo>
                    <a:pt x="531" y="1854"/>
                  </a:lnTo>
                  <a:lnTo>
                    <a:pt x="591" y="1888"/>
                  </a:lnTo>
                  <a:lnTo>
                    <a:pt x="654" y="1921"/>
                  </a:lnTo>
                  <a:lnTo>
                    <a:pt x="719" y="1953"/>
                  </a:lnTo>
                  <a:lnTo>
                    <a:pt x="787" y="1983"/>
                  </a:lnTo>
                  <a:lnTo>
                    <a:pt x="857" y="2013"/>
                  </a:lnTo>
                  <a:lnTo>
                    <a:pt x="930" y="2040"/>
                  </a:lnTo>
                  <a:lnTo>
                    <a:pt x="1005" y="2067"/>
                  </a:lnTo>
                  <a:lnTo>
                    <a:pt x="1083" y="2093"/>
                  </a:lnTo>
                  <a:lnTo>
                    <a:pt x="1162" y="2116"/>
                  </a:lnTo>
                  <a:lnTo>
                    <a:pt x="1244" y="2139"/>
                  </a:lnTo>
                  <a:lnTo>
                    <a:pt x="1327" y="2160"/>
                  </a:lnTo>
                  <a:lnTo>
                    <a:pt x="1412" y="2180"/>
                  </a:lnTo>
                  <a:lnTo>
                    <a:pt x="1500" y="2198"/>
                  </a:lnTo>
                  <a:lnTo>
                    <a:pt x="1589" y="2215"/>
                  </a:lnTo>
                  <a:lnTo>
                    <a:pt x="1679" y="2230"/>
                  </a:lnTo>
                  <a:lnTo>
                    <a:pt x="1772" y="2243"/>
                  </a:lnTo>
                  <a:lnTo>
                    <a:pt x="1865" y="2255"/>
                  </a:lnTo>
                  <a:lnTo>
                    <a:pt x="1961" y="2265"/>
                  </a:lnTo>
                  <a:lnTo>
                    <a:pt x="2057" y="2273"/>
                  </a:lnTo>
                  <a:lnTo>
                    <a:pt x="2155" y="2279"/>
                  </a:lnTo>
                  <a:lnTo>
                    <a:pt x="2254" y="2284"/>
                  </a:lnTo>
                  <a:lnTo>
                    <a:pt x="2354" y="2287"/>
                  </a:lnTo>
                  <a:lnTo>
                    <a:pt x="2456" y="2288"/>
                  </a:lnTo>
                  <a:lnTo>
                    <a:pt x="2557" y="2287"/>
                  </a:lnTo>
                  <a:lnTo>
                    <a:pt x="2657" y="2284"/>
                  </a:lnTo>
                  <a:lnTo>
                    <a:pt x="2756" y="2279"/>
                  </a:lnTo>
                  <a:lnTo>
                    <a:pt x="2854" y="2273"/>
                  </a:lnTo>
                  <a:lnTo>
                    <a:pt x="2950" y="2265"/>
                  </a:lnTo>
                  <a:lnTo>
                    <a:pt x="3046" y="2255"/>
                  </a:lnTo>
                  <a:lnTo>
                    <a:pt x="3139" y="2243"/>
                  </a:lnTo>
                  <a:lnTo>
                    <a:pt x="3232" y="2230"/>
                  </a:lnTo>
                  <a:lnTo>
                    <a:pt x="3322" y="2215"/>
                  </a:lnTo>
                  <a:lnTo>
                    <a:pt x="3411" y="2198"/>
                  </a:lnTo>
                  <a:lnTo>
                    <a:pt x="3499" y="2180"/>
                  </a:lnTo>
                  <a:lnTo>
                    <a:pt x="3584" y="2160"/>
                  </a:lnTo>
                  <a:lnTo>
                    <a:pt x="3668" y="2139"/>
                  </a:lnTo>
                  <a:lnTo>
                    <a:pt x="3749" y="2116"/>
                  </a:lnTo>
                  <a:lnTo>
                    <a:pt x="3828" y="2093"/>
                  </a:lnTo>
                  <a:lnTo>
                    <a:pt x="3906" y="2067"/>
                  </a:lnTo>
                  <a:lnTo>
                    <a:pt x="3981" y="2040"/>
                  </a:lnTo>
                  <a:lnTo>
                    <a:pt x="4054" y="2013"/>
                  </a:lnTo>
                  <a:lnTo>
                    <a:pt x="4124" y="1983"/>
                  </a:lnTo>
                  <a:lnTo>
                    <a:pt x="4192" y="1953"/>
                  </a:lnTo>
                  <a:lnTo>
                    <a:pt x="4257" y="1921"/>
                  </a:lnTo>
                  <a:lnTo>
                    <a:pt x="4320" y="1888"/>
                  </a:lnTo>
                  <a:lnTo>
                    <a:pt x="4380" y="1854"/>
                  </a:lnTo>
                  <a:lnTo>
                    <a:pt x="4437" y="1820"/>
                  </a:lnTo>
                  <a:lnTo>
                    <a:pt x="4492" y="1784"/>
                  </a:lnTo>
                  <a:lnTo>
                    <a:pt x="4543" y="1747"/>
                  </a:lnTo>
                  <a:lnTo>
                    <a:pt x="4592" y="1709"/>
                  </a:lnTo>
                  <a:lnTo>
                    <a:pt x="4679" y="1630"/>
                  </a:lnTo>
                  <a:lnTo>
                    <a:pt x="4754" y="1548"/>
                  </a:lnTo>
                  <a:lnTo>
                    <a:pt x="4815" y="1463"/>
                  </a:lnTo>
                  <a:lnTo>
                    <a:pt x="4861" y="1374"/>
                  </a:lnTo>
                  <a:lnTo>
                    <a:pt x="4893" y="1284"/>
                  </a:lnTo>
                  <a:lnTo>
                    <a:pt x="4909" y="1191"/>
                  </a:lnTo>
                  <a:lnTo>
                    <a:pt x="4911" y="1144"/>
                  </a:lnTo>
                  <a:lnTo>
                    <a:pt x="4909" y="1097"/>
                  </a:lnTo>
                  <a:lnTo>
                    <a:pt x="4893" y="1004"/>
                  </a:lnTo>
                  <a:lnTo>
                    <a:pt x="4861" y="913"/>
                  </a:lnTo>
                  <a:lnTo>
                    <a:pt x="4815" y="825"/>
                  </a:lnTo>
                  <a:lnTo>
                    <a:pt x="4754" y="740"/>
                  </a:lnTo>
                  <a:lnTo>
                    <a:pt x="4679" y="658"/>
                  </a:lnTo>
                  <a:lnTo>
                    <a:pt x="4592" y="579"/>
                  </a:lnTo>
                  <a:lnTo>
                    <a:pt x="4543" y="541"/>
                  </a:lnTo>
                  <a:lnTo>
                    <a:pt x="4492" y="504"/>
                  </a:lnTo>
                  <a:lnTo>
                    <a:pt x="4437" y="468"/>
                  </a:lnTo>
                  <a:lnTo>
                    <a:pt x="4380" y="433"/>
                  </a:lnTo>
                  <a:lnTo>
                    <a:pt x="4320" y="399"/>
                  </a:lnTo>
                  <a:lnTo>
                    <a:pt x="4257" y="367"/>
                  </a:lnTo>
                  <a:lnTo>
                    <a:pt x="4192" y="335"/>
                  </a:lnTo>
                  <a:lnTo>
                    <a:pt x="4124" y="305"/>
                  </a:lnTo>
                  <a:lnTo>
                    <a:pt x="4054" y="275"/>
                  </a:lnTo>
                  <a:lnTo>
                    <a:pt x="3981" y="247"/>
                  </a:lnTo>
                  <a:lnTo>
                    <a:pt x="3906" y="221"/>
                  </a:lnTo>
                  <a:lnTo>
                    <a:pt x="3828" y="195"/>
                  </a:lnTo>
                  <a:lnTo>
                    <a:pt x="3749" y="171"/>
                  </a:lnTo>
                  <a:lnTo>
                    <a:pt x="3668" y="149"/>
                  </a:lnTo>
                  <a:lnTo>
                    <a:pt x="3584" y="128"/>
                  </a:lnTo>
                  <a:lnTo>
                    <a:pt x="3499" y="108"/>
                  </a:lnTo>
                  <a:lnTo>
                    <a:pt x="3411" y="90"/>
                  </a:lnTo>
                  <a:lnTo>
                    <a:pt x="3322" y="73"/>
                  </a:lnTo>
                  <a:lnTo>
                    <a:pt x="3232" y="58"/>
                  </a:lnTo>
                  <a:lnTo>
                    <a:pt x="3139" y="45"/>
                  </a:lnTo>
                  <a:lnTo>
                    <a:pt x="3046" y="33"/>
                  </a:lnTo>
                  <a:lnTo>
                    <a:pt x="2950" y="23"/>
                  </a:lnTo>
                  <a:lnTo>
                    <a:pt x="2854" y="15"/>
                  </a:lnTo>
                  <a:lnTo>
                    <a:pt x="2756" y="8"/>
                  </a:lnTo>
                  <a:lnTo>
                    <a:pt x="2657" y="4"/>
                  </a:lnTo>
                  <a:lnTo>
                    <a:pt x="2557" y="1"/>
                  </a:lnTo>
                  <a:lnTo>
                    <a:pt x="2456" y="0"/>
                  </a:lnTo>
                  <a:close/>
                </a:path>
              </a:pathLst>
            </a:custGeom>
            <a:grpFill/>
            <a:ln w="9525">
              <a:solidFill>
                <a:schemeClr val="accent1"/>
              </a:solidFill>
              <a:prstDash val="dash"/>
              <a:round/>
              <a:headEnd/>
              <a:tailEnd/>
            </a:ln>
          </p:spPr>
          <p:txBody>
            <a:bodyPr rot="0" vert="horz" wrap="square" lIns="91440" tIns="45720" rIns="91440" bIns="45720" anchor="t" anchorCtr="0" upright="1">
              <a:noAutofit/>
            </a:bodyPr>
            <a:lstStyle/>
            <a:p>
              <a:endParaRPr lang="en-US"/>
            </a:p>
          </p:txBody>
        </p:sp>
        <p:sp>
          <p:nvSpPr>
            <p:cNvPr id="23" name="Freeform 91">
              <a:extLst>
                <a:ext uri="{FF2B5EF4-FFF2-40B4-BE49-F238E27FC236}">
                  <a16:creationId xmlns:a16="http://schemas.microsoft.com/office/drawing/2014/main" id="{A302EE87-8BBE-4AF5-AE44-B18A94BFBD74}"/>
                </a:ext>
              </a:extLst>
            </p:cNvPr>
            <p:cNvSpPr>
              <a:spLocks/>
            </p:cNvSpPr>
            <p:nvPr/>
          </p:nvSpPr>
          <p:spPr bwMode="auto">
            <a:xfrm>
              <a:off x="2431" y="-331"/>
              <a:ext cx="4911" cy="2288"/>
            </a:xfrm>
            <a:custGeom>
              <a:avLst/>
              <a:gdLst>
                <a:gd name="T0" fmla="+- 0 4685 2431"/>
                <a:gd name="T1" fmla="*/ T0 w 4911"/>
                <a:gd name="T2" fmla="+- 0 -326 -330"/>
                <a:gd name="T3" fmla="*/ -326 h 2288"/>
                <a:gd name="T4" fmla="+- 0 4392 2431"/>
                <a:gd name="T5" fmla="*/ T4 w 4911"/>
                <a:gd name="T6" fmla="+- 0 -307 -330"/>
                <a:gd name="T7" fmla="*/ -307 h 2288"/>
                <a:gd name="T8" fmla="+- 0 4110 2431"/>
                <a:gd name="T9" fmla="*/ T8 w 4911"/>
                <a:gd name="T10" fmla="+- 0 -272 -330"/>
                <a:gd name="T11" fmla="*/ -272 h 2288"/>
                <a:gd name="T12" fmla="+- 0 3843 2431"/>
                <a:gd name="T13" fmla="*/ T12 w 4911"/>
                <a:gd name="T14" fmla="+- 0 -222 -330"/>
                <a:gd name="T15" fmla="*/ -222 h 2288"/>
                <a:gd name="T16" fmla="+- 0 3593 2431"/>
                <a:gd name="T17" fmla="*/ T16 w 4911"/>
                <a:gd name="T18" fmla="+- 0 -159 -330"/>
                <a:gd name="T19" fmla="*/ -159 h 2288"/>
                <a:gd name="T20" fmla="+- 0 3361 2431"/>
                <a:gd name="T21" fmla="*/ T20 w 4911"/>
                <a:gd name="T22" fmla="+- 0 -83 -330"/>
                <a:gd name="T23" fmla="*/ -83 h 2288"/>
                <a:gd name="T24" fmla="+- 0 3150 2431"/>
                <a:gd name="T25" fmla="*/ T24 w 4911"/>
                <a:gd name="T26" fmla="+- 0 5 -330"/>
                <a:gd name="T27" fmla="*/ 5 h 2288"/>
                <a:gd name="T28" fmla="+- 0 2962 2431"/>
                <a:gd name="T29" fmla="*/ T28 w 4911"/>
                <a:gd name="T30" fmla="+- 0 103 -330"/>
                <a:gd name="T31" fmla="*/ 103 h 2288"/>
                <a:gd name="T32" fmla="+- 0 2799 2431"/>
                <a:gd name="T33" fmla="*/ T32 w 4911"/>
                <a:gd name="T34" fmla="+- 0 211 -330"/>
                <a:gd name="T35" fmla="*/ 211 h 2288"/>
                <a:gd name="T36" fmla="+- 0 2588 2431"/>
                <a:gd name="T37" fmla="*/ T36 w 4911"/>
                <a:gd name="T38" fmla="+- 0 410 -330"/>
                <a:gd name="T39" fmla="*/ 410 h 2288"/>
                <a:gd name="T40" fmla="+- 0 2449 2431"/>
                <a:gd name="T41" fmla="*/ T40 w 4911"/>
                <a:gd name="T42" fmla="+- 0 674 -330"/>
                <a:gd name="T43" fmla="*/ 674 h 2288"/>
                <a:gd name="T44" fmla="+- 0 2433 2431"/>
                <a:gd name="T45" fmla="*/ T44 w 4911"/>
                <a:gd name="T46" fmla="+- 0 861 -330"/>
                <a:gd name="T47" fmla="*/ 861 h 2288"/>
                <a:gd name="T48" fmla="+- 0 2527 2431"/>
                <a:gd name="T49" fmla="*/ T48 w 4911"/>
                <a:gd name="T50" fmla="+- 0 1133 -330"/>
                <a:gd name="T51" fmla="*/ 1133 h 2288"/>
                <a:gd name="T52" fmla="+- 0 2750 2431"/>
                <a:gd name="T53" fmla="*/ T52 w 4911"/>
                <a:gd name="T54" fmla="+- 0 1379 -330"/>
                <a:gd name="T55" fmla="*/ 1379 h 2288"/>
                <a:gd name="T56" fmla="+- 0 2905 2431"/>
                <a:gd name="T57" fmla="*/ T56 w 4911"/>
                <a:gd name="T58" fmla="+- 0 1490 -330"/>
                <a:gd name="T59" fmla="*/ 1490 h 2288"/>
                <a:gd name="T60" fmla="+- 0 3085 2431"/>
                <a:gd name="T61" fmla="*/ T60 w 4911"/>
                <a:gd name="T62" fmla="+- 0 1591 -330"/>
                <a:gd name="T63" fmla="*/ 1591 h 2288"/>
                <a:gd name="T64" fmla="+- 0 3288 2431"/>
                <a:gd name="T65" fmla="*/ T64 w 4911"/>
                <a:gd name="T66" fmla="+- 0 1683 -330"/>
                <a:gd name="T67" fmla="*/ 1683 h 2288"/>
                <a:gd name="T68" fmla="+- 0 3514 2431"/>
                <a:gd name="T69" fmla="*/ T68 w 4911"/>
                <a:gd name="T70" fmla="+- 0 1763 -330"/>
                <a:gd name="T71" fmla="*/ 1763 h 2288"/>
                <a:gd name="T72" fmla="+- 0 3758 2431"/>
                <a:gd name="T73" fmla="*/ T72 w 4911"/>
                <a:gd name="T74" fmla="+- 0 1830 -330"/>
                <a:gd name="T75" fmla="*/ 1830 h 2288"/>
                <a:gd name="T76" fmla="+- 0 4020 2431"/>
                <a:gd name="T77" fmla="*/ T76 w 4911"/>
                <a:gd name="T78" fmla="+- 0 1885 -330"/>
                <a:gd name="T79" fmla="*/ 1885 h 2288"/>
                <a:gd name="T80" fmla="+- 0 4296 2431"/>
                <a:gd name="T81" fmla="*/ T80 w 4911"/>
                <a:gd name="T82" fmla="+- 0 1925 -330"/>
                <a:gd name="T83" fmla="*/ 1925 h 2288"/>
                <a:gd name="T84" fmla="+- 0 4586 2431"/>
                <a:gd name="T85" fmla="*/ T84 w 4911"/>
                <a:gd name="T86" fmla="+- 0 1949 -330"/>
                <a:gd name="T87" fmla="*/ 1949 h 2288"/>
                <a:gd name="T88" fmla="+- 0 4887 2431"/>
                <a:gd name="T89" fmla="*/ T88 w 4911"/>
                <a:gd name="T90" fmla="+- 0 1958 -330"/>
                <a:gd name="T91" fmla="*/ 1958 h 2288"/>
                <a:gd name="T92" fmla="+- 0 5187 2431"/>
                <a:gd name="T93" fmla="*/ T92 w 4911"/>
                <a:gd name="T94" fmla="+- 0 1949 -330"/>
                <a:gd name="T95" fmla="*/ 1949 h 2288"/>
                <a:gd name="T96" fmla="+- 0 5477 2431"/>
                <a:gd name="T97" fmla="*/ T96 w 4911"/>
                <a:gd name="T98" fmla="+- 0 1925 -330"/>
                <a:gd name="T99" fmla="*/ 1925 h 2288"/>
                <a:gd name="T100" fmla="+- 0 5753 2431"/>
                <a:gd name="T101" fmla="*/ T100 w 4911"/>
                <a:gd name="T102" fmla="+- 0 1885 -330"/>
                <a:gd name="T103" fmla="*/ 1885 h 2288"/>
                <a:gd name="T104" fmla="+- 0 6015 2431"/>
                <a:gd name="T105" fmla="*/ T104 w 4911"/>
                <a:gd name="T106" fmla="+- 0 1830 -330"/>
                <a:gd name="T107" fmla="*/ 1830 h 2288"/>
                <a:gd name="T108" fmla="+- 0 6259 2431"/>
                <a:gd name="T109" fmla="*/ T108 w 4911"/>
                <a:gd name="T110" fmla="+- 0 1763 -330"/>
                <a:gd name="T111" fmla="*/ 1763 h 2288"/>
                <a:gd name="T112" fmla="+- 0 6485 2431"/>
                <a:gd name="T113" fmla="*/ T112 w 4911"/>
                <a:gd name="T114" fmla="+- 0 1683 -330"/>
                <a:gd name="T115" fmla="*/ 1683 h 2288"/>
                <a:gd name="T116" fmla="+- 0 6688 2431"/>
                <a:gd name="T117" fmla="*/ T116 w 4911"/>
                <a:gd name="T118" fmla="+- 0 1591 -330"/>
                <a:gd name="T119" fmla="*/ 1591 h 2288"/>
                <a:gd name="T120" fmla="+- 0 6868 2431"/>
                <a:gd name="T121" fmla="*/ T120 w 4911"/>
                <a:gd name="T122" fmla="+- 0 1490 -330"/>
                <a:gd name="T123" fmla="*/ 1490 h 2288"/>
                <a:gd name="T124" fmla="+- 0 7023 2431"/>
                <a:gd name="T125" fmla="*/ T124 w 4911"/>
                <a:gd name="T126" fmla="+- 0 1379 -330"/>
                <a:gd name="T127" fmla="*/ 1379 h 2288"/>
                <a:gd name="T128" fmla="+- 0 7246 2431"/>
                <a:gd name="T129" fmla="*/ T128 w 4911"/>
                <a:gd name="T130" fmla="+- 0 1133 -330"/>
                <a:gd name="T131" fmla="*/ 1133 h 2288"/>
                <a:gd name="T132" fmla="+- 0 7340 2431"/>
                <a:gd name="T133" fmla="*/ T132 w 4911"/>
                <a:gd name="T134" fmla="+- 0 861 -330"/>
                <a:gd name="T135" fmla="*/ 861 h 2288"/>
                <a:gd name="T136" fmla="+- 0 7324 2431"/>
                <a:gd name="T137" fmla="*/ T136 w 4911"/>
                <a:gd name="T138" fmla="+- 0 674 -330"/>
                <a:gd name="T139" fmla="*/ 674 h 2288"/>
                <a:gd name="T140" fmla="+- 0 7185 2431"/>
                <a:gd name="T141" fmla="*/ T140 w 4911"/>
                <a:gd name="T142" fmla="+- 0 410 -330"/>
                <a:gd name="T143" fmla="*/ 410 h 2288"/>
                <a:gd name="T144" fmla="+- 0 6974 2431"/>
                <a:gd name="T145" fmla="*/ T144 w 4911"/>
                <a:gd name="T146" fmla="+- 0 211 -330"/>
                <a:gd name="T147" fmla="*/ 211 h 2288"/>
                <a:gd name="T148" fmla="+- 0 6811 2431"/>
                <a:gd name="T149" fmla="*/ T148 w 4911"/>
                <a:gd name="T150" fmla="+- 0 103 -330"/>
                <a:gd name="T151" fmla="*/ 103 h 2288"/>
                <a:gd name="T152" fmla="+- 0 6623 2431"/>
                <a:gd name="T153" fmla="*/ T152 w 4911"/>
                <a:gd name="T154" fmla="+- 0 5 -330"/>
                <a:gd name="T155" fmla="*/ 5 h 2288"/>
                <a:gd name="T156" fmla="+- 0 6412 2431"/>
                <a:gd name="T157" fmla="*/ T156 w 4911"/>
                <a:gd name="T158" fmla="+- 0 -83 -330"/>
                <a:gd name="T159" fmla="*/ -83 h 2288"/>
                <a:gd name="T160" fmla="+- 0 6180 2431"/>
                <a:gd name="T161" fmla="*/ T160 w 4911"/>
                <a:gd name="T162" fmla="+- 0 -159 -330"/>
                <a:gd name="T163" fmla="*/ -159 h 2288"/>
                <a:gd name="T164" fmla="+- 0 5930 2431"/>
                <a:gd name="T165" fmla="*/ T164 w 4911"/>
                <a:gd name="T166" fmla="+- 0 -222 -330"/>
                <a:gd name="T167" fmla="*/ -222 h 2288"/>
                <a:gd name="T168" fmla="+- 0 5663 2431"/>
                <a:gd name="T169" fmla="*/ T168 w 4911"/>
                <a:gd name="T170" fmla="+- 0 -272 -330"/>
                <a:gd name="T171" fmla="*/ -272 h 2288"/>
                <a:gd name="T172" fmla="+- 0 5381 2431"/>
                <a:gd name="T173" fmla="*/ T172 w 4911"/>
                <a:gd name="T174" fmla="+- 0 -307 -330"/>
                <a:gd name="T175" fmla="*/ -307 h 2288"/>
                <a:gd name="T176" fmla="+- 0 5088 2431"/>
                <a:gd name="T177" fmla="*/ T176 w 4911"/>
                <a:gd name="T178" fmla="+- 0 -326 -330"/>
                <a:gd name="T179" fmla="*/ -326 h 22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911" h="2288">
                  <a:moveTo>
                    <a:pt x="2456" y="0"/>
                  </a:moveTo>
                  <a:lnTo>
                    <a:pt x="2354" y="1"/>
                  </a:lnTo>
                  <a:lnTo>
                    <a:pt x="2254" y="4"/>
                  </a:lnTo>
                  <a:lnTo>
                    <a:pt x="2155" y="8"/>
                  </a:lnTo>
                  <a:lnTo>
                    <a:pt x="2057" y="15"/>
                  </a:lnTo>
                  <a:lnTo>
                    <a:pt x="1961" y="23"/>
                  </a:lnTo>
                  <a:lnTo>
                    <a:pt x="1865" y="33"/>
                  </a:lnTo>
                  <a:lnTo>
                    <a:pt x="1772" y="45"/>
                  </a:lnTo>
                  <a:lnTo>
                    <a:pt x="1679" y="58"/>
                  </a:lnTo>
                  <a:lnTo>
                    <a:pt x="1589" y="73"/>
                  </a:lnTo>
                  <a:lnTo>
                    <a:pt x="1500" y="90"/>
                  </a:lnTo>
                  <a:lnTo>
                    <a:pt x="1412" y="108"/>
                  </a:lnTo>
                  <a:lnTo>
                    <a:pt x="1327" y="128"/>
                  </a:lnTo>
                  <a:lnTo>
                    <a:pt x="1244" y="149"/>
                  </a:lnTo>
                  <a:lnTo>
                    <a:pt x="1162" y="171"/>
                  </a:lnTo>
                  <a:lnTo>
                    <a:pt x="1083" y="195"/>
                  </a:lnTo>
                  <a:lnTo>
                    <a:pt x="1005" y="221"/>
                  </a:lnTo>
                  <a:lnTo>
                    <a:pt x="930" y="247"/>
                  </a:lnTo>
                  <a:lnTo>
                    <a:pt x="857" y="275"/>
                  </a:lnTo>
                  <a:lnTo>
                    <a:pt x="787" y="305"/>
                  </a:lnTo>
                  <a:lnTo>
                    <a:pt x="719" y="335"/>
                  </a:lnTo>
                  <a:lnTo>
                    <a:pt x="654" y="367"/>
                  </a:lnTo>
                  <a:lnTo>
                    <a:pt x="591" y="399"/>
                  </a:lnTo>
                  <a:lnTo>
                    <a:pt x="531" y="433"/>
                  </a:lnTo>
                  <a:lnTo>
                    <a:pt x="474" y="468"/>
                  </a:lnTo>
                  <a:lnTo>
                    <a:pt x="419" y="504"/>
                  </a:lnTo>
                  <a:lnTo>
                    <a:pt x="368" y="541"/>
                  </a:lnTo>
                  <a:lnTo>
                    <a:pt x="319" y="579"/>
                  </a:lnTo>
                  <a:lnTo>
                    <a:pt x="232" y="658"/>
                  </a:lnTo>
                  <a:lnTo>
                    <a:pt x="157" y="740"/>
                  </a:lnTo>
                  <a:lnTo>
                    <a:pt x="96" y="825"/>
                  </a:lnTo>
                  <a:lnTo>
                    <a:pt x="50" y="913"/>
                  </a:lnTo>
                  <a:lnTo>
                    <a:pt x="18" y="1004"/>
                  </a:lnTo>
                  <a:lnTo>
                    <a:pt x="2" y="1097"/>
                  </a:lnTo>
                  <a:lnTo>
                    <a:pt x="0" y="1144"/>
                  </a:lnTo>
                  <a:lnTo>
                    <a:pt x="2" y="1191"/>
                  </a:lnTo>
                  <a:lnTo>
                    <a:pt x="18" y="1284"/>
                  </a:lnTo>
                  <a:lnTo>
                    <a:pt x="50" y="1374"/>
                  </a:lnTo>
                  <a:lnTo>
                    <a:pt x="96" y="1463"/>
                  </a:lnTo>
                  <a:lnTo>
                    <a:pt x="157" y="1548"/>
                  </a:lnTo>
                  <a:lnTo>
                    <a:pt x="232" y="1630"/>
                  </a:lnTo>
                  <a:lnTo>
                    <a:pt x="319" y="1709"/>
                  </a:lnTo>
                  <a:lnTo>
                    <a:pt x="368" y="1747"/>
                  </a:lnTo>
                  <a:lnTo>
                    <a:pt x="419" y="1784"/>
                  </a:lnTo>
                  <a:lnTo>
                    <a:pt x="474" y="1820"/>
                  </a:lnTo>
                  <a:lnTo>
                    <a:pt x="531" y="1854"/>
                  </a:lnTo>
                  <a:lnTo>
                    <a:pt x="591" y="1888"/>
                  </a:lnTo>
                  <a:lnTo>
                    <a:pt x="654" y="1921"/>
                  </a:lnTo>
                  <a:lnTo>
                    <a:pt x="719" y="1953"/>
                  </a:lnTo>
                  <a:lnTo>
                    <a:pt x="787" y="1983"/>
                  </a:lnTo>
                  <a:lnTo>
                    <a:pt x="857" y="2013"/>
                  </a:lnTo>
                  <a:lnTo>
                    <a:pt x="930" y="2040"/>
                  </a:lnTo>
                  <a:lnTo>
                    <a:pt x="1005" y="2067"/>
                  </a:lnTo>
                  <a:lnTo>
                    <a:pt x="1083" y="2093"/>
                  </a:lnTo>
                  <a:lnTo>
                    <a:pt x="1162" y="2116"/>
                  </a:lnTo>
                  <a:lnTo>
                    <a:pt x="1244" y="2139"/>
                  </a:lnTo>
                  <a:lnTo>
                    <a:pt x="1327" y="2160"/>
                  </a:lnTo>
                  <a:lnTo>
                    <a:pt x="1412" y="2180"/>
                  </a:lnTo>
                  <a:lnTo>
                    <a:pt x="1500" y="2198"/>
                  </a:lnTo>
                  <a:lnTo>
                    <a:pt x="1589" y="2215"/>
                  </a:lnTo>
                  <a:lnTo>
                    <a:pt x="1679" y="2230"/>
                  </a:lnTo>
                  <a:lnTo>
                    <a:pt x="1772" y="2243"/>
                  </a:lnTo>
                  <a:lnTo>
                    <a:pt x="1865" y="2255"/>
                  </a:lnTo>
                  <a:lnTo>
                    <a:pt x="1961" y="2265"/>
                  </a:lnTo>
                  <a:lnTo>
                    <a:pt x="2057" y="2273"/>
                  </a:lnTo>
                  <a:lnTo>
                    <a:pt x="2155" y="2279"/>
                  </a:lnTo>
                  <a:lnTo>
                    <a:pt x="2254" y="2284"/>
                  </a:lnTo>
                  <a:lnTo>
                    <a:pt x="2354" y="2287"/>
                  </a:lnTo>
                  <a:lnTo>
                    <a:pt x="2456" y="2288"/>
                  </a:lnTo>
                  <a:lnTo>
                    <a:pt x="2557" y="2287"/>
                  </a:lnTo>
                  <a:lnTo>
                    <a:pt x="2657" y="2284"/>
                  </a:lnTo>
                  <a:lnTo>
                    <a:pt x="2756" y="2279"/>
                  </a:lnTo>
                  <a:lnTo>
                    <a:pt x="2854" y="2273"/>
                  </a:lnTo>
                  <a:lnTo>
                    <a:pt x="2950" y="2265"/>
                  </a:lnTo>
                  <a:lnTo>
                    <a:pt x="3046" y="2255"/>
                  </a:lnTo>
                  <a:lnTo>
                    <a:pt x="3139" y="2243"/>
                  </a:lnTo>
                  <a:lnTo>
                    <a:pt x="3232" y="2230"/>
                  </a:lnTo>
                  <a:lnTo>
                    <a:pt x="3322" y="2215"/>
                  </a:lnTo>
                  <a:lnTo>
                    <a:pt x="3411" y="2198"/>
                  </a:lnTo>
                  <a:lnTo>
                    <a:pt x="3499" y="2180"/>
                  </a:lnTo>
                  <a:lnTo>
                    <a:pt x="3584" y="2160"/>
                  </a:lnTo>
                  <a:lnTo>
                    <a:pt x="3668" y="2139"/>
                  </a:lnTo>
                  <a:lnTo>
                    <a:pt x="3749" y="2116"/>
                  </a:lnTo>
                  <a:lnTo>
                    <a:pt x="3828" y="2093"/>
                  </a:lnTo>
                  <a:lnTo>
                    <a:pt x="3906" y="2067"/>
                  </a:lnTo>
                  <a:lnTo>
                    <a:pt x="3981" y="2040"/>
                  </a:lnTo>
                  <a:lnTo>
                    <a:pt x="4054" y="2013"/>
                  </a:lnTo>
                  <a:lnTo>
                    <a:pt x="4124" y="1983"/>
                  </a:lnTo>
                  <a:lnTo>
                    <a:pt x="4192" y="1953"/>
                  </a:lnTo>
                  <a:lnTo>
                    <a:pt x="4257" y="1921"/>
                  </a:lnTo>
                  <a:lnTo>
                    <a:pt x="4320" y="1888"/>
                  </a:lnTo>
                  <a:lnTo>
                    <a:pt x="4380" y="1854"/>
                  </a:lnTo>
                  <a:lnTo>
                    <a:pt x="4437" y="1820"/>
                  </a:lnTo>
                  <a:lnTo>
                    <a:pt x="4492" y="1784"/>
                  </a:lnTo>
                  <a:lnTo>
                    <a:pt x="4543" y="1747"/>
                  </a:lnTo>
                  <a:lnTo>
                    <a:pt x="4592" y="1709"/>
                  </a:lnTo>
                  <a:lnTo>
                    <a:pt x="4679" y="1630"/>
                  </a:lnTo>
                  <a:lnTo>
                    <a:pt x="4754" y="1548"/>
                  </a:lnTo>
                  <a:lnTo>
                    <a:pt x="4815" y="1463"/>
                  </a:lnTo>
                  <a:lnTo>
                    <a:pt x="4861" y="1374"/>
                  </a:lnTo>
                  <a:lnTo>
                    <a:pt x="4893" y="1284"/>
                  </a:lnTo>
                  <a:lnTo>
                    <a:pt x="4909" y="1191"/>
                  </a:lnTo>
                  <a:lnTo>
                    <a:pt x="4911" y="1144"/>
                  </a:lnTo>
                  <a:lnTo>
                    <a:pt x="4909" y="1097"/>
                  </a:lnTo>
                  <a:lnTo>
                    <a:pt x="4893" y="1004"/>
                  </a:lnTo>
                  <a:lnTo>
                    <a:pt x="4861" y="913"/>
                  </a:lnTo>
                  <a:lnTo>
                    <a:pt x="4815" y="825"/>
                  </a:lnTo>
                  <a:lnTo>
                    <a:pt x="4754" y="740"/>
                  </a:lnTo>
                  <a:lnTo>
                    <a:pt x="4679" y="658"/>
                  </a:lnTo>
                  <a:lnTo>
                    <a:pt x="4592" y="579"/>
                  </a:lnTo>
                  <a:lnTo>
                    <a:pt x="4543" y="541"/>
                  </a:lnTo>
                  <a:lnTo>
                    <a:pt x="4492" y="504"/>
                  </a:lnTo>
                  <a:lnTo>
                    <a:pt x="4437" y="468"/>
                  </a:lnTo>
                  <a:lnTo>
                    <a:pt x="4380" y="433"/>
                  </a:lnTo>
                  <a:lnTo>
                    <a:pt x="4320" y="399"/>
                  </a:lnTo>
                  <a:lnTo>
                    <a:pt x="4257" y="367"/>
                  </a:lnTo>
                  <a:lnTo>
                    <a:pt x="4192" y="335"/>
                  </a:lnTo>
                  <a:lnTo>
                    <a:pt x="4124" y="305"/>
                  </a:lnTo>
                  <a:lnTo>
                    <a:pt x="4054" y="275"/>
                  </a:lnTo>
                  <a:lnTo>
                    <a:pt x="3981" y="247"/>
                  </a:lnTo>
                  <a:lnTo>
                    <a:pt x="3906" y="221"/>
                  </a:lnTo>
                  <a:lnTo>
                    <a:pt x="3828" y="195"/>
                  </a:lnTo>
                  <a:lnTo>
                    <a:pt x="3749" y="171"/>
                  </a:lnTo>
                  <a:lnTo>
                    <a:pt x="3668" y="149"/>
                  </a:lnTo>
                  <a:lnTo>
                    <a:pt x="3584" y="128"/>
                  </a:lnTo>
                  <a:lnTo>
                    <a:pt x="3499" y="108"/>
                  </a:lnTo>
                  <a:lnTo>
                    <a:pt x="3411" y="90"/>
                  </a:lnTo>
                  <a:lnTo>
                    <a:pt x="3322" y="73"/>
                  </a:lnTo>
                  <a:lnTo>
                    <a:pt x="3232" y="58"/>
                  </a:lnTo>
                  <a:lnTo>
                    <a:pt x="3139" y="45"/>
                  </a:lnTo>
                  <a:lnTo>
                    <a:pt x="3046" y="33"/>
                  </a:lnTo>
                  <a:lnTo>
                    <a:pt x="2950" y="23"/>
                  </a:lnTo>
                  <a:lnTo>
                    <a:pt x="2854" y="15"/>
                  </a:lnTo>
                  <a:lnTo>
                    <a:pt x="2756" y="8"/>
                  </a:lnTo>
                  <a:lnTo>
                    <a:pt x="2657" y="4"/>
                  </a:lnTo>
                  <a:lnTo>
                    <a:pt x="2557" y="1"/>
                  </a:lnTo>
                  <a:lnTo>
                    <a:pt x="2456" y="0"/>
                  </a:lnTo>
                  <a:close/>
                </a:path>
              </a:pathLst>
            </a:custGeom>
            <a:grp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Freeform 90">
              <a:extLst>
                <a:ext uri="{FF2B5EF4-FFF2-40B4-BE49-F238E27FC236}">
                  <a16:creationId xmlns:a16="http://schemas.microsoft.com/office/drawing/2014/main" id="{6CE06A7D-D669-432D-A044-25A854D22E3C}"/>
                </a:ext>
              </a:extLst>
            </p:cNvPr>
            <p:cNvSpPr>
              <a:spLocks/>
            </p:cNvSpPr>
            <p:nvPr/>
          </p:nvSpPr>
          <p:spPr bwMode="auto">
            <a:xfrm>
              <a:off x="2431" y="-331"/>
              <a:ext cx="4911" cy="2288"/>
            </a:xfrm>
            <a:custGeom>
              <a:avLst/>
              <a:gdLst>
                <a:gd name="T0" fmla="+- 0 4685 2431"/>
                <a:gd name="T1" fmla="*/ T0 w 4911"/>
                <a:gd name="T2" fmla="+- 0 -326 -330"/>
                <a:gd name="T3" fmla="*/ -326 h 2288"/>
                <a:gd name="T4" fmla="+- 0 4392 2431"/>
                <a:gd name="T5" fmla="*/ T4 w 4911"/>
                <a:gd name="T6" fmla="+- 0 -307 -330"/>
                <a:gd name="T7" fmla="*/ -307 h 2288"/>
                <a:gd name="T8" fmla="+- 0 4110 2431"/>
                <a:gd name="T9" fmla="*/ T8 w 4911"/>
                <a:gd name="T10" fmla="+- 0 -272 -330"/>
                <a:gd name="T11" fmla="*/ -272 h 2288"/>
                <a:gd name="T12" fmla="+- 0 3843 2431"/>
                <a:gd name="T13" fmla="*/ T12 w 4911"/>
                <a:gd name="T14" fmla="+- 0 -222 -330"/>
                <a:gd name="T15" fmla="*/ -222 h 2288"/>
                <a:gd name="T16" fmla="+- 0 3593 2431"/>
                <a:gd name="T17" fmla="*/ T16 w 4911"/>
                <a:gd name="T18" fmla="+- 0 -159 -330"/>
                <a:gd name="T19" fmla="*/ -159 h 2288"/>
                <a:gd name="T20" fmla="+- 0 3361 2431"/>
                <a:gd name="T21" fmla="*/ T20 w 4911"/>
                <a:gd name="T22" fmla="+- 0 -83 -330"/>
                <a:gd name="T23" fmla="*/ -83 h 2288"/>
                <a:gd name="T24" fmla="+- 0 3150 2431"/>
                <a:gd name="T25" fmla="*/ T24 w 4911"/>
                <a:gd name="T26" fmla="+- 0 5 -330"/>
                <a:gd name="T27" fmla="*/ 5 h 2288"/>
                <a:gd name="T28" fmla="+- 0 2962 2431"/>
                <a:gd name="T29" fmla="*/ T28 w 4911"/>
                <a:gd name="T30" fmla="+- 0 103 -330"/>
                <a:gd name="T31" fmla="*/ 103 h 2288"/>
                <a:gd name="T32" fmla="+- 0 2799 2431"/>
                <a:gd name="T33" fmla="*/ T32 w 4911"/>
                <a:gd name="T34" fmla="+- 0 211 -330"/>
                <a:gd name="T35" fmla="*/ 211 h 2288"/>
                <a:gd name="T36" fmla="+- 0 2588 2431"/>
                <a:gd name="T37" fmla="*/ T36 w 4911"/>
                <a:gd name="T38" fmla="+- 0 410 -330"/>
                <a:gd name="T39" fmla="*/ 410 h 2288"/>
                <a:gd name="T40" fmla="+- 0 2449 2431"/>
                <a:gd name="T41" fmla="*/ T40 w 4911"/>
                <a:gd name="T42" fmla="+- 0 674 -330"/>
                <a:gd name="T43" fmla="*/ 674 h 2288"/>
                <a:gd name="T44" fmla="+- 0 2433 2431"/>
                <a:gd name="T45" fmla="*/ T44 w 4911"/>
                <a:gd name="T46" fmla="+- 0 861 -330"/>
                <a:gd name="T47" fmla="*/ 861 h 2288"/>
                <a:gd name="T48" fmla="+- 0 2527 2431"/>
                <a:gd name="T49" fmla="*/ T48 w 4911"/>
                <a:gd name="T50" fmla="+- 0 1133 -330"/>
                <a:gd name="T51" fmla="*/ 1133 h 2288"/>
                <a:gd name="T52" fmla="+- 0 2750 2431"/>
                <a:gd name="T53" fmla="*/ T52 w 4911"/>
                <a:gd name="T54" fmla="+- 0 1379 -330"/>
                <a:gd name="T55" fmla="*/ 1379 h 2288"/>
                <a:gd name="T56" fmla="+- 0 2905 2431"/>
                <a:gd name="T57" fmla="*/ T56 w 4911"/>
                <a:gd name="T58" fmla="+- 0 1490 -330"/>
                <a:gd name="T59" fmla="*/ 1490 h 2288"/>
                <a:gd name="T60" fmla="+- 0 3085 2431"/>
                <a:gd name="T61" fmla="*/ T60 w 4911"/>
                <a:gd name="T62" fmla="+- 0 1591 -330"/>
                <a:gd name="T63" fmla="*/ 1591 h 2288"/>
                <a:gd name="T64" fmla="+- 0 3288 2431"/>
                <a:gd name="T65" fmla="*/ T64 w 4911"/>
                <a:gd name="T66" fmla="+- 0 1683 -330"/>
                <a:gd name="T67" fmla="*/ 1683 h 2288"/>
                <a:gd name="T68" fmla="+- 0 3514 2431"/>
                <a:gd name="T69" fmla="*/ T68 w 4911"/>
                <a:gd name="T70" fmla="+- 0 1763 -330"/>
                <a:gd name="T71" fmla="*/ 1763 h 2288"/>
                <a:gd name="T72" fmla="+- 0 3758 2431"/>
                <a:gd name="T73" fmla="*/ T72 w 4911"/>
                <a:gd name="T74" fmla="+- 0 1830 -330"/>
                <a:gd name="T75" fmla="*/ 1830 h 2288"/>
                <a:gd name="T76" fmla="+- 0 4020 2431"/>
                <a:gd name="T77" fmla="*/ T76 w 4911"/>
                <a:gd name="T78" fmla="+- 0 1885 -330"/>
                <a:gd name="T79" fmla="*/ 1885 h 2288"/>
                <a:gd name="T80" fmla="+- 0 4296 2431"/>
                <a:gd name="T81" fmla="*/ T80 w 4911"/>
                <a:gd name="T82" fmla="+- 0 1925 -330"/>
                <a:gd name="T83" fmla="*/ 1925 h 2288"/>
                <a:gd name="T84" fmla="+- 0 4586 2431"/>
                <a:gd name="T85" fmla="*/ T84 w 4911"/>
                <a:gd name="T86" fmla="+- 0 1949 -330"/>
                <a:gd name="T87" fmla="*/ 1949 h 2288"/>
                <a:gd name="T88" fmla="+- 0 4887 2431"/>
                <a:gd name="T89" fmla="*/ T88 w 4911"/>
                <a:gd name="T90" fmla="+- 0 1958 -330"/>
                <a:gd name="T91" fmla="*/ 1958 h 2288"/>
                <a:gd name="T92" fmla="+- 0 5187 2431"/>
                <a:gd name="T93" fmla="*/ T92 w 4911"/>
                <a:gd name="T94" fmla="+- 0 1949 -330"/>
                <a:gd name="T95" fmla="*/ 1949 h 2288"/>
                <a:gd name="T96" fmla="+- 0 5477 2431"/>
                <a:gd name="T97" fmla="*/ T96 w 4911"/>
                <a:gd name="T98" fmla="+- 0 1925 -330"/>
                <a:gd name="T99" fmla="*/ 1925 h 2288"/>
                <a:gd name="T100" fmla="+- 0 5753 2431"/>
                <a:gd name="T101" fmla="*/ T100 w 4911"/>
                <a:gd name="T102" fmla="+- 0 1885 -330"/>
                <a:gd name="T103" fmla="*/ 1885 h 2288"/>
                <a:gd name="T104" fmla="+- 0 6015 2431"/>
                <a:gd name="T105" fmla="*/ T104 w 4911"/>
                <a:gd name="T106" fmla="+- 0 1830 -330"/>
                <a:gd name="T107" fmla="*/ 1830 h 2288"/>
                <a:gd name="T108" fmla="+- 0 6259 2431"/>
                <a:gd name="T109" fmla="*/ T108 w 4911"/>
                <a:gd name="T110" fmla="+- 0 1763 -330"/>
                <a:gd name="T111" fmla="*/ 1763 h 2288"/>
                <a:gd name="T112" fmla="+- 0 6485 2431"/>
                <a:gd name="T113" fmla="*/ T112 w 4911"/>
                <a:gd name="T114" fmla="+- 0 1683 -330"/>
                <a:gd name="T115" fmla="*/ 1683 h 2288"/>
                <a:gd name="T116" fmla="+- 0 6688 2431"/>
                <a:gd name="T117" fmla="*/ T116 w 4911"/>
                <a:gd name="T118" fmla="+- 0 1591 -330"/>
                <a:gd name="T119" fmla="*/ 1591 h 2288"/>
                <a:gd name="T120" fmla="+- 0 6868 2431"/>
                <a:gd name="T121" fmla="*/ T120 w 4911"/>
                <a:gd name="T122" fmla="+- 0 1490 -330"/>
                <a:gd name="T123" fmla="*/ 1490 h 2288"/>
                <a:gd name="T124" fmla="+- 0 7023 2431"/>
                <a:gd name="T125" fmla="*/ T124 w 4911"/>
                <a:gd name="T126" fmla="+- 0 1379 -330"/>
                <a:gd name="T127" fmla="*/ 1379 h 2288"/>
                <a:gd name="T128" fmla="+- 0 7246 2431"/>
                <a:gd name="T129" fmla="*/ T128 w 4911"/>
                <a:gd name="T130" fmla="+- 0 1133 -330"/>
                <a:gd name="T131" fmla="*/ 1133 h 2288"/>
                <a:gd name="T132" fmla="+- 0 7340 2431"/>
                <a:gd name="T133" fmla="*/ T132 w 4911"/>
                <a:gd name="T134" fmla="+- 0 861 -330"/>
                <a:gd name="T135" fmla="*/ 861 h 2288"/>
                <a:gd name="T136" fmla="+- 0 7324 2431"/>
                <a:gd name="T137" fmla="*/ T136 w 4911"/>
                <a:gd name="T138" fmla="+- 0 674 -330"/>
                <a:gd name="T139" fmla="*/ 674 h 2288"/>
                <a:gd name="T140" fmla="+- 0 7185 2431"/>
                <a:gd name="T141" fmla="*/ T140 w 4911"/>
                <a:gd name="T142" fmla="+- 0 410 -330"/>
                <a:gd name="T143" fmla="*/ 410 h 2288"/>
                <a:gd name="T144" fmla="+- 0 6974 2431"/>
                <a:gd name="T145" fmla="*/ T144 w 4911"/>
                <a:gd name="T146" fmla="+- 0 211 -330"/>
                <a:gd name="T147" fmla="*/ 211 h 2288"/>
                <a:gd name="T148" fmla="+- 0 6811 2431"/>
                <a:gd name="T149" fmla="*/ T148 w 4911"/>
                <a:gd name="T150" fmla="+- 0 103 -330"/>
                <a:gd name="T151" fmla="*/ 103 h 2288"/>
                <a:gd name="T152" fmla="+- 0 6623 2431"/>
                <a:gd name="T153" fmla="*/ T152 w 4911"/>
                <a:gd name="T154" fmla="+- 0 5 -330"/>
                <a:gd name="T155" fmla="*/ 5 h 2288"/>
                <a:gd name="T156" fmla="+- 0 6412 2431"/>
                <a:gd name="T157" fmla="*/ T156 w 4911"/>
                <a:gd name="T158" fmla="+- 0 -83 -330"/>
                <a:gd name="T159" fmla="*/ -83 h 2288"/>
                <a:gd name="T160" fmla="+- 0 6180 2431"/>
                <a:gd name="T161" fmla="*/ T160 w 4911"/>
                <a:gd name="T162" fmla="+- 0 -159 -330"/>
                <a:gd name="T163" fmla="*/ -159 h 2288"/>
                <a:gd name="T164" fmla="+- 0 5930 2431"/>
                <a:gd name="T165" fmla="*/ T164 w 4911"/>
                <a:gd name="T166" fmla="+- 0 -222 -330"/>
                <a:gd name="T167" fmla="*/ -222 h 2288"/>
                <a:gd name="T168" fmla="+- 0 5663 2431"/>
                <a:gd name="T169" fmla="*/ T168 w 4911"/>
                <a:gd name="T170" fmla="+- 0 -272 -330"/>
                <a:gd name="T171" fmla="*/ -272 h 2288"/>
                <a:gd name="T172" fmla="+- 0 5381 2431"/>
                <a:gd name="T173" fmla="*/ T172 w 4911"/>
                <a:gd name="T174" fmla="+- 0 -307 -330"/>
                <a:gd name="T175" fmla="*/ -307 h 2288"/>
                <a:gd name="T176" fmla="+- 0 5088 2431"/>
                <a:gd name="T177" fmla="*/ T176 w 4911"/>
                <a:gd name="T178" fmla="+- 0 -326 -330"/>
                <a:gd name="T179" fmla="*/ -326 h 22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4911" h="2288">
                  <a:moveTo>
                    <a:pt x="2456" y="0"/>
                  </a:moveTo>
                  <a:lnTo>
                    <a:pt x="2354" y="1"/>
                  </a:lnTo>
                  <a:lnTo>
                    <a:pt x="2254" y="4"/>
                  </a:lnTo>
                  <a:lnTo>
                    <a:pt x="2155" y="8"/>
                  </a:lnTo>
                  <a:lnTo>
                    <a:pt x="2057" y="15"/>
                  </a:lnTo>
                  <a:lnTo>
                    <a:pt x="1961" y="23"/>
                  </a:lnTo>
                  <a:lnTo>
                    <a:pt x="1865" y="33"/>
                  </a:lnTo>
                  <a:lnTo>
                    <a:pt x="1772" y="45"/>
                  </a:lnTo>
                  <a:lnTo>
                    <a:pt x="1679" y="58"/>
                  </a:lnTo>
                  <a:lnTo>
                    <a:pt x="1589" y="73"/>
                  </a:lnTo>
                  <a:lnTo>
                    <a:pt x="1500" y="90"/>
                  </a:lnTo>
                  <a:lnTo>
                    <a:pt x="1412" y="108"/>
                  </a:lnTo>
                  <a:lnTo>
                    <a:pt x="1327" y="128"/>
                  </a:lnTo>
                  <a:lnTo>
                    <a:pt x="1244" y="149"/>
                  </a:lnTo>
                  <a:lnTo>
                    <a:pt x="1162" y="171"/>
                  </a:lnTo>
                  <a:lnTo>
                    <a:pt x="1083" y="195"/>
                  </a:lnTo>
                  <a:lnTo>
                    <a:pt x="1005" y="221"/>
                  </a:lnTo>
                  <a:lnTo>
                    <a:pt x="930" y="247"/>
                  </a:lnTo>
                  <a:lnTo>
                    <a:pt x="857" y="275"/>
                  </a:lnTo>
                  <a:lnTo>
                    <a:pt x="787" y="305"/>
                  </a:lnTo>
                  <a:lnTo>
                    <a:pt x="719" y="335"/>
                  </a:lnTo>
                  <a:lnTo>
                    <a:pt x="654" y="367"/>
                  </a:lnTo>
                  <a:lnTo>
                    <a:pt x="591" y="399"/>
                  </a:lnTo>
                  <a:lnTo>
                    <a:pt x="531" y="433"/>
                  </a:lnTo>
                  <a:lnTo>
                    <a:pt x="474" y="468"/>
                  </a:lnTo>
                  <a:lnTo>
                    <a:pt x="419" y="504"/>
                  </a:lnTo>
                  <a:lnTo>
                    <a:pt x="368" y="541"/>
                  </a:lnTo>
                  <a:lnTo>
                    <a:pt x="319" y="579"/>
                  </a:lnTo>
                  <a:lnTo>
                    <a:pt x="232" y="658"/>
                  </a:lnTo>
                  <a:lnTo>
                    <a:pt x="157" y="740"/>
                  </a:lnTo>
                  <a:lnTo>
                    <a:pt x="96" y="825"/>
                  </a:lnTo>
                  <a:lnTo>
                    <a:pt x="50" y="913"/>
                  </a:lnTo>
                  <a:lnTo>
                    <a:pt x="18" y="1004"/>
                  </a:lnTo>
                  <a:lnTo>
                    <a:pt x="2" y="1097"/>
                  </a:lnTo>
                  <a:lnTo>
                    <a:pt x="0" y="1144"/>
                  </a:lnTo>
                  <a:lnTo>
                    <a:pt x="2" y="1191"/>
                  </a:lnTo>
                  <a:lnTo>
                    <a:pt x="18" y="1284"/>
                  </a:lnTo>
                  <a:lnTo>
                    <a:pt x="50" y="1374"/>
                  </a:lnTo>
                  <a:lnTo>
                    <a:pt x="96" y="1463"/>
                  </a:lnTo>
                  <a:lnTo>
                    <a:pt x="157" y="1548"/>
                  </a:lnTo>
                  <a:lnTo>
                    <a:pt x="232" y="1630"/>
                  </a:lnTo>
                  <a:lnTo>
                    <a:pt x="319" y="1709"/>
                  </a:lnTo>
                  <a:lnTo>
                    <a:pt x="368" y="1747"/>
                  </a:lnTo>
                  <a:lnTo>
                    <a:pt x="419" y="1784"/>
                  </a:lnTo>
                  <a:lnTo>
                    <a:pt x="474" y="1820"/>
                  </a:lnTo>
                  <a:lnTo>
                    <a:pt x="531" y="1854"/>
                  </a:lnTo>
                  <a:lnTo>
                    <a:pt x="591" y="1888"/>
                  </a:lnTo>
                  <a:lnTo>
                    <a:pt x="654" y="1921"/>
                  </a:lnTo>
                  <a:lnTo>
                    <a:pt x="719" y="1953"/>
                  </a:lnTo>
                  <a:lnTo>
                    <a:pt x="787" y="1983"/>
                  </a:lnTo>
                  <a:lnTo>
                    <a:pt x="857" y="2013"/>
                  </a:lnTo>
                  <a:lnTo>
                    <a:pt x="930" y="2040"/>
                  </a:lnTo>
                  <a:lnTo>
                    <a:pt x="1005" y="2067"/>
                  </a:lnTo>
                  <a:lnTo>
                    <a:pt x="1083" y="2093"/>
                  </a:lnTo>
                  <a:lnTo>
                    <a:pt x="1162" y="2116"/>
                  </a:lnTo>
                  <a:lnTo>
                    <a:pt x="1244" y="2139"/>
                  </a:lnTo>
                  <a:lnTo>
                    <a:pt x="1327" y="2160"/>
                  </a:lnTo>
                  <a:lnTo>
                    <a:pt x="1412" y="2180"/>
                  </a:lnTo>
                  <a:lnTo>
                    <a:pt x="1500" y="2198"/>
                  </a:lnTo>
                  <a:lnTo>
                    <a:pt x="1589" y="2215"/>
                  </a:lnTo>
                  <a:lnTo>
                    <a:pt x="1679" y="2230"/>
                  </a:lnTo>
                  <a:lnTo>
                    <a:pt x="1772" y="2243"/>
                  </a:lnTo>
                  <a:lnTo>
                    <a:pt x="1865" y="2255"/>
                  </a:lnTo>
                  <a:lnTo>
                    <a:pt x="1961" y="2265"/>
                  </a:lnTo>
                  <a:lnTo>
                    <a:pt x="2057" y="2273"/>
                  </a:lnTo>
                  <a:lnTo>
                    <a:pt x="2155" y="2279"/>
                  </a:lnTo>
                  <a:lnTo>
                    <a:pt x="2254" y="2284"/>
                  </a:lnTo>
                  <a:lnTo>
                    <a:pt x="2354" y="2287"/>
                  </a:lnTo>
                  <a:lnTo>
                    <a:pt x="2456" y="2288"/>
                  </a:lnTo>
                  <a:lnTo>
                    <a:pt x="2557" y="2287"/>
                  </a:lnTo>
                  <a:lnTo>
                    <a:pt x="2657" y="2284"/>
                  </a:lnTo>
                  <a:lnTo>
                    <a:pt x="2756" y="2279"/>
                  </a:lnTo>
                  <a:lnTo>
                    <a:pt x="2854" y="2273"/>
                  </a:lnTo>
                  <a:lnTo>
                    <a:pt x="2950" y="2265"/>
                  </a:lnTo>
                  <a:lnTo>
                    <a:pt x="3046" y="2255"/>
                  </a:lnTo>
                  <a:lnTo>
                    <a:pt x="3139" y="2243"/>
                  </a:lnTo>
                  <a:lnTo>
                    <a:pt x="3232" y="2230"/>
                  </a:lnTo>
                  <a:lnTo>
                    <a:pt x="3322" y="2215"/>
                  </a:lnTo>
                  <a:lnTo>
                    <a:pt x="3411" y="2198"/>
                  </a:lnTo>
                  <a:lnTo>
                    <a:pt x="3499" y="2180"/>
                  </a:lnTo>
                  <a:lnTo>
                    <a:pt x="3584" y="2160"/>
                  </a:lnTo>
                  <a:lnTo>
                    <a:pt x="3668" y="2139"/>
                  </a:lnTo>
                  <a:lnTo>
                    <a:pt x="3749" y="2116"/>
                  </a:lnTo>
                  <a:lnTo>
                    <a:pt x="3828" y="2093"/>
                  </a:lnTo>
                  <a:lnTo>
                    <a:pt x="3906" y="2067"/>
                  </a:lnTo>
                  <a:lnTo>
                    <a:pt x="3981" y="2040"/>
                  </a:lnTo>
                  <a:lnTo>
                    <a:pt x="4054" y="2013"/>
                  </a:lnTo>
                  <a:lnTo>
                    <a:pt x="4124" y="1983"/>
                  </a:lnTo>
                  <a:lnTo>
                    <a:pt x="4192" y="1953"/>
                  </a:lnTo>
                  <a:lnTo>
                    <a:pt x="4257" y="1921"/>
                  </a:lnTo>
                  <a:lnTo>
                    <a:pt x="4320" y="1888"/>
                  </a:lnTo>
                  <a:lnTo>
                    <a:pt x="4380" y="1854"/>
                  </a:lnTo>
                  <a:lnTo>
                    <a:pt x="4437" y="1820"/>
                  </a:lnTo>
                  <a:lnTo>
                    <a:pt x="4492" y="1784"/>
                  </a:lnTo>
                  <a:lnTo>
                    <a:pt x="4543" y="1747"/>
                  </a:lnTo>
                  <a:lnTo>
                    <a:pt x="4592" y="1709"/>
                  </a:lnTo>
                  <a:lnTo>
                    <a:pt x="4679" y="1630"/>
                  </a:lnTo>
                  <a:lnTo>
                    <a:pt x="4754" y="1548"/>
                  </a:lnTo>
                  <a:lnTo>
                    <a:pt x="4815" y="1463"/>
                  </a:lnTo>
                  <a:lnTo>
                    <a:pt x="4861" y="1374"/>
                  </a:lnTo>
                  <a:lnTo>
                    <a:pt x="4893" y="1284"/>
                  </a:lnTo>
                  <a:lnTo>
                    <a:pt x="4909" y="1191"/>
                  </a:lnTo>
                  <a:lnTo>
                    <a:pt x="4911" y="1144"/>
                  </a:lnTo>
                  <a:lnTo>
                    <a:pt x="4909" y="1097"/>
                  </a:lnTo>
                  <a:lnTo>
                    <a:pt x="4893" y="1004"/>
                  </a:lnTo>
                  <a:lnTo>
                    <a:pt x="4861" y="913"/>
                  </a:lnTo>
                  <a:lnTo>
                    <a:pt x="4815" y="825"/>
                  </a:lnTo>
                  <a:lnTo>
                    <a:pt x="4754" y="740"/>
                  </a:lnTo>
                  <a:lnTo>
                    <a:pt x="4679" y="658"/>
                  </a:lnTo>
                  <a:lnTo>
                    <a:pt x="4592" y="579"/>
                  </a:lnTo>
                  <a:lnTo>
                    <a:pt x="4543" y="541"/>
                  </a:lnTo>
                  <a:lnTo>
                    <a:pt x="4492" y="504"/>
                  </a:lnTo>
                  <a:lnTo>
                    <a:pt x="4437" y="468"/>
                  </a:lnTo>
                  <a:lnTo>
                    <a:pt x="4380" y="433"/>
                  </a:lnTo>
                  <a:lnTo>
                    <a:pt x="4320" y="399"/>
                  </a:lnTo>
                  <a:lnTo>
                    <a:pt x="4257" y="367"/>
                  </a:lnTo>
                  <a:lnTo>
                    <a:pt x="4192" y="335"/>
                  </a:lnTo>
                  <a:lnTo>
                    <a:pt x="4124" y="305"/>
                  </a:lnTo>
                  <a:lnTo>
                    <a:pt x="4054" y="275"/>
                  </a:lnTo>
                  <a:lnTo>
                    <a:pt x="3981" y="247"/>
                  </a:lnTo>
                  <a:lnTo>
                    <a:pt x="3906" y="221"/>
                  </a:lnTo>
                  <a:lnTo>
                    <a:pt x="3828" y="195"/>
                  </a:lnTo>
                  <a:lnTo>
                    <a:pt x="3749" y="171"/>
                  </a:lnTo>
                  <a:lnTo>
                    <a:pt x="3668" y="149"/>
                  </a:lnTo>
                  <a:lnTo>
                    <a:pt x="3584" y="128"/>
                  </a:lnTo>
                  <a:lnTo>
                    <a:pt x="3499" y="108"/>
                  </a:lnTo>
                  <a:lnTo>
                    <a:pt x="3411" y="90"/>
                  </a:lnTo>
                  <a:lnTo>
                    <a:pt x="3322" y="73"/>
                  </a:lnTo>
                  <a:lnTo>
                    <a:pt x="3232" y="58"/>
                  </a:lnTo>
                  <a:lnTo>
                    <a:pt x="3139" y="45"/>
                  </a:lnTo>
                  <a:lnTo>
                    <a:pt x="3046" y="33"/>
                  </a:lnTo>
                  <a:lnTo>
                    <a:pt x="2950" y="23"/>
                  </a:lnTo>
                  <a:lnTo>
                    <a:pt x="2854" y="15"/>
                  </a:lnTo>
                  <a:lnTo>
                    <a:pt x="2756" y="8"/>
                  </a:lnTo>
                  <a:lnTo>
                    <a:pt x="2657" y="4"/>
                  </a:lnTo>
                  <a:lnTo>
                    <a:pt x="2557" y="1"/>
                  </a:lnTo>
                  <a:lnTo>
                    <a:pt x="2456" y="0"/>
                  </a:lnTo>
                  <a:close/>
                </a:path>
              </a:pathLst>
            </a:custGeom>
            <a:grpFill/>
            <a:ln w="9525">
              <a:solidFill>
                <a:schemeClr val="accent1"/>
              </a:solidFill>
              <a:prstDash val="dash"/>
              <a:round/>
              <a:headEnd/>
              <a:tailEnd/>
            </a:ln>
          </p:spPr>
          <p:txBody>
            <a:bodyPr rot="0" vert="horz" wrap="square" lIns="91440" tIns="45720" rIns="91440" bIns="45720" anchor="t" anchorCtr="0" upright="1">
              <a:noAutofit/>
            </a:bodyPr>
            <a:lstStyle/>
            <a:p>
              <a:endParaRPr lang="en-US"/>
            </a:p>
          </p:txBody>
        </p:sp>
      </p:grpSp>
      <p:sp>
        <p:nvSpPr>
          <p:cNvPr id="31" name="Rectangle 21">
            <a:extLst>
              <a:ext uri="{FF2B5EF4-FFF2-40B4-BE49-F238E27FC236}">
                <a16:creationId xmlns:a16="http://schemas.microsoft.com/office/drawing/2014/main" id="{0D60ABC4-F640-4ABE-9EF1-1C1B9A986947}"/>
              </a:ext>
            </a:extLst>
          </p:cNvPr>
          <p:cNvSpPr>
            <a:spLocks noChangeArrowheads="1"/>
          </p:cNvSpPr>
          <p:nvPr/>
        </p:nvSpPr>
        <p:spPr bwMode="auto">
          <a:xfrm>
            <a:off x="1955033" y="548815"/>
            <a:ext cx="37283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1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175"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Project Cycle Management</a:t>
            </a:r>
            <a:endParaRPr kumimoji="0" lang="en-US" altLang="en-US" sz="2000" b="0" i="0" u="none" strike="noStrike" cap="none" normalizeH="0" baseline="0" dirty="0">
              <a:ln>
                <a:noFill/>
              </a:ln>
              <a:solidFill>
                <a:schemeClr val="tx1"/>
              </a:solidFill>
              <a:effectLst/>
            </a:endParaRPr>
          </a:p>
          <a:p>
            <a:pPr marL="0" marR="0" lvl="0" indent="3175"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The Decision Making and Implementation Process defined by the Organization</a:t>
            </a:r>
            <a:endParaRPr kumimoji="0" lang="en-US" altLang="en-US" sz="2000" b="0" i="0" u="none" strike="noStrike" cap="none" normalizeH="0" baseline="0" dirty="0">
              <a:ln>
                <a:noFill/>
              </a:ln>
              <a:solidFill>
                <a:schemeClr val="tx1"/>
              </a:solidFill>
              <a:effectLst/>
            </a:endParaRPr>
          </a:p>
        </p:txBody>
      </p:sp>
      <p:sp>
        <p:nvSpPr>
          <p:cNvPr id="32" name="Dikdörtgen 31">
            <a:extLst>
              <a:ext uri="{FF2B5EF4-FFF2-40B4-BE49-F238E27FC236}">
                <a16:creationId xmlns:a16="http://schemas.microsoft.com/office/drawing/2014/main" id="{3D317C20-E919-49BA-9FD4-7E1CF138FB7D}"/>
              </a:ext>
            </a:extLst>
          </p:cNvPr>
          <p:cNvSpPr/>
          <p:nvPr/>
        </p:nvSpPr>
        <p:spPr>
          <a:xfrm>
            <a:off x="6512001" y="524256"/>
            <a:ext cx="4252477" cy="1387559"/>
          </a:xfrm>
          <a:prstGeom prst="rect">
            <a:avLst/>
          </a:prstGeom>
        </p:spPr>
        <p:txBody>
          <a:bodyPr wrap="square">
            <a:spAutoFit/>
          </a:bodyPr>
          <a:lstStyle/>
          <a:p>
            <a:pPr marL="660400" marR="965835" algn="ctr">
              <a:spcBef>
                <a:spcPts val="500"/>
              </a:spcBef>
              <a:spcAft>
                <a:spcPts val="0"/>
              </a:spcAft>
            </a:pPr>
            <a:r>
              <a:rPr lang="en-US" sz="2000" b="1" dirty="0">
                <a:latin typeface="Tahoma" panose="020B0604030504040204" pitchFamily="34" charset="0"/>
                <a:ea typeface="Times New Roman" panose="02020603050405020304" pitchFamily="18" charset="0"/>
                <a:cs typeface="Times New Roman" panose="02020603050405020304" pitchFamily="18" charset="0"/>
              </a:rPr>
              <a:t>Logical Framework</a:t>
            </a:r>
            <a:r>
              <a:rPr lang="tr-TR" sz="2000" b="1" dirty="0">
                <a:latin typeface="Tahoma" panose="020B0604030504040204" pitchFamily="34" charset="0"/>
                <a:ea typeface="Times New Roman" panose="02020603050405020304" pitchFamily="18" charset="0"/>
                <a:cs typeface="Times New Roman" panose="02020603050405020304" pitchFamily="18" charset="0"/>
              </a:rPr>
              <a:t> </a:t>
            </a:r>
          </a:p>
          <a:p>
            <a:pPr marL="660400" marR="965835" algn="ctr">
              <a:spcBef>
                <a:spcPts val="500"/>
              </a:spcBef>
              <a:spcAft>
                <a:spcPts val="0"/>
              </a:spcAft>
            </a:pPr>
            <a:r>
              <a:rPr lang="en-US" sz="2000" dirty="0">
                <a:latin typeface="Tahoma" panose="020B0604030504040204" pitchFamily="34" charset="0"/>
                <a:ea typeface="Times New Roman" panose="02020603050405020304" pitchFamily="18" charset="0"/>
                <a:cs typeface="Times New Roman" panose="02020603050405020304" pitchFamily="18" charset="0"/>
              </a:rPr>
              <a:t>Project Design and Management method and tools</a:t>
            </a:r>
            <a:endParaRPr lang="en-US" sz="2000" dirty="0">
              <a:effectLst/>
              <a:latin typeface="Times New Roman" panose="02020603050405020304" pitchFamily="18" charset="0"/>
              <a:ea typeface="Times New Roman" panose="02020603050405020304" pitchFamily="18" charset="0"/>
            </a:endParaRPr>
          </a:p>
        </p:txBody>
      </p:sp>
      <p:sp>
        <p:nvSpPr>
          <p:cNvPr id="33" name="Dikdörtgen 32">
            <a:extLst>
              <a:ext uri="{FF2B5EF4-FFF2-40B4-BE49-F238E27FC236}">
                <a16:creationId xmlns:a16="http://schemas.microsoft.com/office/drawing/2014/main" id="{EA9F83D2-C539-467E-A45B-096EDF638FE7}"/>
              </a:ext>
            </a:extLst>
          </p:cNvPr>
          <p:cNvSpPr/>
          <p:nvPr/>
        </p:nvSpPr>
        <p:spPr>
          <a:xfrm>
            <a:off x="2254599" y="5750004"/>
            <a:ext cx="7697421" cy="1107996"/>
          </a:xfrm>
          <a:prstGeom prst="rect">
            <a:avLst/>
          </a:prstGeom>
        </p:spPr>
        <p:txBody>
          <a:bodyPr wrap="square">
            <a:spAutoFit/>
          </a:bodyPr>
          <a:lstStyle/>
          <a:p>
            <a:pPr algn="ctr"/>
            <a:r>
              <a:rPr lang="en-US" sz="2200" dirty="0"/>
              <a:t>PCM reflects the decision-making and implementation process; </a:t>
            </a:r>
            <a:endParaRPr lang="en-US" sz="2200" dirty="0" smtClean="0"/>
          </a:p>
          <a:p>
            <a:pPr algn="ctr"/>
            <a:r>
              <a:rPr lang="en-US" sz="2200" dirty="0" smtClean="0"/>
              <a:t>the </a:t>
            </a:r>
            <a:r>
              <a:rPr lang="en-US" sz="2200" dirty="0"/>
              <a:t>methodology applied for planning, managing, evaluating projects is the Logical Framework Approach.</a:t>
            </a:r>
          </a:p>
        </p:txBody>
      </p:sp>
      <p:pic>
        <p:nvPicPr>
          <p:cNvPr id="34" name="Picture 2" descr="Related image">
            <a:extLst>
              <a:ext uri="{FF2B5EF4-FFF2-40B4-BE49-F238E27FC236}">
                <a16:creationId xmlns:a16="http://schemas.microsoft.com/office/drawing/2014/main" id="{C8AEB663-BEDC-42EB-B4EB-1A3F1407AF4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47143" y="3669534"/>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6488668"/>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279181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Dikdörtgen: Köşeleri Yuvarlatılmış 5">
            <a:extLst>
              <a:ext uri="{FF2B5EF4-FFF2-40B4-BE49-F238E27FC236}">
                <a16:creationId xmlns:a16="http://schemas.microsoft.com/office/drawing/2014/main" id="{4B9221A6-EDDC-477D-AA7D-9796456A3797}"/>
              </a:ext>
            </a:extLst>
          </p:cNvPr>
          <p:cNvSpPr/>
          <p:nvPr/>
        </p:nvSpPr>
        <p:spPr>
          <a:xfrm>
            <a:off x="4287915" y="328309"/>
            <a:ext cx="2565646" cy="852256"/>
          </a:xfrm>
          <a:prstGeom prst="roundRect">
            <a:avLst/>
          </a:prstGeom>
          <a:solidFill>
            <a:schemeClr val="bg1">
              <a:lumMod val="95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700" dirty="0">
                <a:effectLst>
                  <a:outerShdw blurRad="50800" dist="38100" dir="2700000" algn="tl" rotWithShape="0">
                    <a:prstClr val="black">
                      <a:alpha val="40000"/>
                    </a:prstClr>
                  </a:outerShdw>
                </a:effectLst>
              </a:rPr>
              <a:t>Project </a:t>
            </a:r>
            <a:r>
              <a:rPr lang="tr-TR" sz="2700" dirty="0" err="1">
                <a:effectLst>
                  <a:outerShdw blurRad="50800" dist="38100" dir="2700000" algn="tl" rotWithShape="0">
                    <a:prstClr val="black">
                      <a:alpha val="40000"/>
                    </a:prstClr>
                  </a:outerShdw>
                </a:effectLst>
              </a:rPr>
              <a:t>Objective</a:t>
            </a:r>
            <a:endParaRPr lang="en-US" sz="2700" dirty="0">
              <a:effectLst>
                <a:outerShdw blurRad="50800" dist="38100" dir="2700000" algn="tl" rotWithShape="0">
                  <a:prstClr val="black">
                    <a:alpha val="40000"/>
                  </a:prstClr>
                </a:outerShdw>
              </a:effectLst>
            </a:endParaRPr>
          </a:p>
        </p:txBody>
      </p:sp>
      <p:sp>
        <p:nvSpPr>
          <p:cNvPr id="8" name="Dikdörtgen: Köşeleri Yuvarlatılmış 7">
            <a:extLst>
              <a:ext uri="{FF2B5EF4-FFF2-40B4-BE49-F238E27FC236}">
                <a16:creationId xmlns:a16="http://schemas.microsoft.com/office/drawing/2014/main" id="{49231CC7-AD53-4C2F-8D5A-D09CD65F6E63}"/>
              </a:ext>
            </a:extLst>
          </p:cNvPr>
          <p:cNvSpPr/>
          <p:nvPr/>
        </p:nvSpPr>
        <p:spPr>
          <a:xfrm>
            <a:off x="4287915" y="1931264"/>
            <a:ext cx="2565646" cy="852256"/>
          </a:xfrm>
          <a:prstGeom prst="roundRect">
            <a:avLst/>
          </a:prstGeom>
          <a:solidFill>
            <a:schemeClr val="bg1">
              <a:lumMod val="95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700" dirty="0">
                <a:effectLst>
                  <a:outerShdw blurRad="50800" dist="38100" dir="2700000" algn="tl" rotWithShape="0">
                    <a:prstClr val="black">
                      <a:alpha val="40000"/>
                    </a:prstClr>
                  </a:outerShdw>
                </a:effectLst>
              </a:rPr>
              <a:t>Project </a:t>
            </a:r>
            <a:r>
              <a:rPr lang="tr-TR" sz="2700" dirty="0" err="1">
                <a:effectLst>
                  <a:outerShdw blurRad="50800" dist="38100" dir="2700000" algn="tl" rotWithShape="0">
                    <a:prstClr val="black">
                      <a:alpha val="40000"/>
                    </a:prstClr>
                  </a:outerShdw>
                </a:effectLst>
              </a:rPr>
              <a:t>Purpose</a:t>
            </a:r>
            <a:endParaRPr lang="en-US" sz="2700" dirty="0">
              <a:effectLst>
                <a:outerShdw blurRad="50800" dist="38100" dir="2700000" algn="tl" rotWithShape="0">
                  <a:prstClr val="black">
                    <a:alpha val="40000"/>
                  </a:prstClr>
                </a:outerShdw>
              </a:effectLst>
            </a:endParaRPr>
          </a:p>
        </p:txBody>
      </p:sp>
      <p:graphicFrame>
        <p:nvGraphicFramePr>
          <p:cNvPr id="7" name="Diyagram 6">
            <a:extLst>
              <a:ext uri="{FF2B5EF4-FFF2-40B4-BE49-F238E27FC236}">
                <a16:creationId xmlns:a16="http://schemas.microsoft.com/office/drawing/2014/main" id="{D21D7EC1-51BB-4E3D-AF68-1B95FF88EEAC}"/>
              </a:ext>
            </a:extLst>
          </p:cNvPr>
          <p:cNvGraphicFramePr/>
          <p:nvPr>
            <p:extLst>
              <p:ext uri="{D42A27DB-BD31-4B8C-83A1-F6EECF244321}">
                <p14:modId xmlns:p14="http://schemas.microsoft.com/office/powerpoint/2010/main" val="687361838"/>
              </p:ext>
            </p:extLst>
          </p:nvPr>
        </p:nvGraphicFramePr>
        <p:xfrm>
          <a:off x="5441795" y="2774585"/>
          <a:ext cx="5010951" cy="299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k: Aşağı 10">
            <a:extLst>
              <a:ext uri="{FF2B5EF4-FFF2-40B4-BE49-F238E27FC236}">
                <a16:creationId xmlns:a16="http://schemas.microsoft.com/office/drawing/2014/main" id="{7A86173B-C4B9-481F-ACBE-D14DF2A723C0}"/>
              </a:ext>
            </a:extLst>
          </p:cNvPr>
          <p:cNvSpPr/>
          <p:nvPr/>
        </p:nvSpPr>
        <p:spPr>
          <a:xfrm>
            <a:off x="5444504" y="1291107"/>
            <a:ext cx="384151" cy="52961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2" name="Ok: Aşağı 11">
            <a:extLst>
              <a:ext uri="{FF2B5EF4-FFF2-40B4-BE49-F238E27FC236}">
                <a16:creationId xmlns:a16="http://schemas.microsoft.com/office/drawing/2014/main" id="{1C66E158-D006-4E2B-B7FD-DF9FEDEF958A}"/>
              </a:ext>
            </a:extLst>
          </p:cNvPr>
          <p:cNvSpPr/>
          <p:nvPr/>
        </p:nvSpPr>
        <p:spPr>
          <a:xfrm>
            <a:off x="5441795" y="2899386"/>
            <a:ext cx="384151" cy="52961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9" name="Dikdörtgen 8">
            <a:extLst>
              <a:ext uri="{FF2B5EF4-FFF2-40B4-BE49-F238E27FC236}">
                <a16:creationId xmlns:a16="http://schemas.microsoft.com/office/drawing/2014/main" id="{00E71C26-D784-432B-BDA4-FF133239AC5F}"/>
              </a:ext>
            </a:extLst>
          </p:cNvPr>
          <p:cNvSpPr/>
          <p:nvPr/>
        </p:nvSpPr>
        <p:spPr>
          <a:xfrm>
            <a:off x="263471" y="1883723"/>
            <a:ext cx="3318561" cy="1384995"/>
          </a:xfrm>
          <a:prstGeom prst="rect">
            <a:avLst/>
          </a:prstGeom>
        </p:spPr>
        <p:txBody>
          <a:bodyPr wrap="square">
            <a:spAutoFit/>
          </a:bodyPr>
          <a:lstStyle/>
          <a:p>
            <a:r>
              <a:rPr lang="en-US"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4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Logframe</a:t>
            </a:r>
            <a:r>
              <a:rPr lang="en-US"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Approach</a:t>
            </a:r>
          </a:p>
        </p:txBody>
      </p:sp>
      <p:sp>
        <p:nvSpPr>
          <p:cNvPr id="13" name="TextBox 12"/>
          <p:cNvSpPr txBox="1"/>
          <p:nvPr/>
        </p:nvSpPr>
        <p:spPr>
          <a:xfrm>
            <a:off x="0" y="6488668"/>
            <a:ext cx="381836" cy="369332"/>
          </a:xfrm>
          <a:prstGeom prst="rect">
            <a:avLst/>
          </a:prstGeom>
          <a:noFill/>
        </p:spPr>
        <p:txBody>
          <a:bodyPr wrap="none" rtlCol="0">
            <a:spAutoFit/>
          </a:bodyPr>
          <a:lstStyle/>
          <a:p>
            <a:r>
              <a:rPr lang="en-GB" b="1" dirty="0" smtClean="0"/>
              <a:t>M</a:t>
            </a:r>
            <a:endParaRPr lang="en-GB" b="1" dirty="0"/>
          </a:p>
        </p:txBody>
      </p:sp>
      <p:sp>
        <p:nvSpPr>
          <p:cNvPr id="14" name="Rounded Rectangle 13"/>
          <p:cNvSpPr/>
          <p:nvPr/>
        </p:nvSpPr>
        <p:spPr>
          <a:xfrm>
            <a:off x="368968"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359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123986" y="0"/>
            <a:ext cx="11931150" cy="5776280"/>
          </a:xfrm>
        </p:spPr>
        <p:txBody>
          <a:bodyPr>
            <a:normAutofit fontScale="92500"/>
          </a:bodyPr>
          <a:lstStyle/>
          <a:p>
            <a:pPr algn="just">
              <a:lnSpc>
                <a:spcPct val="110000"/>
              </a:lnSpc>
            </a:pPr>
            <a:r>
              <a:rPr lang="en-US" dirty="0"/>
              <a:t>The Logical Framework Approach is an analytical and management tool which is now used</a:t>
            </a:r>
            <a:r>
              <a:rPr lang="tr-TR" dirty="0"/>
              <a:t> </a:t>
            </a:r>
            <a:r>
              <a:rPr lang="en-US" dirty="0"/>
              <a:t>(in one form or another) by </a:t>
            </a:r>
            <a:r>
              <a:rPr lang="tr-TR" dirty="0" err="1"/>
              <a:t>most</a:t>
            </a:r>
            <a:r>
              <a:rPr lang="tr-TR" dirty="0"/>
              <a:t> </a:t>
            </a:r>
            <a:r>
              <a:rPr lang="en-US" dirty="0"/>
              <a:t>agencies, international NGOs</a:t>
            </a:r>
            <a:r>
              <a:rPr lang="tr-TR" dirty="0"/>
              <a:t> </a:t>
            </a:r>
            <a:r>
              <a:rPr lang="en-US" dirty="0"/>
              <a:t>and by many partner governments for the management of development projects.</a:t>
            </a:r>
            <a:endParaRPr lang="tr-TR" dirty="0"/>
          </a:p>
          <a:p>
            <a:pPr algn="just">
              <a:lnSpc>
                <a:spcPct val="110000"/>
              </a:lnSpc>
            </a:pPr>
            <a:r>
              <a:rPr lang="en-US" dirty="0"/>
              <a:t>The Logical Framework Approach is an analytical process and set of tools used to support objectives-oriented Project</a:t>
            </a:r>
            <a:r>
              <a:rPr lang="tr-TR" dirty="0"/>
              <a:t> </a:t>
            </a:r>
            <a:r>
              <a:rPr lang="en-US" dirty="0"/>
              <a:t>planning and management. It provides a set of interlocking</a:t>
            </a:r>
            <a:r>
              <a:rPr lang="tr-TR" dirty="0"/>
              <a:t> </a:t>
            </a:r>
            <a:r>
              <a:rPr lang="en-US" dirty="0"/>
              <a:t>concepts which are used as part of an iterative process to</a:t>
            </a:r>
            <a:r>
              <a:rPr lang="tr-TR" dirty="0"/>
              <a:t> </a:t>
            </a:r>
            <a:r>
              <a:rPr lang="en-US" dirty="0"/>
              <a:t>aid structured and systematic analysis of a project or</a:t>
            </a:r>
            <a:r>
              <a:rPr lang="tr-TR" dirty="0"/>
              <a:t> </a:t>
            </a:r>
            <a:r>
              <a:rPr lang="en-US" dirty="0"/>
              <a:t>programme idea.</a:t>
            </a:r>
          </a:p>
          <a:p>
            <a:pPr algn="just">
              <a:lnSpc>
                <a:spcPct val="110000"/>
              </a:lnSpc>
            </a:pPr>
            <a:r>
              <a:rPr lang="en-US" dirty="0"/>
              <a:t>The Logical Framework Approach should be thought of as an ‘</a:t>
            </a:r>
            <a:r>
              <a:rPr lang="tr-TR" dirty="0" err="1"/>
              <a:t>help</a:t>
            </a:r>
            <a:r>
              <a:rPr lang="en-US" dirty="0"/>
              <a:t> to thinking’. It</a:t>
            </a:r>
            <a:r>
              <a:rPr lang="tr-TR" dirty="0"/>
              <a:t> </a:t>
            </a:r>
            <a:r>
              <a:rPr lang="en-US" dirty="0"/>
              <a:t>allows information to be analyzed and organized in a</a:t>
            </a:r>
            <a:r>
              <a:rPr lang="tr-TR" dirty="0"/>
              <a:t> </a:t>
            </a:r>
            <a:r>
              <a:rPr lang="en-US" dirty="0"/>
              <a:t>structured way, so that important questions can be asked,</a:t>
            </a:r>
            <a:r>
              <a:rPr lang="tr-TR" dirty="0"/>
              <a:t> </a:t>
            </a:r>
            <a:r>
              <a:rPr lang="en-US" dirty="0"/>
              <a:t>weaknesses identified and decision makers can make</a:t>
            </a:r>
            <a:r>
              <a:rPr lang="tr-TR" dirty="0"/>
              <a:t> </a:t>
            </a:r>
            <a:r>
              <a:rPr lang="en-US" dirty="0"/>
              <a:t>informed decisions based on their improved understanding</a:t>
            </a:r>
            <a:r>
              <a:rPr lang="tr-TR" dirty="0"/>
              <a:t> </a:t>
            </a:r>
            <a:r>
              <a:rPr lang="en-US" dirty="0"/>
              <a:t>of the project rationale, its intended objectives and the</a:t>
            </a:r>
            <a:r>
              <a:rPr lang="tr-TR" dirty="0"/>
              <a:t> </a:t>
            </a:r>
            <a:r>
              <a:rPr lang="en-US" dirty="0"/>
              <a:t>means by which objectives will be achieved.</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221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635431" y="823296"/>
            <a:ext cx="10798268" cy="5516208"/>
          </a:xfrm>
        </p:spPr>
        <p:txBody>
          <a:bodyPr>
            <a:normAutofit/>
          </a:bodyPr>
          <a:lstStyle/>
          <a:p>
            <a:pPr marL="0" indent="0" algn="just">
              <a:lnSpc>
                <a:spcPct val="100000"/>
              </a:lnSpc>
              <a:buNone/>
            </a:pPr>
            <a:r>
              <a:rPr lang="en-US" b="1" dirty="0" smtClean="0"/>
              <a:t>The most important element of PCM is the logical framework </a:t>
            </a:r>
            <a:r>
              <a:rPr lang="en-US" dirty="0" smtClean="0"/>
              <a:t>which</a:t>
            </a:r>
            <a:r>
              <a:rPr lang="tr-TR" dirty="0" smtClean="0"/>
              <a:t> </a:t>
            </a:r>
            <a:r>
              <a:rPr lang="en-US" dirty="0" smtClean="0"/>
              <a:t>represents a diagram representation of the project. </a:t>
            </a:r>
          </a:p>
          <a:p>
            <a:pPr marL="0" indent="0" algn="just">
              <a:lnSpc>
                <a:spcPct val="100000"/>
              </a:lnSpc>
              <a:buNone/>
            </a:pPr>
            <a:r>
              <a:rPr lang="en-US" dirty="0" smtClean="0"/>
              <a:t>The logical framework</a:t>
            </a:r>
            <a:r>
              <a:rPr lang="tr-TR" dirty="0" smtClean="0"/>
              <a:t> </a:t>
            </a:r>
            <a:r>
              <a:rPr lang="en-US" dirty="0" smtClean="0"/>
              <a:t>is a tool for analysis and presentation of projects and programs in different</a:t>
            </a:r>
            <a:r>
              <a:rPr lang="tr-TR" dirty="0" smtClean="0"/>
              <a:t> </a:t>
            </a:r>
            <a:r>
              <a:rPr lang="en-US" dirty="0" smtClean="0"/>
              <a:t>phases of the project cycle. In each phase, the information relevant to that</a:t>
            </a:r>
            <a:r>
              <a:rPr lang="tr-TR" dirty="0" smtClean="0"/>
              <a:t> </a:t>
            </a:r>
            <a:r>
              <a:rPr lang="en-US" dirty="0" smtClean="0"/>
              <a:t>phase are added to the logical framework. The logical framework provides</a:t>
            </a:r>
            <a:r>
              <a:rPr lang="tr-TR" dirty="0" smtClean="0"/>
              <a:t> </a:t>
            </a:r>
            <a:r>
              <a:rPr lang="en-US" dirty="0" smtClean="0"/>
              <a:t>all parties included with a concise description of the project.</a:t>
            </a:r>
            <a:endParaRPr lang="en-US" dirty="0"/>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933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08168" y="6064089"/>
            <a:ext cx="646967" cy="646967"/>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48322" y="87031"/>
            <a:ext cx="5907378" cy="553998"/>
          </a:xfrm>
          <a:prstGeom prst="rect">
            <a:avLst/>
          </a:prstGeom>
        </p:spPr>
        <p:txBody>
          <a:bodyPr wrap="square">
            <a:spAutoFit/>
          </a:bodyPr>
          <a:lstStyle/>
          <a:p>
            <a:r>
              <a:rPr lang="en-US" sz="3000" b="1" i="1" dirty="0">
                <a:latin typeface="StoneSerif"/>
              </a:rPr>
              <a:t>Logical Framework </a:t>
            </a:r>
            <a:r>
              <a:rPr lang="en-US" sz="3000" b="1" i="1" dirty="0" smtClean="0">
                <a:latin typeface="StoneSerif"/>
              </a:rPr>
              <a:t>Matrix</a:t>
            </a:r>
            <a:endParaRPr lang="en-GB" sz="3000" b="1" i="1" dirty="0"/>
          </a:p>
        </p:txBody>
      </p:sp>
      <p:pic>
        <p:nvPicPr>
          <p:cNvPr id="8" name="Resim 7">
            <a:extLst>
              <a:ext uri="{FF2B5EF4-FFF2-40B4-BE49-F238E27FC236}">
                <a16:creationId xmlns:a16="http://schemas.microsoft.com/office/drawing/2014/main" id="{BE9A8947-1F26-44A9-90DD-C50CCA972F34}"/>
              </a:ext>
            </a:extLst>
          </p:cNvPr>
          <p:cNvPicPr>
            <a:picLocks noChangeAspect="1"/>
          </p:cNvPicPr>
          <p:nvPr/>
        </p:nvPicPr>
        <p:blipFill>
          <a:blip r:embed="rId4"/>
          <a:stretch>
            <a:fillRect/>
          </a:stretch>
        </p:blipFill>
        <p:spPr>
          <a:xfrm>
            <a:off x="10238741" y="110361"/>
            <a:ext cx="1774917" cy="1015664"/>
          </a:xfrm>
          <a:prstGeom prst="rect">
            <a:avLst/>
          </a:prstGeom>
        </p:spPr>
      </p:pic>
      <p:sp>
        <p:nvSpPr>
          <p:cNvPr id="4" name="Dikdörtgen 3">
            <a:extLst>
              <a:ext uri="{FF2B5EF4-FFF2-40B4-BE49-F238E27FC236}">
                <a16:creationId xmlns:a16="http://schemas.microsoft.com/office/drawing/2014/main" id="{75704E90-7492-4AD1-B167-52E67B3DE265}"/>
              </a:ext>
            </a:extLst>
          </p:cNvPr>
          <p:cNvSpPr/>
          <p:nvPr/>
        </p:nvSpPr>
        <p:spPr>
          <a:xfrm>
            <a:off x="140224" y="869024"/>
            <a:ext cx="3034988" cy="1938992"/>
          </a:xfrm>
          <a:prstGeom prst="rect">
            <a:avLst/>
          </a:prstGeom>
        </p:spPr>
        <p:txBody>
          <a:bodyPr wrap="square">
            <a:spAutoFit/>
          </a:bodyPr>
          <a:lstStyle/>
          <a:p>
            <a:r>
              <a:rPr lang="en-US" sz="2400" dirty="0"/>
              <a:t>The basic matrix consists of four columns and a</a:t>
            </a:r>
            <a:r>
              <a:rPr lang="tr-TR" sz="2400" dirty="0"/>
              <a:t> </a:t>
            </a:r>
            <a:r>
              <a:rPr lang="en-US" sz="2400" dirty="0"/>
              <a:t>number of rows (usually three or four rows)</a:t>
            </a:r>
          </a:p>
        </p:txBody>
      </p:sp>
      <p:graphicFrame>
        <p:nvGraphicFramePr>
          <p:cNvPr id="5" name="Tablo 4">
            <a:extLst>
              <a:ext uri="{FF2B5EF4-FFF2-40B4-BE49-F238E27FC236}">
                <a16:creationId xmlns:a16="http://schemas.microsoft.com/office/drawing/2014/main" id="{956E9D64-D819-4D4E-8315-3AFC243536C1}"/>
              </a:ext>
            </a:extLst>
          </p:cNvPr>
          <p:cNvGraphicFramePr>
            <a:graphicFrameLocks noGrp="1"/>
          </p:cNvGraphicFramePr>
          <p:nvPr>
            <p:extLst/>
          </p:nvPr>
        </p:nvGraphicFramePr>
        <p:xfrm>
          <a:off x="3827321" y="1196348"/>
          <a:ext cx="7575706" cy="5209272"/>
        </p:xfrm>
        <a:graphic>
          <a:graphicData uri="http://schemas.openxmlformats.org/drawingml/2006/table">
            <a:tbl>
              <a:tblPr firstRow="1" firstCol="1" lastRow="1" lastCol="1" bandRow="1" bandCol="1">
                <a:tableStyleId>{F2DE63D5-997A-4646-A377-4702673A728D}</a:tableStyleId>
              </a:tblPr>
              <a:tblGrid>
                <a:gridCol w="1895964">
                  <a:extLst>
                    <a:ext uri="{9D8B030D-6E8A-4147-A177-3AD203B41FA5}">
                      <a16:colId xmlns:a16="http://schemas.microsoft.com/office/drawing/2014/main" val="2082884502"/>
                    </a:ext>
                  </a:extLst>
                </a:gridCol>
                <a:gridCol w="1891889">
                  <a:extLst>
                    <a:ext uri="{9D8B030D-6E8A-4147-A177-3AD203B41FA5}">
                      <a16:colId xmlns:a16="http://schemas.microsoft.com/office/drawing/2014/main" val="4181556345"/>
                    </a:ext>
                  </a:extLst>
                </a:gridCol>
                <a:gridCol w="1891889">
                  <a:extLst>
                    <a:ext uri="{9D8B030D-6E8A-4147-A177-3AD203B41FA5}">
                      <a16:colId xmlns:a16="http://schemas.microsoft.com/office/drawing/2014/main" val="3172861831"/>
                    </a:ext>
                  </a:extLst>
                </a:gridCol>
                <a:gridCol w="1895964">
                  <a:extLst>
                    <a:ext uri="{9D8B030D-6E8A-4147-A177-3AD203B41FA5}">
                      <a16:colId xmlns:a16="http://schemas.microsoft.com/office/drawing/2014/main" val="264855340"/>
                    </a:ext>
                  </a:extLst>
                </a:gridCol>
              </a:tblGrid>
              <a:tr h="473538">
                <a:tc>
                  <a:txBody>
                    <a:bodyPr/>
                    <a:lstStyle/>
                    <a:p>
                      <a:pPr marL="103505">
                        <a:spcBef>
                          <a:spcPts val="185"/>
                        </a:spcBef>
                        <a:spcAft>
                          <a:spcPts val="0"/>
                        </a:spcAft>
                      </a:pPr>
                      <a:r>
                        <a:rPr lang="en-US" sz="1600" dirty="0">
                          <a:effectLst/>
                        </a:rPr>
                        <a:t>Project Description</a:t>
                      </a:r>
                      <a:endParaRPr lang="en-US" sz="16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405130">
                        <a:spcBef>
                          <a:spcPts val="185"/>
                        </a:spcBef>
                        <a:spcAft>
                          <a:spcPts val="0"/>
                        </a:spcAft>
                      </a:pPr>
                      <a:r>
                        <a:rPr lang="en-US" sz="1600">
                          <a:effectLst/>
                        </a:rPr>
                        <a:t>Indicators</a:t>
                      </a:r>
                      <a:endParaRPr lang="en-US" sz="16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353695" indent="66675">
                        <a:lnSpc>
                          <a:spcPct val="90000"/>
                        </a:lnSpc>
                        <a:spcBef>
                          <a:spcPts val="310"/>
                        </a:spcBef>
                        <a:spcAft>
                          <a:spcPts val="0"/>
                        </a:spcAft>
                      </a:pPr>
                      <a:r>
                        <a:rPr lang="en-US" sz="1600">
                          <a:effectLst/>
                        </a:rPr>
                        <a:t>Source of Verification</a:t>
                      </a:r>
                      <a:endParaRPr lang="en-US" sz="16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325120">
                        <a:spcBef>
                          <a:spcPts val="185"/>
                        </a:spcBef>
                        <a:spcAft>
                          <a:spcPts val="0"/>
                        </a:spcAft>
                      </a:pPr>
                      <a:r>
                        <a:rPr lang="en-US" sz="1600" dirty="0">
                          <a:effectLst/>
                        </a:rPr>
                        <a:t>Assumptions</a:t>
                      </a:r>
                      <a:endParaRPr lang="en-US" sz="16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375971085"/>
                  </a:ext>
                </a:extLst>
              </a:tr>
              <a:tr h="1329181">
                <a:tc>
                  <a:txBody>
                    <a:bodyPr/>
                    <a:lstStyle/>
                    <a:p>
                      <a:pPr marL="73660">
                        <a:lnSpc>
                          <a:spcPts val="1030"/>
                        </a:lnSpc>
                        <a:spcBef>
                          <a:spcPts val="250"/>
                        </a:spcBef>
                        <a:spcAft>
                          <a:spcPts val="0"/>
                        </a:spcAft>
                      </a:pPr>
                      <a:r>
                        <a:rPr lang="en-US" sz="1000" dirty="0">
                          <a:effectLst/>
                        </a:rPr>
                        <a:t>Overall objective:</a:t>
                      </a:r>
                    </a:p>
                    <a:p>
                      <a:pPr marL="73660" marR="34925">
                        <a:lnSpc>
                          <a:spcPct val="96000"/>
                        </a:lnSpc>
                        <a:spcBef>
                          <a:spcPts val="10"/>
                        </a:spcBef>
                        <a:spcAft>
                          <a:spcPts val="0"/>
                        </a:spcAft>
                      </a:pPr>
                      <a:r>
                        <a:rPr lang="en-US" sz="1000" b="0" dirty="0">
                          <a:effectLst/>
                        </a:rPr>
                        <a:t>The broad development impact to which the project contributes</a:t>
                      </a:r>
                    </a:p>
                    <a:p>
                      <a:pPr marL="73660" marR="86360">
                        <a:lnSpc>
                          <a:spcPct val="96000"/>
                        </a:lnSpc>
                        <a:spcBef>
                          <a:spcPts val="10"/>
                        </a:spcBef>
                        <a:spcAft>
                          <a:spcPts val="0"/>
                        </a:spcAft>
                      </a:pPr>
                      <a:r>
                        <a:rPr lang="en-US" sz="1000" b="0" dirty="0">
                          <a:effectLst/>
                        </a:rPr>
                        <a:t>–</a:t>
                      </a:r>
                      <a:r>
                        <a:rPr lang="en-US" sz="1000" b="0" spc="-80" dirty="0">
                          <a:effectLst/>
                        </a:rPr>
                        <a:t> </a:t>
                      </a:r>
                      <a:r>
                        <a:rPr lang="en-US" sz="1000" b="0" dirty="0">
                          <a:effectLst/>
                        </a:rPr>
                        <a:t>at</a:t>
                      </a:r>
                      <a:r>
                        <a:rPr lang="en-US" sz="1000" b="0" spc="-80" dirty="0">
                          <a:effectLst/>
                        </a:rPr>
                        <a:t> </a:t>
                      </a:r>
                      <a:r>
                        <a:rPr lang="en-US" sz="1000" b="0" dirty="0">
                          <a:effectLst/>
                        </a:rPr>
                        <a:t>a</a:t>
                      </a:r>
                      <a:r>
                        <a:rPr lang="en-US" sz="1000" b="0" spc="-80" dirty="0">
                          <a:effectLst/>
                        </a:rPr>
                        <a:t> </a:t>
                      </a:r>
                      <a:r>
                        <a:rPr lang="en-US" sz="1000" b="0" dirty="0">
                          <a:effectLst/>
                        </a:rPr>
                        <a:t>national</a:t>
                      </a:r>
                      <a:r>
                        <a:rPr lang="en-US" sz="1000" b="0" spc="-80" dirty="0">
                          <a:effectLst/>
                        </a:rPr>
                        <a:t> </a:t>
                      </a:r>
                      <a:r>
                        <a:rPr lang="en-US" sz="1000" b="0" dirty="0">
                          <a:effectLst/>
                        </a:rPr>
                        <a:t>or</a:t>
                      </a:r>
                      <a:r>
                        <a:rPr lang="en-US" sz="1000" b="0" spc="-80" dirty="0">
                          <a:effectLst/>
                        </a:rPr>
                        <a:t> </a:t>
                      </a:r>
                      <a:r>
                        <a:rPr lang="en-US" sz="1000" b="0" dirty="0">
                          <a:effectLst/>
                        </a:rPr>
                        <a:t>sectoral</a:t>
                      </a:r>
                      <a:r>
                        <a:rPr lang="en-US" sz="1000" b="0" spc="-80" dirty="0">
                          <a:effectLst/>
                        </a:rPr>
                        <a:t> </a:t>
                      </a:r>
                      <a:r>
                        <a:rPr lang="en-US" sz="1000" b="0" dirty="0">
                          <a:effectLst/>
                        </a:rPr>
                        <a:t>level (provides</a:t>
                      </a:r>
                      <a:r>
                        <a:rPr lang="en-US" sz="1000" b="0" spc="-120" dirty="0">
                          <a:effectLst/>
                        </a:rPr>
                        <a:t> </a:t>
                      </a:r>
                      <a:r>
                        <a:rPr lang="en-US" sz="1000" b="0" dirty="0">
                          <a:effectLst/>
                        </a:rPr>
                        <a:t>the</a:t>
                      </a:r>
                      <a:r>
                        <a:rPr lang="en-US" sz="1000" b="0" spc="-120" dirty="0">
                          <a:effectLst/>
                        </a:rPr>
                        <a:t> </a:t>
                      </a:r>
                      <a:r>
                        <a:rPr lang="en-US" sz="1000" b="0" dirty="0">
                          <a:effectLst/>
                        </a:rPr>
                        <a:t>link</a:t>
                      </a:r>
                      <a:r>
                        <a:rPr lang="en-US" sz="1000" b="0" spc="-120" dirty="0">
                          <a:effectLst/>
                        </a:rPr>
                        <a:t> </a:t>
                      </a:r>
                      <a:r>
                        <a:rPr lang="en-US" sz="1000" b="0" dirty="0">
                          <a:effectLst/>
                        </a:rPr>
                        <a:t>to</a:t>
                      </a:r>
                      <a:r>
                        <a:rPr lang="en-US" sz="1000" b="0" spc="-120" dirty="0">
                          <a:effectLst/>
                        </a:rPr>
                        <a:t> </a:t>
                      </a:r>
                      <a:r>
                        <a:rPr lang="en-US" sz="1000" b="0" dirty="0">
                          <a:effectLst/>
                        </a:rPr>
                        <a:t>the</a:t>
                      </a:r>
                      <a:r>
                        <a:rPr lang="en-US" sz="1000" b="0" spc="-120" dirty="0">
                          <a:effectLst/>
                        </a:rPr>
                        <a:t> </a:t>
                      </a:r>
                      <a:r>
                        <a:rPr lang="en-US" sz="1000" b="0" dirty="0">
                          <a:effectLst/>
                        </a:rPr>
                        <a:t>policy and/or sector programme context)</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1120" marR="13970">
                        <a:lnSpc>
                          <a:spcPct val="96000"/>
                        </a:lnSpc>
                        <a:spcBef>
                          <a:spcPts val="275"/>
                        </a:spcBef>
                        <a:spcAft>
                          <a:spcPts val="0"/>
                        </a:spcAft>
                      </a:pPr>
                      <a:r>
                        <a:rPr lang="en-US" sz="1000" dirty="0">
                          <a:effectLst/>
                        </a:rPr>
                        <a:t>Measures the extent to which a contribution to the overall objective has been made. Used during evaluation. However, it is often not appropriate for the project itself to try and collect this information.</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15265">
                        <a:lnSpc>
                          <a:spcPct val="97000"/>
                        </a:lnSpc>
                        <a:spcBef>
                          <a:spcPts val="255"/>
                        </a:spcBef>
                        <a:spcAft>
                          <a:spcPts val="0"/>
                        </a:spcAft>
                      </a:pPr>
                      <a:r>
                        <a:rPr lang="en-US" sz="1000">
                          <a:effectLst/>
                        </a:rPr>
                        <a:t>Sources</a:t>
                      </a:r>
                      <a:r>
                        <a:rPr lang="en-US" sz="1000" spc="-100">
                          <a:effectLst/>
                        </a:rPr>
                        <a:t> </a:t>
                      </a:r>
                      <a:r>
                        <a:rPr lang="en-US" sz="1000">
                          <a:effectLst/>
                        </a:rPr>
                        <a:t>of</a:t>
                      </a:r>
                      <a:r>
                        <a:rPr lang="en-US" sz="1000" spc="-100">
                          <a:effectLst/>
                        </a:rPr>
                        <a:t> </a:t>
                      </a:r>
                      <a:r>
                        <a:rPr lang="en-US" sz="1000">
                          <a:effectLst/>
                        </a:rPr>
                        <a:t>information</a:t>
                      </a:r>
                      <a:r>
                        <a:rPr lang="en-US" sz="1000" spc="-100">
                          <a:effectLst/>
                        </a:rPr>
                        <a:t> </a:t>
                      </a:r>
                      <a:r>
                        <a:rPr lang="en-US" sz="1000">
                          <a:effectLst/>
                        </a:rPr>
                        <a:t>and methods</a:t>
                      </a:r>
                      <a:r>
                        <a:rPr lang="en-US" sz="1000" spc="-135">
                          <a:effectLst/>
                        </a:rPr>
                        <a:t> </a:t>
                      </a:r>
                      <a:r>
                        <a:rPr lang="en-US" sz="1000">
                          <a:effectLst/>
                        </a:rPr>
                        <a:t>used</a:t>
                      </a:r>
                      <a:r>
                        <a:rPr lang="en-US" sz="1000" spc="-135">
                          <a:effectLst/>
                        </a:rPr>
                        <a:t> </a:t>
                      </a:r>
                      <a:r>
                        <a:rPr lang="en-US" sz="1000">
                          <a:effectLst/>
                        </a:rPr>
                        <a:t>to</a:t>
                      </a:r>
                      <a:r>
                        <a:rPr lang="en-US" sz="1000" spc="-135">
                          <a:effectLst/>
                        </a:rPr>
                        <a:t> </a:t>
                      </a:r>
                      <a:r>
                        <a:rPr lang="en-US" sz="1000">
                          <a:effectLst/>
                        </a:rPr>
                        <a:t>collect</a:t>
                      </a:r>
                      <a:r>
                        <a:rPr lang="en-US" sz="1000" spc="-135">
                          <a:effectLst/>
                        </a:rPr>
                        <a:t> </a:t>
                      </a:r>
                      <a:r>
                        <a:rPr lang="en-US" sz="1000">
                          <a:effectLst/>
                        </a:rPr>
                        <a:t>and report</a:t>
                      </a:r>
                      <a:r>
                        <a:rPr lang="en-US" sz="1000" spc="-130">
                          <a:effectLst/>
                        </a:rPr>
                        <a:t> </a:t>
                      </a:r>
                      <a:r>
                        <a:rPr lang="en-US" sz="1000">
                          <a:effectLst/>
                        </a:rPr>
                        <a:t>it</a:t>
                      </a:r>
                      <a:r>
                        <a:rPr lang="en-US" sz="1000" spc="-125">
                          <a:effectLst/>
                        </a:rPr>
                        <a:t> </a:t>
                      </a:r>
                      <a:r>
                        <a:rPr lang="en-US" sz="1000">
                          <a:effectLst/>
                        </a:rPr>
                        <a:t>(including</a:t>
                      </a:r>
                      <a:r>
                        <a:rPr lang="en-US" sz="1000" spc="-125">
                          <a:effectLst/>
                        </a:rPr>
                        <a:t> </a:t>
                      </a:r>
                      <a:r>
                        <a:rPr lang="en-US" sz="1000">
                          <a:effectLst/>
                        </a:rPr>
                        <a:t>who</a:t>
                      </a:r>
                      <a:r>
                        <a:rPr lang="en-US" sz="1000" spc="-125">
                          <a:effectLst/>
                        </a:rPr>
                        <a:t> </a:t>
                      </a:r>
                      <a:r>
                        <a:rPr lang="en-US" sz="1000">
                          <a:effectLst/>
                        </a:rPr>
                        <a:t>and when/how</a:t>
                      </a:r>
                      <a:r>
                        <a:rPr lang="en-US" sz="1000" spc="-155">
                          <a:effectLst/>
                        </a:rPr>
                        <a:t> </a:t>
                      </a:r>
                      <a:r>
                        <a:rPr lang="en-US" sz="1000">
                          <a:effectLst/>
                        </a:rPr>
                        <a:t>frequently).</a:t>
                      </a:r>
                      <a:endParaRPr lang="en-US" sz="10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a:spcAft>
                          <a:spcPts val="0"/>
                        </a:spcAft>
                      </a:pPr>
                      <a:r>
                        <a:rPr lang="en-US" sz="1000" dirty="0">
                          <a:effectLst/>
                        </a:rPr>
                        <a:t> </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2898649191"/>
                  </a:ext>
                </a:extLst>
              </a:tr>
              <a:tr h="1037510">
                <a:tc>
                  <a:txBody>
                    <a:bodyPr/>
                    <a:lstStyle/>
                    <a:p>
                      <a:pPr marL="71755">
                        <a:lnSpc>
                          <a:spcPts val="1040"/>
                        </a:lnSpc>
                        <a:spcBef>
                          <a:spcPts val="340"/>
                        </a:spcBef>
                        <a:spcAft>
                          <a:spcPts val="0"/>
                        </a:spcAft>
                      </a:pPr>
                      <a:r>
                        <a:rPr lang="en-US" sz="1000" dirty="0">
                          <a:effectLst/>
                        </a:rPr>
                        <a:t>Purpose:</a:t>
                      </a:r>
                    </a:p>
                    <a:p>
                      <a:pPr marL="71755" marR="132715">
                        <a:lnSpc>
                          <a:spcPct val="97000"/>
                        </a:lnSpc>
                        <a:spcBef>
                          <a:spcPts val="15"/>
                        </a:spcBef>
                        <a:spcAft>
                          <a:spcPts val="0"/>
                        </a:spcAft>
                      </a:pPr>
                      <a:r>
                        <a:rPr lang="en-US" sz="1000" b="0" dirty="0">
                          <a:effectLst/>
                        </a:rPr>
                        <a:t>The</a:t>
                      </a:r>
                      <a:r>
                        <a:rPr lang="en-US" sz="1000" b="0" spc="-155" dirty="0">
                          <a:effectLst/>
                        </a:rPr>
                        <a:t> </a:t>
                      </a:r>
                      <a:r>
                        <a:rPr lang="en-US" sz="1000" b="0" dirty="0">
                          <a:effectLst/>
                        </a:rPr>
                        <a:t>development</a:t>
                      </a:r>
                      <a:r>
                        <a:rPr lang="en-US" sz="1000" b="0" spc="-155" dirty="0">
                          <a:effectLst/>
                        </a:rPr>
                        <a:t> </a:t>
                      </a:r>
                      <a:r>
                        <a:rPr lang="en-US" sz="1000" b="0" dirty="0">
                          <a:effectLst/>
                        </a:rPr>
                        <a:t>outcome</a:t>
                      </a:r>
                      <a:r>
                        <a:rPr lang="en-US" sz="1000" b="0" spc="-150" dirty="0">
                          <a:effectLst/>
                        </a:rPr>
                        <a:t> </a:t>
                      </a:r>
                      <a:r>
                        <a:rPr lang="en-US" sz="1000" b="0" dirty="0">
                          <a:effectLst/>
                        </a:rPr>
                        <a:t>at the</a:t>
                      </a:r>
                      <a:r>
                        <a:rPr lang="en-US" sz="1000" b="0" spc="-180" dirty="0">
                          <a:effectLst/>
                        </a:rPr>
                        <a:t> </a:t>
                      </a:r>
                      <a:r>
                        <a:rPr lang="en-US" sz="1000" b="0" dirty="0">
                          <a:effectLst/>
                        </a:rPr>
                        <a:t>end</a:t>
                      </a:r>
                      <a:r>
                        <a:rPr lang="en-US" sz="1000" b="0" spc="-175" dirty="0">
                          <a:effectLst/>
                        </a:rPr>
                        <a:t> </a:t>
                      </a:r>
                      <a:r>
                        <a:rPr lang="en-US" sz="1000" b="0" dirty="0">
                          <a:effectLst/>
                        </a:rPr>
                        <a:t>of</a:t>
                      </a:r>
                      <a:r>
                        <a:rPr lang="en-US" sz="1000" b="0" spc="-175" dirty="0">
                          <a:effectLst/>
                        </a:rPr>
                        <a:t> </a:t>
                      </a:r>
                      <a:r>
                        <a:rPr lang="en-US" sz="1000" b="0" dirty="0">
                          <a:effectLst/>
                        </a:rPr>
                        <a:t>the</a:t>
                      </a:r>
                      <a:r>
                        <a:rPr lang="en-US" sz="1000" b="0" spc="-175" dirty="0">
                          <a:effectLst/>
                        </a:rPr>
                        <a:t> </a:t>
                      </a:r>
                      <a:r>
                        <a:rPr lang="en-US" sz="1000" b="0" dirty="0">
                          <a:effectLst/>
                        </a:rPr>
                        <a:t>project</a:t>
                      </a:r>
                      <a:r>
                        <a:rPr lang="en-US" sz="1000" b="0" spc="-175" dirty="0">
                          <a:effectLst/>
                        </a:rPr>
                        <a:t> </a:t>
                      </a:r>
                      <a:r>
                        <a:rPr lang="en-US" sz="1000" b="0" dirty="0">
                          <a:effectLst/>
                        </a:rPr>
                        <a:t>–</a:t>
                      </a:r>
                      <a:r>
                        <a:rPr lang="en-US" sz="1000" b="0" spc="-175" dirty="0">
                          <a:effectLst/>
                        </a:rPr>
                        <a:t> </a:t>
                      </a:r>
                      <a:r>
                        <a:rPr lang="en-US" sz="1000" b="0" dirty="0">
                          <a:effectLst/>
                        </a:rPr>
                        <a:t>more specifically the expected benefits</a:t>
                      </a:r>
                      <a:r>
                        <a:rPr lang="en-US" sz="1000" b="0" spc="-160" dirty="0">
                          <a:effectLst/>
                        </a:rPr>
                        <a:t> </a:t>
                      </a:r>
                      <a:r>
                        <a:rPr lang="en-US" sz="1000" b="0" dirty="0">
                          <a:effectLst/>
                        </a:rPr>
                        <a:t>to</a:t>
                      </a:r>
                      <a:r>
                        <a:rPr lang="en-US" sz="1000" b="0" spc="-155" dirty="0">
                          <a:effectLst/>
                        </a:rPr>
                        <a:t> </a:t>
                      </a:r>
                      <a:r>
                        <a:rPr lang="en-US" sz="1000" b="0" dirty="0">
                          <a:effectLst/>
                        </a:rPr>
                        <a:t>the</a:t>
                      </a:r>
                      <a:r>
                        <a:rPr lang="en-US" sz="1000" b="0" spc="-155" dirty="0">
                          <a:effectLst/>
                        </a:rPr>
                        <a:t> </a:t>
                      </a:r>
                      <a:r>
                        <a:rPr lang="en-US" sz="1000" b="0" dirty="0">
                          <a:effectLst/>
                        </a:rPr>
                        <a:t>target</a:t>
                      </a:r>
                      <a:r>
                        <a:rPr lang="en-US" sz="1000" b="0" spc="-160" dirty="0">
                          <a:effectLst/>
                        </a:rPr>
                        <a:t> </a:t>
                      </a:r>
                      <a:r>
                        <a:rPr lang="en-US" sz="1000" b="0" dirty="0">
                          <a:effectLst/>
                        </a:rPr>
                        <a:t>group(s)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68580">
                        <a:lnSpc>
                          <a:spcPts val="1040"/>
                        </a:lnSpc>
                        <a:spcBef>
                          <a:spcPts val="340"/>
                        </a:spcBef>
                        <a:spcAft>
                          <a:spcPts val="0"/>
                        </a:spcAft>
                      </a:pPr>
                      <a:r>
                        <a:rPr lang="en-US" sz="1000" dirty="0">
                          <a:effectLst/>
                        </a:rPr>
                        <a:t>Helps answer the question</a:t>
                      </a:r>
                    </a:p>
                    <a:p>
                      <a:pPr marL="68580" marR="40640">
                        <a:lnSpc>
                          <a:spcPct val="96000"/>
                        </a:lnSpc>
                        <a:spcBef>
                          <a:spcPts val="20"/>
                        </a:spcBef>
                        <a:spcAft>
                          <a:spcPts val="0"/>
                        </a:spcAft>
                      </a:pPr>
                      <a:r>
                        <a:rPr lang="en-US" sz="1000" dirty="0">
                          <a:effectLst/>
                        </a:rPr>
                        <a:t>‘How</a:t>
                      </a:r>
                      <a:r>
                        <a:rPr lang="en-US" sz="1000" spc="-155" dirty="0">
                          <a:effectLst/>
                        </a:rPr>
                        <a:t> </a:t>
                      </a:r>
                      <a:r>
                        <a:rPr lang="en-US" sz="1000" dirty="0">
                          <a:effectLst/>
                        </a:rPr>
                        <a:t>will</a:t>
                      </a:r>
                      <a:r>
                        <a:rPr lang="en-US" sz="1000" spc="-155" dirty="0">
                          <a:effectLst/>
                        </a:rPr>
                        <a:t> </a:t>
                      </a:r>
                      <a:r>
                        <a:rPr lang="en-US" sz="1000" dirty="0">
                          <a:effectLst/>
                        </a:rPr>
                        <a:t>we</a:t>
                      </a:r>
                      <a:r>
                        <a:rPr lang="en-US" sz="1000" spc="-150" dirty="0">
                          <a:effectLst/>
                        </a:rPr>
                        <a:t> </a:t>
                      </a:r>
                      <a:r>
                        <a:rPr lang="en-US" sz="1000" dirty="0">
                          <a:effectLst/>
                        </a:rPr>
                        <a:t>know</a:t>
                      </a:r>
                      <a:r>
                        <a:rPr lang="en-US" sz="1000" spc="-155" dirty="0">
                          <a:effectLst/>
                        </a:rPr>
                        <a:t> </a:t>
                      </a:r>
                      <a:r>
                        <a:rPr lang="en-US" sz="1000" dirty="0">
                          <a:effectLst/>
                        </a:rPr>
                        <a:t>if</a:t>
                      </a:r>
                      <a:r>
                        <a:rPr lang="en-US" sz="1000" spc="-150" dirty="0">
                          <a:effectLst/>
                        </a:rPr>
                        <a:t> </a:t>
                      </a:r>
                      <a:r>
                        <a:rPr lang="en-US" sz="1000" dirty="0">
                          <a:effectLst/>
                        </a:rPr>
                        <a:t>the</a:t>
                      </a:r>
                      <a:r>
                        <a:rPr lang="en-US" sz="1000" spc="-155" dirty="0">
                          <a:effectLst/>
                        </a:rPr>
                        <a:t> </a:t>
                      </a:r>
                      <a:r>
                        <a:rPr lang="en-US" sz="1000" dirty="0">
                          <a:effectLst/>
                        </a:rPr>
                        <a:t>purpose has been achieved’? Should include</a:t>
                      </a:r>
                      <a:r>
                        <a:rPr lang="en-US" sz="1000" spc="-130" dirty="0">
                          <a:effectLst/>
                        </a:rPr>
                        <a:t> </a:t>
                      </a:r>
                      <a:r>
                        <a:rPr lang="en-US" sz="1000" dirty="0">
                          <a:effectLst/>
                        </a:rPr>
                        <a:t>appropriate</a:t>
                      </a:r>
                      <a:r>
                        <a:rPr lang="en-US" sz="1000" spc="-130" dirty="0">
                          <a:effectLst/>
                        </a:rPr>
                        <a:t> </a:t>
                      </a:r>
                      <a:r>
                        <a:rPr lang="en-US" sz="1000" dirty="0">
                          <a:effectLst/>
                        </a:rPr>
                        <a:t>details</a:t>
                      </a:r>
                    </a:p>
                    <a:p>
                      <a:pPr marL="68580">
                        <a:lnSpc>
                          <a:spcPts val="1010"/>
                        </a:lnSpc>
                        <a:spcAft>
                          <a:spcPts val="0"/>
                        </a:spcAft>
                      </a:pPr>
                      <a:r>
                        <a:rPr lang="en-US" sz="1000" dirty="0">
                          <a:effectLst/>
                        </a:rPr>
                        <a:t>of quantity, quality and time.</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06375">
                        <a:lnSpc>
                          <a:spcPct val="97000"/>
                        </a:lnSpc>
                        <a:spcBef>
                          <a:spcPts val="360"/>
                        </a:spcBef>
                        <a:spcAft>
                          <a:spcPts val="0"/>
                        </a:spcAft>
                      </a:pPr>
                      <a:r>
                        <a:rPr lang="en-US" sz="1000" dirty="0">
                          <a:effectLst/>
                        </a:rPr>
                        <a:t>Sources of information and methods</a:t>
                      </a:r>
                      <a:r>
                        <a:rPr lang="en-US" sz="1000" spc="-125" dirty="0">
                          <a:effectLst/>
                        </a:rPr>
                        <a:t> </a:t>
                      </a:r>
                      <a:r>
                        <a:rPr lang="en-US" sz="1000" dirty="0">
                          <a:effectLst/>
                        </a:rPr>
                        <a:t>used</a:t>
                      </a:r>
                      <a:r>
                        <a:rPr lang="en-US" sz="1000" spc="-120" dirty="0">
                          <a:effectLst/>
                        </a:rPr>
                        <a:t> </a:t>
                      </a:r>
                      <a:r>
                        <a:rPr lang="en-US" sz="1000" dirty="0">
                          <a:effectLst/>
                        </a:rPr>
                        <a:t>to</a:t>
                      </a:r>
                      <a:r>
                        <a:rPr lang="en-US" sz="1000" spc="-120" dirty="0">
                          <a:effectLst/>
                        </a:rPr>
                        <a:t> </a:t>
                      </a:r>
                      <a:r>
                        <a:rPr lang="en-US" sz="1000" dirty="0">
                          <a:effectLst/>
                        </a:rPr>
                        <a:t>collect</a:t>
                      </a:r>
                      <a:r>
                        <a:rPr lang="en-US" sz="1000" spc="-125" dirty="0">
                          <a:effectLst/>
                        </a:rPr>
                        <a:t> </a:t>
                      </a:r>
                      <a:r>
                        <a:rPr lang="en-US" sz="1000" dirty="0">
                          <a:effectLst/>
                        </a:rPr>
                        <a:t>and report</a:t>
                      </a:r>
                      <a:r>
                        <a:rPr lang="en-US" sz="1000" spc="-120" dirty="0">
                          <a:effectLst/>
                        </a:rPr>
                        <a:t> </a:t>
                      </a:r>
                      <a:r>
                        <a:rPr lang="en-US" sz="1000" dirty="0">
                          <a:effectLst/>
                        </a:rPr>
                        <a:t>it</a:t>
                      </a:r>
                      <a:r>
                        <a:rPr lang="en-US" sz="1000" spc="-115" dirty="0">
                          <a:effectLst/>
                        </a:rPr>
                        <a:t> </a:t>
                      </a:r>
                      <a:r>
                        <a:rPr lang="en-US" sz="1000" dirty="0">
                          <a:effectLst/>
                        </a:rPr>
                        <a:t>(including</a:t>
                      </a:r>
                      <a:r>
                        <a:rPr lang="en-US" sz="1000" spc="-115" dirty="0">
                          <a:effectLst/>
                        </a:rPr>
                        <a:t> </a:t>
                      </a:r>
                      <a:r>
                        <a:rPr lang="en-US" sz="1000" dirty="0">
                          <a:effectLst/>
                        </a:rPr>
                        <a:t>who</a:t>
                      </a:r>
                      <a:r>
                        <a:rPr lang="en-US" sz="1000" spc="-115" dirty="0">
                          <a:effectLst/>
                        </a:rPr>
                        <a:t> </a:t>
                      </a:r>
                      <a:r>
                        <a:rPr lang="en-US" sz="1000" dirty="0">
                          <a:effectLst/>
                        </a:rPr>
                        <a:t>and when/how</a:t>
                      </a:r>
                      <a:r>
                        <a:rPr lang="en-US" sz="1000" spc="-135" dirty="0">
                          <a:effectLst/>
                        </a:rPr>
                        <a:t> </a:t>
                      </a:r>
                      <a:r>
                        <a:rPr lang="en-US" sz="1000" dirty="0">
                          <a:effectLst/>
                        </a:rPr>
                        <a:t>frequently)</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97790">
                        <a:lnSpc>
                          <a:spcPct val="97000"/>
                        </a:lnSpc>
                        <a:spcBef>
                          <a:spcPts val="360"/>
                        </a:spcBef>
                        <a:spcAft>
                          <a:spcPts val="0"/>
                        </a:spcAft>
                      </a:pPr>
                      <a:r>
                        <a:rPr lang="en-US" sz="1000" b="0" dirty="0">
                          <a:effectLst/>
                        </a:rPr>
                        <a:t>What conditions external to the project are necessary for achievement of purpose to contribute to the goal? What risks need to be monitored during implementation?</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132230176"/>
                  </a:ext>
                </a:extLst>
              </a:tr>
              <a:tr h="1103023">
                <a:tc>
                  <a:txBody>
                    <a:bodyPr/>
                    <a:lstStyle/>
                    <a:p>
                      <a:pPr marL="71755">
                        <a:lnSpc>
                          <a:spcPts val="1040"/>
                        </a:lnSpc>
                        <a:spcBef>
                          <a:spcPts val="340"/>
                        </a:spcBef>
                        <a:spcAft>
                          <a:spcPts val="0"/>
                        </a:spcAft>
                      </a:pPr>
                      <a:r>
                        <a:rPr lang="en-US" sz="1000" dirty="0">
                          <a:effectLst/>
                        </a:rPr>
                        <a:t>Results</a:t>
                      </a:r>
                      <a:r>
                        <a:rPr lang="tr-TR" sz="1000" dirty="0">
                          <a:effectLst/>
                        </a:rPr>
                        <a:t>/</a:t>
                      </a:r>
                      <a:r>
                        <a:rPr lang="tr-TR" sz="1000" dirty="0" err="1">
                          <a:effectLst/>
                        </a:rPr>
                        <a:t>Outputs</a:t>
                      </a:r>
                      <a:r>
                        <a:rPr lang="en-US" sz="1000" dirty="0">
                          <a:effectLst/>
                        </a:rPr>
                        <a:t>:</a:t>
                      </a:r>
                    </a:p>
                    <a:p>
                      <a:pPr marL="71755">
                        <a:lnSpc>
                          <a:spcPct val="96000"/>
                        </a:lnSpc>
                        <a:spcBef>
                          <a:spcPts val="20"/>
                        </a:spcBef>
                        <a:spcAft>
                          <a:spcPts val="0"/>
                        </a:spcAft>
                      </a:pPr>
                      <a:r>
                        <a:rPr lang="en-US" sz="1000" b="0" dirty="0">
                          <a:effectLst/>
                        </a:rPr>
                        <a:t>The direct/tangible results (good and services) that the project delivers, and which are largely under project management’s control</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68580" marR="86360">
                        <a:lnSpc>
                          <a:spcPct val="98000"/>
                        </a:lnSpc>
                        <a:spcBef>
                          <a:spcPts val="350"/>
                        </a:spcBef>
                        <a:spcAft>
                          <a:spcPts val="0"/>
                        </a:spcAft>
                      </a:pPr>
                      <a:r>
                        <a:rPr lang="en-US" sz="1000">
                          <a:effectLst/>
                        </a:rPr>
                        <a:t>Helps answer the question ‘How</a:t>
                      </a:r>
                      <a:r>
                        <a:rPr lang="en-US" sz="1000" spc="-145">
                          <a:effectLst/>
                        </a:rPr>
                        <a:t> </a:t>
                      </a:r>
                      <a:r>
                        <a:rPr lang="en-US" sz="1000">
                          <a:effectLst/>
                        </a:rPr>
                        <a:t>will</a:t>
                      </a:r>
                      <a:r>
                        <a:rPr lang="en-US" sz="1000" spc="-140">
                          <a:effectLst/>
                        </a:rPr>
                        <a:t> </a:t>
                      </a:r>
                      <a:r>
                        <a:rPr lang="en-US" sz="1000">
                          <a:effectLst/>
                        </a:rPr>
                        <a:t>we</a:t>
                      </a:r>
                      <a:r>
                        <a:rPr lang="en-US" sz="1000" spc="-145">
                          <a:effectLst/>
                        </a:rPr>
                        <a:t> </a:t>
                      </a:r>
                      <a:r>
                        <a:rPr lang="en-US" sz="1000">
                          <a:effectLst/>
                        </a:rPr>
                        <a:t>know</a:t>
                      </a:r>
                      <a:r>
                        <a:rPr lang="en-US" sz="1000" spc="-140">
                          <a:effectLst/>
                        </a:rPr>
                        <a:t> </a:t>
                      </a:r>
                      <a:r>
                        <a:rPr lang="en-US" sz="1000">
                          <a:effectLst/>
                        </a:rPr>
                        <a:t>if</a:t>
                      </a:r>
                      <a:r>
                        <a:rPr lang="en-US" sz="1000" spc="-145">
                          <a:effectLst/>
                        </a:rPr>
                        <a:t> </a:t>
                      </a:r>
                      <a:r>
                        <a:rPr lang="en-US" sz="1000">
                          <a:effectLst/>
                        </a:rPr>
                        <a:t>the</a:t>
                      </a:r>
                      <a:r>
                        <a:rPr lang="en-US" sz="1000" spc="-140">
                          <a:effectLst/>
                        </a:rPr>
                        <a:t> </a:t>
                      </a:r>
                      <a:r>
                        <a:rPr lang="en-US" sz="1000">
                          <a:effectLst/>
                        </a:rPr>
                        <a:t>results have been delivered’? Should include appropriate details of quantity,</a:t>
                      </a:r>
                      <a:r>
                        <a:rPr lang="en-US" sz="1000" spc="-145">
                          <a:effectLst/>
                        </a:rPr>
                        <a:t> </a:t>
                      </a:r>
                      <a:r>
                        <a:rPr lang="en-US" sz="1000">
                          <a:effectLst/>
                        </a:rPr>
                        <a:t>quality</a:t>
                      </a:r>
                      <a:r>
                        <a:rPr lang="en-US" sz="1000" spc="-140">
                          <a:effectLst/>
                        </a:rPr>
                        <a:t> </a:t>
                      </a:r>
                      <a:r>
                        <a:rPr lang="en-US" sz="1000">
                          <a:effectLst/>
                        </a:rPr>
                        <a:t>and</a:t>
                      </a:r>
                      <a:r>
                        <a:rPr lang="en-US" sz="1000" spc="-145">
                          <a:effectLst/>
                        </a:rPr>
                        <a:t> </a:t>
                      </a:r>
                      <a:r>
                        <a:rPr lang="en-US" sz="1000">
                          <a:effectLst/>
                        </a:rPr>
                        <a:t>time.</a:t>
                      </a:r>
                      <a:endParaRPr lang="en-US" sz="10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15265">
                        <a:lnSpc>
                          <a:spcPct val="97000"/>
                        </a:lnSpc>
                        <a:spcBef>
                          <a:spcPts val="360"/>
                        </a:spcBef>
                        <a:spcAft>
                          <a:spcPts val="0"/>
                        </a:spcAft>
                      </a:pPr>
                      <a:r>
                        <a:rPr lang="en-US" sz="1000" dirty="0">
                          <a:effectLst/>
                        </a:rPr>
                        <a:t>Sources</a:t>
                      </a:r>
                      <a:r>
                        <a:rPr lang="en-US" sz="1000" spc="-100" dirty="0">
                          <a:effectLst/>
                        </a:rPr>
                        <a:t> </a:t>
                      </a:r>
                      <a:r>
                        <a:rPr lang="en-US" sz="1000" dirty="0">
                          <a:effectLst/>
                        </a:rPr>
                        <a:t>of</a:t>
                      </a:r>
                      <a:r>
                        <a:rPr lang="en-US" sz="1000" spc="-100" dirty="0">
                          <a:effectLst/>
                        </a:rPr>
                        <a:t> </a:t>
                      </a:r>
                      <a:r>
                        <a:rPr lang="en-US" sz="1000" dirty="0">
                          <a:effectLst/>
                        </a:rPr>
                        <a:t>information</a:t>
                      </a:r>
                      <a:r>
                        <a:rPr lang="en-US" sz="1000" spc="-100" dirty="0">
                          <a:effectLst/>
                        </a:rPr>
                        <a:t> </a:t>
                      </a:r>
                      <a:r>
                        <a:rPr lang="en-US" sz="1000" dirty="0">
                          <a:effectLst/>
                        </a:rPr>
                        <a:t>and methods</a:t>
                      </a:r>
                      <a:r>
                        <a:rPr lang="en-US" sz="1000" spc="-135" dirty="0">
                          <a:effectLst/>
                        </a:rPr>
                        <a:t> </a:t>
                      </a:r>
                      <a:r>
                        <a:rPr lang="en-US" sz="1000" dirty="0">
                          <a:effectLst/>
                        </a:rPr>
                        <a:t>used</a:t>
                      </a:r>
                      <a:r>
                        <a:rPr lang="en-US" sz="1000" spc="-135" dirty="0">
                          <a:effectLst/>
                        </a:rPr>
                        <a:t> </a:t>
                      </a:r>
                      <a:r>
                        <a:rPr lang="en-US" sz="1000" dirty="0">
                          <a:effectLst/>
                        </a:rPr>
                        <a:t>to</a:t>
                      </a:r>
                      <a:r>
                        <a:rPr lang="en-US" sz="1000" spc="-135" dirty="0">
                          <a:effectLst/>
                        </a:rPr>
                        <a:t> </a:t>
                      </a:r>
                      <a:r>
                        <a:rPr lang="en-US" sz="1000" dirty="0">
                          <a:effectLst/>
                        </a:rPr>
                        <a:t>collect</a:t>
                      </a:r>
                      <a:r>
                        <a:rPr lang="en-US" sz="1000" spc="-135" dirty="0">
                          <a:effectLst/>
                        </a:rPr>
                        <a:t> </a:t>
                      </a:r>
                      <a:r>
                        <a:rPr lang="en-US" sz="1000" dirty="0">
                          <a:effectLst/>
                        </a:rPr>
                        <a:t>and report</a:t>
                      </a:r>
                      <a:r>
                        <a:rPr lang="en-US" sz="1000" spc="-130" dirty="0">
                          <a:effectLst/>
                        </a:rPr>
                        <a:t> </a:t>
                      </a:r>
                      <a:r>
                        <a:rPr lang="en-US" sz="1000" dirty="0">
                          <a:effectLst/>
                        </a:rPr>
                        <a:t>it</a:t>
                      </a:r>
                      <a:r>
                        <a:rPr lang="en-US" sz="1000" spc="-125" dirty="0">
                          <a:effectLst/>
                        </a:rPr>
                        <a:t> </a:t>
                      </a:r>
                      <a:r>
                        <a:rPr lang="en-US" sz="1000" dirty="0">
                          <a:effectLst/>
                        </a:rPr>
                        <a:t>(including</a:t>
                      </a:r>
                      <a:r>
                        <a:rPr lang="en-US" sz="1000" spc="-125" dirty="0">
                          <a:effectLst/>
                        </a:rPr>
                        <a:t> </a:t>
                      </a:r>
                      <a:r>
                        <a:rPr lang="en-US" sz="1000" dirty="0">
                          <a:effectLst/>
                        </a:rPr>
                        <a:t>who</a:t>
                      </a:r>
                      <a:r>
                        <a:rPr lang="en-US" sz="1000" spc="-125" dirty="0">
                          <a:effectLst/>
                        </a:rPr>
                        <a:t> </a:t>
                      </a:r>
                      <a:r>
                        <a:rPr lang="en-US" sz="1000" dirty="0">
                          <a:effectLst/>
                        </a:rPr>
                        <a:t>and when/how</a:t>
                      </a:r>
                      <a:r>
                        <a:rPr lang="en-US" sz="1000" spc="-140" dirty="0">
                          <a:effectLst/>
                        </a:rPr>
                        <a:t> </a:t>
                      </a:r>
                      <a:r>
                        <a:rPr lang="en-US" sz="1000" dirty="0">
                          <a:effectLst/>
                        </a:rPr>
                        <a:t>frequently)</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a:lnSpc>
                          <a:spcPct val="98000"/>
                        </a:lnSpc>
                        <a:spcBef>
                          <a:spcPts val="350"/>
                        </a:spcBef>
                        <a:spcAft>
                          <a:spcPts val="0"/>
                        </a:spcAft>
                      </a:pPr>
                      <a:r>
                        <a:rPr lang="en-US" sz="1000" b="0" dirty="0">
                          <a:effectLst/>
                        </a:rPr>
                        <a:t>What factors outside the control of project management are necessary for progress from outputs to purpose? What risks?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480592388"/>
                  </a:ext>
                </a:extLst>
              </a:tr>
              <a:tr h="1266020">
                <a:tc>
                  <a:txBody>
                    <a:bodyPr/>
                    <a:lstStyle/>
                    <a:p>
                      <a:pPr marL="71755">
                        <a:lnSpc>
                          <a:spcPts val="1040"/>
                        </a:lnSpc>
                        <a:spcBef>
                          <a:spcPts val="340"/>
                        </a:spcBef>
                        <a:spcAft>
                          <a:spcPts val="0"/>
                        </a:spcAft>
                      </a:pPr>
                      <a:r>
                        <a:rPr lang="en-US" sz="1000" b="1" dirty="0">
                          <a:effectLst/>
                        </a:rPr>
                        <a:t>Activities</a:t>
                      </a:r>
                      <a:r>
                        <a:rPr lang="tr-TR" sz="1000" b="1" dirty="0">
                          <a:effectLst/>
                        </a:rPr>
                        <a:t>/</a:t>
                      </a:r>
                      <a:r>
                        <a:rPr lang="tr-TR" sz="1000" b="1" dirty="0" err="1">
                          <a:effectLst/>
                        </a:rPr>
                        <a:t>Tasks</a:t>
                      </a:r>
                      <a:r>
                        <a:rPr lang="en-US" sz="1000" b="1" dirty="0">
                          <a:effectLst/>
                        </a:rPr>
                        <a:t>:</a:t>
                      </a:r>
                    </a:p>
                    <a:p>
                      <a:pPr marL="71755" marR="191770" algn="just">
                        <a:lnSpc>
                          <a:spcPct val="97000"/>
                        </a:lnSpc>
                        <a:spcBef>
                          <a:spcPts val="15"/>
                        </a:spcBef>
                        <a:spcAft>
                          <a:spcPts val="0"/>
                        </a:spcAft>
                      </a:pPr>
                      <a:r>
                        <a:rPr lang="en-US" sz="1000" b="0" dirty="0">
                          <a:effectLst/>
                        </a:rPr>
                        <a:t>The</a:t>
                      </a:r>
                      <a:r>
                        <a:rPr lang="en-US" sz="1000" b="0" spc="-140" dirty="0">
                          <a:effectLst/>
                        </a:rPr>
                        <a:t> </a:t>
                      </a:r>
                      <a:r>
                        <a:rPr lang="en-US" sz="1000" b="0" dirty="0">
                          <a:effectLst/>
                        </a:rPr>
                        <a:t>tasks</a:t>
                      </a:r>
                      <a:r>
                        <a:rPr lang="en-US" sz="1000" b="0" spc="-140" dirty="0">
                          <a:effectLst/>
                        </a:rPr>
                        <a:t> </a:t>
                      </a:r>
                      <a:r>
                        <a:rPr lang="en-US" sz="1000" b="1" dirty="0">
                          <a:effectLst/>
                        </a:rPr>
                        <a:t>(</a:t>
                      </a:r>
                      <a:r>
                        <a:rPr lang="en-US" sz="1000" b="0" dirty="0">
                          <a:effectLst/>
                        </a:rPr>
                        <a:t>work</a:t>
                      </a:r>
                      <a:r>
                        <a:rPr lang="en-US" sz="1000" b="0" spc="-140" dirty="0">
                          <a:effectLst/>
                        </a:rPr>
                        <a:t> </a:t>
                      </a:r>
                      <a:r>
                        <a:rPr lang="en-US" sz="1000" b="0" dirty="0">
                          <a:effectLst/>
                        </a:rPr>
                        <a:t>programme) that</a:t>
                      </a:r>
                      <a:r>
                        <a:rPr lang="en-US" sz="1000" b="0" spc="-145" dirty="0">
                          <a:effectLst/>
                        </a:rPr>
                        <a:t> </a:t>
                      </a:r>
                      <a:r>
                        <a:rPr lang="en-US" sz="1000" b="0" dirty="0">
                          <a:effectLst/>
                        </a:rPr>
                        <a:t>need</a:t>
                      </a:r>
                      <a:r>
                        <a:rPr lang="en-US" sz="1000" b="0" spc="-140" dirty="0">
                          <a:effectLst/>
                        </a:rPr>
                        <a:t> </a:t>
                      </a:r>
                      <a:r>
                        <a:rPr lang="en-US" sz="1000" b="0" dirty="0">
                          <a:effectLst/>
                        </a:rPr>
                        <a:t>to</a:t>
                      </a:r>
                      <a:r>
                        <a:rPr lang="en-US" sz="1000" b="0" spc="-140" dirty="0">
                          <a:effectLst/>
                        </a:rPr>
                        <a:t> </a:t>
                      </a:r>
                      <a:r>
                        <a:rPr lang="en-US" sz="1000" b="0" dirty="0">
                          <a:effectLst/>
                        </a:rPr>
                        <a:t>be</a:t>
                      </a:r>
                      <a:r>
                        <a:rPr lang="en-US" sz="1000" b="0" spc="-140" dirty="0">
                          <a:effectLst/>
                        </a:rPr>
                        <a:t> </a:t>
                      </a:r>
                      <a:r>
                        <a:rPr lang="en-US" sz="1000" b="0" dirty="0">
                          <a:effectLst/>
                        </a:rPr>
                        <a:t>carried</a:t>
                      </a:r>
                      <a:r>
                        <a:rPr lang="en-US" sz="1000" b="0" spc="-140" dirty="0">
                          <a:effectLst/>
                        </a:rPr>
                        <a:t> </a:t>
                      </a:r>
                      <a:r>
                        <a:rPr lang="en-US" sz="1000" b="0" dirty="0">
                          <a:effectLst/>
                        </a:rPr>
                        <a:t>out</a:t>
                      </a:r>
                      <a:r>
                        <a:rPr lang="en-US" sz="1000" b="0" spc="-145" dirty="0">
                          <a:effectLst/>
                        </a:rPr>
                        <a:t> </a:t>
                      </a:r>
                      <a:r>
                        <a:rPr lang="en-US" sz="1000" b="0" dirty="0">
                          <a:effectLst/>
                        </a:rPr>
                        <a:t>to deliver</a:t>
                      </a:r>
                      <a:r>
                        <a:rPr lang="en-US" sz="1000" b="0" spc="-95" dirty="0">
                          <a:effectLst/>
                        </a:rPr>
                        <a:t> </a:t>
                      </a:r>
                      <a:r>
                        <a:rPr lang="en-US" sz="1000" b="0" dirty="0">
                          <a:effectLst/>
                        </a:rPr>
                        <a:t>the</a:t>
                      </a:r>
                      <a:r>
                        <a:rPr lang="en-US" sz="1000" b="0" spc="-90" dirty="0">
                          <a:effectLst/>
                        </a:rPr>
                        <a:t> </a:t>
                      </a:r>
                      <a:r>
                        <a:rPr lang="en-US" sz="1000" b="0" dirty="0">
                          <a:effectLst/>
                        </a:rPr>
                        <a:t>planned</a:t>
                      </a:r>
                      <a:r>
                        <a:rPr lang="en-US" sz="1000" b="0" spc="-90" dirty="0">
                          <a:effectLst/>
                        </a:rPr>
                        <a:t> </a:t>
                      </a:r>
                      <a:r>
                        <a:rPr lang="en-US" sz="1000" b="0" dirty="0">
                          <a:effectLst/>
                        </a:rPr>
                        <a:t>results</a:t>
                      </a:r>
                      <a:r>
                        <a:rPr lang="tr-TR" sz="1000" b="0" dirty="0">
                          <a:effectLst/>
                        </a:rPr>
                        <a:t> </a:t>
                      </a:r>
                      <a:r>
                        <a:rPr lang="en-US" sz="1000" b="0" dirty="0">
                          <a:effectLst/>
                        </a:rPr>
                        <a:t>(optional within the matrix itself)</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222250" marR="242570" indent="-131445">
                        <a:lnSpc>
                          <a:spcPct val="93000"/>
                        </a:lnSpc>
                        <a:spcBef>
                          <a:spcPts val="350"/>
                        </a:spcBef>
                        <a:spcAft>
                          <a:spcPts val="0"/>
                        </a:spcAft>
                      </a:pPr>
                      <a:r>
                        <a:rPr lang="en-US" sz="1000" b="0" dirty="0">
                          <a:effectLst/>
                        </a:rPr>
                        <a:t>(sometimes a summary of</a:t>
                      </a:r>
                      <a:r>
                        <a:rPr lang="tr-TR" sz="1000" b="0" dirty="0">
                          <a:effectLst/>
                        </a:rPr>
                        <a:t> </a:t>
                      </a:r>
                      <a:r>
                        <a:rPr lang="en-US" sz="1000" b="0" dirty="0">
                          <a:effectLst/>
                        </a:rPr>
                        <a:t>resources/means is provided in this box)</a:t>
                      </a:r>
                      <a:r>
                        <a:rPr lang="tr-TR" sz="1000" b="0" dirty="0">
                          <a:effectLst/>
                        </a:rPr>
                        <a:t> </a:t>
                      </a:r>
                      <a:r>
                        <a:rPr lang="tr-TR" sz="1000" b="0" dirty="0" err="1">
                          <a:effectLst/>
                        </a:rPr>
                        <a:t>Means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0485" marR="271780" algn="ctr">
                        <a:lnSpc>
                          <a:spcPct val="93000"/>
                        </a:lnSpc>
                        <a:spcBef>
                          <a:spcPts val="350"/>
                        </a:spcBef>
                        <a:spcAft>
                          <a:spcPts val="0"/>
                        </a:spcAft>
                      </a:pPr>
                      <a:r>
                        <a:rPr lang="en-US" sz="1000" b="0" dirty="0">
                          <a:effectLst/>
                        </a:rPr>
                        <a:t>(sometimes a summary of costs/budget is provided</a:t>
                      </a:r>
                    </a:p>
                    <a:p>
                      <a:pPr marL="70485" marR="160655" algn="ctr">
                        <a:lnSpc>
                          <a:spcPts val="1040"/>
                        </a:lnSpc>
                        <a:spcAft>
                          <a:spcPts val="0"/>
                        </a:spcAft>
                      </a:pPr>
                      <a:r>
                        <a:rPr lang="en-US" sz="1000" b="0" dirty="0">
                          <a:effectLst/>
                        </a:rPr>
                        <a:t>in this box)</a:t>
                      </a:r>
                      <a:r>
                        <a:rPr lang="tr-TR" sz="1000" b="0" dirty="0">
                          <a:effectLst/>
                        </a:rPr>
                        <a:t> </a:t>
                      </a:r>
                      <a:r>
                        <a:rPr lang="tr-TR" sz="1000" b="0" dirty="0" err="1">
                          <a:effectLst/>
                        </a:rPr>
                        <a:t>Costs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97790">
                        <a:lnSpc>
                          <a:spcPct val="97000"/>
                        </a:lnSpc>
                        <a:spcBef>
                          <a:spcPts val="360"/>
                        </a:spcBef>
                        <a:spcAft>
                          <a:spcPts val="0"/>
                        </a:spcAft>
                      </a:pPr>
                      <a:r>
                        <a:rPr lang="en-US" sz="1000" b="0" dirty="0">
                          <a:effectLst/>
                        </a:rPr>
                        <a:t>Assumptions (factors outside project management’s control) that may impact on the activity-result linkage</a:t>
                      </a:r>
                      <a:r>
                        <a:rPr lang="tr-TR" sz="1000" b="0" dirty="0">
                          <a:effectLst/>
                        </a:rPr>
                        <a:t> </a:t>
                      </a:r>
                      <a:r>
                        <a:rPr lang="en-US" sz="1000" b="0" dirty="0">
                          <a:effectLst/>
                        </a:rPr>
                        <a:t>What external factors are necessary for activities to generate planned outputs? What risks?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307803740"/>
                  </a:ext>
                </a:extLst>
              </a:tr>
            </a:tbl>
          </a:graphicData>
        </a:graphic>
      </p:graphicFrame>
      <p:sp>
        <p:nvSpPr>
          <p:cNvPr id="9" name="Rectangle 1">
            <a:extLst>
              <a:ext uri="{FF2B5EF4-FFF2-40B4-BE49-F238E27FC236}">
                <a16:creationId xmlns:a16="http://schemas.microsoft.com/office/drawing/2014/main" id="{420B4E4E-E53E-44A4-8CEE-74A1F34E181C}"/>
              </a:ext>
            </a:extLst>
          </p:cNvPr>
          <p:cNvSpPr>
            <a:spLocks noChangeArrowheads="1"/>
          </p:cNvSpPr>
          <p:nvPr/>
        </p:nvSpPr>
        <p:spPr bwMode="auto">
          <a:xfrm>
            <a:off x="3328988" y="21631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Dikdörtgen 10">
            <a:extLst>
              <a:ext uri="{FF2B5EF4-FFF2-40B4-BE49-F238E27FC236}">
                <a16:creationId xmlns:a16="http://schemas.microsoft.com/office/drawing/2014/main" id="{9961EB99-557F-4F77-8650-23E29F832827}"/>
              </a:ext>
            </a:extLst>
          </p:cNvPr>
          <p:cNvSpPr/>
          <p:nvPr/>
        </p:nvSpPr>
        <p:spPr>
          <a:xfrm>
            <a:off x="4994273" y="2616374"/>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en-US" dirty="0"/>
              <a:t>1</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2" name="Dikdörtgen 11">
            <a:extLst>
              <a:ext uri="{FF2B5EF4-FFF2-40B4-BE49-F238E27FC236}">
                <a16:creationId xmlns:a16="http://schemas.microsoft.com/office/drawing/2014/main" id="{3CC9EDC0-34E0-4D6C-B6C8-B68521E790FF}"/>
              </a:ext>
            </a:extLst>
          </p:cNvPr>
          <p:cNvSpPr/>
          <p:nvPr/>
        </p:nvSpPr>
        <p:spPr>
          <a:xfrm>
            <a:off x="4994274" y="3688539"/>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t>2</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3" name="Dikdörtgen 12">
            <a:extLst>
              <a:ext uri="{FF2B5EF4-FFF2-40B4-BE49-F238E27FC236}">
                <a16:creationId xmlns:a16="http://schemas.microsoft.com/office/drawing/2014/main" id="{4B0A38BD-3608-4345-8BB9-C330CD2309F9}"/>
              </a:ext>
            </a:extLst>
          </p:cNvPr>
          <p:cNvSpPr/>
          <p:nvPr/>
        </p:nvSpPr>
        <p:spPr>
          <a:xfrm>
            <a:off x="5004891" y="4664636"/>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3</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4" name="Dikdörtgen 13">
            <a:extLst>
              <a:ext uri="{FF2B5EF4-FFF2-40B4-BE49-F238E27FC236}">
                <a16:creationId xmlns:a16="http://schemas.microsoft.com/office/drawing/2014/main" id="{353064CB-7ED1-4446-9C87-46FF8DF2518D}"/>
              </a:ext>
            </a:extLst>
          </p:cNvPr>
          <p:cNvSpPr/>
          <p:nvPr/>
        </p:nvSpPr>
        <p:spPr>
          <a:xfrm>
            <a:off x="4971347" y="5878167"/>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4</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5" name="Dikdörtgen 14">
            <a:extLst>
              <a:ext uri="{FF2B5EF4-FFF2-40B4-BE49-F238E27FC236}">
                <a16:creationId xmlns:a16="http://schemas.microsoft.com/office/drawing/2014/main" id="{57E05403-359F-4963-81FF-A83B45504CA9}"/>
              </a:ext>
            </a:extLst>
          </p:cNvPr>
          <p:cNvSpPr/>
          <p:nvPr/>
        </p:nvSpPr>
        <p:spPr>
          <a:xfrm>
            <a:off x="10192571" y="5879423"/>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5</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6" name="Dikdörtgen 15">
            <a:extLst>
              <a:ext uri="{FF2B5EF4-FFF2-40B4-BE49-F238E27FC236}">
                <a16:creationId xmlns:a16="http://schemas.microsoft.com/office/drawing/2014/main" id="{E9312500-5D9A-44F6-B67E-B9090779497E}"/>
              </a:ext>
            </a:extLst>
          </p:cNvPr>
          <p:cNvSpPr/>
          <p:nvPr/>
        </p:nvSpPr>
        <p:spPr>
          <a:xfrm>
            <a:off x="10306205" y="4619727"/>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6</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7" name="Dikdörtgen 16">
            <a:extLst>
              <a:ext uri="{FF2B5EF4-FFF2-40B4-BE49-F238E27FC236}">
                <a16:creationId xmlns:a16="http://schemas.microsoft.com/office/drawing/2014/main" id="{10942E80-8FA5-485C-A7C3-C63AB872BDE8}"/>
              </a:ext>
            </a:extLst>
          </p:cNvPr>
          <p:cNvSpPr/>
          <p:nvPr/>
        </p:nvSpPr>
        <p:spPr>
          <a:xfrm>
            <a:off x="10192571" y="3616318"/>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7</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8" name="Dikdörtgen 17">
            <a:extLst>
              <a:ext uri="{FF2B5EF4-FFF2-40B4-BE49-F238E27FC236}">
                <a16:creationId xmlns:a16="http://schemas.microsoft.com/office/drawing/2014/main" id="{5DCE5A54-D590-4C17-AA66-D811CF6E5CC4}"/>
              </a:ext>
            </a:extLst>
          </p:cNvPr>
          <p:cNvSpPr/>
          <p:nvPr/>
        </p:nvSpPr>
        <p:spPr>
          <a:xfrm>
            <a:off x="6755239" y="2553024"/>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8</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9" name="Dikdörtgen 18">
            <a:extLst>
              <a:ext uri="{FF2B5EF4-FFF2-40B4-BE49-F238E27FC236}">
                <a16:creationId xmlns:a16="http://schemas.microsoft.com/office/drawing/2014/main" id="{B37B8CBA-8007-4F7D-8F29-CE18520CB694}"/>
              </a:ext>
            </a:extLst>
          </p:cNvPr>
          <p:cNvSpPr/>
          <p:nvPr/>
        </p:nvSpPr>
        <p:spPr>
          <a:xfrm>
            <a:off x="8491786" y="2540148"/>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9</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0" name="Dikdörtgen 19">
            <a:extLst>
              <a:ext uri="{FF2B5EF4-FFF2-40B4-BE49-F238E27FC236}">
                <a16:creationId xmlns:a16="http://schemas.microsoft.com/office/drawing/2014/main" id="{725D865E-F541-4F28-B969-7D2B14D7BB26}"/>
              </a:ext>
            </a:extLst>
          </p:cNvPr>
          <p:cNvSpPr/>
          <p:nvPr/>
        </p:nvSpPr>
        <p:spPr>
          <a:xfrm>
            <a:off x="6663817" y="3628117"/>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10</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1" name="Dikdörtgen 20">
            <a:extLst>
              <a:ext uri="{FF2B5EF4-FFF2-40B4-BE49-F238E27FC236}">
                <a16:creationId xmlns:a16="http://schemas.microsoft.com/office/drawing/2014/main" id="{8B62F2F9-4EA0-4D75-91D6-B7D7B0CA408F}"/>
              </a:ext>
            </a:extLst>
          </p:cNvPr>
          <p:cNvSpPr/>
          <p:nvPr/>
        </p:nvSpPr>
        <p:spPr>
          <a:xfrm>
            <a:off x="8491786" y="3663311"/>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11</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2" name="Dikdörtgen 21">
            <a:extLst>
              <a:ext uri="{FF2B5EF4-FFF2-40B4-BE49-F238E27FC236}">
                <a16:creationId xmlns:a16="http://schemas.microsoft.com/office/drawing/2014/main" id="{5C02CFA9-D4F7-427E-B037-4CE7894B26D2}"/>
              </a:ext>
            </a:extLst>
          </p:cNvPr>
          <p:cNvSpPr/>
          <p:nvPr/>
        </p:nvSpPr>
        <p:spPr>
          <a:xfrm>
            <a:off x="6664397" y="4664636"/>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12</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3" name="Dikdörtgen 22">
            <a:extLst>
              <a:ext uri="{FF2B5EF4-FFF2-40B4-BE49-F238E27FC236}">
                <a16:creationId xmlns:a16="http://schemas.microsoft.com/office/drawing/2014/main" id="{93D313BA-41EA-4B8F-BA82-5A0FE2064BBC}"/>
              </a:ext>
            </a:extLst>
          </p:cNvPr>
          <p:cNvSpPr/>
          <p:nvPr/>
        </p:nvSpPr>
        <p:spPr>
          <a:xfrm>
            <a:off x="8491787" y="4632807"/>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13</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0" name="Dikdörtgen 9">
            <a:extLst>
              <a:ext uri="{FF2B5EF4-FFF2-40B4-BE49-F238E27FC236}">
                <a16:creationId xmlns:a16="http://schemas.microsoft.com/office/drawing/2014/main" id="{A9A150CF-706E-4837-B56C-80F23820DBAF}"/>
              </a:ext>
            </a:extLst>
          </p:cNvPr>
          <p:cNvSpPr/>
          <p:nvPr/>
        </p:nvSpPr>
        <p:spPr>
          <a:xfrm>
            <a:off x="484335" y="2988198"/>
            <a:ext cx="3391808" cy="3785652"/>
          </a:xfrm>
          <a:prstGeom prst="rect">
            <a:avLst/>
          </a:prstGeom>
        </p:spPr>
        <p:txBody>
          <a:bodyPr wrap="square">
            <a:spAutoFit/>
          </a:bodyPr>
          <a:lstStyle/>
          <a:p>
            <a:r>
              <a:rPr lang="tr-TR" sz="2400" dirty="0"/>
              <a:t>T</a:t>
            </a:r>
            <a:r>
              <a:rPr lang="en-US" sz="2400" dirty="0"/>
              <a:t>here is a general sequence to completing the matrix, which starts with the project description (top down), then the assumptions (bottom-up), followed by the indicators and then sources of verification (working across). </a:t>
            </a:r>
          </a:p>
        </p:txBody>
      </p:sp>
      <p:sp>
        <p:nvSpPr>
          <p:cNvPr id="24" name="Dikdörtgen 23">
            <a:extLst>
              <a:ext uri="{FF2B5EF4-FFF2-40B4-BE49-F238E27FC236}">
                <a16:creationId xmlns:a16="http://schemas.microsoft.com/office/drawing/2014/main" id="{FC27BAD3-5272-41AE-802B-C8DDE7D7CD34}"/>
              </a:ext>
            </a:extLst>
          </p:cNvPr>
          <p:cNvSpPr/>
          <p:nvPr/>
        </p:nvSpPr>
        <p:spPr>
          <a:xfrm>
            <a:off x="9153525" y="6404518"/>
            <a:ext cx="172301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t>Prerequisites</a:t>
            </a:r>
          </a:p>
        </p:txBody>
      </p:sp>
      <p:sp>
        <p:nvSpPr>
          <p:cNvPr id="26" name="TextBox 25"/>
          <p:cNvSpPr txBox="1"/>
          <p:nvPr/>
        </p:nvSpPr>
        <p:spPr>
          <a:xfrm flipH="1">
            <a:off x="53420" y="6404518"/>
            <a:ext cx="772428" cy="369332"/>
          </a:xfrm>
          <a:prstGeom prst="rect">
            <a:avLst/>
          </a:prstGeom>
          <a:noFill/>
        </p:spPr>
        <p:txBody>
          <a:bodyPr wrap="square" rtlCol="0">
            <a:spAutoFit/>
          </a:bodyPr>
          <a:lstStyle/>
          <a:p>
            <a:r>
              <a:rPr lang="en-GB" b="1" dirty="0" smtClean="0"/>
              <a:t>M</a:t>
            </a:r>
            <a:endParaRPr lang="en-GB" b="1" dirty="0"/>
          </a:p>
        </p:txBody>
      </p:sp>
      <p:sp>
        <p:nvSpPr>
          <p:cNvPr id="27" name="Rounded Rectangle 26"/>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8560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34113A-0179-41C1-A47A-DA3314B5679F}"/>
              </a:ext>
            </a:extLst>
          </p:cNvPr>
          <p:cNvSpPr>
            <a:spLocks noGrp="1"/>
          </p:cNvSpPr>
          <p:nvPr>
            <p:ph idx="1"/>
          </p:nvPr>
        </p:nvSpPr>
        <p:spPr>
          <a:xfrm>
            <a:off x="575188" y="823296"/>
            <a:ext cx="11149780" cy="5516208"/>
          </a:xfrm>
        </p:spPr>
        <p:txBody>
          <a:bodyPr>
            <a:normAutofit fontScale="92500" lnSpcReduction="10000"/>
          </a:bodyPr>
          <a:lstStyle/>
          <a:p>
            <a:pPr marL="0" indent="0">
              <a:buNone/>
            </a:pPr>
            <a:r>
              <a:rPr lang="en-US" dirty="0"/>
              <a:t>The </a:t>
            </a:r>
            <a:r>
              <a:rPr lang="en-US" i="1" dirty="0"/>
              <a:t>Logical Framework Approach </a:t>
            </a:r>
            <a:r>
              <a:rPr lang="en-US" dirty="0"/>
              <a:t>(</a:t>
            </a:r>
            <a:r>
              <a:rPr lang="en-US" dirty="0" err="1"/>
              <a:t>LFA</a:t>
            </a:r>
            <a:r>
              <a:rPr lang="en-US" dirty="0"/>
              <a:t>) is a core tool</a:t>
            </a:r>
            <a:r>
              <a:rPr lang="tr-TR" dirty="0"/>
              <a:t> </a:t>
            </a:r>
            <a:r>
              <a:rPr lang="en-US" dirty="0"/>
              <a:t>used within Project Cycle Management.</a:t>
            </a:r>
          </a:p>
          <a:p>
            <a:r>
              <a:rPr lang="en-US" dirty="0"/>
              <a:t>It is used during the </a:t>
            </a:r>
            <a:r>
              <a:rPr lang="en-US" b="1" i="1" dirty="0"/>
              <a:t>identification </a:t>
            </a:r>
            <a:r>
              <a:rPr lang="en-US" dirty="0"/>
              <a:t>stage of PCM</a:t>
            </a:r>
            <a:r>
              <a:rPr lang="tr-TR" dirty="0"/>
              <a:t> </a:t>
            </a:r>
            <a:r>
              <a:rPr lang="en-US" dirty="0"/>
              <a:t>to help analyze the existing situation, investigate</a:t>
            </a:r>
            <a:r>
              <a:rPr lang="tr-TR" dirty="0"/>
              <a:t> </a:t>
            </a:r>
            <a:r>
              <a:rPr lang="en-US" dirty="0"/>
              <a:t>the relevance of the proposed project and</a:t>
            </a:r>
            <a:r>
              <a:rPr lang="tr-TR" dirty="0"/>
              <a:t> </a:t>
            </a:r>
            <a:r>
              <a:rPr lang="en-US" dirty="0"/>
              <a:t>identify potential objectives and strategies;</a:t>
            </a:r>
          </a:p>
          <a:p>
            <a:r>
              <a:rPr lang="tr-TR" dirty="0"/>
              <a:t>D</a:t>
            </a:r>
            <a:r>
              <a:rPr lang="en-US" dirty="0" err="1"/>
              <a:t>uring</a:t>
            </a:r>
            <a:r>
              <a:rPr lang="en-US" dirty="0"/>
              <a:t> the </a:t>
            </a:r>
            <a:r>
              <a:rPr lang="en-US" b="1" i="1" dirty="0"/>
              <a:t>formulation </a:t>
            </a:r>
            <a:r>
              <a:rPr lang="en-US" dirty="0"/>
              <a:t>stage, the </a:t>
            </a:r>
            <a:r>
              <a:rPr lang="en-US" dirty="0" err="1"/>
              <a:t>LFA</a:t>
            </a:r>
            <a:r>
              <a:rPr lang="en-US" dirty="0"/>
              <a:t> supports</a:t>
            </a:r>
            <a:r>
              <a:rPr lang="tr-TR" dirty="0"/>
              <a:t> </a:t>
            </a:r>
            <a:r>
              <a:rPr lang="en-US" dirty="0"/>
              <a:t>the preparation of an appropriate project plan</a:t>
            </a:r>
            <a:r>
              <a:rPr lang="tr-TR" dirty="0"/>
              <a:t> </a:t>
            </a:r>
            <a:r>
              <a:rPr lang="en-US" dirty="0"/>
              <a:t>with clear objectives, measurable results, a risk</a:t>
            </a:r>
            <a:r>
              <a:rPr lang="tr-TR" dirty="0"/>
              <a:t> </a:t>
            </a:r>
            <a:r>
              <a:rPr lang="en-US" dirty="0"/>
              <a:t>management strategy and defined levels of</a:t>
            </a:r>
            <a:r>
              <a:rPr lang="tr-TR" dirty="0"/>
              <a:t> </a:t>
            </a:r>
            <a:r>
              <a:rPr lang="en-US" dirty="0"/>
              <a:t>management responsibility;</a:t>
            </a:r>
          </a:p>
          <a:p>
            <a:r>
              <a:rPr lang="en-US" dirty="0"/>
              <a:t>During project/programme </a:t>
            </a:r>
            <a:r>
              <a:rPr lang="en-US" b="1" i="1" dirty="0"/>
              <a:t>implementation</a:t>
            </a:r>
            <a:r>
              <a:rPr lang="en-US" dirty="0"/>
              <a:t>, the</a:t>
            </a:r>
            <a:r>
              <a:rPr lang="tr-TR" dirty="0"/>
              <a:t> </a:t>
            </a:r>
            <a:r>
              <a:rPr lang="en-US" dirty="0" err="1"/>
              <a:t>LFA</a:t>
            </a:r>
            <a:r>
              <a:rPr lang="en-US" dirty="0"/>
              <a:t> provides a key management tool to support</a:t>
            </a:r>
            <a:r>
              <a:rPr lang="tr-TR" dirty="0"/>
              <a:t> </a:t>
            </a:r>
            <a:r>
              <a:rPr lang="en-US" dirty="0"/>
              <a:t>contracting, operational work planning and</a:t>
            </a:r>
            <a:r>
              <a:rPr lang="tr-TR" dirty="0"/>
              <a:t> </a:t>
            </a:r>
            <a:r>
              <a:rPr lang="en-US" dirty="0"/>
              <a:t>monitoring; and</a:t>
            </a:r>
          </a:p>
          <a:p>
            <a:r>
              <a:rPr lang="en-US" dirty="0"/>
              <a:t>During the </a:t>
            </a:r>
            <a:r>
              <a:rPr lang="en-US" b="1" i="1" dirty="0"/>
              <a:t>evaluation </a:t>
            </a:r>
            <a:r>
              <a:rPr lang="en-US" dirty="0"/>
              <a:t>and </a:t>
            </a:r>
            <a:r>
              <a:rPr lang="en-US" b="1" i="1" dirty="0"/>
              <a:t>audit </a:t>
            </a:r>
            <a:r>
              <a:rPr lang="en-US" dirty="0"/>
              <a:t>stage, the</a:t>
            </a:r>
            <a:r>
              <a:rPr lang="tr-TR" dirty="0"/>
              <a:t> </a:t>
            </a:r>
            <a:r>
              <a:rPr lang="en-US" dirty="0" err="1"/>
              <a:t>Logframe</a:t>
            </a:r>
            <a:r>
              <a:rPr lang="en-US" dirty="0"/>
              <a:t> matrix provides a</a:t>
            </a:r>
            <a:r>
              <a:rPr lang="tr-TR" dirty="0"/>
              <a:t> </a:t>
            </a:r>
            <a:r>
              <a:rPr lang="en-US" dirty="0"/>
              <a:t> summary record of</a:t>
            </a:r>
            <a:r>
              <a:rPr lang="tr-TR" dirty="0"/>
              <a:t> </a:t>
            </a:r>
            <a:r>
              <a:rPr lang="en-US" dirty="0"/>
              <a:t>what was planned (objectives, indicators and key</a:t>
            </a:r>
            <a:r>
              <a:rPr lang="tr-TR" dirty="0"/>
              <a:t> </a:t>
            </a:r>
            <a:r>
              <a:rPr lang="en-US" dirty="0"/>
              <a:t>assumptions), and thus provides a basis for</a:t>
            </a:r>
            <a:r>
              <a:rPr lang="tr-TR" dirty="0"/>
              <a:t> </a:t>
            </a:r>
            <a:r>
              <a:rPr lang="en-US" dirty="0"/>
              <a:t>performance and impact assessment.</a:t>
            </a:r>
          </a:p>
        </p:txBody>
      </p:sp>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9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Çapraz Köşeleri Kesik 5">
            <a:extLst>
              <a:ext uri="{FF2B5EF4-FFF2-40B4-BE49-F238E27FC236}">
                <a16:creationId xmlns:a16="http://schemas.microsoft.com/office/drawing/2014/main" id="{48F48713-91EE-4242-AB9C-DE6FCFBABD44}"/>
              </a:ext>
            </a:extLst>
          </p:cNvPr>
          <p:cNvSpPr/>
          <p:nvPr/>
        </p:nvSpPr>
        <p:spPr>
          <a:xfrm>
            <a:off x="251190" y="59183"/>
            <a:ext cx="11818045" cy="3432806"/>
          </a:xfrm>
          <a:prstGeom prst="snip2Diag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99042" name="Rectangle 2">
            <a:extLst>
              <a:ext uri="{FF2B5EF4-FFF2-40B4-BE49-F238E27FC236}">
                <a16:creationId xmlns:a16="http://schemas.microsoft.com/office/drawing/2014/main" id="{77916F52-76C0-46E1-AC5F-CAF4A7A9C0C2}"/>
              </a:ext>
            </a:extLst>
          </p:cNvPr>
          <p:cNvSpPr>
            <a:spLocks noGrp="1" noChangeArrowheads="1"/>
          </p:cNvSpPr>
          <p:nvPr>
            <p:ph type="body" sz="half" idx="2"/>
          </p:nvPr>
        </p:nvSpPr>
        <p:spPr>
          <a:xfrm>
            <a:off x="6944019" y="876679"/>
            <a:ext cx="4830092" cy="1998803"/>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p>
            <a:pPr>
              <a:lnSpc>
                <a:spcPct val="85000"/>
              </a:lnSpc>
              <a:spcBef>
                <a:spcPct val="0"/>
              </a:spcBef>
              <a:buFont typeface="Wingdings" panose="05000000000000000000" pitchFamily="2" charset="2"/>
              <a:buChar char="Ø"/>
            </a:pPr>
            <a:r>
              <a:rPr lang="en-GB" altLang="en-US" sz="2000" b="1" dirty="0"/>
              <a:t>L</a:t>
            </a:r>
            <a:r>
              <a:rPr lang="tr-TR" altLang="en-US" sz="2000" b="1" dirty="0" err="1"/>
              <a:t>ogframe</a:t>
            </a:r>
            <a:r>
              <a:rPr lang="tr-TR" altLang="en-US" sz="2000" b="1" dirty="0"/>
              <a:t> M</a:t>
            </a:r>
            <a:r>
              <a:rPr lang="en-GB" altLang="en-US" sz="2000" b="1" dirty="0" err="1"/>
              <a:t>atrix</a:t>
            </a:r>
            <a:r>
              <a:rPr lang="en-GB" altLang="en-US" sz="2000" b="1" dirty="0"/>
              <a:t> </a:t>
            </a:r>
            <a:r>
              <a:rPr lang="en-GB" altLang="en-US" sz="2000" dirty="0"/>
              <a:t>- defining project structure, testing its internal logic &amp; risks, formulating measurable indicators of success</a:t>
            </a:r>
          </a:p>
          <a:p>
            <a:pPr>
              <a:lnSpc>
                <a:spcPct val="85000"/>
              </a:lnSpc>
              <a:spcBef>
                <a:spcPct val="0"/>
              </a:spcBef>
              <a:buFont typeface="Wingdings" panose="05000000000000000000" pitchFamily="2" charset="2"/>
              <a:buChar char="Ø"/>
            </a:pPr>
            <a:r>
              <a:rPr lang="en-GB" altLang="en-US" sz="2000" b="1" dirty="0"/>
              <a:t>Activity scheduling – </a:t>
            </a:r>
            <a:r>
              <a:rPr lang="en-GB" altLang="en-US" sz="2000" dirty="0"/>
              <a:t>when will the activities be carried out?</a:t>
            </a:r>
            <a:endParaRPr lang="en-GB" altLang="en-US" sz="2000" b="1" dirty="0"/>
          </a:p>
          <a:p>
            <a:pPr>
              <a:lnSpc>
                <a:spcPct val="85000"/>
              </a:lnSpc>
              <a:spcBef>
                <a:spcPct val="0"/>
              </a:spcBef>
              <a:buFont typeface="Wingdings" panose="05000000000000000000" pitchFamily="2" charset="2"/>
              <a:buChar char="Ø"/>
            </a:pPr>
            <a:r>
              <a:rPr lang="en-GB" altLang="en-US" sz="2000" b="1" dirty="0"/>
              <a:t>Resource scheduling – </a:t>
            </a:r>
            <a:r>
              <a:rPr lang="en-GB" altLang="en-US" sz="2000" dirty="0"/>
              <a:t>what resources will be needed?</a:t>
            </a:r>
          </a:p>
        </p:txBody>
      </p:sp>
      <p:sp>
        <p:nvSpPr>
          <p:cNvPr id="599044" name="Rectangle 4">
            <a:extLst>
              <a:ext uri="{FF2B5EF4-FFF2-40B4-BE49-F238E27FC236}">
                <a16:creationId xmlns:a16="http://schemas.microsoft.com/office/drawing/2014/main" id="{A575378B-2B58-46F2-AEAB-234A43E3AA4A}"/>
              </a:ext>
            </a:extLst>
          </p:cNvPr>
          <p:cNvSpPr>
            <a:spLocks noGrp="1" noChangeArrowheads="1"/>
          </p:cNvSpPr>
          <p:nvPr>
            <p:ph type="body" sz="half" idx="1"/>
          </p:nvPr>
        </p:nvSpPr>
        <p:spPr>
          <a:xfrm>
            <a:off x="366633" y="772328"/>
            <a:ext cx="6461943" cy="250792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p>
            <a:pPr>
              <a:spcBef>
                <a:spcPct val="0"/>
              </a:spcBef>
              <a:buFont typeface="Wingdings" panose="05000000000000000000" pitchFamily="2" charset="2"/>
              <a:buChar char="Ø"/>
            </a:pPr>
            <a:r>
              <a:rPr lang="en-GB" altLang="en-US" sz="2000" b="1" dirty="0"/>
              <a:t>Stakeholder analysis</a:t>
            </a:r>
            <a:r>
              <a:rPr lang="en-GB" altLang="en-US" sz="2000" dirty="0"/>
              <a:t> - identifying  &amp; characterising potential major stakeholders; assessing their capacity</a:t>
            </a:r>
          </a:p>
          <a:p>
            <a:pPr>
              <a:spcBef>
                <a:spcPct val="0"/>
              </a:spcBef>
              <a:buFont typeface="Wingdings" panose="05000000000000000000" pitchFamily="2" charset="2"/>
              <a:buChar char="Ø"/>
            </a:pPr>
            <a:r>
              <a:rPr lang="en-GB" altLang="en-US" sz="2000" b="1" dirty="0"/>
              <a:t>Problem analysis</a:t>
            </a:r>
            <a:r>
              <a:rPr lang="en-GB" altLang="en-US" sz="2000" dirty="0"/>
              <a:t> - identifying key problems, constraints &amp; opportunities; determining cause &amp; effect relationships</a:t>
            </a:r>
          </a:p>
          <a:p>
            <a:pPr>
              <a:spcBef>
                <a:spcPct val="0"/>
              </a:spcBef>
              <a:buFont typeface="Wingdings" panose="05000000000000000000" pitchFamily="2" charset="2"/>
              <a:buChar char="Ø"/>
            </a:pPr>
            <a:r>
              <a:rPr lang="en-GB" altLang="en-US" sz="2000" b="1" dirty="0"/>
              <a:t>Objective analysis</a:t>
            </a:r>
            <a:r>
              <a:rPr lang="en-GB" altLang="en-US" sz="2000" dirty="0"/>
              <a:t> - developing solutions from the identified problems; identifying means to end relationships</a:t>
            </a:r>
          </a:p>
          <a:p>
            <a:pPr>
              <a:spcBef>
                <a:spcPct val="0"/>
              </a:spcBef>
              <a:buFont typeface="Wingdings" panose="05000000000000000000" pitchFamily="2" charset="2"/>
              <a:buChar char="Ø"/>
            </a:pPr>
            <a:r>
              <a:rPr lang="en-GB" altLang="en-US" sz="2000" b="1" dirty="0"/>
              <a:t>Strategy analysis</a:t>
            </a:r>
            <a:r>
              <a:rPr lang="en-GB" altLang="en-US" sz="2000" dirty="0"/>
              <a:t> - identifying different strategies to achieve solutions; selecting most appropriate strategy. </a:t>
            </a:r>
          </a:p>
        </p:txBody>
      </p:sp>
      <p:sp>
        <p:nvSpPr>
          <p:cNvPr id="599045" name="AutoShape 5">
            <a:extLst>
              <a:ext uri="{FF2B5EF4-FFF2-40B4-BE49-F238E27FC236}">
                <a16:creationId xmlns:a16="http://schemas.microsoft.com/office/drawing/2014/main" id="{A893F0AC-232A-4AEE-BEE1-C07F859B9C44}"/>
              </a:ext>
            </a:extLst>
          </p:cNvPr>
          <p:cNvSpPr>
            <a:spLocks noChangeArrowheads="1"/>
          </p:cNvSpPr>
          <p:nvPr/>
        </p:nvSpPr>
        <p:spPr bwMode="auto">
          <a:xfrm>
            <a:off x="6773200" y="67060"/>
            <a:ext cx="4238626" cy="584200"/>
          </a:xfrm>
          <a:prstGeom prst="bevel">
            <a:avLst/>
          </a:prstGeom>
          <a:ln>
            <a:solidFill>
              <a:schemeClr val="tx1"/>
            </a:solidFill>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2400" b="1" dirty="0">
                <a:solidFill>
                  <a:schemeClr val="tx2"/>
                </a:solidFill>
                <a:latin typeface="Times New Roman" panose="02020603050405020304" pitchFamily="18" charset="0"/>
              </a:rPr>
              <a:t>    </a:t>
            </a:r>
            <a:r>
              <a:rPr lang="en-GB" altLang="en-US" sz="2400" b="1" dirty="0">
                <a:latin typeface="Times New Roman" panose="02020603050405020304" pitchFamily="18" charset="0"/>
              </a:rPr>
              <a:t>PLANNING  STAGE</a:t>
            </a:r>
          </a:p>
        </p:txBody>
      </p:sp>
      <p:sp>
        <p:nvSpPr>
          <p:cNvPr id="599046" name="AutoShape 6">
            <a:extLst>
              <a:ext uri="{FF2B5EF4-FFF2-40B4-BE49-F238E27FC236}">
                <a16:creationId xmlns:a16="http://schemas.microsoft.com/office/drawing/2014/main" id="{C09BE9A8-FA5A-4B85-B16C-CC6819F463CD}"/>
              </a:ext>
            </a:extLst>
          </p:cNvPr>
          <p:cNvSpPr>
            <a:spLocks noChangeArrowheads="1"/>
          </p:cNvSpPr>
          <p:nvPr/>
        </p:nvSpPr>
        <p:spPr bwMode="auto">
          <a:xfrm>
            <a:off x="366634" y="82874"/>
            <a:ext cx="5723836" cy="584200"/>
          </a:xfrm>
          <a:prstGeom prst="bevel">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2400" b="1" dirty="0">
                <a:latin typeface="Times New Roman" panose="02020603050405020304" pitchFamily="18" charset="0"/>
              </a:rPr>
              <a:t>ANALYSIS  STAGE</a:t>
            </a:r>
            <a:endParaRPr lang="en-GB" altLang="en-US" sz="2400" b="1" dirty="0">
              <a:solidFill>
                <a:schemeClr val="bg1"/>
              </a:solidFill>
              <a:latin typeface="Times New Roman" panose="02020603050405020304" pitchFamily="18" charset="0"/>
            </a:endParaRPr>
          </a:p>
        </p:txBody>
      </p:sp>
      <p:sp>
        <p:nvSpPr>
          <p:cNvPr id="11" name="Alt Bilgi Yer Tutucusu 4">
            <a:extLst>
              <a:ext uri="{FF2B5EF4-FFF2-40B4-BE49-F238E27FC236}">
                <a16:creationId xmlns:a16="http://schemas.microsoft.com/office/drawing/2014/main" id="{96916653-B658-41D3-AD31-C41BC6163AF8}"/>
              </a:ext>
            </a:extLst>
          </p:cNvPr>
          <p:cNvSpPr txBox="1">
            <a:spLocks/>
          </p:cNvSpPr>
          <p:nvPr/>
        </p:nvSpPr>
        <p:spPr>
          <a:xfrm>
            <a:off x="3476625" y="8682300"/>
            <a:ext cx="4114800" cy="365125"/>
          </a:xfrm>
          <a:prstGeom prst="bevel">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ltLang="en-US"/>
          </a:p>
          <a:p>
            <a:r>
              <a:rPr lang="tr-TR" altLang="en-US" sz="800"/>
              <a:t>Project implemented by Eurochambres &amp; TOBB</a:t>
            </a:r>
            <a:r>
              <a:rPr lang="en-US" altLang="en-US" sz="800"/>
              <a:t> </a:t>
            </a:r>
          </a:p>
        </p:txBody>
      </p:sp>
      <p:sp>
        <p:nvSpPr>
          <p:cNvPr id="12" name="AutoShape 5">
            <a:extLst>
              <a:ext uri="{FF2B5EF4-FFF2-40B4-BE49-F238E27FC236}">
                <a16:creationId xmlns:a16="http://schemas.microsoft.com/office/drawing/2014/main" id="{48E55D59-8D1A-4EBD-8E94-9D7B0F93DB7E}"/>
              </a:ext>
            </a:extLst>
          </p:cNvPr>
          <p:cNvSpPr>
            <a:spLocks noChangeArrowheads="1"/>
          </p:cNvSpPr>
          <p:nvPr/>
        </p:nvSpPr>
        <p:spPr bwMode="auto">
          <a:xfrm>
            <a:off x="7251767" y="3663088"/>
            <a:ext cx="4238625" cy="584200"/>
          </a:xfrm>
          <a:prstGeom prst="bevel">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2400" b="1" dirty="0">
                <a:latin typeface="Times New Roman" panose="02020603050405020304" pitchFamily="18" charset="0"/>
              </a:rPr>
              <a:t>EVALUATION</a:t>
            </a:r>
          </a:p>
        </p:txBody>
      </p:sp>
      <p:sp>
        <p:nvSpPr>
          <p:cNvPr id="13" name="AutoShape 3">
            <a:extLst>
              <a:ext uri="{FF2B5EF4-FFF2-40B4-BE49-F238E27FC236}">
                <a16:creationId xmlns:a16="http://schemas.microsoft.com/office/drawing/2014/main" id="{AD82C567-7165-45E5-BADA-3DA82049D4A7}"/>
              </a:ext>
            </a:extLst>
          </p:cNvPr>
          <p:cNvSpPr>
            <a:spLocks noChangeArrowheads="1"/>
          </p:cNvSpPr>
          <p:nvPr/>
        </p:nvSpPr>
        <p:spPr bwMode="auto">
          <a:xfrm>
            <a:off x="2378680" y="3663088"/>
            <a:ext cx="4191000" cy="584200"/>
          </a:xfrm>
          <a:prstGeom prst="bevel">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2400" b="1" dirty="0">
                <a:latin typeface="Times New Roman" panose="02020603050405020304" pitchFamily="18" charset="0"/>
              </a:rPr>
              <a:t>IMPLEMENTATION</a:t>
            </a:r>
          </a:p>
        </p:txBody>
      </p:sp>
      <p:sp>
        <p:nvSpPr>
          <p:cNvPr id="14" name="Rectangle 4">
            <a:extLst>
              <a:ext uri="{FF2B5EF4-FFF2-40B4-BE49-F238E27FC236}">
                <a16:creationId xmlns:a16="http://schemas.microsoft.com/office/drawing/2014/main" id="{400D33AF-4A08-42DA-ABEF-4243DAB33C82}"/>
              </a:ext>
            </a:extLst>
          </p:cNvPr>
          <p:cNvSpPr>
            <a:spLocks noChangeArrowheads="1"/>
          </p:cNvSpPr>
          <p:nvPr/>
        </p:nvSpPr>
        <p:spPr bwMode="auto">
          <a:xfrm>
            <a:off x="1487915" y="3888507"/>
            <a:ext cx="5585159" cy="4178300"/>
          </a:xfrm>
          <a:prstGeom prst="beve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a:solidFill>
                  <a:schemeClr val="tx1"/>
                </a:solidFill>
                <a:latin typeface="Arial" panose="020B0604020202020204" pitchFamily="34" charset="0"/>
              </a:defRPr>
            </a:lvl1pPr>
            <a:lvl2pPr marL="857250" indent="-381000">
              <a:spcBef>
                <a:spcPct val="0"/>
              </a:spcBef>
              <a:defRPr>
                <a:solidFill>
                  <a:schemeClr val="tx1"/>
                </a:solidFill>
                <a:latin typeface="Arial" panose="020B0604020202020204" pitchFamily="34" charset="0"/>
              </a:defRPr>
            </a:lvl2pPr>
            <a:lvl3pPr marL="1276350" indent="-228600">
              <a:spcBef>
                <a:spcPct val="0"/>
              </a:spcBef>
              <a:defRPr>
                <a:solidFill>
                  <a:schemeClr val="tx1"/>
                </a:solidFill>
                <a:latin typeface="Arial" panose="020B0604020202020204" pitchFamily="34" charset="0"/>
              </a:defRPr>
            </a:lvl3pPr>
            <a:lvl4pPr marL="1695450" indent="-228600">
              <a:spcBef>
                <a:spcPct val="0"/>
              </a:spcBef>
              <a:defRPr>
                <a:solidFill>
                  <a:schemeClr val="tx1"/>
                </a:solidFill>
                <a:latin typeface="Arial" panose="020B0604020202020204" pitchFamily="34" charset="0"/>
              </a:defRPr>
            </a:lvl4pPr>
            <a:lvl5pPr marL="2114550" indent="-228600">
              <a:spcBef>
                <a:spcPct val="0"/>
              </a:spcBef>
              <a:defRPr>
                <a:solidFill>
                  <a:schemeClr val="tx1"/>
                </a:solidFill>
                <a:latin typeface="Arial" panose="020B0604020202020204" pitchFamily="34" charset="0"/>
              </a:defRPr>
            </a:lvl5pPr>
            <a:lvl6pPr marL="2571750" indent="-228600" fontAlgn="base">
              <a:spcBef>
                <a:spcPct val="0"/>
              </a:spcBef>
              <a:spcAft>
                <a:spcPct val="0"/>
              </a:spcAft>
              <a:defRPr>
                <a:solidFill>
                  <a:schemeClr val="tx1"/>
                </a:solidFill>
                <a:latin typeface="Arial" panose="020B0604020202020204" pitchFamily="34" charset="0"/>
              </a:defRPr>
            </a:lvl6pPr>
            <a:lvl7pPr marL="3028950" indent="-228600" fontAlgn="base">
              <a:spcBef>
                <a:spcPct val="0"/>
              </a:spcBef>
              <a:spcAft>
                <a:spcPct val="0"/>
              </a:spcAft>
              <a:defRPr>
                <a:solidFill>
                  <a:schemeClr val="tx1"/>
                </a:solidFill>
                <a:latin typeface="Arial" panose="020B0604020202020204" pitchFamily="34" charset="0"/>
              </a:defRPr>
            </a:lvl7pPr>
            <a:lvl8pPr marL="3486150" indent="-228600" fontAlgn="base">
              <a:spcBef>
                <a:spcPct val="0"/>
              </a:spcBef>
              <a:spcAft>
                <a:spcPct val="0"/>
              </a:spcAft>
              <a:defRPr>
                <a:solidFill>
                  <a:schemeClr val="tx1"/>
                </a:solidFill>
                <a:latin typeface="Arial" panose="020B0604020202020204" pitchFamily="34" charset="0"/>
              </a:defRPr>
            </a:lvl8pPr>
            <a:lvl9pPr marL="394335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85000"/>
              </a:lnSpc>
              <a:buSzTx/>
              <a:buFont typeface="Wingdings" panose="05000000000000000000" pitchFamily="2" charset="2"/>
              <a:buChar char="Ø"/>
            </a:pPr>
            <a:r>
              <a:rPr lang="en-US" altLang="en-US" sz="2000" dirty="0">
                <a:latin typeface="+mn-lt"/>
              </a:rPr>
              <a:t>Indicators which provide management information (monitoring and regular review)</a:t>
            </a:r>
          </a:p>
          <a:p>
            <a:pPr eaLnBrk="0" hangingPunct="0">
              <a:lnSpc>
                <a:spcPct val="85000"/>
              </a:lnSpc>
              <a:buSzTx/>
              <a:buFont typeface="Wingdings" panose="05000000000000000000" pitchFamily="2" charset="2"/>
              <a:buChar char="Ø"/>
            </a:pPr>
            <a:r>
              <a:rPr lang="en-US" altLang="en-US" sz="2000" dirty="0">
                <a:latin typeface="+mn-lt"/>
              </a:rPr>
              <a:t>Assumptions which support risk management</a:t>
            </a:r>
          </a:p>
          <a:p>
            <a:pPr eaLnBrk="0" hangingPunct="0">
              <a:lnSpc>
                <a:spcPct val="85000"/>
              </a:lnSpc>
              <a:buSzTx/>
              <a:buFont typeface="Wingdings" panose="05000000000000000000" pitchFamily="2" charset="2"/>
              <a:buChar char="Ø"/>
            </a:pPr>
            <a:r>
              <a:rPr lang="en-US" altLang="en-US" sz="2000" dirty="0">
                <a:latin typeface="+mn-lt"/>
              </a:rPr>
              <a:t>Updated activity schedules linked to  results</a:t>
            </a:r>
          </a:p>
          <a:p>
            <a:pPr eaLnBrk="0" hangingPunct="0">
              <a:lnSpc>
                <a:spcPct val="85000"/>
              </a:lnSpc>
              <a:buSzTx/>
              <a:buFont typeface="Wingdings" panose="05000000000000000000" pitchFamily="2" charset="2"/>
              <a:buChar char="Ø"/>
            </a:pPr>
            <a:r>
              <a:rPr lang="en-US" altLang="en-US" sz="2000" dirty="0">
                <a:latin typeface="+mn-lt"/>
              </a:rPr>
              <a:t>Updated resource schedules and budgets linked to results</a:t>
            </a:r>
          </a:p>
          <a:p>
            <a:pPr eaLnBrk="0" hangingPunct="0">
              <a:lnSpc>
                <a:spcPct val="85000"/>
              </a:lnSpc>
              <a:buSzTx/>
              <a:buFont typeface="Wingdings" panose="05000000000000000000" pitchFamily="2" charset="2"/>
              <a:buChar char="Ø"/>
            </a:pPr>
            <a:endParaRPr lang="en-GB" altLang="en-US" sz="1600" dirty="0">
              <a:latin typeface="+mn-lt"/>
            </a:endParaRPr>
          </a:p>
          <a:p>
            <a:pPr eaLnBrk="0" hangingPunct="0">
              <a:spcBef>
                <a:spcPct val="50000"/>
              </a:spcBef>
              <a:buSzTx/>
              <a:buFont typeface="Wingdings" panose="05000000000000000000" pitchFamily="2" charset="2"/>
              <a:buChar char="Ø"/>
            </a:pPr>
            <a:endParaRPr lang="en-GB" altLang="en-US" sz="1600" dirty="0">
              <a:solidFill>
                <a:srgbClr val="009999"/>
              </a:solidFill>
              <a:latin typeface="+mn-lt"/>
            </a:endParaRPr>
          </a:p>
        </p:txBody>
      </p:sp>
      <p:sp>
        <p:nvSpPr>
          <p:cNvPr id="15" name="Rectangle 6">
            <a:extLst>
              <a:ext uri="{FF2B5EF4-FFF2-40B4-BE49-F238E27FC236}">
                <a16:creationId xmlns:a16="http://schemas.microsoft.com/office/drawing/2014/main" id="{13862B33-BB8F-483F-9706-EC445578672F}"/>
              </a:ext>
            </a:extLst>
          </p:cNvPr>
          <p:cNvSpPr>
            <a:spLocks noChangeArrowheads="1"/>
          </p:cNvSpPr>
          <p:nvPr/>
        </p:nvSpPr>
        <p:spPr bwMode="auto">
          <a:xfrm>
            <a:off x="6373050" y="3955188"/>
            <a:ext cx="5117342" cy="4178300"/>
          </a:xfrm>
          <a:prstGeom prst="beve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a:solidFill>
                  <a:schemeClr val="tx1"/>
                </a:solidFill>
                <a:latin typeface="Arial" panose="020B0604020202020204" pitchFamily="34" charset="0"/>
              </a:defRPr>
            </a:lvl1pPr>
            <a:lvl2pPr marL="857250" indent="-381000">
              <a:spcBef>
                <a:spcPct val="0"/>
              </a:spcBef>
              <a:defRPr>
                <a:solidFill>
                  <a:schemeClr val="tx1"/>
                </a:solidFill>
                <a:latin typeface="Arial" panose="020B0604020202020204" pitchFamily="34" charset="0"/>
              </a:defRPr>
            </a:lvl2pPr>
            <a:lvl3pPr marL="1276350" indent="-228600">
              <a:spcBef>
                <a:spcPct val="0"/>
              </a:spcBef>
              <a:defRPr>
                <a:solidFill>
                  <a:schemeClr val="tx1"/>
                </a:solidFill>
                <a:latin typeface="Arial" panose="020B0604020202020204" pitchFamily="34" charset="0"/>
              </a:defRPr>
            </a:lvl3pPr>
            <a:lvl4pPr marL="1695450" indent="-228600">
              <a:spcBef>
                <a:spcPct val="0"/>
              </a:spcBef>
              <a:defRPr>
                <a:solidFill>
                  <a:schemeClr val="tx1"/>
                </a:solidFill>
                <a:latin typeface="Arial" panose="020B0604020202020204" pitchFamily="34" charset="0"/>
              </a:defRPr>
            </a:lvl4pPr>
            <a:lvl5pPr marL="2114550" indent="-228600">
              <a:spcBef>
                <a:spcPct val="0"/>
              </a:spcBef>
              <a:defRPr>
                <a:solidFill>
                  <a:schemeClr val="tx1"/>
                </a:solidFill>
                <a:latin typeface="Arial" panose="020B0604020202020204" pitchFamily="34" charset="0"/>
              </a:defRPr>
            </a:lvl5pPr>
            <a:lvl6pPr marL="2571750" indent="-228600" fontAlgn="base">
              <a:spcBef>
                <a:spcPct val="0"/>
              </a:spcBef>
              <a:spcAft>
                <a:spcPct val="0"/>
              </a:spcAft>
              <a:defRPr>
                <a:solidFill>
                  <a:schemeClr val="tx1"/>
                </a:solidFill>
                <a:latin typeface="Arial" panose="020B0604020202020204" pitchFamily="34" charset="0"/>
              </a:defRPr>
            </a:lvl6pPr>
            <a:lvl7pPr marL="3028950" indent="-228600" fontAlgn="base">
              <a:spcBef>
                <a:spcPct val="0"/>
              </a:spcBef>
              <a:spcAft>
                <a:spcPct val="0"/>
              </a:spcAft>
              <a:defRPr>
                <a:solidFill>
                  <a:schemeClr val="tx1"/>
                </a:solidFill>
                <a:latin typeface="Arial" panose="020B0604020202020204" pitchFamily="34" charset="0"/>
              </a:defRPr>
            </a:lvl7pPr>
            <a:lvl8pPr marL="3486150" indent="-228600" fontAlgn="base">
              <a:spcBef>
                <a:spcPct val="0"/>
              </a:spcBef>
              <a:spcAft>
                <a:spcPct val="0"/>
              </a:spcAft>
              <a:defRPr>
                <a:solidFill>
                  <a:schemeClr val="tx1"/>
                </a:solidFill>
                <a:latin typeface="Arial" panose="020B0604020202020204" pitchFamily="34" charset="0"/>
              </a:defRPr>
            </a:lvl8pPr>
            <a:lvl9pPr marL="394335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85000"/>
              </a:lnSpc>
              <a:buSzTx/>
              <a:buFont typeface="Wingdings" panose="05000000000000000000" pitchFamily="2" charset="2"/>
              <a:buChar char="Ø"/>
            </a:pPr>
            <a:r>
              <a:rPr lang="en-GB" altLang="en-US" sz="2000" dirty="0">
                <a:latin typeface="+mn-lt"/>
              </a:rPr>
              <a:t>A clear situation/problem analysis to help evaluate relevance</a:t>
            </a:r>
          </a:p>
          <a:p>
            <a:pPr eaLnBrk="0" hangingPunct="0">
              <a:lnSpc>
                <a:spcPct val="85000"/>
              </a:lnSpc>
              <a:buSzTx/>
              <a:buFont typeface="Wingdings" panose="05000000000000000000" pitchFamily="2" charset="2"/>
              <a:buChar char="Ø"/>
            </a:pPr>
            <a:r>
              <a:rPr lang="en-GB" altLang="en-US" sz="2000" dirty="0">
                <a:latin typeface="+mn-lt"/>
              </a:rPr>
              <a:t>Objective structure and indicators against which to evaluate impact and effectiveness</a:t>
            </a:r>
          </a:p>
          <a:p>
            <a:pPr eaLnBrk="0" hangingPunct="0">
              <a:lnSpc>
                <a:spcPct val="85000"/>
              </a:lnSpc>
              <a:buSzTx/>
              <a:buFont typeface="Wingdings" panose="05000000000000000000" pitchFamily="2" charset="2"/>
              <a:buChar char="Ø"/>
            </a:pPr>
            <a:r>
              <a:rPr lang="en-GB" altLang="en-US" sz="2000" dirty="0">
                <a:latin typeface="+mn-lt"/>
              </a:rPr>
              <a:t>Activity and resource schedules to assist in evaluating efficiency</a:t>
            </a:r>
          </a:p>
          <a:p>
            <a:pPr eaLnBrk="0" hangingPunct="0">
              <a:lnSpc>
                <a:spcPct val="85000"/>
              </a:lnSpc>
              <a:buSzTx/>
              <a:buFont typeface="Wingdings" panose="05000000000000000000" pitchFamily="2" charset="2"/>
              <a:buChar char="Ø"/>
            </a:pPr>
            <a:endParaRPr lang="en-GB" altLang="en-US" sz="1600" dirty="0">
              <a:latin typeface="+mn-lt"/>
            </a:endParaRPr>
          </a:p>
        </p:txBody>
      </p:sp>
      <p:pic>
        <p:nvPicPr>
          <p:cNvPr id="16" name="Picture 2" descr="Related image">
            <a:extLst>
              <a:ext uri="{FF2B5EF4-FFF2-40B4-BE49-F238E27FC236}">
                <a16:creationId xmlns:a16="http://schemas.microsoft.com/office/drawing/2014/main" id="{89550323-C0FD-4D35-83DE-C62ACC9E13B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283324" y="6044338"/>
            <a:ext cx="785911" cy="785911"/>
          </a:xfrm>
          <a:prstGeom prst="rect">
            <a:avLst/>
          </a:prstGeom>
          <a:noFill/>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id="{A20F21DE-1E02-428F-AD7C-DE0C01E39009}"/>
              </a:ext>
            </a:extLst>
          </p:cNvPr>
          <p:cNvSpPr/>
          <p:nvPr/>
        </p:nvSpPr>
        <p:spPr>
          <a:xfrm>
            <a:off x="106011" y="4851206"/>
            <a:ext cx="1745851" cy="1488481"/>
          </a:xfrm>
          <a:prstGeom prst="teardrop">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Dikdörtgen 9">
            <a:extLst>
              <a:ext uri="{FF2B5EF4-FFF2-40B4-BE49-F238E27FC236}">
                <a16:creationId xmlns:a16="http://schemas.microsoft.com/office/drawing/2014/main" id="{84F9DAB8-8AA1-4FD5-8F3A-0442AF66F3E0}"/>
              </a:ext>
            </a:extLst>
          </p:cNvPr>
          <p:cNvSpPr/>
          <p:nvPr/>
        </p:nvSpPr>
        <p:spPr>
          <a:xfrm>
            <a:off x="552535" y="5043103"/>
            <a:ext cx="1056764"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altLang="en-US" sz="2400" dirty="0"/>
              <a:t>Main </a:t>
            </a:r>
            <a:endParaRPr lang="tr-TR" altLang="en-US" sz="2400" dirty="0"/>
          </a:p>
          <a:p>
            <a:pPr algn="ctr"/>
            <a:r>
              <a:rPr lang="en-US" altLang="en-US" sz="2400" dirty="0"/>
              <a:t>Stages </a:t>
            </a:r>
            <a:endParaRPr lang="en-US" sz="2400" dirty="0"/>
          </a:p>
        </p:txBody>
      </p:sp>
      <p:sp>
        <p:nvSpPr>
          <p:cNvPr id="17" name="TextBox 16"/>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
        <p:nvSpPr>
          <p:cNvPr id="18" name="Rounded Rectangle 17"/>
          <p:cNvSpPr/>
          <p:nvPr/>
        </p:nvSpPr>
        <p:spPr>
          <a:xfrm>
            <a:off x="417094"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9046"/>
                                        </p:tgtEl>
                                        <p:attrNameLst>
                                          <p:attrName>style.visibility</p:attrName>
                                        </p:attrNameLst>
                                      </p:cBhvr>
                                      <p:to>
                                        <p:strVal val="visible"/>
                                      </p:to>
                                    </p:set>
                                    <p:anim calcmode="lin" valueType="num">
                                      <p:cBhvr additive="base">
                                        <p:cTn id="7" dur="500" fill="hold"/>
                                        <p:tgtEl>
                                          <p:spTgt spid="599046"/>
                                        </p:tgtEl>
                                        <p:attrNameLst>
                                          <p:attrName>ppt_x</p:attrName>
                                        </p:attrNameLst>
                                      </p:cBhvr>
                                      <p:tavLst>
                                        <p:tav tm="0">
                                          <p:val>
                                            <p:strVal val="0-#ppt_w/2"/>
                                          </p:val>
                                        </p:tav>
                                        <p:tav tm="100000">
                                          <p:val>
                                            <p:strVal val="#ppt_x"/>
                                          </p:val>
                                        </p:tav>
                                      </p:tavLst>
                                    </p:anim>
                                    <p:anim calcmode="lin" valueType="num">
                                      <p:cBhvr additive="base">
                                        <p:cTn id="8" dur="500" fill="hold"/>
                                        <p:tgtEl>
                                          <p:spTgt spid="5990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9045"/>
                                        </p:tgtEl>
                                        <p:attrNameLst>
                                          <p:attrName>style.visibility</p:attrName>
                                        </p:attrNameLst>
                                      </p:cBhvr>
                                      <p:to>
                                        <p:strVal val="visible"/>
                                      </p:to>
                                    </p:set>
                                    <p:anim calcmode="lin" valueType="num">
                                      <p:cBhvr additive="base">
                                        <p:cTn id="13" dur="500" fill="hold"/>
                                        <p:tgtEl>
                                          <p:spTgt spid="599045"/>
                                        </p:tgtEl>
                                        <p:attrNameLst>
                                          <p:attrName>ppt_x</p:attrName>
                                        </p:attrNameLst>
                                      </p:cBhvr>
                                      <p:tavLst>
                                        <p:tav tm="0">
                                          <p:val>
                                            <p:strVal val="0-#ppt_w/2"/>
                                          </p:val>
                                        </p:tav>
                                        <p:tav tm="100000">
                                          <p:val>
                                            <p:strVal val="#ppt_x"/>
                                          </p:val>
                                        </p:tav>
                                      </p:tavLst>
                                    </p:anim>
                                    <p:anim calcmode="lin" valueType="num">
                                      <p:cBhvr additive="base">
                                        <p:cTn id="14" dur="500" fill="hold"/>
                                        <p:tgtEl>
                                          <p:spTgt spid="5990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additive="base">
                                        <p:cTn id="4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 calcmode="lin" valueType="num">
                                      <p:cBhvr additive="base">
                                        <p:cTn id="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 calcmode="lin" valueType="num">
                                      <p:cBhvr additive="base">
                                        <p:cTn id="6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 calcmode="lin" valueType="num">
                                      <p:cBhvr additive="base">
                                        <p:cTn id="6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animBg="1" autoUpdateAnimBg="0"/>
      <p:bldP spid="599046" grpId="0" animBg="1" autoUpdateAnimBg="0"/>
      <p:bldP spid="12" grpId="0" animBg="1" autoUpdateAnimBg="0"/>
      <p:bldP spid="13" grpId="0" animBg="1" autoUpdateAnimBg="0"/>
      <p:bldP spid="14" grpId="0" build="p" bldLvl="2" autoUpdateAnimBg="0"/>
      <p:bldP spid="15"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170511" y="850829"/>
            <a:ext cx="9850978" cy="4154984"/>
          </a:xfrm>
          <a:prstGeom prst="rect">
            <a:avLst/>
          </a:prstGeom>
        </p:spPr>
        <p:txBody>
          <a:bodyPr wrap="square">
            <a:spAutoFit/>
          </a:bodyPr>
          <a:lstStyle/>
          <a:p>
            <a:pPr algn="just"/>
            <a:r>
              <a:rPr lang="en-US" sz="2200" dirty="0"/>
              <a:t>The appropriately planned project, which is based on the actual needs</a:t>
            </a:r>
            <a:r>
              <a:rPr lang="tr-TR" sz="2200" dirty="0"/>
              <a:t> </a:t>
            </a:r>
            <a:r>
              <a:rPr lang="en-US" sz="2200" dirty="0"/>
              <a:t>of the target groups, must be based on accurate and complete analysis of</a:t>
            </a:r>
            <a:r>
              <a:rPr lang="tr-TR" sz="2200" dirty="0"/>
              <a:t> </a:t>
            </a:r>
            <a:r>
              <a:rPr lang="en-US" sz="2200" dirty="0"/>
              <a:t>the current situation. The current situation should be interpreted per the</a:t>
            </a:r>
            <a:r>
              <a:rPr lang="tr-TR" sz="2200" dirty="0"/>
              <a:t> </a:t>
            </a:r>
            <a:r>
              <a:rPr lang="en-US" sz="2200" dirty="0"/>
              <a:t>interests and activities of stakeholders.</a:t>
            </a:r>
            <a:endParaRPr lang="tr-TR" sz="2200" dirty="0"/>
          </a:p>
          <a:p>
            <a:pPr algn="just"/>
            <a:endParaRPr lang="tr-TR" sz="2200" dirty="0"/>
          </a:p>
          <a:p>
            <a:pPr algn="just"/>
            <a:r>
              <a:rPr lang="en-US" sz="2200" dirty="0"/>
              <a:t>The value of the analysis increases if prepared jointly by all (as many</a:t>
            </a:r>
            <a:r>
              <a:rPr lang="tr-TR" sz="2200" dirty="0"/>
              <a:t> </a:t>
            </a:r>
            <a:r>
              <a:rPr lang="en-US" sz="2200" dirty="0"/>
              <a:t>stakeholders as possible). Alternatively, problem analysis can be performed</a:t>
            </a:r>
            <a:r>
              <a:rPr lang="tr-TR" sz="2200" dirty="0"/>
              <a:t> </a:t>
            </a:r>
            <a:r>
              <a:rPr lang="en-US" sz="2200" dirty="0"/>
              <a:t>in a small group, provided that the group will explicitly try to make an</a:t>
            </a:r>
            <a:r>
              <a:rPr lang="tr-TR" sz="2200" dirty="0"/>
              <a:t> </a:t>
            </a:r>
            <a:r>
              <a:rPr lang="en-US" sz="2200" dirty="0"/>
              <a:t>inventory of all the problems and their cause-effect relationships from</a:t>
            </a:r>
            <a:r>
              <a:rPr lang="tr-TR" sz="2200" dirty="0"/>
              <a:t> </a:t>
            </a:r>
            <a:r>
              <a:rPr lang="en-US" sz="2200" dirty="0"/>
              <a:t>different viewpoints corresponding to the various stakeholders. To ensure</a:t>
            </a:r>
            <a:r>
              <a:rPr lang="tr-TR" sz="2200" dirty="0"/>
              <a:t> </a:t>
            </a:r>
            <a:r>
              <a:rPr lang="en-US" sz="2200" dirty="0"/>
              <a:t>that the project corresponds to the real needs of the group it is essential to</a:t>
            </a:r>
            <a:r>
              <a:rPr lang="tr-TR" sz="2200" dirty="0"/>
              <a:t> </a:t>
            </a:r>
            <a:r>
              <a:rPr lang="en-US" sz="2200" dirty="0"/>
              <a:t>analyze - it is better to do it together with the different parties - the issues</a:t>
            </a:r>
            <a:r>
              <a:rPr lang="tr-TR" sz="2200" dirty="0"/>
              <a:t> </a:t>
            </a:r>
            <a:r>
              <a:rPr lang="en-US" sz="2200" dirty="0"/>
              <a:t>that the appropriate group actually faces.</a:t>
            </a:r>
          </a:p>
        </p:txBody>
      </p:sp>
    </p:spTree>
    <p:extLst>
      <p:ext uri="{BB962C8B-B14F-4D97-AF65-F5344CB8AC3E}">
        <p14:creationId xmlns:p14="http://schemas.microsoft.com/office/powerpoint/2010/main" val="2322426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290946" y="2185335"/>
            <a:ext cx="8388105" cy="32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zh-HK" sz="3600" b="1" dirty="0" smtClean="0">
                <a:solidFill>
                  <a:schemeClr val="accent5">
                    <a:lumMod val="50000"/>
                  </a:schemeClr>
                </a:solidFill>
                <a:cs typeface="Calibri" panose="020F0502020204030204" pitchFamily="34" charset="0"/>
              </a:rPr>
              <a:t>1. </a:t>
            </a:r>
            <a:r>
              <a:rPr lang="sr-Latn-RS" altLang="zh-HK" sz="3600" b="1" dirty="0" smtClean="0">
                <a:solidFill>
                  <a:schemeClr val="accent5">
                    <a:lumMod val="50000"/>
                  </a:schemeClr>
                </a:solidFill>
                <a:cs typeface="Calibri" panose="020F0502020204030204" pitchFamily="34" charset="0"/>
              </a:rPr>
              <a:t>Project Development Concept</a:t>
            </a:r>
            <a:r>
              <a:rPr lang="en-US" altLang="zh-HK" sz="3600" b="1" dirty="0" smtClean="0">
                <a:solidFill>
                  <a:schemeClr val="accent5">
                    <a:lumMod val="50000"/>
                  </a:schemeClr>
                </a:solidFill>
                <a:cs typeface="Calibri" panose="020F0502020204030204" pitchFamily="34" charset="0"/>
              </a:rPr>
              <a:t>,</a:t>
            </a:r>
            <a:r>
              <a:rPr lang="sr-Latn-RS" altLang="zh-HK" sz="3600" b="1" dirty="0" smtClean="0">
                <a:solidFill>
                  <a:schemeClr val="accent5">
                    <a:lumMod val="50000"/>
                  </a:schemeClr>
                </a:solidFill>
                <a:cs typeface="Calibri" panose="020F0502020204030204" pitchFamily="34" charset="0"/>
              </a:rPr>
              <a:t> </a:t>
            </a:r>
            <a:r>
              <a:rPr lang="en-GB" altLang="zh-HK" sz="3600" b="1" dirty="0" smtClean="0">
                <a:solidFill>
                  <a:schemeClr val="accent5">
                    <a:lumMod val="50000"/>
                  </a:schemeClr>
                </a:solidFill>
                <a:cs typeface="Calibri" panose="020F0502020204030204" pitchFamily="34" charset="0"/>
              </a:rPr>
              <a:t>Project </a:t>
            </a:r>
            <a:r>
              <a:rPr lang="tr-TR" altLang="zh-HK" sz="3600" b="1" dirty="0" smtClean="0">
                <a:solidFill>
                  <a:schemeClr val="accent5">
                    <a:lumMod val="50000"/>
                  </a:schemeClr>
                </a:solidFill>
                <a:cs typeface="Calibri" panose="020F0502020204030204" pitchFamily="34" charset="0"/>
              </a:rPr>
              <a:t>Cycle</a:t>
            </a:r>
            <a:r>
              <a:rPr lang="en-GB" altLang="zh-HK" sz="3600" b="1" dirty="0" smtClean="0">
                <a:solidFill>
                  <a:schemeClr val="accent5">
                    <a:lumMod val="50000"/>
                  </a:schemeClr>
                </a:solidFill>
                <a:cs typeface="Calibri" panose="020F0502020204030204" pitchFamily="34" charset="0"/>
              </a:rPr>
              <a:t> </a:t>
            </a:r>
            <a:r>
              <a:rPr lang="sr-Latn-RS" altLang="zh-HK" sz="3600" b="1" dirty="0" smtClean="0">
                <a:solidFill>
                  <a:schemeClr val="accent5">
                    <a:lumMod val="50000"/>
                  </a:schemeClr>
                </a:solidFill>
                <a:cs typeface="Calibri" panose="020F0502020204030204" pitchFamily="34" charset="0"/>
              </a:rPr>
              <a:t>Management</a:t>
            </a:r>
            <a:r>
              <a:rPr lang="en-US" altLang="zh-HK" sz="3600" b="1" dirty="0" smtClean="0">
                <a:solidFill>
                  <a:schemeClr val="accent5">
                    <a:lumMod val="50000"/>
                  </a:schemeClr>
                </a:solidFill>
                <a:cs typeface="Calibri" panose="020F0502020204030204" pitchFamily="34" charset="0"/>
              </a:rPr>
              <a:t> and </a:t>
            </a:r>
            <a:r>
              <a:rPr lang="en-US" altLang="zh-HK" sz="3600" b="1" dirty="0" err="1" smtClean="0">
                <a:solidFill>
                  <a:schemeClr val="accent5">
                    <a:lumMod val="50000"/>
                  </a:schemeClr>
                </a:solidFill>
                <a:cs typeface="Calibri" panose="020F0502020204030204" pitchFamily="34" charset="0"/>
              </a:rPr>
              <a:t>Logframe</a:t>
            </a:r>
            <a:endParaRPr lang="en-GB" altLang="zh-HK" sz="3600" b="1" dirty="0" smtClean="0">
              <a:solidFill>
                <a:schemeClr val="accent5">
                  <a:lumMod val="50000"/>
                </a:schemeClr>
              </a:solidFill>
              <a:cs typeface="Calibri" panose="020F0502020204030204" pitchFamily="34" charset="0"/>
            </a:endParaRPr>
          </a:p>
          <a:p>
            <a:endParaRPr lang="en-GB" altLang="zh-HK" sz="3600" b="1" dirty="0" smtClean="0">
              <a:solidFill>
                <a:schemeClr val="accent5">
                  <a:lumMod val="50000"/>
                </a:schemeClr>
              </a:solidFill>
              <a:cs typeface="Calibri" panose="020F0502020204030204" pitchFamily="34" charset="0"/>
            </a:endParaRPr>
          </a:p>
          <a:p>
            <a:r>
              <a:rPr lang="en-GB" altLang="zh-HK" sz="2400" dirty="0" smtClean="0">
                <a:solidFill>
                  <a:schemeClr val="accent5">
                    <a:lumMod val="50000"/>
                  </a:schemeClr>
                </a:solidFill>
                <a:cs typeface="Calibri" panose="020F0502020204030204" pitchFamily="34" charset="0"/>
              </a:rPr>
              <a:t>09:30-1</a:t>
            </a:r>
            <a:r>
              <a:rPr lang="en-US" altLang="zh-HK" sz="2400" dirty="0" smtClean="0">
                <a:solidFill>
                  <a:schemeClr val="accent5">
                    <a:lumMod val="50000"/>
                  </a:schemeClr>
                </a:solidFill>
                <a:cs typeface="Calibri" panose="020F0502020204030204" pitchFamily="34" charset="0"/>
              </a:rPr>
              <a:t>0</a:t>
            </a:r>
            <a:r>
              <a:rPr lang="en-GB" altLang="zh-HK" sz="2400" dirty="0" smtClean="0">
                <a:solidFill>
                  <a:schemeClr val="accent5">
                    <a:lumMod val="50000"/>
                  </a:schemeClr>
                </a:solidFill>
                <a:cs typeface="Calibri" panose="020F0502020204030204" pitchFamily="34" charset="0"/>
              </a:rPr>
              <a:t>:</a:t>
            </a:r>
            <a:r>
              <a:rPr lang="sr-Latn-RS" altLang="zh-HK" sz="2400" dirty="0" smtClean="0">
                <a:solidFill>
                  <a:schemeClr val="accent5">
                    <a:lumMod val="50000"/>
                  </a:schemeClr>
                </a:solidFill>
                <a:cs typeface="Calibri" panose="020F0502020204030204" pitchFamily="34" charset="0"/>
              </a:rPr>
              <a:t>00</a:t>
            </a:r>
            <a:endParaRPr lang="en-GB" sz="2400" dirty="0">
              <a:solidFill>
                <a:schemeClr val="accent5">
                  <a:lumMod val="50000"/>
                </a:schemeClr>
              </a:solidFill>
              <a:cs typeface="Calibri" panose="020F0502020204030204" pitchFamily="34" charset="0"/>
            </a:endParaRPr>
          </a:p>
          <a:p>
            <a:r>
              <a:rPr lang="sr-Latn-RS" altLang="zh-HK" sz="1600" b="1" dirty="0" smtClean="0">
                <a:solidFill>
                  <a:schemeClr val="accent5">
                    <a:lumMod val="50000"/>
                  </a:schemeClr>
                </a:solidFill>
                <a:cs typeface="Calibri" panose="020F0502020204030204" pitchFamily="34" charset="0"/>
              </a:rPr>
              <a:t>Vladimir Todorovic</a:t>
            </a:r>
            <a:endParaRPr lang="en-GB" altLang="zh-HK" sz="1600" b="1" dirty="0" smtClean="0">
              <a:solidFill>
                <a:schemeClr val="accent5">
                  <a:lumMod val="50000"/>
                </a:schemeClr>
              </a:solidFill>
              <a:cs typeface="Calibri" panose="020F0502020204030204" pitchFamily="34" charset="0"/>
            </a:endParaRPr>
          </a:p>
          <a:p>
            <a:r>
              <a:rPr lang="en-GB" altLang="zh-HK" sz="1600" b="1" dirty="0" smtClean="0">
                <a:solidFill>
                  <a:schemeClr val="accent5">
                    <a:lumMod val="50000"/>
                  </a:schemeClr>
                </a:solidFill>
                <a:cs typeface="Calibri" panose="020F0502020204030204" pitchFamily="34" charset="0"/>
              </a:rPr>
              <a:t>Mila Marinkovic</a:t>
            </a:r>
          </a:p>
          <a:p>
            <a:r>
              <a:rPr lang="sr-Latn-RS" altLang="zh-HK" sz="1600" b="1" dirty="0" smtClean="0">
                <a:solidFill>
                  <a:schemeClr val="accent5">
                    <a:lumMod val="50000"/>
                  </a:schemeClr>
                </a:solidFill>
                <a:cs typeface="Calibri" panose="020F0502020204030204" pitchFamily="34" charset="0"/>
              </a:rPr>
              <a:t>Ivan Brkic</a:t>
            </a:r>
            <a:endParaRPr lang="en-GB" altLang="zh-HK" sz="1600" b="1" dirty="0" smtClean="0">
              <a:solidFill>
                <a:schemeClr val="accent5">
                  <a:lumMod val="50000"/>
                </a:schemeClr>
              </a:solidFill>
              <a:cs typeface="Calibri" panose="020F0502020204030204" pitchFamily="34" charset="0"/>
            </a:endParaRPr>
          </a:p>
        </p:txBody>
      </p:sp>
      <p:pic>
        <p:nvPicPr>
          <p:cNvPr id="8" name="Picture 2" descr="Image result for project idea generation">
            <a:extLst>
              <a:ext uri="{FF2B5EF4-FFF2-40B4-BE49-F238E27FC236}">
                <a16:creationId xmlns:a16="http://schemas.microsoft.com/office/drawing/2014/main" id="{23A81D04-B9CF-43DD-808A-258EC185F2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3910" y="2410022"/>
            <a:ext cx="2767894" cy="27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68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53962" y="176126"/>
            <a:ext cx="11701174" cy="5170646"/>
          </a:xfrm>
          <a:prstGeom prst="rect">
            <a:avLst/>
          </a:prstGeom>
        </p:spPr>
        <p:txBody>
          <a:bodyPr wrap="square">
            <a:spAutoFit/>
          </a:bodyPr>
          <a:lstStyle/>
          <a:p>
            <a:pPr marL="342900" indent="-342900" algn="just">
              <a:buFont typeface="Wingdings" panose="05000000000000000000" pitchFamily="2" charset="2"/>
              <a:buChar char="v"/>
            </a:pPr>
            <a:endParaRPr lang="tr-TR" sz="1900" dirty="0"/>
          </a:p>
          <a:p>
            <a:pPr algn="just"/>
            <a:r>
              <a:rPr lang="en-US" sz="2600" dirty="0"/>
              <a:t>There are four main elements of the </a:t>
            </a:r>
            <a:r>
              <a:rPr lang="en-US" sz="2600" b="1" dirty="0"/>
              <a:t>Analysis </a:t>
            </a:r>
            <a:r>
              <a:rPr lang="en-US" sz="2600" b="1" dirty="0" smtClean="0"/>
              <a:t>Stage:</a:t>
            </a:r>
            <a:endParaRPr lang="tr-TR" sz="2600" dirty="0"/>
          </a:p>
          <a:p>
            <a:pPr algn="just"/>
            <a:endParaRPr lang="en-US" sz="2100" dirty="0"/>
          </a:p>
          <a:p>
            <a:pPr algn="just"/>
            <a:r>
              <a:rPr lang="en-US" sz="2200" dirty="0"/>
              <a:t>1. Stakeholder Analysis, including preliminary institutional</a:t>
            </a:r>
            <a:r>
              <a:rPr lang="tr-TR" sz="2200" dirty="0"/>
              <a:t> </a:t>
            </a:r>
            <a:r>
              <a:rPr lang="en-US" sz="2200" dirty="0"/>
              <a:t>capacity assessment, gender analysis and</a:t>
            </a:r>
            <a:r>
              <a:rPr lang="tr-TR" sz="2200" dirty="0"/>
              <a:t> </a:t>
            </a:r>
            <a:r>
              <a:rPr lang="en-US" sz="2200" dirty="0"/>
              <a:t>needs of other vulnerable groups such as the</a:t>
            </a:r>
            <a:r>
              <a:rPr lang="tr-TR" sz="2200" dirty="0"/>
              <a:t> </a:t>
            </a:r>
            <a:r>
              <a:rPr lang="en-US" sz="2200" dirty="0"/>
              <a:t>disabled (profile of the main ‘players</a:t>
            </a:r>
            <a:r>
              <a:rPr lang="en-US" sz="2200" dirty="0" smtClean="0"/>
              <a:t>’)</a:t>
            </a:r>
            <a:endParaRPr lang="en-US" sz="2200" dirty="0"/>
          </a:p>
          <a:p>
            <a:pPr algn="just"/>
            <a:r>
              <a:rPr lang="en-US" sz="2200" dirty="0"/>
              <a:t>2. Problem Analysis (profile of the main problems</a:t>
            </a:r>
            <a:r>
              <a:rPr lang="tr-TR" sz="2200" dirty="0"/>
              <a:t> </a:t>
            </a:r>
            <a:r>
              <a:rPr lang="en-US" sz="2200" dirty="0"/>
              <a:t>including cause and effect relationships</a:t>
            </a:r>
            <a:r>
              <a:rPr lang="en-US" sz="2200" dirty="0" smtClean="0"/>
              <a:t>)</a:t>
            </a:r>
            <a:endParaRPr lang="en-US" sz="2200" dirty="0"/>
          </a:p>
          <a:p>
            <a:pPr algn="just"/>
            <a:r>
              <a:rPr lang="en-US" sz="2200" dirty="0"/>
              <a:t>3. Analysis of Objectives (image of an improved</a:t>
            </a:r>
            <a:r>
              <a:rPr lang="tr-TR" sz="2200" dirty="0"/>
              <a:t> </a:t>
            </a:r>
            <a:r>
              <a:rPr lang="en-US" sz="2200" dirty="0"/>
              <a:t>situation in the future</a:t>
            </a:r>
            <a:r>
              <a:rPr lang="en-US" sz="2200" dirty="0" smtClean="0"/>
              <a:t>)</a:t>
            </a:r>
            <a:endParaRPr lang="en-US" sz="2200" dirty="0"/>
          </a:p>
          <a:p>
            <a:pPr algn="just"/>
            <a:r>
              <a:rPr lang="en-US" sz="2200" dirty="0"/>
              <a:t>4. Analysis of Strategies (comparison of different</a:t>
            </a:r>
            <a:r>
              <a:rPr lang="tr-TR" sz="2200" dirty="0"/>
              <a:t> </a:t>
            </a:r>
            <a:r>
              <a:rPr lang="en-US" sz="2200" dirty="0"/>
              <a:t>options to address a given situation</a:t>
            </a:r>
            <a:r>
              <a:rPr lang="en-US" sz="2200" dirty="0" smtClean="0"/>
              <a:t>)</a:t>
            </a:r>
            <a:endParaRPr lang="tr-TR" sz="2200" dirty="0"/>
          </a:p>
          <a:p>
            <a:pPr algn="just"/>
            <a:endParaRPr lang="tr-TR" sz="2200" dirty="0"/>
          </a:p>
          <a:p>
            <a:pPr algn="just"/>
            <a:r>
              <a:rPr lang="en-US" sz="2200" dirty="0"/>
              <a:t>In the Planning Stage the results of the analysis are</a:t>
            </a:r>
            <a:r>
              <a:rPr lang="tr-TR" sz="2200" dirty="0"/>
              <a:t> </a:t>
            </a:r>
            <a:r>
              <a:rPr lang="en-US" sz="2200" dirty="0"/>
              <a:t>transcribed into a practical, operational plan ready to</a:t>
            </a:r>
            <a:r>
              <a:rPr lang="tr-TR" sz="2200" dirty="0"/>
              <a:t> </a:t>
            </a:r>
            <a:r>
              <a:rPr lang="en-US" sz="2200" dirty="0"/>
              <a:t>be implemented. In this stage:</a:t>
            </a:r>
            <a:endParaRPr lang="tr-TR" sz="2200" dirty="0"/>
          </a:p>
          <a:p>
            <a:pPr algn="just"/>
            <a:endParaRPr lang="en-US" sz="2200" dirty="0"/>
          </a:p>
          <a:p>
            <a:pPr algn="just"/>
            <a:r>
              <a:rPr lang="en-US" sz="2200" dirty="0"/>
              <a:t>• </a:t>
            </a:r>
            <a:r>
              <a:rPr lang="en-US" sz="2200" dirty="0" smtClean="0"/>
              <a:t>The </a:t>
            </a:r>
            <a:r>
              <a:rPr lang="en-US" sz="2200" dirty="0" err="1"/>
              <a:t>logframe</a:t>
            </a:r>
            <a:r>
              <a:rPr lang="en-US" sz="2200" dirty="0"/>
              <a:t> matrix is prepared, requiring further</a:t>
            </a:r>
            <a:r>
              <a:rPr lang="tr-TR" sz="2200" dirty="0"/>
              <a:t> </a:t>
            </a:r>
            <a:r>
              <a:rPr lang="en-US" sz="2200" dirty="0"/>
              <a:t>analysis and refinement of </a:t>
            </a:r>
            <a:r>
              <a:rPr lang="en-US" sz="2200" dirty="0" smtClean="0"/>
              <a:t>ideas</a:t>
            </a:r>
            <a:endParaRPr lang="en-US" sz="2200" dirty="0"/>
          </a:p>
          <a:p>
            <a:pPr algn="just"/>
            <a:r>
              <a:rPr lang="en-US" sz="2200" dirty="0"/>
              <a:t>• </a:t>
            </a:r>
            <a:r>
              <a:rPr lang="en-US" sz="2200" dirty="0" smtClean="0"/>
              <a:t>Activities </a:t>
            </a:r>
            <a:r>
              <a:rPr lang="en-US" sz="2200" dirty="0"/>
              <a:t>and resource requirements are defined</a:t>
            </a:r>
            <a:r>
              <a:rPr lang="tr-TR" sz="2200" dirty="0"/>
              <a:t> </a:t>
            </a:r>
            <a:r>
              <a:rPr lang="en-US" sz="2200" dirty="0"/>
              <a:t>and </a:t>
            </a:r>
            <a:r>
              <a:rPr lang="en-US" sz="2200" dirty="0" smtClean="0"/>
              <a:t>scheduled</a:t>
            </a:r>
            <a:endParaRPr lang="en-US" sz="2200" dirty="0"/>
          </a:p>
          <a:p>
            <a:pPr algn="just"/>
            <a:r>
              <a:rPr lang="en-US" sz="2200" dirty="0"/>
              <a:t>• </a:t>
            </a:r>
            <a:r>
              <a:rPr lang="en-US" sz="2200" dirty="0" smtClean="0"/>
              <a:t>A </a:t>
            </a:r>
            <a:r>
              <a:rPr lang="en-US" sz="2200" dirty="0"/>
              <a:t>budget is prepared.</a:t>
            </a:r>
          </a:p>
        </p:txBody>
      </p:sp>
      <p:sp>
        <p:nvSpPr>
          <p:cNvPr id="7" name="Dikdörtgen 6">
            <a:extLst>
              <a:ext uri="{FF2B5EF4-FFF2-40B4-BE49-F238E27FC236}">
                <a16:creationId xmlns:a16="http://schemas.microsoft.com/office/drawing/2014/main" id="{8E05EE59-3C80-4D45-A897-AAB84CD9B2D2}"/>
              </a:ext>
            </a:extLst>
          </p:cNvPr>
          <p:cNvSpPr/>
          <p:nvPr/>
        </p:nvSpPr>
        <p:spPr>
          <a:xfrm>
            <a:off x="1120878" y="5603061"/>
            <a:ext cx="9665933" cy="1107996"/>
          </a:xfrm>
          <a:prstGeom prst="rect">
            <a:avLst/>
          </a:prstGeom>
        </p:spPr>
        <p:txBody>
          <a:bodyPr wrap="square">
            <a:spAutoFit/>
          </a:bodyPr>
          <a:lstStyle/>
          <a:p>
            <a:pPr algn="ctr"/>
            <a:r>
              <a:rPr lang="en-US" sz="2200" b="1" i="1" dirty="0">
                <a:latin typeface="StoneSerif"/>
              </a:rPr>
              <a:t>it is important that</a:t>
            </a:r>
            <a:r>
              <a:rPr lang="tr-TR" sz="2200" b="1" i="1" dirty="0">
                <a:latin typeface="StoneSerif"/>
              </a:rPr>
              <a:t> </a:t>
            </a:r>
            <a:r>
              <a:rPr lang="en-US" sz="2200" b="1" i="1" dirty="0">
                <a:latin typeface="StoneSerif"/>
              </a:rPr>
              <a:t>those involved in the identification or formulation</a:t>
            </a:r>
            <a:r>
              <a:rPr lang="tr-TR" sz="2200" b="1" i="1" dirty="0">
                <a:latin typeface="StoneSerif"/>
              </a:rPr>
              <a:t> </a:t>
            </a:r>
            <a:r>
              <a:rPr lang="en-US" sz="2200" b="1" i="1" dirty="0">
                <a:latin typeface="StoneSerif"/>
              </a:rPr>
              <a:t>of projects are sufficiently aware of the policy, sector</a:t>
            </a:r>
            <a:r>
              <a:rPr lang="tr-TR" sz="2200" b="1" i="1" dirty="0">
                <a:latin typeface="StoneSerif"/>
              </a:rPr>
              <a:t> </a:t>
            </a:r>
            <a:r>
              <a:rPr lang="en-US" sz="2200" b="1" i="1" dirty="0">
                <a:latin typeface="StoneSerif"/>
              </a:rPr>
              <a:t>and institutional context within which they are</a:t>
            </a:r>
            <a:r>
              <a:rPr lang="tr-TR" sz="2200" b="1" i="1" dirty="0">
                <a:latin typeface="StoneSerif"/>
              </a:rPr>
              <a:t> </a:t>
            </a:r>
            <a:r>
              <a:rPr lang="en-US" sz="2200" b="1" i="1" dirty="0">
                <a:latin typeface="StoneSerif"/>
              </a:rPr>
              <a:t>undertaking their work.</a:t>
            </a:r>
            <a:endParaRPr lang="en-US" sz="2200" b="1" i="1" dirty="0"/>
          </a:p>
        </p:txBody>
      </p:sp>
      <p:sp>
        <p:nvSpPr>
          <p:cNvPr id="5" name="Rounded Rectangle 4"/>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9958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290947" y="2185335"/>
            <a:ext cx="5938685" cy="32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r-Latn-RS" altLang="zh-HK" sz="3600" b="1" dirty="0" smtClean="0">
                <a:solidFill>
                  <a:schemeClr val="accent5">
                    <a:lumMod val="50000"/>
                  </a:schemeClr>
                </a:solidFill>
                <a:cs typeface="Calibri" panose="020F0502020204030204" pitchFamily="34" charset="0"/>
              </a:rPr>
              <a:t>2</a:t>
            </a:r>
            <a:r>
              <a:rPr lang="en-GB" altLang="zh-HK" sz="3600" b="1" dirty="0" smtClean="0">
                <a:solidFill>
                  <a:schemeClr val="accent5">
                    <a:lumMod val="50000"/>
                  </a:schemeClr>
                </a:solidFill>
                <a:cs typeface="Calibri" panose="020F0502020204030204" pitchFamily="34" charset="0"/>
              </a:rPr>
              <a:t>. </a:t>
            </a:r>
            <a:r>
              <a:rPr lang="sr-Latn-RS" altLang="zh-HK" sz="3600" b="1" dirty="0" smtClean="0">
                <a:solidFill>
                  <a:schemeClr val="accent5">
                    <a:lumMod val="50000"/>
                  </a:schemeClr>
                </a:solidFill>
                <a:cs typeface="Calibri" panose="020F0502020204030204" pitchFamily="34" charset="0"/>
              </a:rPr>
              <a:t>Stakeholder and problem analysis</a:t>
            </a:r>
            <a:endParaRPr lang="en-GB" altLang="zh-HK" sz="3600" b="1" dirty="0" smtClean="0">
              <a:solidFill>
                <a:schemeClr val="accent5">
                  <a:lumMod val="50000"/>
                </a:schemeClr>
              </a:solidFill>
              <a:cs typeface="Calibri" panose="020F0502020204030204" pitchFamily="34" charset="0"/>
            </a:endParaRPr>
          </a:p>
          <a:p>
            <a:endParaRPr lang="en-GB" altLang="zh-HK" sz="3600" b="1" dirty="0" smtClean="0">
              <a:solidFill>
                <a:schemeClr val="accent5">
                  <a:lumMod val="50000"/>
                </a:schemeClr>
              </a:solidFill>
              <a:cs typeface="Calibri" panose="020F0502020204030204" pitchFamily="34" charset="0"/>
            </a:endParaRPr>
          </a:p>
          <a:p>
            <a:r>
              <a:rPr lang="sr-Latn-RS" altLang="zh-HK" sz="2400" dirty="0" smtClean="0">
                <a:solidFill>
                  <a:schemeClr val="accent5">
                    <a:lumMod val="50000"/>
                  </a:schemeClr>
                </a:solidFill>
                <a:cs typeface="Calibri" panose="020F0502020204030204" pitchFamily="34" charset="0"/>
              </a:rPr>
              <a:t>1</a:t>
            </a:r>
            <a:r>
              <a:rPr lang="en-US" altLang="zh-HK" sz="2400" dirty="0" smtClean="0">
                <a:solidFill>
                  <a:schemeClr val="accent5">
                    <a:lumMod val="50000"/>
                  </a:schemeClr>
                </a:solidFill>
                <a:cs typeface="Calibri" panose="020F0502020204030204" pitchFamily="34" charset="0"/>
              </a:rPr>
              <a:t>0</a:t>
            </a:r>
            <a:r>
              <a:rPr lang="en-GB" altLang="zh-HK" sz="2400" dirty="0" smtClean="0">
                <a:solidFill>
                  <a:schemeClr val="accent5">
                    <a:lumMod val="50000"/>
                  </a:schemeClr>
                </a:solidFill>
                <a:cs typeface="Calibri" panose="020F0502020204030204" pitchFamily="34" charset="0"/>
              </a:rPr>
              <a:t>:00-1</a:t>
            </a:r>
            <a:r>
              <a:rPr lang="en-US" altLang="zh-HK" sz="2400" dirty="0" smtClean="0">
                <a:solidFill>
                  <a:schemeClr val="accent5">
                    <a:lumMod val="50000"/>
                  </a:schemeClr>
                </a:solidFill>
                <a:cs typeface="Calibri" panose="020F0502020204030204" pitchFamily="34" charset="0"/>
              </a:rPr>
              <a:t>1</a:t>
            </a:r>
            <a:r>
              <a:rPr lang="en-GB" altLang="zh-HK" sz="2400" dirty="0" smtClean="0">
                <a:solidFill>
                  <a:schemeClr val="accent5">
                    <a:lumMod val="50000"/>
                  </a:schemeClr>
                </a:solidFill>
                <a:cs typeface="Calibri" panose="020F0502020204030204" pitchFamily="34" charset="0"/>
              </a:rPr>
              <a:t>:00</a:t>
            </a:r>
            <a:endParaRPr lang="en-GB" sz="2400" dirty="0">
              <a:solidFill>
                <a:schemeClr val="accent5">
                  <a:lumMod val="50000"/>
                </a:schemeClr>
              </a:solidFill>
              <a:cs typeface="Calibri" panose="020F0502020204030204" pitchFamily="34" charset="0"/>
            </a:endParaRPr>
          </a:p>
          <a:p>
            <a:r>
              <a:rPr lang="sr-Latn-RS" altLang="zh-HK" sz="1600" b="1" dirty="0" smtClean="0">
                <a:solidFill>
                  <a:schemeClr val="accent5">
                    <a:lumMod val="50000"/>
                  </a:schemeClr>
                </a:solidFill>
                <a:cs typeface="Calibri" panose="020F0502020204030204" pitchFamily="34" charset="0"/>
              </a:rPr>
              <a:t>Vladimir Todorovic</a:t>
            </a:r>
            <a:endParaRPr lang="en-GB" altLang="zh-HK" sz="1600" b="1" dirty="0" smtClean="0">
              <a:solidFill>
                <a:schemeClr val="accent5">
                  <a:lumMod val="50000"/>
                </a:schemeClr>
              </a:solidFill>
              <a:cs typeface="Calibri" panose="020F0502020204030204" pitchFamily="34" charset="0"/>
            </a:endParaRPr>
          </a:p>
          <a:p>
            <a:r>
              <a:rPr lang="en-GB" altLang="zh-HK" sz="1600" b="1" dirty="0" smtClean="0">
                <a:solidFill>
                  <a:schemeClr val="accent5">
                    <a:lumMod val="50000"/>
                  </a:schemeClr>
                </a:solidFill>
                <a:cs typeface="Calibri" panose="020F0502020204030204" pitchFamily="34" charset="0"/>
              </a:rPr>
              <a:t>Mila Marinkovic</a:t>
            </a:r>
          </a:p>
          <a:p>
            <a:r>
              <a:rPr lang="sr-Latn-RS" altLang="zh-HK" sz="1600" b="1" dirty="0" smtClean="0">
                <a:solidFill>
                  <a:schemeClr val="accent5">
                    <a:lumMod val="50000"/>
                  </a:schemeClr>
                </a:solidFill>
                <a:cs typeface="Calibri" panose="020F0502020204030204" pitchFamily="34" charset="0"/>
              </a:rPr>
              <a:t>Ivan Brkic</a:t>
            </a:r>
            <a:endParaRPr lang="en-GB" altLang="zh-HK" sz="1600" b="1" dirty="0" smtClean="0">
              <a:solidFill>
                <a:schemeClr val="accent5">
                  <a:lumMod val="50000"/>
                </a:schemeClr>
              </a:solidFill>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632" y="2510861"/>
            <a:ext cx="5616816" cy="280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4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1" y="431943"/>
            <a:ext cx="3397188" cy="553998"/>
          </a:xfrm>
          <a:prstGeom prst="rect">
            <a:avLst/>
          </a:prstGeom>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250723" y="1143329"/>
            <a:ext cx="10134751" cy="5170646"/>
          </a:xfrm>
          <a:prstGeom prst="rect">
            <a:avLst/>
          </a:prstGeom>
        </p:spPr>
        <p:txBody>
          <a:bodyPr wrap="square">
            <a:spAutoFit/>
          </a:bodyPr>
          <a:lstStyle/>
          <a:p>
            <a:r>
              <a:rPr lang="en-US" sz="2200" dirty="0"/>
              <a:t>Problem analysis is of great importance in terms of project planning because</a:t>
            </a:r>
            <a:r>
              <a:rPr lang="tr-TR" sz="2200" dirty="0"/>
              <a:t> </a:t>
            </a:r>
            <a:r>
              <a:rPr lang="en-US" sz="2200" dirty="0"/>
              <a:t>it has great influence over the design of possible intervention.</a:t>
            </a:r>
            <a:r>
              <a:rPr lang="tr-TR" sz="2200" dirty="0"/>
              <a:t> </a:t>
            </a:r>
            <a:r>
              <a:rPr lang="en-US" sz="2200" dirty="0"/>
              <a:t>The problem tree establishes cause and effect  to ensure</a:t>
            </a:r>
            <a:r>
              <a:rPr lang="tr-TR" sz="2200" dirty="0"/>
              <a:t> </a:t>
            </a:r>
            <a:r>
              <a:rPr lang="en-US" sz="2200" dirty="0"/>
              <a:t>that root problems are identified and then addressed.  </a:t>
            </a:r>
            <a:endParaRPr lang="tr-TR" sz="2200" dirty="0"/>
          </a:p>
          <a:p>
            <a:endParaRPr lang="tr-TR" sz="2200" dirty="0"/>
          </a:p>
          <a:p>
            <a:r>
              <a:rPr lang="en-US" sz="2200" dirty="0"/>
              <a:t>Projects aim to address a problem or constraint. It is vital to understand the causes of the problem or constraint, how they affect stakeholders, and how to focus on tackling them.</a:t>
            </a:r>
            <a:endParaRPr lang="tr-TR" sz="2200" dirty="0"/>
          </a:p>
          <a:p>
            <a:endParaRPr lang="en-US" sz="2200" dirty="0"/>
          </a:p>
          <a:p>
            <a:r>
              <a:rPr lang="en-US" sz="2200" dirty="0"/>
              <a:t>Main steps are:</a:t>
            </a:r>
            <a:endParaRPr lang="tr-TR" sz="2200" dirty="0"/>
          </a:p>
          <a:p>
            <a:endParaRPr lang="en-US" sz="2200" dirty="0"/>
          </a:p>
          <a:p>
            <a:pPr marL="800100" lvl="1" indent="-342900">
              <a:buFont typeface="Arial" panose="020B0604020202020204" pitchFamily="34" charset="0"/>
              <a:buChar char="•"/>
            </a:pPr>
            <a:r>
              <a:rPr lang="en-US" sz="2200" dirty="0"/>
              <a:t>Identify one or two (initial) major problem(s) affecting the target group(s)</a:t>
            </a:r>
          </a:p>
          <a:p>
            <a:pPr marL="800100" lvl="1" indent="-342900">
              <a:buFont typeface="Arial" panose="020B0604020202020204" pitchFamily="34" charset="0"/>
              <a:buChar char="•"/>
            </a:pPr>
            <a:r>
              <a:rPr lang="en-US" sz="2200" dirty="0"/>
              <a:t>Identify related problems/constraints </a:t>
            </a:r>
          </a:p>
          <a:p>
            <a:pPr marL="800100" lvl="1" indent="-342900">
              <a:buFont typeface="Arial" panose="020B0604020202020204" pitchFamily="34" charset="0"/>
              <a:buChar char="•"/>
            </a:pPr>
            <a:r>
              <a:rPr lang="en-US" sz="2200" dirty="0"/>
              <a:t>Analyze and identify cause and effect relationships</a:t>
            </a:r>
          </a:p>
          <a:p>
            <a:pPr marL="800100" lvl="1" indent="-342900">
              <a:buFont typeface="Arial" panose="020B0604020202020204" pitchFamily="34" charset="0"/>
              <a:buChar char="•"/>
            </a:pPr>
            <a:r>
              <a:rPr lang="en-US" sz="2200" dirty="0"/>
              <a:t>Check the logic</a:t>
            </a:r>
          </a:p>
          <a:p>
            <a:pPr marL="800100" lvl="1" indent="-342900">
              <a:buFont typeface="Arial" panose="020B0604020202020204" pitchFamily="34" charset="0"/>
              <a:buChar char="•"/>
            </a:pPr>
            <a:r>
              <a:rPr lang="en-US" sz="2200" dirty="0"/>
              <a:t>Draft the problem tree diagram</a:t>
            </a:r>
          </a:p>
        </p:txBody>
      </p:sp>
      <p:pic>
        <p:nvPicPr>
          <p:cNvPr id="3" name="Resim 2">
            <a:extLst>
              <a:ext uri="{FF2B5EF4-FFF2-40B4-BE49-F238E27FC236}">
                <a16:creationId xmlns:a16="http://schemas.microsoft.com/office/drawing/2014/main" id="{5AE365AA-3DF6-471D-829E-AA6F005F8A66}"/>
              </a:ext>
            </a:extLst>
          </p:cNvPr>
          <p:cNvPicPr>
            <a:picLocks noChangeAspect="1"/>
          </p:cNvPicPr>
          <p:nvPr/>
        </p:nvPicPr>
        <p:blipFill rotWithShape="1">
          <a:blip r:embed="rId4"/>
          <a:srcRect l="5159" t="12524" r="1638" b="12291"/>
          <a:stretch/>
        </p:blipFill>
        <p:spPr>
          <a:xfrm>
            <a:off x="10385474" y="222488"/>
            <a:ext cx="1518742" cy="122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
        <p:nvSpPr>
          <p:cNvPr id="8" name="Rounded Rectangle 7"/>
          <p:cNvSpPr/>
          <p:nvPr/>
        </p:nvSpPr>
        <p:spPr>
          <a:xfrm>
            <a:off x="417094"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0902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280746" y="663574"/>
            <a:ext cx="3397188" cy="553998"/>
          </a:xfrm>
          <a:prstGeom prst="rect">
            <a:avLst/>
          </a:prstGeom>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353962" y="1541535"/>
            <a:ext cx="10840064" cy="3139321"/>
          </a:xfrm>
          <a:prstGeom prst="rect">
            <a:avLst/>
          </a:prstGeom>
        </p:spPr>
        <p:txBody>
          <a:bodyPr wrap="square">
            <a:spAutoFit/>
          </a:bodyPr>
          <a:lstStyle/>
          <a:p>
            <a:r>
              <a:rPr lang="en-US" sz="2200" dirty="0"/>
              <a:t>The problem analysis involves three main stages</a:t>
            </a:r>
            <a:r>
              <a:rPr lang="en-US" sz="2200" dirty="0" smtClean="0"/>
              <a:t>:</a:t>
            </a:r>
          </a:p>
          <a:p>
            <a:endParaRPr lang="en-US" sz="2200" dirty="0"/>
          </a:p>
          <a:p>
            <a:pPr marL="457200" indent="-457200">
              <a:buAutoNum type="arabicPeriod"/>
            </a:pPr>
            <a:r>
              <a:rPr lang="en-US" sz="2200" dirty="0" smtClean="0"/>
              <a:t>Definition </a:t>
            </a:r>
            <a:r>
              <a:rPr lang="en-US" sz="2200" dirty="0"/>
              <a:t>of the framework and subject of </a:t>
            </a:r>
            <a:r>
              <a:rPr lang="en-US" sz="2200" dirty="0" smtClean="0"/>
              <a:t>analysis</a:t>
            </a:r>
          </a:p>
          <a:p>
            <a:endParaRPr lang="en-US" sz="2200" dirty="0"/>
          </a:p>
          <a:p>
            <a:r>
              <a:rPr lang="en-US" sz="2200" dirty="0"/>
              <a:t>2. Identification of the major problems faced by target groups and beneficiaries </a:t>
            </a:r>
            <a:endParaRPr lang="tr-TR" sz="2200" dirty="0"/>
          </a:p>
          <a:p>
            <a:r>
              <a:rPr lang="en-US" sz="2200" dirty="0"/>
              <a:t>(What</a:t>
            </a:r>
            <a:r>
              <a:rPr lang="tr-TR" sz="2200" dirty="0"/>
              <a:t> </a:t>
            </a:r>
            <a:r>
              <a:rPr lang="en-US" sz="2200" dirty="0"/>
              <a:t>is/are the problem/s ? Whose problems </a:t>
            </a:r>
            <a:r>
              <a:rPr lang="en-US" sz="2200" dirty="0" smtClean="0"/>
              <a:t>?)</a:t>
            </a:r>
          </a:p>
          <a:p>
            <a:endParaRPr lang="en-US" sz="2200" dirty="0"/>
          </a:p>
          <a:p>
            <a:r>
              <a:rPr lang="en-US" sz="2200" dirty="0"/>
              <a:t>3. </a:t>
            </a:r>
            <a:r>
              <a:rPr lang="en-US" sz="2200" dirty="0" err="1"/>
              <a:t>Visualisation</a:t>
            </a:r>
            <a:r>
              <a:rPr lang="en-US" sz="2200" dirty="0"/>
              <a:t> of the problems in form of a diagram, called a “problem tree” or</a:t>
            </a:r>
            <a:r>
              <a:rPr lang="tr-TR" sz="2200" dirty="0"/>
              <a:t> </a:t>
            </a:r>
            <a:r>
              <a:rPr lang="en-US" sz="2200" dirty="0"/>
              <a:t>“hierarchy of problems” to help</a:t>
            </a:r>
            <a:r>
              <a:rPr lang="tr-TR" sz="2200" dirty="0"/>
              <a:t> </a:t>
            </a:r>
            <a:r>
              <a:rPr lang="en-US" sz="2200" dirty="0" err="1"/>
              <a:t>analyse</a:t>
            </a:r>
            <a:r>
              <a:rPr lang="en-US" sz="2200" dirty="0"/>
              <a:t> and clarify cause–effect</a:t>
            </a:r>
            <a:r>
              <a:rPr lang="tr-TR" sz="2200" dirty="0"/>
              <a:t> </a:t>
            </a:r>
            <a:r>
              <a:rPr lang="en-US" sz="2200" dirty="0"/>
              <a:t>relationships as shown in the</a:t>
            </a:r>
            <a:r>
              <a:rPr lang="tr-TR" sz="2200" dirty="0"/>
              <a:t> </a:t>
            </a:r>
            <a:r>
              <a:rPr lang="en-US" sz="2200" dirty="0" smtClean="0"/>
              <a:t>figure</a:t>
            </a:r>
            <a:endParaRPr lang="en-US" sz="2200" dirty="0"/>
          </a:p>
        </p:txBody>
      </p:sp>
      <p:pic>
        <p:nvPicPr>
          <p:cNvPr id="3" name="Resim 2">
            <a:extLst>
              <a:ext uri="{FF2B5EF4-FFF2-40B4-BE49-F238E27FC236}">
                <a16:creationId xmlns:a16="http://schemas.microsoft.com/office/drawing/2014/main" id="{5AE365AA-3DF6-471D-829E-AA6F005F8A66}"/>
              </a:ext>
            </a:extLst>
          </p:cNvPr>
          <p:cNvPicPr>
            <a:picLocks noChangeAspect="1"/>
          </p:cNvPicPr>
          <p:nvPr/>
        </p:nvPicPr>
        <p:blipFill rotWithShape="1">
          <a:blip r:embed="rId4"/>
          <a:srcRect l="5159" t="12524" r="1638" b="12291"/>
          <a:stretch/>
        </p:blipFill>
        <p:spPr>
          <a:xfrm>
            <a:off x="10385474" y="222488"/>
            <a:ext cx="1518742" cy="122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9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94005" y="222488"/>
            <a:ext cx="3397188" cy="553998"/>
          </a:xfrm>
          <a:prstGeom prst="rect">
            <a:avLst/>
          </a:prstGeom>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159868" y="985941"/>
            <a:ext cx="9896384" cy="2123658"/>
          </a:xfrm>
          <a:prstGeom prst="rect">
            <a:avLst/>
          </a:prstGeom>
        </p:spPr>
        <p:txBody>
          <a:bodyPr wrap="square">
            <a:spAutoFit/>
          </a:bodyPr>
          <a:lstStyle/>
          <a:p>
            <a:pPr algn="just"/>
            <a:r>
              <a:rPr lang="en-US" sz="2200" dirty="0"/>
              <a:t>In this problem analysis, the cause-effect relations are established between</a:t>
            </a:r>
            <a:r>
              <a:rPr lang="tr-TR" sz="2200" dirty="0"/>
              <a:t> </a:t>
            </a:r>
            <a:r>
              <a:rPr lang="en-US" sz="2200" dirty="0"/>
              <a:t>negative situations for an existing one. The analysis aims to identify the</a:t>
            </a:r>
            <a:r>
              <a:rPr lang="tr-TR" sz="2200" dirty="0"/>
              <a:t> </a:t>
            </a:r>
            <a:r>
              <a:rPr lang="en-US" sz="2200" dirty="0"/>
              <a:t>bottlenecks with high priority. </a:t>
            </a:r>
            <a:r>
              <a:rPr lang="tr-TR" sz="2200" dirty="0"/>
              <a:t>After </a:t>
            </a:r>
            <a:r>
              <a:rPr lang="tr-TR" sz="2200" dirty="0" smtClean="0"/>
              <a:t>identy</a:t>
            </a:r>
            <a:r>
              <a:rPr lang="en-US" sz="2200" dirty="0" smtClean="0"/>
              <a:t>f</a:t>
            </a:r>
            <a:r>
              <a:rPr lang="tr-TR" sz="2200" dirty="0" smtClean="0"/>
              <a:t>ing </a:t>
            </a:r>
            <a:r>
              <a:rPr lang="tr-TR" sz="2200" dirty="0"/>
              <a:t>a problem </a:t>
            </a:r>
            <a:r>
              <a:rPr lang="en-US" sz="2200" dirty="0"/>
              <a:t>The causes of the problem are then traced back as the ‘roots’ of the problem and provide the causal chain</a:t>
            </a:r>
            <a:r>
              <a:rPr lang="en-US" sz="2200" dirty="0" smtClean="0"/>
              <a:t>. The </a:t>
            </a:r>
            <a:r>
              <a:rPr lang="en-US" sz="2200" dirty="0"/>
              <a:t>effects of the problem are then traced forward as the branches and main effects of a problem on stakeholders.</a:t>
            </a:r>
          </a:p>
        </p:txBody>
      </p:sp>
      <p:sp>
        <p:nvSpPr>
          <p:cNvPr id="4" name="Dikdörtgen 3">
            <a:extLst>
              <a:ext uri="{FF2B5EF4-FFF2-40B4-BE49-F238E27FC236}">
                <a16:creationId xmlns:a16="http://schemas.microsoft.com/office/drawing/2014/main" id="{F52070EC-1B1A-42C9-B7FD-837DFC6F059F}"/>
              </a:ext>
            </a:extLst>
          </p:cNvPr>
          <p:cNvSpPr/>
          <p:nvPr/>
        </p:nvSpPr>
        <p:spPr>
          <a:xfrm>
            <a:off x="6678647" y="2798837"/>
            <a:ext cx="5219331" cy="3139321"/>
          </a:xfrm>
          <a:prstGeom prst="rect">
            <a:avLst/>
          </a:prstGeom>
        </p:spPr>
        <p:txBody>
          <a:bodyPr wrap="square">
            <a:spAutoFit/>
          </a:bodyPr>
          <a:lstStyle/>
          <a:p>
            <a:pPr algn="just"/>
            <a:r>
              <a:rPr lang="en-US" sz="2200" dirty="0"/>
              <a:t>The Tree allows for many problems to be identified, and to analyze how they relate to each other. These linkages are important in deciding which problems are the ones that a project should focus on and try to address. In addition, the Tree allows for complex problems to be visualized – to be seen in a clearly diagrammatical format that is understood by all.</a:t>
            </a:r>
          </a:p>
        </p:txBody>
      </p:sp>
      <p:pic>
        <p:nvPicPr>
          <p:cNvPr id="5" name="Resim 4">
            <a:extLst>
              <a:ext uri="{FF2B5EF4-FFF2-40B4-BE49-F238E27FC236}">
                <a16:creationId xmlns:a16="http://schemas.microsoft.com/office/drawing/2014/main" id="{0F61AFF5-7628-4C6F-B739-FC40602CDDF6}"/>
              </a:ext>
            </a:extLst>
          </p:cNvPr>
          <p:cNvPicPr>
            <a:picLocks noChangeAspect="1"/>
          </p:cNvPicPr>
          <p:nvPr/>
        </p:nvPicPr>
        <p:blipFill>
          <a:blip r:embed="rId4"/>
          <a:stretch>
            <a:fillRect/>
          </a:stretch>
        </p:blipFill>
        <p:spPr>
          <a:xfrm>
            <a:off x="1182651" y="3165236"/>
            <a:ext cx="5381625" cy="3133725"/>
          </a:xfrm>
          <a:prstGeom prst="rect">
            <a:avLst/>
          </a:prstGeom>
        </p:spPr>
      </p:pic>
      <p:pic>
        <p:nvPicPr>
          <p:cNvPr id="8" name="Resim 7">
            <a:extLst>
              <a:ext uri="{FF2B5EF4-FFF2-40B4-BE49-F238E27FC236}">
                <a16:creationId xmlns:a16="http://schemas.microsoft.com/office/drawing/2014/main" id="{04FAE589-9EE9-4F9A-8655-6274CA1C4658}"/>
              </a:ext>
            </a:extLst>
          </p:cNvPr>
          <p:cNvPicPr>
            <a:picLocks noChangeAspect="1"/>
          </p:cNvPicPr>
          <p:nvPr/>
        </p:nvPicPr>
        <p:blipFill rotWithShape="1">
          <a:blip r:embed="rId5"/>
          <a:srcRect l="5159" t="12524" r="1638" b="12291"/>
          <a:stretch/>
        </p:blipFill>
        <p:spPr>
          <a:xfrm>
            <a:off x="10385474" y="222488"/>
            <a:ext cx="1518742" cy="122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Resim 5">
            <a:extLst>
              <a:ext uri="{FF2B5EF4-FFF2-40B4-BE49-F238E27FC236}">
                <a16:creationId xmlns:a16="http://schemas.microsoft.com/office/drawing/2014/main" id="{983D078F-2E06-4D12-BE0C-5624B08C2F7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r="-34483" b="-14194"/>
          <a:stretch/>
        </p:blipFill>
        <p:spPr>
          <a:xfrm>
            <a:off x="1068280" y="3667338"/>
            <a:ext cx="1190603" cy="2456020"/>
          </a:xfrm>
          <a:prstGeom prst="rect">
            <a:avLst/>
          </a:prstGeom>
        </p:spPr>
      </p:pic>
      <p:sp>
        <p:nvSpPr>
          <p:cNvPr id="9" name="Rounded Rectangle 8"/>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709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1" y="431943"/>
            <a:ext cx="3397188" cy="553998"/>
          </a:xfrm>
          <a:prstGeom prst="rect">
            <a:avLst/>
          </a:prstGeom>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294968" y="1713145"/>
            <a:ext cx="11760168" cy="3385542"/>
          </a:xfrm>
          <a:prstGeom prst="rect">
            <a:avLst/>
          </a:prstGeom>
        </p:spPr>
        <p:txBody>
          <a:bodyPr wrap="square">
            <a:spAutoFit/>
          </a:bodyPr>
          <a:lstStyle/>
          <a:p>
            <a:pPr marL="342900" indent="-342900" algn="just">
              <a:buFont typeface="Arial" panose="020B0604020202020204" pitchFamily="34" charset="0"/>
              <a:buChar char="•"/>
            </a:pPr>
            <a:r>
              <a:rPr lang="en-US" sz="2400" dirty="0"/>
              <a:t>Identify the major problems that the project will address.</a:t>
            </a:r>
          </a:p>
          <a:p>
            <a:pPr marL="342900" indent="-342900" algn="just">
              <a:buFont typeface="Arial" panose="020B0604020202020204" pitchFamily="34" charset="0"/>
              <a:buChar char="•"/>
            </a:pPr>
            <a:r>
              <a:rPr lang="en-US" sz="2400" dirty="0"/>
              <a:t>State problems in negative manner.</a:t>
            </a:r>
          </a:p>
          <a:p>
            <a:pPr marL="342900" indent="-342900" algn="just">
              <a:buFont typeface="Arial" panose="020B0604020202020204" pitchFamily="34" charset="0"/>
              <a:buChar char="•"/>
            </a:pPr>
            <a:r>
              <a:rPr lang="en-US" sz="2400" dirty="0"/>
              <a:t>Group problems by similarity of concerns.</a:t>
            </a:r>
          </a:p>
          <a:p>
            <a:pPr marL="342900" indent="-342900" algn="just">
              <a:buFont typeface="Arial" panose="020B0604020202020204" pitchFamily="34" charset="0"/>
              <a:buChar char="•"/>
            </a:pPr>
            <a:r>
              <a:rPr lang="en-US" sz="2400" dirty="0"/>
              <a:t>Develop the problem tree:</a:t>
            </a:r>
          </a:p>
          <a:p>
            <a:pPr algn="just"/>
            <a:r>
              <a:rPr lang="tr-TR" sz="2400" dirty="0"/>
              <a:t>	</a:t>
            </a:r>
            <a:r>
              <a:rPr lang="en-US" sz="2400" dirty="0"/>
              <a:t>a</a:t>
            </a:r>
            <a:r>
              <a:rPr lang="en-US" sz="2400" dirty="0" smtClean="0"/>
              <a:t>) Select </a:t>
            </a:r>
            <a:r>
              <a:rPr lang="en-US" sz="2400" dirty="0"/>
              <a:t>a focal problem from the list and relate other problems to the focal </a:t>
            </a:r>
            <a:r>
              <a:rPr lang="tr-TR" sz="2400" dirty="0"/>
              <a:t>	</a:t>
            </a:r>
            <a:r>
              <a:rPr lang="en-US" sz="2400" dirty="0"/>
              <a:t>problem.</a:t>
            </a:r>
          </a:p>
          <a:p>
            <a:pPr lvl="1" algn="just"/>
            <a:r>
              <a:rPr lang="tr-TR" sz="2400" dirty="0"/>
              <a:t>	</a:t>
            </a:r>
            <a:r>
              <a:rPr lang="en-US" sz="2400" dirty="0"/>
              <a:t>b</a:t>
            </a:r>
            <a:r>
              <a:rPr lang="en-US" sz="2400" dirty="0" smtClean="0"/>
              <a:t>) If </a:t>
            </a:r>
            <a:r>
              <a:rPr lang="en-US" sz="2400" dirty="0"/>
              <a:t>the problem is a cause of the focal problem it is placed below the focal </a:t>
            </a:r>
            <a:r>
              <a:rPr lang="en-US" sz="2400" dirty="0" smtClean="0"/>
              <a:t>problem</a:t>
            </a:r>
            <a:endParaRPr lang="en-US" sz="2400" dirty="0"/>
          </a:p>
          <a:p>
            <a:pPr algn="just"/>
            <a:r>
              <a:rPr lang="tr-TR" sz="2400" dirty="0"/>
              <a:t>	</a:t>
            </a:r>
            <a:r>
              <a:rPr lang="en-US" sz="2400" dirty="0"/>
              <a:t>c</a:t>
            </a:r>
            <a:r>
              <a:rPr lang="en-US" sz="2400" dirty="0" smtClean="0"/>
              <a:t>) If </a:t>
            </a:r>
            <a:r>
              <a:rPr lang="en-US" sz="2400" dirty="0"/>
              <a:t>the problem is an effect of the focal problem is goes above</a:t>
            </a:r>
            <a:endParaRPr lang="tr-TR" sz="2400" dirty="0"/>
          </a:p>
          <a:p>
            <a:pPr marL="342900" indent="-342900" algn="just">
              <a:buFont typeface="Wingdings" panose="05000000000000000000" pitchFamily="2" charset="2"/>
              <a:buChar char="§"/>
            </a:pPr>
            <a:endParaRPr lang="en-US" sz="2200" dirty="0"/>
          </a:p>
        </p:txBody>
      </p:sp>
      <p:pic>
        <p:nvPicPr>
          <p:cNvPr id="8" name="Resim 7">
            <a:extLst>
              <a:ext uri="{FF2B5EF4-FFF2-40B4-BE49-F238E27FC236}">
                <a16:creationId xmlns:a16="http://schemas.microsoft.com/office/drawing/2014/main" id="{04FAE589-9EE9-4F9A-8655-6274CA1C4658}"/>
              </a:ext>
            </a:extLst>
          </p:cNvPr>
          <p:cNvPicPr>
            <a:picLocks noChangeAspect="1"/>
          </p:cNvPicPr>
          <p:nvPr/>
        </p:nvPicPr>
        <p:blipFill rotWithShape="1">
          <a:blip r:embed="rId4"/>
          <a:srcRect l="5159" t="12524" r="1638" b="12291"/>
          <a:stretch/>
        </p:blipFill>
        <p:spPr>
          <a:xfrm>
            <a:off x="10385474" y="222488"/>
            <a:ext cx="1518742" cy="122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167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138"/>
            <a:ext cx="10515600" cy="1325563"/>
          </a:xfrm>
        </p:spPr>
        <p:txBody>
          <a:bodyPr>
            <a:normAutofit/>
          </a:bodyPr>
          <a:lstStyle/>
          <a:p>
            <a:r>
              <a:rPr lang="en-US" sz="3600" dirty="0" smtClean="0"/>
              <a:t>H2020 example</a:t>
            </a:r>
            <a:endParaRPr lang="en-US" sz="3600" dirty="0"/>
          </a:p>
        </p:txBody>
      </p:sp>
      <p:pic>
        <p:nvPicPr>
          <p:cNvPr id="5" name="Content Placeholder 4"/>
          <p:cNvPicPr>
            <a:picLocks noGrp="1" noChangeAspect="1"/>
          </p:cNvPicPr>
          <p:nvPr>
            <p:ph idx="1"/>
          </p:nvPr>
        </p:nvPicPr>
        <p:blipFill>
          <a:blip r:embed="rId2"/>
          <a:stretch>
            <a:fillRect/>
          </a:stretch>
        </p:blipFill>
        <p:spPr>
          <a:xfrm>
            <a:off x="838200" y="1001112"/>
            <a:ext cx="10515600" cy="1348153"/>
          </a:xfrm>
          <a:prstGeom prst="rect">
            <a:avLst/>
          </a:prstGeom>
        </p:spPr>
      </p:pic>
      <p:sp>
        <p:nvSpPr>
          <p:cNvPr id="4" name="Rounded Rectangle 3"/>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38200" y="2326675"/>
            <a:ext cx="7487653" cy="4534159"/>
          </a:xfrm>
          <a:prstGeom prst="rect">
            <a:avLst/>
          </a:prstGeom>
        </p:spPr>
      </p:pic>
    </p:spTree>
    <p:extLst>
      <p:ext uri="{BB962C8B-B14F-4D97-AF65-F5344CB8AC3E}">
        <p14:creationId xmlns:p14="http://schemas.microsoft.com/office/powerpoint/2010/main" val="3132657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04158" cy="501149"/>
          </a:xfrm>
        </p:spPr>
        <p:txBody>
          <a:bodyPr>
            <a:normAutofit fontScale="90000"/>
          </a:bodyPr>
          <a:lstStyle/>
          <a:p>
            <a:r>
              <a:rPr lang="en-US" sz="3200" dirty="0" smtClean="0"/>
              <a:t>ERASMUS+ example</a:t>
            </a:r>
            <a:endParaRPr lang="en-US" sz="3200" dirty="0"/>
          </a:p>
        </p:txBody>
      </p:sp>
      <p:sp>
        <p:nvSpPr>
          <p:cNvPr id="4" name="Rounded Rectangle 3"/>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44380" y="1057966"/>
            <a:ext cx="11950445" cy="5054076"/>
          </a:xfrm>
          <a:prstGeom prst="rect">
            <a:avLst/>
          </a:prstGeom>
        </p:spPr>
      </p:pic>
    </p:spTree>
    <p:extLst>
      <p:ext uri="{BB962C8B-B14F-4D97-AF65-F5344CB8AC3E}">
        <p14:creationId xmlns:p14="http://schemas.microsoft.com/office/powerpoint/2010/main" val="3679275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0" y="431943"/>
            <a:ext cx="7214325" cy="553998"/>
          </a:xfrm>
          <a:prstGeom prst="rect">
            <a:avLst/>
          </a:prstGeom>
        </p:spPr>
        <p:txBody>
          <a:bodyPr wrap="square">
            <a:spAutoFit/>
          </a:bodyPr>
          <a:lstStyle/>
          <a:p>
            <a:r>
              <a:rPr lang="tr-TR" sz="3000" b="1" i="1" dirty="0">
                <a:latin typeface="StoneSerif"/>
              </a:rPr>
              <a:t>Problem and </a:t>
            </a:r>
            <a:r>
              <a:rPr lang="en-US" sz="3000" b="1" i="1" dirty="0">
                <a:latin typeface="StoneSerif"/>
              </a:rPr>
              <a:t>Objective </a:t>
            </a:r>
            <a:r>
              <a:rPr lang="en-GB" sz="3000" b="1" i="1" dirty="0" smtClean="0">
                <a:latin typeface="StoneSerif"/>
              </a:rPr>
              <a:t>Analysis </a:t>
            </a:r>
            <a:endParaRPr lang="en-GB" sz="3000" b="1" i="1" dirty="0"/>
          </a:p>
        </p:txBody>
      </p:sp>
      <p:pic>
        <p:nvPicPr>
          <p:cNvPr id="8" name="Resim 7">
            <a:extLst>
              <a:ext uri="{FF2B5EF4-FFF2-40B4-BE49-F238E27FC236}">
                <a16:creationId xmlns:a16="http://schemas.microsoft.com/office/drawing/2014/main" id="{04FAE589-9EE9-4F9A-8655-6274CA1C4658}"/>
              </a:ext>
            </a:extLst>
          </p:cNvPr>
          <p:cNvPicPr>
            <a:picLocks noChangeAspect="1"/>
          </p:cNvPicPr>
          <p:nvPr/>
        </p:nvPicPr>
        <p:blipFill rotWithShape="1">
          <a:blip r:embed="rId4"/>
          <a:srcRect l="5159" t="12524" r="1638" b="12291"/>
          <a:stretch/>
        </p:blipFill>
        <p:spPr>
          <a:xfrm>
            <a:off x="365995" y="2859145"/>
            <a:ext cx="1518742" cy="122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Resim 2">
            <a:extLst>
              <a:ext uri="{FF2B5EF4-FFF2-40B4-BE49-F238E27FC236}">
                <a16:creationId xmlns:a16="http://schemas.microsoft.com/office/drawing/2014/main" id="{2C706B1A-FB1A-46F1-8772-95692D7497A3}"/>
              </a:ext>
            </a:extLst>
          </p:cNvPr>
          <p:cNvPicPr>
            <a:picLocks noChangeAspect="1"/>
          </p:cNvPicPr>
          <p:nvPr/>
        </p:nvPicPr>
        <p:blipFill rotWithShape="1">
          <a:blip r:embed="rId5"/>
          <a:srcRect l="14625" t="43751" r="45801" b="9906"/>
          <a:stretch/>
        </p:blipFill>
        <p:spPr>
          <a:xfrm>
            <a:off x="2179414" y="1278837"/>
            <a:ext cx="7836382" cy="51619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2" descr="Image result for Objective Analysis">
            <a:extLst>
              <a:ext uri="{FF2B5EF4-FFF2-40B4-BE49-F238E27FC236}">
                <a16:creationId xmlns:a16="http://schemas.microsoft.com/office/drawing/2014/main" id="{0747F937-66FF-46B9-BFAE-4536075AD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3" t="25399" r="1474" b="7160"/>
          <a:stretch/>
        </p:blipFill>
        <p:spPr bwMode="auto">
          <a:xfrm>
            <a:off x="10297969" y="3030666"/>
            <a:ext cx="1731887" cy="1304319"/>
          </a:xfrm>
          <a:prstGeom prst="round2DiagRect">
            <a:avLst>
              <a:gd name="adj1" fmla="val 16667"/>
              <a:gd name="adj2" fmla="val 1936"/>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8263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852676"/>
            <a:ext cx="1064858" cy="10053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1" y="431943"/>
            <a:ext cx="3397188" cy="553998"/>
          </a:xfrm>
          <a:prstGeom prst="rect">
            <a:avLst/>
          </a:prstGeom>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0" y="1097256"/>
            <a:ext cx="12165940" cy="5170646"/>
          </a:xfrm>
          <a:prstGeom prst="rect">
            <a:avLst/>
          </a:prstGeom>
        </p:spPr>
        <p:txBody>
          <a:bodyPr wrap="square">
            <a:spAutoFit/>
          </a:bodyPr>
          <a:lstStyle/>
          <a:p>
            <a:pPr algn="just"/>
            <a:r>
              <a:rPr lang="en-US" sz="2200" dirty="0"/>
              <a:t>Important points about using the problem </a:t>
            </a:r>
            <a:r>
              <a:rPr lang="en-US" sz="2200" dirty="0" smtClean="0"/>
              <a:t>tree</a:t>
            </a:r>
            <a:r>
              <a:rPr lang="en-US" sz="2200" dirty="0"/>
              <a:t>:</a:t>
            </a:r>
          </a:p>
          <a:p>
            <a:pPr marL="342900" indent="-342900" algn="just">
              <a:buFont typeface="Arial" panose="020B0604020202020204" pitchFamily="34" charset="0"/>
              <a:buChar char="•"/>
            </a:pPr>
            <a:r>
              <a:rPr lang="en-US" sz="2200" dirty="0" smtClean="0"/>
              <a:t>The </a:t>
            </a:r>
            <a:r>
              <a:rPr lang="en-US" sz="2200" dirty="0"/>
              <a:t>quality of output will be determined by who is involved in the analysis. Involving</a:t>
            </a:r>
            <a:r>
              <a:rPr lang="tr-TR" sz="2200" dirty="0"/>
              <a:t> </a:t>
            </a:r>
            <a:r>
              <a:rPr lang="en-US" sz="2200" dirty="0"/>
              <a:t>stakeholder representatives with appropriate knowledge and skills is critical;</a:t>
            </a:r>
          </a:p>
          <a:p>
            <a:pPr marL="342900" indent="-342900" algn="just">
              <a:buFont typeface="Arial" panose="020B0604020202020204" pitchFamily="34" charset="0"/>
              <a:buChar char="•"/>
            </a:pPr>
            <a:r>
              <a:rPr lang="en-US" sz="2200" dirty="0" smtClean="0"/>
              <a:t>A </a:t>
            </a:r>
            <a:r>
              <a:rPr lang="en-US" sz="2200" dirty="0"/>
              <a:t>workshop environment is a critical instrument for developing problem tress, analyzing</a:t>
            </a:r>
            <a:r>
              <a:rPr lang="tr-TR" sz="2200" dirty="0"/>
              <a:t> </a:t>
            </a:r>
            <a:r>
              <a:rPr lang="en-US" sz="2200" dirty="0"/>
              <a:t>the results and then proposing next steps. Whenever feasible, a </a:t>
            </a:r>
            <a:r>
              <a:rPr lang="en-US" sz="2200" dirty="0" err="1"/>
              <a:t>LFA</a:t>
            </a:r>
            <a:r>
              <a:rPr lang="en-US" sz="2200" dirty="0"/>
              <a:t> workshop should be</a:t>
            </a:r>
            <a:r>
              <a:rPr lang="tr-TR" sz="2200" dirty="0"/>
              <a:t> </a:t>
            </a:r>
            <a:r>
              <a:rPr lang="en-US" sz="2200" dirty="0"/>
              <a:t>undertaken in the project area, include representatives of all involved parties, be</a:t>
            </a:r>
            <a:r>
              <a:rPr lang="tr-TR" sz="2200" dirty="0"/>
              <a:t> </a:t>
            </a:r>
            <a:r>
              <a:rPr lang="en-US" sz="2200" dirty="0"/>
              <a:t>facilitated by an independent </a:t>
            </a:r>
            <a:r>
              <a:rPr lang="en-US" sz="2200" dirty="0" err="1"/>
              <a:t>LFA</a:t>
            </a:r>
            <a:r>
              <a:rPr lang="en-US" sz="2200" dirty="0"/>
              <a:t> facilitator/moderator. (A note on </a:t>
            </a:r>
            <a:r>
              <a:rPr lang="en-US" sz="2200" dirty="0" err="1"/>
              <a:t>LFA</a:t>
            </a:r>
            <a:r>
              <a:rPr lang="en-US" sz="2200" dirty="0"/>
              <a:t> workshops is attached</a:t>
            </a:r>
            <a:r>
              <a:rPr lang="tr-TR" sz="2200" dirty="0"/>
              <a:t> </a:t>
            </a:r>
            <a:r>
              <a:rPr lang="en-US" sz="2200" dirty="0"/>
              <a:t>in annex 2)</a:t>
            </a:r>
          </a:p>
          <a:p>
            <a:pPr marL="342900" indent="-342900" algn="just">
              <a:buFont typeface="Arial" panose="020B0604020202020204" pitchFamily="34" charset="0"/>
              <a:buChar char="•"/>
            </a:pPr>
            <a:r>
              <a:rPr lang="en-US" sz="2200" dirty="0" smtClean="0"/>
              <a:t>It </a:t>
            </a:r>
            <a:r>
              <a:rPr lang="en-US" sz="2200" dirty="0"/>
              <a:t>may be appropriate to undertake a number of separate problem tree analysis</a:t>
            </a:r>
            <a:r>
              <a:rPr lang="tr-TR" sz="2200" dirty="0"/>
              <a:t> </a:t>
            </a:r>
            <a:r>
              <a:rPr lang="en-US" sz="2200" dirty="0"/>
              <a:t>exercises with different stakeholder groups, to help determine different perspectives and how</a:t>
            </a:r>
            <a:r>
              <a:rPr lang="tr-TR" sz="2200" dirty="0"/>
              <a:t> </a:t>
            </a:r>
            <a:r>
              <a:rPr lang="en-US" sz="2200" dirty="0"/>
              <a:t>priorities vary;</a:t>
            </a:r>
          </a:p>
          <a:p>
            <a:pPr marL="342900" indent="-342900" algn="just">
              <a:buFont typeface="Arial" panose="020B0604020202020204" pitchFamily="34" charset="0"/>
              <a:buChar char="•"/>
            </a:pPr>
            <a:r>
              <a:rPr lang="en-US" sz="2200" dirty="0" smtClean="0"/>
              <a:t>The </a:t>
            </a:r>
            <a:r>
              <a:rPr lang="en-US" sz="2200" dirty="0"/>
              <a:t>process is as important as the product. The exercise should be treated as a learning</a:t>
            </a:r>
            <a:r>
              <a:rPr lang="tr-TR" sz="2200" dirty="0"/>
              <a:t> </a:t>
            </a:r>
            <a:r>
              <a:rPr lang="en-US" sz="2200" dirty="0"/>
              <a:t>experience for all those involved, and an opportunity for different views and interests to be</a:t>
            </a:r>
            <a:r>
              <a:rPr lang="tr-TR" sz="2200" dirty="0"/>
              <a:t> </a:t>
            </a:r>
            <a:r>
              <a:rPr lang="en-US" sz="2200" dirty="0"/>
              <a:t>expressed; and</a:t>
            </a:r>
          </a:p>
          <a:p>
            <a:pPr marL="342900" indent="-342900" algn="just">
              <a:buFont typeface="Arial" panose="020B0604020202020204" pitchFamily="34" charset="0"/>
              <a:buChar char="•"/>
            </a:pPr>
            <a:r>
              <a:rPr lang="en-US" sz="2200" dirty="0" smtClean="0"/>
              <a:t>The </a:t>
            </a:r>
            <a:r>
              <a:rPr lang="en-US" sz="2200" dirty="0"/>
              <a:t>product of the exercise (the problem tree) should provide a robust but simplified</a:t>
            </a:r>
            <a:r>
              <a:rPr lang="tr-TR" sz="2200" dirty="0"/>
              <a:t> </a:t>
            </a:r>
            <a:r>
              <a:rPr lang="en-US" sz="2200" dirty="0"/>
              <a:t>version of reality. If it is too complicated, it is likely to be less useful in providing direction to</a:t>
            </a:r>
            <a:r>
              <a:rPr lang="tr-TR" sz="2200" dirty="0"/>
              <a:t> </a:t>
            </a:r>
            <a:r>
              <a:rPr lang="en-US" sz="2200" dirty="0"/>
              <a:t>subsequent steps in the analysis. A problem tree cannot (and should not) contain or explain</a:t>
            </a:r>
            <a:r>
              <a:rPr lang="tr-TR" sz="2200" dirty="0"/>
              <a:t> </a:t>
            </a:r>
            <a:r>
              <a:rPr lang="en-US" sz="2200" dirty="0"/>
              <a:t>the complexities of every identifiable cause-effect relationship.</a:t>
            </a:r>
          </a:p>
        </p:txBody>
      </p:sp>
      <p:pic>
        <p:nvPicPr>
          <p:cNvPr id="8" name="Resim 7">
            <a:extLst>
              <a:ext uri="{FF2B5EF4-FFF2-40B4-BE49-F238E27FC236}">
                <a16:creationId xmlns:a16="http://schemas.microsoft.com/office/drawing/2014/main" id="{04FAE589-9EE9-4F9A-8655-6274CA1C4658}"/>
              </a:ext>
            </a:extLst>
          </p:cNvPr>
          <p:cNvPicPr>
            <a:picLocks noChangeAspect="1"/>
          </p:cNvPicPr>
          <p:nvPr/>
        </p:nvPicPr>
        <p:blipFill rotWithShape="1">
          <a:blip r:embed="rId4"/>
          <a:srcRect l="5159" t="12524" r="1638" b="12291"/>
          <a:stretch/>
        </p:blipFill>
        <p:spPr>
          <a:xfrm>
            <a:off x="10555556" y="222488"/>
            <a:ext cx="1348659" cy="1087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171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C09B0B6-14A7-4290-8E2A-E2FC818F2D54}"/>
              </a:ext>
            </a:extLst>
          </p:cNvPr>
          <p:cNvSpPr/>
          <p:nvPr/>
        </p:nvSpPr>
        <p:spPr>
          <a:xfrm>
            <a:off x="219991" y="1469308"/>
            <a:ext cx="9994273" cy="1538883"/>
          </a:xfrm>
          <a:prstGeom prst="rect">
            <a:avLst/>
          </a:prstGeom>
        </p:spPr>
        <p:txBody>
          <a:bodyPr wrap="square">
            <a:spAutoFit/>
          </a:bodyPr>
          <a:lstStyle/>
          <a:p>
            <a:endParaRPr lang="tr-TR" sz="2000" dirty="0">
              <a:solidFill>
                <a:schemeClr val="tx1">
                  <a:lumMod val="75000"/>
                  <a:lumOff val="25000"/>
                </a:schemeClr>
              </a:solidFill>
              <a:latin typeface="+mj-lt"/>
            </a:endParaRPr>
          </a:p>
          <a:p>
            <a:endParaRPr lang="tr-TR" sz="2600" dirty="0">
              <a:solidFill>
                <a:schemeClr val="tx1">
                  <a:lumMod val="75000"/>
                  <a:lumOff val="25000"/>
                </a:schemeClr>
              </a:solidFill>
              <a:latin typeface="+mj-lt"/>
            </a:endParaRPr>
          </a:p>
          <a:p>
            <a:endParaRPr lang="en-US" sz="2600" dirty="0">
              <a:solidFill>
                <a:schemeClr val="tx1">
                  <a:lumMod val="75000"/>
                  <a:lumOff val="25000"/>
                </a:schemeClr>
              </a:solidFill>
              <a:latin typeface="+mj-lt"/>
            </a:endParaRPr>
          </a:p>
          <a:p>
            <a:pPr marL="342900" indent="-342900">
              <a:buFont typeface="Arial" panose="020B0604020202020204" pitchFamily="34" charset="0"/>
              <a:buChar char="•"/>
            </a:pPr>
            <a:endParaRPr lang="tr-TR" sz="22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4" name="Dikdörtgen 3">
            <a:extLst>
              <a:ext uri="{FF2B5EF4-FFF2-40B4-BE49-F238E27FC236}">
                <a16:creationId xmlns:a16="http://schemas.microsoft.com/office/drawing/2014/main" id="{ECFB674C-4608-42CD-81AA-23A41D22AC22}"/>
              </a:ext>
            </a:extLst>
          </p:cNvPr>
          <p:cNvSpPr/>
          <p:nvPr/>
        </p:nvSpPr>
        <p:spPr>
          <a:xfrm>
            <a:off x="4218900" y="350011"/>
            <a:ext cx="2234907" cy="523220"/>
          </a:xfrm>
          <a:prstGeom prst="rect">
            <a:avLst/>
          </a:prstGeom>
        </p:spPr>
        <p:txBody>
          <a:bodyPr wrap="none">
            <a:spAutoFit/>
          </a:bodyPr>
          <a:lstStyle/>
          <a:p>
            <a:pPr algn="ctr"/>
            <a:r>
              <a:rPr lang="en-US" sz="2800" b="1" dirty="0">
                <a:solidFill>
                  <a:schemeClr val="accent5">
                    <a:lumMod val="75000"/>
                  </a:schemeClr>
                </a:solidFill>
              </a:rPr>
              <a:t>How to apply</a:t>
            </a:r>
            <a:endParaRPr lang="tr-TR" sz="2800" b="1" dirty="0">
              <a:solidFill>
                <a:schemeClr val="accent5">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5418439"/>
            <a:ext cx="1768137" cy="1324396"/>
          </a:xfrm>
          <a:prstGeom prst="rect">
            <a:avLst/>
          </a:prstGeom>
        </p:spPr>
      </p:pic>
      <p:sp>
        <p:nvSpPr>
          <p:cNvPr id="7" name="TextBox 6"/>
          <p:cNvSpPr txBox="1"/>
          <p:nvPr/>
        </p:nvSpPr>
        <p:spPr>
          <a:xfrm>
            <a:off x="219991" y="6373503"/>
            <a:ext cx="381836" cy="369332"/>
          </a:xfrm>
          <a:prstGeom prst="rect">
            <a:avLst/>
          </a:prstGeom>
          <a:noFill/>
        </p:spPr>
        <p:txBody>
          <a:bodyPr wrap="none" rtlCol="0">
            <a:spAutoFit/>
          </a:bodyPr>
          <a:lstStyle/>
          <a:p>
            <a:r>
              <a:rPr lang="en-GB" b="1" dirty="0" smtClean="0"/>
              <a:t>M</a:t>
            </a:r>
            <a:endParaRPr lang="en-GB" b="1" dirty="0"/>
          </a:p>
        </p:txBody>
      </p:sp>
      <p:sp>
        <p:nvSpPr>
          <p:cNvPr id="8" name="Čuvar mesta za sadržaj 3"/>
          <p:cNvSpPr txBox="1">
            <a:spLocks/>
          </p:cNvSpPr>
          <p:nvPr/>
        </p:nvSpPr>
        <p:spPr>
          <a:xfrm>
            <a:off x="1425845" y="1124744"/>
            <a:ext cx="8861155" cy="53557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endParaRPr lang="en-US" b="1" dirty="0" smtClean="0">
              <a:solidFill>
                <a:schemeClr val="tx1">
                  <a:lumMod val="50000"/>
                </a:schemeClr>
              </a:solidFill>
            </a:endParaRPr>
          </a:p>
          <a:p>
            <a:pPr>
              <a:spcBef>
                <a:spcPts val="600"/>
              </a:spcBef>
            </a:pPr>
            <a:r>
              <a:rPr lang="en-US" b="1" dirty="0" smtClean="0">
                <a:solidFill>
                  <a:schemeClr val="tx1">
                    <a:lumMod val="50000"/>
                  </a:schemeClr>
                </a:solidFill>
              </a:rPr>
              <a:t>			</a:t>
            </a:r>
            <a:r>
              <a:rPr lang="en-US" sz="2000" b="1" dirty="0" smtClean="0">
                <a:solidFill>
                  <a:schemeClr val="tx1">
                    <a:lumMod val="50000"/>
                  </a:schemeClr>
                </a:solidFill>
              </a:rPr>
              <a:t>1. EU login (access parameters are as for former  ECAS)</a:t>
            </a:r>
          </a:p>
          <a:p>
            <a:pPr>
              <a:spcBef>
                <a:spcPts val="600"/>
              </a:spcBef>
            </a:pPr>
            <a:r>
              <a:rPr lang="en-US" sz="2000" b="1" dirty="0" smtClean="0">
                <a:solidFill>
                  <a:schemeClr val="tx1">
                    <a:lumMod val="50000"/>
                  </a:schemeClr>
                </a:solidFill>
              </a:rPr>
              <a:t>						</a:t>
            </a:r>
          </a:p>
          <a:p>
            <a:pPr>
              <a:spcBef>
                <a:spcPts val="600"/>
              </a:spcBef>
            </a:pPr>
            <a:endParaRPr lang="en-US" sz="2000" b="1" dirty="0" smtClean="0">
              <a:solidFill>
                <a:schemeClr val="tx1">
                  <a:lumMod val="50000"/>
                </a:schemeClr>
              </a:solidFill>
            </a:endParaRPr>
          </a:p>
          <a:p>
            <a:pPr>
              <a:spcBef>
                <a:spcPts val="600"/>
              </a:spcBef>
            </a:pPr>
            <a:endParaRPr lang="en-US" sz="2000" b="1" dirty="0">
              <a:solidFill>
                <a:schemeClr val="tx1">
                  <a:lumMod val="50000"/>
                </a:schemeClr>
              </a:solidFill>
            </a:endParaRPr>
          </a:p>
          <a:p>
            <a:pPr>
              <a:spcBef>
                <a:spcPts val="600"/>
              </a:spcBef>
            </a:pPr>
            <a:endParaRPr lang="en-US" sz="2000" b="1" dirty="0" smtClean="0">
              <a:solidFill>
                <a:schemeClr val="tx1">
                  <a:lumMod val="50000"/>
                </a:schemeClr>
              </a:solidFill>
            </a:endParaRPr>
          </a:p>
          <a:p>
            <a:pPr>
              <a:spcBef>
                <a:spcPts val="600"/>
              </a:spcBef>
            </a:pPr>
            <a:r>
              <a:rPr lang="en-US" sz="2000" b="1" dirty="0" smtClean="0">
                <a:solidFill>
                  <a:schemeClr val="tx1">
                    <a:lumMod val="50000"/>
                  </a:schemeClr>
                </a:solidFill>
              </a:rPr>
              <a:t>2. PIC number</a:t>
            </a:r>
          </a:p>
          <a:p>
            <a:pPr>
              <a:spcBef>
                <a:spcPts val="600"/>
              </a:spcBef>
            </a:pPr>
            <a:endParaRPr lang="en-US" sz="2000" b="1" dirty="0" smtClean="0">
              <a:solidFill>
                <a:schemeClr val="tx1">
                  <a:lumMod val="50000"/>
                </a:schemeClr>
              </a:solidFill>
            </a:endParaRPr>
          </a:p>
          <a:p>
            <a:pPr>
              <a:spcBef>
                <a:spcPts val="600"/>
              </a:spcBef>
            </a:pPr>
            <a:endParaRPr lang="en-US" sz="2000" b="1" dirty="0" smtClean="0">
              <a:solidFill>
                <a:schemeClr val="tx1">
                  <a:lumMod val="50000"/>
                </a:schemeClr>
              </a:solidFill>
            </a:endParaRPr>
          </a:p>
          <a:p>
            <a:pPr>
              <a:spcBef>
                <a:spcPts val="600"/>
              </a:spcBef>
            </a:pPr>
            <a:endParaRPr lang="en-US" sz="2000" b="1" dirty="0" smtClean="0">
              <a:solidFill>
                <a:schemeClr val="tx1">
                  <a:lumMod val="50000"/>
                </a:schemeClr>
              </a:solidFill>
            </a:endParaRPr>
          </a:p>
          <a:p>
            <a:pPr>
              <a:spcBef>
                <a:spcPts val="600"/>
              </a:spcBef>
            </a:pPr>
            <a:r>
              <a:rPr lang="en-US" sz="2000" b="1" dirty="0" smtClean="0">
                <a:solidFill>
                  <a:schemeClr val="tx1">
                    <a:lumMod val="50000"/>
                  </a:schemeClr>
                </a:solidFill>
              </a:rPr>
              <a:t>						     3. Selection of call and 						</a:t>
            </a:r>
            <a:r>
              <a:rPr lang="en-US" sz="2000" b="1" dirty="0" err="1" smtClean="0">
                <a:solidFill>
                  <a:schemeClr val="tx1">
                    <a:lumMod val="50000"/>
                  </a:schemeClr>
                </a:solidFill>
              </a:rPr>
              <a:t>Aplication</a:t>
            </a:r>
            <a:r>
              <a:rPr lang="en-US" sz="2000" b="1" dirty="0" smtClean="0">
                <a:solidFill>
                  <a:schemeClr val="tx1">
                    <a:lumMod val="50000"/>
                  </a:schemeClr>
                </a:solidFill>
              </a:rPr>
              <a:t> Form</a:t>
            </a:r>
            <a:endParaRPr lang="sr-Latn-RS" b="1" dirty="0" smtClean="0">
              <a:solidFill>
                <a:schemeClr val="tx1">
                  <a:lumMod val="5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777" y="1568895"/>
            <a:ext cx="2704123" cy="1828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131" y="3573016"/>
            <a:ext cx="2702629" cy="18288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260" y="4544703"/>
            <a:ext cx="2704123" cy="18288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8281" y="2924944"/>
            <a:ext cx="2704123" cy="1828800"/>
          </a:xfrm>
          <a:prstGeom prst="rect">
            <a:avLst/>
          </a:prstGeom>
        </p:spPr>
      </p:pic>
      <p:sp>
        <p:nvSpPr>
          <p:cNvPr id="13" name="Curved Up Arrow 12"/>
          <p:cNvSpPr/>
          <p:nvPr/>
        </p:nvSpPr>
        <p:spPr>
          <a:xfrm rot="975964">
            <a:off x="1265137" y="3395348"/>
            <a:ext cx="7499114" cy="3174119"/>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0287000" y="3008191"/>
            <a:ext cx="1768137" cy="646331"/>
          </a:xfrm>
          <a:prstGeom prst="rect">
            <a:avLst/>
          </a:prstGeom>
          <a:noFill/>
        </p:spPr>
        <p:txBody>
          <a:bodyPr wrap="square" rtlCol="0">
            <a:spAutoFit/>
          </a:bodyPr>
          <a:lstStyle/>
          <a:p>
            <a:r>
              <a:rPr lang="en-US" b="1" dirty="0" smtClean="0"/>
              <a:t>4. Submit proposal</a:t>
            </a:r>
            <a:endParaRPr lang="en-US" b="1" dirty="0"/>
          </a:p>
        </p:txBody>
      </p:sp>
    </p:spTree>
    <p:extLst>
      <p:ext uri="{BB962C8B-B14F-4D97-AF65-F5344CB8AC3E}">
        <p14:creationId xmlns:p14="http://schemas.microsoft.com/office/powerpoint/2010/main" val="2112429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70610" y="1799348"/>
            <a:ext cx="11406624" cy="4154984"/>
          </a:xfrm>
          <a:prstGeom prst="rect">
            <a:avLst/>
          </a:prstGeom>
        </p:spPr>
        <p:txBody>
          <a:bodyPr wrap="square">
            <a:spAutoFit/>
          </a:bodyPr>
          <a:lstStyle/>
          <a:p>
            <a:pPr algn="just"/>
            <a:r>
              <a:rPr lang="en-US" sz="2200" dirty="0"/>
              <a:t>The objectives tree should be prepared after the problem tree is completed and stakeholder analysis is performed.</a:t>
            </a:r>
            <a:r>
              <a:rPr lang="tr-TR" sz="2200" dirty="0"/>
              <a:t> </a:t>
            </a:r>
            <a:r>
              <a:rPr lang="en-US" sz="2200" dirty="0"/>
              <a:t>In its simplest form, the </a:t>
            </a:r>
            <a:r>
              <a:rPr lang="tr-TR" sz="2200" dirty="0" err="1"/>
              <a:t>objectives</a:t>
            </a:r>
            <a:r>
              <a:rPr lang="en-US" sz="2200" dirty="0"/>
              <a:t> tree is the same as the problem tree.</a:t>
            </a:r>
            <a:r>
              <a:rPr lang="tr-TR" sz="2200" dirty="0"/>
              <a:t> </a:t>
            </a:r>
            <a:r>
              <a:rPr lang="en-US" sz="2200" dirty="0"/>
              <a:t>However, negative problem definitions are converted to positive target definitions.</a:t>
            </a:r>
            <a:endParaRPr lang="tr-TR" sz="2200" dirty="0"/>
          </a:p>
          <a:p>
            <a:pPr marL="285750" indent="-285750" algn="just">
              <a:buFont typeface="Wingdings" panose="05000000000000000000" pitchFamily="2" charset="2"/>
              <a:buChar char="Ø"/>
            </a:pPr>
            <a:endParaRPr lang="tr-TR" sz="2200" dirty="0"/>
          </a:p>
          <a:p>
            <a:pPr algn="just"/>
            <a:r>
              <a:rPr lang="en-US" sz="2200" dirty="0"/>
              <a:t>After the analysis of the problem follows the analysis of objectives. The</a:t>
            </a:r>
            <a:r>
              <a:rPr lang="tr-TR" sz="2200" dirty="0"/>
              <a:t> </a:t>
            </a:r>
            <a:r>
              <a:rPr lang="en-US" sz="2200" dirty="0"/>
              <a:t>analysis of objectives is usually based on the analysis of the participants and</a:t>
            </a:r>
            <a:r>
              <a:rPr lang="tr-TR" sz="2200" dirty="0"/>
              <a:t> </a:t>
            </a:r>
            <a:r>
              <a:rPr lang="en-US" sz="2200" dirty="0"/>
              <a:t>the number of reports and other documents on the facts and, consequently,</a:t>
            </a:r>
            <a:r>
              <a:rPr lang="tr-TR" sz="2200" dirty="0"/>
              <a:t> </a:t>
            </a:r>
            <a:r>
              <a:rPr lang="en-US" sz="2200" dirty="0"/>
              <a:t>a more objective information.</a:t>
            </a:r>
            <a:endParaRPr lang="tr-TR" sz="2200" dirty="0"/>
          </a:p>
          <a:p>
            <a:pPr algn="just"/>
            <a:endParaRPr lang="tr-TR" sz="2200" dirty="0"/>
          </a:p>
          <a:p>
            <a:pPr algn="just"/>
            <a:r>
              <a:rPr lang="en-US" sz="2200" dirty="0"/>
              <a:t>Analysis of objectives is a methodological approach</a:t>
            </a:r>
            <a:r>
              <a:rPr lang="tr-TR" sz="2200" dirty="0"/>
              <a:t> </a:t>
            </a:r>
            <a:r>
              <a:rPr lang="en-US" sz="2200" dirty="0"/>
              <a:t>employed to:</a:t>
            </a:r>
          </a:p>
          <a:p>
            <a:pPr lvl="1" algn="just"/>
            <a:r>
              <a:rPr lang="en-US" sz="2200" dirty="0"/>
              <a:t>• Describe the situation in the future once</a:t>
            </a:r>
            <a:r>
              <a:rPr lang="tr-TR" sz="2200" dirty="0"/>
              <a:t> </a:t>
            </a:r>
            <a:r>
              <a:rPr lang="en-US" sz="2200" dirty="0"/>
              <a:t>identified problems have been remedied;</a:t>
            </a:r>
          </a:p>
          <a:p>
            <a:pPr lvl="1" algn="just"/>
            <a:r>
              <a:rPr lang="en-US" sz="2200" dirty="0"/>
              <a:t>• Verify the hierarchy of objectives; </a:t>
            </a:r>
          </a:p>
          <a:p>
            <a:pPr lvl="1" algn="just"/>
            <a:r>
              <a:rPr lang="en-US" sz="2200" dirty="0"/>
              <a:t>• Illustrate the means-ends relationships in a</a:t>
            </a:r>
            <a:r>
              <a:rPr lang="tr-TR" sz="2200" dirty="0"/>
              <a:t> </a:t>
            </a:r>
            <a:r>
              <a:rPr lang="en-US" sz="2200" dirty="0"/>
              <a:t>diagram.</a:t>
            </a:r>
          </a:p>
        </p:txBody>
      </p:sp>
      <p:sp>
        <p:nvSpPr>
          <p:cNvPr id="7" name="Dikdörtgen 6">
            <a:extLst>
              <a:ext uri="{FF2B5EF4-FFF2-40B4-BE49-F238E27FC236}">
                <a16:creationId xmlns:a16="http://schemas.microsoft.com/office/drawing/2014/main" id="{8E05EE59-3C80-4D45-A897-AAB84CD9B2D2}"/>
              </a:ext>
            </a:extLst>
          </p:cNvPr>
          <p:cNvSpPr/>
          <p:nvPr/>
        </p:nvSpPr>
        <p:spPr>
          <a:xfrm>
            <a:off x="302103" y="488625"/>
            <a:ext cx="4795590" cy="553998"/>
          </a:xfrm>
          <a:prstGeom prst="rect">
            <a:avLst/>
          </a:prstGeom>
        </p:spPr>
        <p:txBody>
          <a:bodyPr wrap="square">
            <a:spAutoFit/>
          </a:bodyPr>
          <a:lstStyle/>
          <a:p>
            <a:r>
              <a:rPr lang="en-GB" sz="3000" b="1" i="1" dirty="0">
                <a:latin typeface="StoneSerif"/>
              </a:rPr>
              <a:t>Objective </a:t>
            </a:r>
            <a:r>
              <a:rPr lang="en-GB" sz="3000" b="1" i="1" dirty="0" smtClean="0">
                <a:latin typeface="StoneSerif"/>
              </a:rPr>
              <a:t>Analysis </a:t>
            </a:r>
            <a:endParaRPr lang="en-GB" sz="3000" b="1" i="1" dirty="0"/>
          </a:p>
        </p:txBody>
      </p:sp>
      <p:pic>
        <p:nvPicPr>
          <p:cNvPr id="33794" name="Picture 2" descr="Image result for Objective Analysis">
            <a:extLst>
              <a:ext uri="{FF2B5EF4-FFF2-40B4-BE49-F238E27FC236}">
                <a16:creationId xmlns:a16="http://schemas.microsoft.com/office/drawing/2014/main" id="{BC116233-659A-4B14-B20A-A864BCA6C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3" t="25399" r="1474" b="7160"/>
          <a:stretch/>
        </p:blipFill>
        <p:spPr bwMode="auto">
          <a:xfrm>
            <a:off x="10213388" y="168225"/>
            <a:ext cx="1731887" cy="1304319"/>
          </a:xfrm>
          <a:prstGeom prst="round2DiagRect">
            <a:avLst>
              <a:gd name="adj1" fmla="val 16667"/>
              <a:gd name="adj2" fmla="val 1936"/>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
        <p:nvSpPr>
          <p:cNvPr id="9" name="Rounded Rectangle 8"/>
          <p:cNvSpPr/>
          <p:nvPr/>
        </p:nvSpPr>
        <p:spPr>
          <a:xfrm>
            <a:off x="433136"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8611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793142"/>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67944" y="1283110"/>
            <a:ext cx="5692877" cy="5170646"/>
          </a:xfrm>
          <a:prstGeom prst="rect">
            <a:avLst/>
          </a:prstGeom>
        </p:spPr>
        <p:txBody>
          <a:bodyPr wrap="square">
            <a:spAutoFit/>
          </a:bodyPr>
          <a:lstStyle/>
          <a:p>
            <a:pPr algn="just"/>
            <a:r>
              <a:rPr lang="en-US" sz="2200" dirty="0"/>
              <a:t>The negative situations of the problem tree are converted into solutions, expressed as positive</a:t>
            </a:r>
            <a:r>
              <a:rPr lang="tr-TR" sz="2200" dirty="0"/>
              <a:t> </a:t>
            </a:r>
            <a:r>
              <a:rPr lang="en-US" sz="2200" dirty="0"/>
              <a:t>achievements. These positive achievements are in fact objectives, and are presented in a diagram of</a:t>
            </a:r>
            <a:r>
              <a:rPr lang="tr-TR" sz="2200" dirty="0"/>
              <a:t> </a:t>
            </a:r>
            <a:r>
              <a:rPr lang="en-US" sz="2200" dirty="0"/>
              <a:t>objectives showing a means/ends hierarchy. This diagram aims to provide a clear overview of the</a:t>
            </a:r>
            <a:r>
              <a:rPr lang="tr-TR" sz="2200" dirty="0"/>
              <a:t> </a:t>
            </a:r>
            <a:r>
              <a:rPr lang="en-US" sz="2200" dirty="0"/>
              <a:t>desired future situation.</a:t>
            </a:r>
            <a:r>
              <a:rPr lang="tr-TR" sz="2200" dirty="0"/>
              <a:t> </a:t>
            </a:r>
            <a:endParaRPr lang="en-US" sz="2200" dirty="0" smtClean="0"/>
          </a:p>
          <a:p>
            <a:pPr algn="just"/>
            <a:endParaRPr lang="en-US" sz="2200" dirty="0" smtClean="0"/>
          </a:p>
          <a:p>
            <a:pPr algn="just"/>
            <a:r>
              <a:rPr lang="en-US" sz="2200" dirty="0" smtClean="0"/>
              <a:t>Often </a:t>
            </a:r>
            <a:r>
              <a:rPr lang="en-US" sz="2200" dirty="0"/>
              <a:t>this type of diagram offers some objectives that cannot be fulfilled by the project in question,</a:t>
            </a:r>
            <a:r>
              <a:rPr lang="tr-TR" sz="2200" dirty="0"/>
              <a:t> </a:t>
            </a:r>
            <a:r>
              <a:rPr lang="en-US" sz="2200" dirty="0"/>
              <a:t>and must be taken into consideration in other projects. Some objectives may be unrealistic so that</a:t>
            </a:r>
            <a:r>
              <a:rPr lang="tr-TR" sz="2200" dirty="0"/>
              <a:t> </a:t>
            </a:r>
            <a:r>
              <a:rPr lang="en-US" sz="2200" dirty="0"/>
              <a:t>alternate solutions must be sought or the efforts to reach them should be dropped.</a:t>
            </a:r>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4323641" cy="553998"/>
          </a:xfrm>
          <a:prstGeom prst="rect">
            <a:avLst/>
          </a:prstGeom>
        </p:spPr>
        <p:txBody>
          <a:bodyPr wrap="square">
            <a:spAutoFit/>
          </a:bodyPr>
          <a:lstStyle/>
          <a:p>
            <a:r>
              <a:rPr lang="tr-TR" sz="3000" b="1" i="1" dirty="0">
                <a:latin typeface="StoneSerif"/>
              </a:rPr>
              <a:t>Objective</a:t>
            </a:r>
            <a:r>
              <a:rPr lang="en-GB" sz="3000" b="1" i="1" dirty="0">
                <a:latin typeface="StoneSerif"/>
              </a:rPr>
              <a:t> </a:t>
            </a:r>
            <a:r>
              <a:rPr lang="en-GB" sz="3000" b="1" i="1" dirty="0" smtClean="0">
                <a:latin typeface="StoneSerif"/>
              </a:rPr>
              <a:t>Analysis </a:t>
            </a:r>
            <a:endParaRPr lang="en-GB" sz="3000" b="1" i="1" dirty="0"/>
          </a:p>
        </p:txBody>
      </p:sp>
      <p:pic>
        <p:nvPicPr>
          <p:cNvPr id="33794" name="Picture 2" descr="Image result for Objective Analysis">
            <a:extLst>
              <a:ext uri="{FF2B5EF4-FFF2-40B4-BE49-F238E27FC236}">
                <a16:creationId xmlns:a16="http://schemas.microsoft.com/office/drawing/2014/main" id="{BC116233-659A-4B14-B20A-A864BCA6C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3" t="25399" r="1474" b="7160"/>
          <a:stretch/>
        </p:blipFill>
        <p:spPr bwMode="auto">
          <a:xfrm>
            <a:off x="10464920" y="168225"/>
            <a:ext cx="1480355" cy="1114885"/>
          </a:xfrm>
          <a:prstGeom prst="round2DiagRect">
            <a:avLst>
              <a:gd name="adj1" fmla="val 16667"/>
              <a:gd name="adj2" fmla="val 1936"/>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77D8AAEE-0D5F-4B93-B478-9C1ED9EBDAB8}"/>
              </a:ext>
            </a:extLst>
          </p:cNvPr>
          <p:cNvPicPr>
            <a:picLocks noChangeAspect="1"/>
          </p:cNvPicPr>
          <p:nvPr/>
        </p:nvPicPr>
        <p:blipFill rotWithShape="1">
          <a:blip r:embed="rId5"/>
          <a:srcRect l="25121" t="43107" r="46772" b="17670"/>
          <a:stretch/>
        </p:blipFill>
        <p:spPr>
          <a:xfrm>
            <a:off x="5760821" y="1238564"/>
            <a:ext cx="6431179" cy="4608010"/>
          </a:xfrm>
          <a:prstGeom prst="rect">
            <a:avLst/>
          </a:prstGeom>
        </p:spPr>
      </p:pic>
      <p:sp>
        <p:nvSpPr>
          <p:cNvPr id="8" name="Rounded Rectangle 7"/>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1405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450169" y="2168324"/>
            <a:ext cx="10891341" cy="3139321"/>
          </a:xfrm>
          <a:prstGeom prst="rect">
            <a:avLst/>
          </a:prstGeom>
        </p:spPr>
        <p:txBody>
          <a:bodyPr wrap="square">
            <a:spAutoFit/>
          </a:bodyPr>
          <a:lstStyle/>
          <a:p>
            <a:pPr marL="342900" indent="-342900" algn="just">
              <a:buFont typeface="Arial" panose="020B0604020202020204" pitchFamily="34" charset="0"/>
              <a:buChar char="•"/>
            </a:pPr>
            <a:r>
              <a:rPr lang="en-US" sz="2200" dirty="0"/>
              <a:t>Reformulate all negative situations of the problems analysis into positive situations that are:</a:t>
            </a:r>
            <a:r>
              <a:rPr lang="tr-TR" sz="2200" dirty="0"/>
              <a:t> </a:t>
            </a:r>
            <a:r>
              <a:rPr lang="en-US" sz="2200" dirty="0"/>
              <a:t>Desirable</a:t>
            </a:r>
            <a:r>
              <a:rPr lang="tr-TR" sz="2200" dirty="0"/>
              <a:t> and </a:t>
            </a:r>
            <a:r>
              <a:rPr lang="en-US" sz="2200" dirty="0"/>
              <a:t>Realistically achievable</a:t>
            </a:r>
            <a:endParaRPr lang="tr-TR" sz="2200" dirty="0"/>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en-US" sz="2200" dirty="0"/>
              <a:t>Check the means-ends relationships thus derived to ensure validity and completeness of the hierarchy (cause-effect relationships are turned into means-ends linkages) 	</a:t>
            </a:r>
            <a:endParaRPr lang="tr-TR" sz="2200" dirty="0"/>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r>
              <a:rPr lang="en-US" sz="2200" dirty="0"/>
              <a:t>If necessary:</a:t>
            </a:r>
            <a:r>
              <a:rPr lang="tr-TR" sz="2200" dirty="0"/>
              <a:t> </a:t>
            </a:r>
            <a:r>
              <a:rPr lang="en-US" sz="2200" dirty="0"/>
              <a:t>Revise statements</a:t>
            </a:r>
            <a:r>
              <a:rPr lang="tr-TR" sz="2200" dirty="0"/>
              <a:t>; </a:t>
            </a:r>
            <a:r>
              <a:rPr lang="en-US" sz="2200" dirty="0"/>
              <a:t>Add new objectives if these seem to be relevant and necessary to achieve the objective at the next higher level</a:t>
            </a:r>
            <a:r>
              <a:rPr lang="tr-TR" sz="2200" dirty="0"/>
              <a:t>; </a:t>
            </a:r>
            <a:r>
              <a:rPr lang="en-US" sz="2200" dirty="0"/>
              <a:t>Delete objectives which do not seem suitable / convenient or necessary</a:t>
            </a:r>
          </a:p>
        </p:txBody>
      </p:sp>
      <p:sp>
        <p:nvSpPr>
          <p:cNvPr id="7" name="Dikdörtgen 6">
            <a:extLst>
              <a:ext uri="{FF2B5EF4-FFF2-40B4-BE49-F238E27FC236}">
                <a16:creationId xmlns:a16="http://schemas.microsoft.com/office/drawing/2014/main" id="{8E05EE59-3C80-4D45-A897-AAB84CD9B2D2}"/>
              </a:ext>
            </a:extLst>
          </p:cNvPr>
          <p:cNvSpPr/>
          <p:nvPr/>
        </p:nvSpPr>
        <p:spPr>
          <a:xfrm>
            <a:off x="1324991" y="316532"/>
            <a:ext cx="4426880" cy="553998"/>
          </a:xfrm>
          <a:prstGeom prst="rect">
            <a:avLst/>
          </a:prstGeom>
        </p:spPr>
        <p:txBody>
          <a:bodyPr wrap="square">
            <a:spAutoFit/>
          </a:bodyPr>
          <a:lstStyle/>
          <a:p>
            <a:r>
              <a:rPr lang="tr-TR" sz="3000" b="1" i="1" dirty="0">
                <a:latin typeface="StoneSerif"/>
              </a:rPr>
              <a:t>Objective</a:t>
            </a:r>
            <a:r>
              <a:rPr lang="en-GB" sz="3000" b="1" i="1" dirty="0">
                <a:latin typeface="StoneSerif"/>
              </a:rPr>
              <a:t> </a:t>
            </a:r>
            <a:r>
              <a:rPr lang="en-GB" sz="3000" b="1" i="1" dirty="0" smtClean="0">
                <a:latin typeface="StoneSerif"/>
              </a:rPr>
              <a:t>Analysis </a:t>
            </a:r>
            <a:endParaRPr lang="en-GB" sz="3000" b="1" i="1" dirty="0"/>
          </a:p>
        </p:txBody>
      </p:sp>
      <p:pic>
        <p:nvPicPr>
          <p:cNvPr id="33794" name="Picture 2" descr="Image result for Objective Analysis">
            <a:extLst>
              <a:ext uri="{FF2B5EF4-FFF2-40B4-BE49-F238E27FC236}">
                <a16:creationId xmlns:a16="http://schemas.microsoft.com/office/drawing/2014/main" id="{BC116233-659A-4B14-B20A-A864BCA6C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3" t="25399" r="1474" b="7160"/>
          <a:stretch/>
        </p:blipFill>
        <p:spPr bwMode="auto">
          <a:xfrm>
            <a:off x="10213388" y="168225"/>
            <a:ext cx="1731887" cy="1304319"/>
          </a:xfrm>
          <a:prstGeom prst="round2DiagRect">
            <a:avLst>
              <a:gd name="adj1" fmla="val 16667"/>
              <a:gd name="adj2" fmla="val 1936"/>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4114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852676"/>
            <a:ext cx="1064858" cy="10053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89" y="431943"/>
            <a:ext cx="10334581" cy="553998"/>
          </a:xfrm>
          <a:prstGeom prst="rect">
            <a:avLst/>
          </a:prstGeom>
          <a:solidFill>
            <a:schemeClr val="accent5">
              <a:lumMod val="40000"/>
              <a:lumOff val="60000"/>
            </a:schemeClr>
          </a:solidFill>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 summary example</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0" y="1097256"/>
            <a:ext cx="12165940" cy="5509200"/>
          </a:xfrm>
          <a:prstGeom prst="rect">
            <a:avLst/>
          </a:prstGeom>
        </p:spPr>
        <p:txBody>
          <a:bodyPr wrap="square">
            <a:spAutoFit/>
          </a:bodyPr>
          <a:lstStyle/>
          <a:p>
            <a:pPr marL="342900" indent="-342900">
              <a:buFont typeface="Arial" pitchFamily="34" charset="0"/>
              <a:buChar char="•"/>
            </a:pPr>
            <a:r>
              <a:rPr lang="en-US" sz="2200" dirty="0"/>
              <a:t>The innovation capacity is extremely important for all businesses enabling their growth, productivity and efficiency. The innovation system in six Western Balkans countries (WB6) has gone through a number of improvements. However, EC country Reports 2019 for WB6 identified area for further enhancement.</a:t>
            </a:r>
          </a:p>
          <a:p>
            <a:pPr marL="342900" indent="-342900">
              <a:buFont typeface="Arial" pitchFamily="34" charset="0"/>
              <a:buChar char="•"/>
            </a:pPr>
            <a:r>
              <a:rPr lang="en-US" sz="2200" dirty="0"/>
              <a:t>The capacity for innovation actions is limited in the WB6. Therefore, it is important to work on strengthening the capacity of local business support institutions, such as incubators and techno parks, to provide new services to innovative SMEs and an increase both in the number of high-tech start-ups and investment readiness of the SMEs</a:t>
            </a:r>
            <a:r>
              <a:rPr lang="en-US" sz="2200" dirty="0" smtClean="0"/>
              <a:t>.</a:t>
            </a:r>
          </a:p>
          <a:p>
            <a:pPr marL="342900" indent="-342900">
              <a:buFont typeface="Arial" pitchFamily="34" charset="0"/>
              <a:buChar char="•"/>
            </a:pPr>
            <a:r>
              <a:rPr lang="en-US" sz="2200" dirty="0" smtClean="0"/>
              <a:t>Numerous </a:t>
            </a:r>
            <a:r>
              <a:rPr lang="en-US" sz="2200" dirty="0"/>
              <a:t>incubators, techno parks and science parks in the Western Balkans </a:t>
            </a:r>
            <a:r>
              <a:rPr lang="en-US" sz="2200" b="1" dirty="0"/>
              <a:t>are limited in the support</a:t>
            </a:r>
            <a:r>
              <a:rPr lang="en-US" sz="2200" dirty="0"/>
              <a:t> they can provide to their SME clients by lack of qualified staff and funding. While some Business Support Services are provided throughout the Western Balkans by governments and by the private sector, the uptake of these support services is still very low</a:t>
            </a:r>
            <a:r>
              <a:rPr lang="en-US" sz="2200" dirty="0" smtClean="0"/>
              <a:t>.</a:t>
            </a:r>
          </a:p>
          <a:p>
            <a:pPr marL="342900" indent="-342900">
              <a:buFont typeface="Arial" pitchFamily="34" charset="0"/>
              <a:buChar char="•"/>
            </a:pPr>
            <a:r>
              <a:rPr lang="en-US" sz="2200" dirty="0"/>
              <a:t>In order to further progress</a:t>
            </a:r>
            <a:r>
              <a:rPr lang="en-US" sz="2200" b="1" dirty="0"/>
              <a:t>, these countries need to raise </a:t>
            </a:r>
            <a:r>
              <a:rPr lang="en-US" sz="2200" dirty="0"/>
              <a:t>their innovation capabilities. They are often </a:t>
            </a:r>
            <a:r>
              <a:rPr lang="en-US" sz="2200" dirty="0" err="1"/>
              <a:t>characterised</a:t>
            </a:r>
            <a:r>
              <a:rPr lang="en-US" sz="2200" dirty="0"/>
              <a:t> by ‘’pockets of excellence’’ – very innovative companies and institutions, coexisting in an environment of weak performing firms and a substantial informal economy. These companies have very limited access to funding and require support through technical assistance and advisory services</a:t>
            </a:r>
            <a:r>
              <a:rPr lang="en-US" sz="2200" dirty="0" smtClean="0"/>
              <a:t>.</a:t>
            </a:r>
          </a:p>
        </p:txBody>
      </p:sp>
    </p:spTree>
    <p:extLst>
      <p:ext uri="{BB962C8B-B14F-4D97-AF65-F5344CB8AC3E}">
        <p14:creationId xmlns:p14="http://schemas.microsoft.com/office/powerpoint/2010/main" val="26714099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852676"/>
            <a:ext cx="1064858" cy="10053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89" y="431943"/>
            <a:ext cx="10334581" cy="553998"/>
          </a:xfrm>
          <a:prstGeom prst="rect">
            <a:avLst/>
          </a:prstGeom>
          <a:solidFill>
            <a:schemeClr val="accent5">
              <a:lumMod val="40000"/>
              <a:lumOff val="60000"/>
            </a:schemeClr>
          </a:solidFill>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 key steps in analysis example</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0" y="1097256"/>
            <a:ext cx="12165940" cy="4745723"/>
          </a:xfrm>
          <a:prstGeom prst="rect">
            <a:avLst/>
          </a:prstGeom>
        </p:spPr>
        <p:txBody>
          <a:bodyPr wrap="square">
            <a:spAutoFit/>
          </a:bodyPr>
          <a:lstStyle/>
          <a:p>
            <a:pPr marL="342900" indent="-342900">
              <a:lnSpc>
                <a:spcPct val="114000"/>
              </a:lnSpc>
              <a:spcBef>
                <a:spcPts val="600"/>
              </a:spcBef>
              <a:spcAft>
                <a:spcPts val="600"/>
              </a:spcAft>
              <a:buFont typeface="Arial" pitchFamily="34" charset="0"/>
              <a:buChar char="•"/>
            </a:pPr>
            <a:endParaRPr lang="en-GB" sz="2200" dirty="0" smtClean="0"/>
          </a:p>
          <a:p>
            <a:pPr marL="342900" indent="-342900">
              <a:lnSpc>
                <a:spcPct val="114000"/>
              </a:lnSpc>
              <a:spcBef>
                <a:spcPts val="600"/>
              </a:spcBef>
              <a:spcAft>
                <a:spcPts val="600"/>
              </a:spcAft>
              <a:buFont typeface="Arial" pitchFamily="34" charset="0"/>
              <a:buChar char="•"/>
            </a:pPr>
            <a:r>
              <a:rPr lang="en-GB" sz="2400" dirty="0" smtClean="0"/>
              <a:t>Analysis of EU </a:t>
            </a:r>
            <a:r>
              <a:rPr lang="en-GB" sz="2400" dirty="0"/>
              <a:t>Accession progress of </a:t>
            </a:r>
            <a:r>
              <a:rPr lang="en-GB" sz="2400" dirty="0" smtClean="0"/>
              <a:t>WB6 related to innovation</a:t>
            </a:r>
          </a:p>
          <a:p>
            <a:pPr marL="342900" indent="-342900">
              <a:lnSpc>
                <a:spcPct val="114000"/>
              </a:lnSpc>
              <a:spcBef>
                <a:spcPts val="600"/>
              </a:spcBef>
              <a:spcAft>
                <a:spcPts val="600"/>
              </a:spcAft>
              <a:buFont typeface="Arial" pitchFamily="34" charset="0"/>
              <a:buChar char="•"/>
            </a:pPr>
            <a:r>
              <a:rPr lang="en-US" sz="2400" dirty="0"/>
              <a:t>EU Strategic </a:t>
            </a:r>
            <a:r>
              <a:rPr lang="en-US" sz="2400" dirty="0" smtClean="0"/>
              <a:t>Background related to innovation</a:t>
            </a:r>
          </a:p>
          <a:p>
            <a:pPr marL="342900" indent="-342900">
              <a:lnSpc>
                <a:spcPct val="114000"/>
              </a:lnSpc>
              <a:spcBef>
                <a:spcPts val="600"/>
              </a:spcBef>
              <a:spcAft>
                <a:spcPts val="600"/>
              </a:spcAft>
              <a:buFont typeface="Arial" pitchFamily="34" charset="0"/>
              <a:buChar char="•"/>
            </a:pPr>
            <a:r>
              <a:rPr lang="en-US" sz="2400" dirty="0"/>
              <a:t>WB6 Strategic </a:t>
            </a:r>
            <a:r>
              <a:rPr lang="en-US" sz="2400" dirty="0" smtClean="0"/>
              <a:t>Background – EU and regional initiatives</a:t>
            </a:r>
          </a:p>
          <a:p>
            <a:pPr marL="342900" indent="-342900">
              <a:lnSpc>
                <a:spcPct val="114000"/>
              </a:lnSpc>
              <a:spcBef>
                <a:spcPts val="600"/>
              </a:spcBef>
              <a:spcAft>
                <a:spcPts val="600"/>
              </a:spcAft>
              <a:buFont typeface="Arial" pitchFamily="34" charset="0"/>
              <a:buChar char="•"/>
            </a:pPr>
            <a:r>
              <a:rPr lang="en-GB" sz="2400" dirty="0"/>
              <a:t>Country level background relevant to the </a:t>
            </a:r>
            <a:r>
              <a:rPr lang="en-GB" sz="2400" dirty="0" smtClean="0"/>
              <a:t>project – innovation, start-ups, incubators</a:t>
            </a:r>
            <a:r>
              <a:rPr lang="en-GB" sz="2400" dirty="0"/>
              <a:t>, techno parks, </a:t>
            </a:r>
            <a:r>
              <a:rPr lang="en-GB" sz="2400" dirty="0" smtClean="0"/>
              <a:t>ongoing national initiatives </a:t>
            </a:r>
            <a:r>
              <a:rPr lang="en-GB" sz="2400" dirty="0"/>
              <a:t>and projects </a:t>
            </a:r>
            <a:endParaRPr lang="en-GB" sz="2400" dirty="0" smtClean="0"/>
          </a:p>
          <a:p>
            <a:pPr marL="342900" indent="-342900">
              <a:lnSpc>
                <a:spcPct val="114000"/>
              </a:lnSpc>
              <a:spcBef>
                <a:spcPts val="600"/>
              </a:spcBef>
              <a:spcAft>
                <a:spcPts val="600"/>
              </a:spcAft>
              <a:buFont typeface="Arial" pitchFamily="34" charset="0"/>
              <a:buChar char="•"/>
            </a:pPr>
            <a:r>
              <a:rPr lang="en-GB" sz="2400" dirty="0"/>
              <a:t>Support Mechanisms for Enterprise </a:t>
            </a:r>
            <a:r>
              <a:rPr lang="en-GB" sz="2400" dirty="0" smtClean="0"/>
              <a:t>Innovation</a:t>
            </a:r>
          </a:p>
          <a:p>
            <a:pPr marL="342900" indent="-342900">
              <a:lnSpc>
                <a:spcPct val="114000"/>
              </a:lnSpc>
              <a:spcBef>
                <a:spcPts val="600"/>
              </a:spcBef>
              <a:spcAft>
                <a:spcPts val="600"/>
              </a:spcAft>
              <a:buFont typeface="Arial" pitchFamily="34" charset="0"/>
              <a:buChar char="•"/>
            </a:pPr>
            <a:r>
              <a:rPr lang="en-GB" sz="2400" dirty="0" smtClean="0"/>
              <a:t>Common </a:t>
            </a:r>
            <a:r>
              <a:rPr lang="en-GB" sz="2400" dirty="0"/>
              <a:t>challenges for the region </a:t>
            </a:r>
            <a:r>
              <a:rPr lang="en-GB" sz="2400" dirty="0" smtClean="0"/>
              <a:t>– brain drain, </a:t>
            </a:r>
            <a:r>
              <a:rPr lang="en-GB" sz="2400" dirty="0"/>
              <a:t>framework conditions, division between academia and commerce</a:t>
            </a:r>
            <a:endParaRPr lang="en-US" sz="2400" dirty="0" smtClean="0"/>
          </a:p>
        </p:txBody>
      </p:sp>
    </p:spTree>
    <p:extLst>
      <p:ext uri="{BB962C8B-B14F-4D97-AF65-F5344CB8AC3E}">
        <p14:creationId xmlns:p14="http://schemas.microsoft.com/office/powerpoint/2010/main" val="2265757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852676"/>
            <a:ext cx="1064858" cy="10053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0" y="431943"/>
            <a:ext cx="8310500" cy="553998"/>
          </a:xfrm>
          <a:prstGeom prst="rect">
            <a:avLst/>
          </a:prstGeom>
          <a:solidFill>
            <a:schemeClr val="accent5">
              <a:lumMod val="40000"/>
              <a:lumOff val="60000"/>
            </a:schemeClr>
          </a:solidFill>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 Critical factors example</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0" y="1097256"/>
            <a:ext cx="12165940" cy="4893647"/>
          </a:xfrm>
          <a:prstGeom prst="rect">
            <a:avLst/>
          </a:prstGeom>
        </p:spPr>
        <p:txBody>
          <a:bodyPr wrap="square">
            <a:spAutoFit/>
          </a:bodyPr>
          <a:lstStyle/>
          <a:p>
            <a:r>
              <a:rPr lang="en-GB" sz="2400" dirty="0"/>
              <a:t>Critical factors to overall achievement of the results include:</a:t>
            </a:r>
            <a:endParaRPr lang="en-US" sz="2400" dirty="0"/>
          </a:p>
          <a:p>
            <a:pPr marL="342900" lvl="0" indent="-342900">
              <a:buFont typeface="Arial" pitchFamily="34" charset="0"/>
              <a:buChar char="•"/>
            </a:pPr>
            <a:r>
              <a:rPr lang="en-GB" sz="2400" dirty="0"/>
              <a:t>Building commitment and cooperation between project stakeholders;</a:t>
            </a:r>
            <a:endParaRPr lang="en-US" sz="2400" dirty="0"/>
          </a:p>
          <a:p>
            <a:pPr marL="342900" lvl="0" indent="-342900">
              <a:buFont typeface="Arial" pitchFamily="34" charset="0"/>
              <a:buChar char="•"/>
            </a:pPr>
            <a:r>
              <a:rPr lang="en-GB" sz="2400" dirty="0"/>
              <a:t>Establishing a clear strategic action process for activities, agreed and accepted by the stakeholders;</a:t>
            </a:r>
            <a:endParaRPr lang="en-US" sz="2400" dirty="0"/>
          </a:p>
          <a:p>
            <a:pPr marL="342900" lvl="0" indent="-342900">
              <a:buFont typeface="Arial" pitchFamily="34" charset="0"/>
              <a:buChar char="•"/>
            </a:pPr>
            <a:r>
              <a:rPr lang="en-GB" sz="2400" dirty="0"/>
              <a:t>Establishing effective monitoring and evaluation systems, together with  a set of both impact and project-level indicators, to identify improvements needed and ensure achievement of results;</a:t>
            </a:r>
            <a:endParaRPr lang="en-US" sz="2400" dirty="0"/>
          </a:p>
          <a:p>
            <a:pPr marL="342900" lvl="0" indent="-342900">
              <a:buFont typeface="Arial" pitchFamily="34" charset="0"/>
              <a:buChar char="•"/>
            </a:pPr>
            <a:r>
              <a:rPr lang="en-GB" sz="2400" dirty="0"/>
              <a:t>Training receptiveness and absorption capacity of the incubator and/or techno-park expert staff and resident entrepreneurs;</a:t>
            </a:r>
            <a:endParaRPr lang="en-US" sz="2400" dirty="0"/>
          </a:p>
          <a:p>
            <a:pPr marL="342900" lvl="0" indent="-342900">
              <a:buFont typeface="Arial" pitchFamily="34" charset="0"/>
              <a:buChar char="•"/>
            </a:pPr>
            <a:r>
              <a:rPr lang="en-GB" sz="2400" dirty="0"/>
              <a:t>Effective knowledge transfer through the training, information dissemination and awareness raising, and development of tools;</a:t>
            </a:r>
            <a:endParaRPr lang="en-US" sz="2400" dirty="0"/>
          </a:p>
          <a:p>
            <a:pPr marL="342900" lvl="0" indent="-342900">
              <a:buFont typeface="Arial" pitchFamily="34" charset="0"/>
              <a:buChar char="•"/>
            </a:pPr>
            <a:r>
              <a:rPr lang="en-GB" sz="2400" dirty="0"/>
              <a:t>Using project resources to leverage additional resources to encourage sustainability of project actions, through relevant EU programmes.</a:t>
            </a:r>
            <a:endParaRPr lang="en-US" sz="2400" dirty="0"/>
          </a:p>
        </p:txBody>
      </p:sp>
    </p:spTree>
    <p:extLst>
      <p:ext uri="{BB962C8B-B14F-4D97-AF65-F5344CB8AC3E}">
        <p14:creationId xmlns:p14="http://schemas.microsoft.com/office/powerpoint/2010/main" val="278410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7142" y="5852676"/>
            <a:ext cx="1064858" cy="100532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297180" y="431943"/>
            <a:ext cx="10035540" cy="553998"/>
          </a:xfrm>
          <a:prstGeom prst="rect">
            <a:avLst/>
          </a:prstGeom>
          <a:solidFill>
            <a:schemeClr val="accent5">
              <a:lumMod val="40000"/>
              <a:lumOff val="60000"/>
            </a:schemeClr>
          </a:solidFill>
        </p:spPr>
        <p:txBody>
          <a:bodyPr wrap="square">
            <a:spAutoFit/>
          </a:bodyPr>
          <a:lstStyle/>
          <a:p>
            <a:r>
              <a:rPr lang="tr-TR" sz="3000" b="1" i="1" dirty="0">
                <a:latin typeface="StoneSerif"/>
              </a:rPr>
              <a:t>Problem</a:t>
            </a:r>
            <a:r>
              <a:rPr lang="en-GB" sz="3000" b="1" i="1" dirty="0">
                <a:latin typeface="StoneSerif"/>
              </a:rPr>
              <a:t> </a:t>
            </a:r>
            <a:r>
              <a:rPr lang="en-GB" sz="3000" b="1" i="1" dirty="0" smtClean="0">
                <a:latin typeface="StoneSerif"/>
              </a:rPr>
              <a:t>Analysis – Assumptions example</a:t>
            </a:r>
            <a:endParaRPr lang="en-GB" sz="3000" b="1" i="1" dirty="0"/>
          </a:p>
        </p:txBody>
      </p:sp>
      <p:sp>
        <p:nvSpPr>
          <p:cNvPr id="2" name="Dikdörtgen 1">
            <a:extLst>
              <a:ext uri="{FF2B5EF4-FFF2-40B4-BE49-F238E27FC236}">
                <a16:creationId xmlns:a16="http://schemas.microsoft.com/office/drawing/2014/main" id="{9530DE81-5E96-4354-B754-CFBD637C8B4B}"/>
              </a:ext>
            </a:extLst>
          </p:cNvPr>
          <p:cNvSpPr/>
          <p:nvPr/>
        </p:nvSpPr>
        <p:spPr>
          <a:xfrm>
            <a:off x="0" y="1097256"/>
            <a:ext cx="12165940" cy="5847755"/>
          </a:xfrm>
          <a:prstGeom prst="rect">
            <a:avLst/>
          </a:prstGeom>
        </p:spPr>
        <p:txBody>
          <a:bodyPr wrap="square">
            <a:spAutoFit/>
          </a:bodyPr>
          <a:lstStyle/>
          <a:p>
            <a:r>
              <a:rPr lang="en-US" sz="2200" b="1" dirty="0" smtClean="0"/>
              <a:t>Assumptions:</a:t>
            </a:r>
          </a:p>
          <a:p>
            <a:pPr marL="342900" indent="-342900">
              <a:buFont typeface="Arial" pitchFamily="34" charset="0"/>
              <a:buChar char="•"/>
            </a:pPr>
            <a:r>
              <a:rPr lang="en-US" sz="2200" dirty="0" smtClean="0"/>
              <a:t>Willingness </a:t>
            </a:r>
            <a:r>
              <a:rPr lang="en-US" sz="2200" dirty="0"/>
              <a:t>for the effective cooperation of all participating beneficiaries of the </a:t>
            </a:r>
            <a:r>
              <a:rPr lang="en-US" sz="2200" dirty="0" smtClean="0"/>
              <a:t>project </a:t>
            </a:r>
          </a:p>
          <a:p>
            <a:pPr marL="342900" indent="-342900">
              <a:buFont typeface="Arial" pitchFamily="34" charset="0"/>
              <a:buChar char="•"/>
            </a:pPr>
            <a:r>
              <a:rPr lang="en-US" sz="2200" dirty="0" smtClean="0"/>
              <a:t>Sufficient number of staff involved in the activities</a:t>
            </a:r>
          </a:p>
          <a:p>
            <a:pPr marL="342900" indent="-342900">
              <a:buFont typeface="Arial" pitchFamily="34" charset="0"/>
              <a:buChar char="•"/>
            </a:pPr>
            <a:r>
              <a:rPr lang="en-US" sz="2200" dirty="0" smtClean="0"/>
              <a:t>Efficient </a:t>
            </a:r>
            <a:r>
              <a:rPr lang="en-US" sz="2200" dirty="0"/>
              <a:t>co-operation between recipient institutions and the Contractor is established and ensured</a:t>
            </a:r>
          </a:p>
          <a:p>
            <a:pPr marL="342900" indent="-342900">
              <a:buFont typeface="Arial" pitchFamily="34" charset="0"/>
              <a:buChar char="•"/>
            </a:pPr>
            <a:r>
              <a:rPr lang="en-US" sz="2200" dirty="0"/>
              <a:t>SMEs and entrepreneurs resident of incubators and/or techno-parks willing to participate in the Project</a:t>
            </a:r>
          </a:p>
          <a:p>
            <a:pPr marL="342900" indent="-342900">
              <a:buFont typeface="Arial" pitchFamily="34" charset="0"/>
              <a:buChar char="•"/>
            </a:pPr>
            <a:r>
              <a:rPr lang="en-US" sz="2200" dirty="0"/>
              <a:t>Timely approval of the project outputs from the appropriate authorities</a:t>
            </a:r>
          </a:p>
          <a:p>
            <a:pPr marL="342900" indent="-342900">
              <a:buFont typeface="Arial" pitchFamily="34" charset="0"/>
              <a:buChar char="•"/>
            </a:pPr>
            <a:r>
              <a:rPr lang="en-US" sz="2200" dirty="0"/>
              <a:t>Sufficient number of twinning institutions willing to </a:t>
            </a:r>
            <a:r>
              <a:rPr lang="en-US" sz="2200" dirty="0" smtClean="0"/>
              <a:t>cooperate</a:t>
            </a:r>
          </a:p>
          <a:p>
            <a:pPr algn="just"/>
            <a:r>
              <a:rPr lang="en-US" sz="2200" b="1" dirty="0" smtClean="0"/>
              <a:t>Actions:</a:t>
            </a:r>
            <a:endParaRPr lang="en-US" sz="2200" b="1" dirty="0"/>
          </a:p>
          <a:p>
            <a:pPr marL="342900" indent="-342900" algn="just">
              <a:buFont typeface="Arial" panose="020B0604020202020204" pitchFamily="34" charset="0"/>
              <a:buChar char="•"/>
            </a:pPr>
            <a:r>
              <a:rPr lang="en-US" sz="2200" dirty="0"/>
              <a:t>Project will design interventions with a view to the engagement framework of potential participants, ensuring that the case for involvement is clear and well communicated </a:t>
            </a:r>
          </a:p>
          <a:p>
            <a:pPr marL="342900" indent="-342900" algn="just">
              <a:buFont typeface="Arial" panose="020B0604020202020204" pitchFamily="34" charset="0"/>
              <a:buChar char="•"/>
            </a:pPr>
            <a:r>
              <a:rPr lang="en-US" sz="2200" dirty="0"/>
              <a:t>Project seeks to actively convince beneficiaries of the project of the benefits of participation and to </a:t>
            </a:r>
            <a:r>
              <a:rPr lang="en-US" sz="2200" dirty="0" err="1"/>
              <a:t>publicise</a:t>
            </a:r>
            <a:r>
              <a:rPr lang="en-US" sz="2200" dirty="0"/>
              <a:t> benefits as they are achieved</a:t>
            </a:r>
          </a:p>
          <a:p>
            <a:pPr marL="342900" indent="-342900" algn="just">
              <a:buFont typeface="Arial" panose="020B0604020202020204" pitchFamily="34" charset="0"/>
              <a:buChar char="•"/>
            </a:pPr>
            <a:r>
              <a:rPr lang="en-US" sz="2200" dirty="0"/>
              <a:t>Work with senior management institutions to identify staffing issues, or requirements to reassign any responsibilities</a:t>
            </a:r>
          </a:p>
          <a:p>
            <a:pPr marL="342900" indent="-342900" algn="just">
              <a:buFont typeface="Arial" panose="020B0604020202020204" pitchFamily="34" charset="0"/>
              <a:buChar char="•"/>
            </a:pPr>
            <a:r>
              <a:rPr lang="en-US" sz="2200" dirty="0"/>
              <a:t>Ensure that activities are planned jointly with partners, so that they are fully aware of the timeline when the outputs will be sent for approval </a:t>
            </a:r>
          </a:p>
        </p:txBody>
      </p:sp>
      <p:pic>
        <p:nvPicPr>
          <p:cNvPr id="8" name="Resim 7">
            <a:extLst>
              <a:ext uri="{FF2B5EF4-FFF2-40B4-BE49-F238E27FC236}">
                <a16:creationId xmlns:a16="http://schemas.microsoft.com/office/drawing/2014/main" id="{04FAE589-9EE9-4F9A-8655-6274CA1C4658}"/>
              </a:ext>
            </a:extLst>
          </p:cNvPr>
          <p:cNvPicPr>
            <a:picLocks noChangeAspect="1"/>
          </p:cNvPicPr>
          <p:nvPr/>
        </p:nvPicPr>
        <p:blipFill rotWithShape="1">
          <a:blip r:embed="rId4"/>
          <a:srcRect l="5159" t="12524" r="1638" b="12291"/>
          <a:stretch/>
        </p:blipFill>
        <p:spPr>
          <a:xfrm>
            <a:off x="10555556" y="222488"/>
            <a:ext cx="1348659" cy="1087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82615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0" y="740192"/>
            <a:ext cx="10990278" cy="6524863"/>
          </a:xfrm>
          <a:prstGeom prst="rect">
            <a:avLst/>
          </a:prstGeom>
        </p:spPr>
        <p:txBody>
          <a:bodyPr wrap="square">
            <a:spAutoFit/>
          </a:bodyPr>
          <a:lstStyle/>
          <a:p>
            <a:r>
              <a:rPr lang="en-US" sz="2200" b="1" dirty="0"/>
              <a:t>Risks:</a:t>
            </a:r>
          </a:p>
          <a:p>
            <a:pPr marL="342900" indent="-342900">
              <a:buFont typeface="Arial" pitchFamily="34" charset="0"/>
              <a:buChar char="•"/>
            </a:pPr>
            <a:r>
              <a:rPr lang="en-US" sz="2200" dirty="0"/>
              <a:t>Lack of sufficient coordination between all </a:t>
            </a:r>
            <a:r>
              <a:rPr lang="en-US" sz="2200" dirty="0" smtClean="0"/>
              <a:t>stakeholders </a:t>
            </a:r>
            <a:r>
              <a:rPr lang="en-US" sz="2200" dirty="0"/>
              <a:t>involved in the project that could result in delays and poor implementation of the activities;</a:t>
            </a:r>
          </a:p>
          <a:p>
            <a:pPr marL="342900" indent="-342900">
              <a:buFont typeface="Arial" pitchFamily="34" charset="0"/>
              <a:buChar char="•"/>
            </a:pPr>
            <a:r>
              <a:rPr lang="en-US" sz="2200" dirty="0"/>
              <a:t>Lack of qualified and experienced Beneficiary staff involvement due to staff turnover</a:t>
            </a:r>
          </a:p>
          <a:p>
            <a:pPr marL="342900" indent="-342900">
              <a:buFont typeface="Arial" pitchFamily="34" charset="0"/>
              <a:buChar char="•"/>
            </a:pPr>
            <a:r>
              <a:rPr lang="en-US" sz="2200" dirty="0"/>
              <a:t>Lack of interested beneficiaries to fully engage in project activities</a:t>
            </a:r>
          </a:p>
          <a:p>
            <a:pPr marL="342900" indent="-342900">
              <a:buFont typeface="Arial" pitchFamily="34" charset="0"/>
              <a:buChar char="•"/>
            </a:pPr>
            <a:r>
              <a:rPr lang="en-US" sz="2200" dirty="0"/>
              <a:t>Lack of suitable (and suitably qualified) private sector resident entrepreneur project partners</a:t>
            </a:r>
          </a:p>
          <a:p>
            <a:pPr marL="342900" indent="-342900">
              <a:buFont typeface="Arial" pitchFamily="34" charset="0"/>
              <a:buChar char="•"/>
            </a:pPr>
            <a:r>
              <a:rPr lang="en-US" sz="2200" dirty="0" smtClean="0"/>
              <a:t>Beneficiaries </a:t>
            </a:r>
            <a:r>
              <a:rPr lang="en-US" sz="2200" dirty="0"/>
              <a:t>are not able / interested to absorb the technical assistance</a:t>
            </a:r>
          </a:p>
          <a:p>
            <a:pPr marL="342900" indent="-342900">
              <a:buFont typeface="Arial" pitchFamily="34" charset="0"/>
              <a:buChar char="•"/>
            </a:pPr>
            <a:r>
              <a:rPr lang="en-US" sz="2200" dirty="0"/>
              <a:t>Lack of interested twinning institutions to participate in twinning </a:t>
            </a:r>
            <a:r>
              <a:rPr lang="en-US" sz="2200" dirty="0" err="1"/>
              <a:t>programme</a:t>
            </a:r>
            <a:endParaRPr lang="en-US" sz="2200" dirty="0"/>
          </a:p>
          <a:p>
            <a:pPr algn="just"/>
            <a:r>
              <a:rPr lang="en-US" sz="2200" b="1" dirty="0" smtClean="0"/>
              <a:t>Actions:</a:t>
            </a:r>
          </a:p>
          <a:p>
            <a:pPr marL="342900" indent="-342900" algn="just">
              <a:buFont typeface="Arial" pitchFamily="34" charset="0"/>
              <a:buChar char="•"/>
            </a:pPr>
            <a:r>
              <a:rPr lang="en-US" sz="2200" dirty="0"/>
              <a:t>Establish close cooperation and use both formal and informal channels of communication to quickly identify potential problem or </a:t>
            </a:r>
            <a:r>
              <a:rPr lang="en-US" sz="2200" dirty="0" smtClean="0"/>
              <a:t>delays</a:t>
            </a:r>
          </a:p>
          <a:p>
            <a:pPr marL="342900" indent="-342900" algn="just">
              <a:buFont typeface="Arial" pitchFamily="34" charset="0"/>
              <a:buChar char="•"/>
            </a:pPr>
            <a:r>
              <a:rPr lang="en-US" sz="2200" dirty="0" smtClean="0"/>
              <a:t>Establish </a:t>
            </a:r>
            <a:r>
              <a:rPr lang="en-US" sz="2200" dirty="0"/>
              <a:t>communication with staff at high level and at operational level. </a:t>
            </a:r>
            <a:endParaRPr lang="en-US" sz="2200" dirty="0" smtClean="0"/>
          </a:p>
          <a:p>
            <a:pPr marL="342900" indent="-342900" algn="just">
              <a:buFont typeface="Arial" pitchFamily="34" charset="0"/>
              <a:buChar char="•"/>
            </a:pPr>
            <a:r>
              <a:rPr lang="en-US" sz="2200" dirty="0"/>
              <a:t>Work with a wide range of </a:t>
            </a:r>
            <a:r>
              <a:rPr lang="en-US" sz="2200" dirty="0" smtClean="0"/>
              <a:t>stakeholders </a:t>
            </a:r>
            <a:r>
              <a:rPr lang="en-US" sz="2200" dirty="0"/>
              <a:t>to identify potential participants in the project activities, and build a contact database. Ensure that project activities are fully </a:t>
            </a:r>
            <a:r>
              <a:rPr lang="en-US" sz="2200" dirty="0" smtClean="0"/>
              <a:t>promoted</a:t>
            </a:r>
          </a:p>
          <a:p>
            <a:pPr marL="342900" indent="-342900" algn="just">
              <a:buFont typeface="Arial" pitchFamily="34" charset="0"/>
              <a:buChar char="•"/>
            </a:pPr>
            <a:r>
              <a:rPr lang="en-US" sz="2200" dirty="0"/>
              <a:t>Ensure that Training </a:t>
            </a:r>
            <a:r>
              <a:rPr lang="en-US" sz="2200" dirty="0" err="1"/>
              <a:t>Programme</a:t>
            </a:r>
            <a:r>
              <a:rPr lang="en-US" sz="2200" dirty="0"/>
              <a:t> clearly match both individual and </a:t>
            </a:r>
            <a:r>
              <a:rPr lang="en-US" sz="2200" dirty="0" err="1"/>
              <a:t>organisational</a:t>
            </a:r>
            <a:r>
              <a:rPr lang="en-US" sz="2200" dirty="0"/>
              <a:t> capacity building needs and priorities, and agree capacity building plans with the beneficiaries senior management teams</a:t>
            </a:r>
            <a:endParaRPr lang="en-US" sz="2200" dirty="0" smtClean="0"/>
          </a:p>
          <a:p>
            <a:pPr marL="342900" indent="-342900" algn="just">
              <a:buFont typeface="Arial" pitchFamily="34" charset="0"/>
              <a:buChar char="•"/>
            </a:pPr>
            <a:endParaRPr lang="en-US" sz="22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7750429" cy="553998"/>
          </a:xfrm>
          <a:prstGeom prst="rect">
            <a:avLst/>
          </a:prstGeom>
          <a:solidFill>
            <a:schemeClr val="accent5">
              <a:lumMod val="40000"/>
              <a:lumOff val="60000"/>
            </a:schemeClr>
          </a:solidFill>
        </p:spPr>
        <p:txBody>
          <a:bodyPr wrap="square">
            <a:spAutoFit/>
          </a:bodyPr>
          <a:lstStyle/>
          <a:p>
            <a:r>
              <a:rPr lang="en-US" sz="3000" b="1" i="1" dirty="0" smtClean="0">
                <a:latin typeface="StoneSerif"/>
              </a:rPr>
              <a:t>Problem</a:t>
            </a:r>
            <a:r>
              <a:rPr lang="en-GB" sz="3000" b="1" i="1" dirty="0" smtClean="0">
                <a:latin typeface="StoneSerif"/>
              </a:rPr>
              <a:t> Analysis – Risks examples </a:t>
            </a:r>
            <a:endParaRPr lang="en-GB" sz="3000" b="1" i="1" dirty="0"/>
          </a:p>
        </p:txBody>
      </p:sp>
    </p:spTree>
    <p:extLst>
      <p:ext uri="{BB962C8B-B14F-4D97-AF65-F5344CB8AC3E}">
        <p14:creationId xmlns:p14="http://schemas.microsoft.com/office/powerpoint/2010/main" val="20718977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8007710" cy="707886"/>
          </a:xfrm>
          <a:prstGeom prst="rect">
            <a:avLst/>
          </a:prstGeom>
          <a:solidFill>
            <a:schemeClr val="accent1">
              <a:lumMod val="40000"/>
              <a:lumOff val="60000"/>
            </a:schemeClr>
          </a:solidFill>
        </p:spPr>
        <p:txBody>
          <a:bodyPr wrap="square">
            <a:spAutoFit/>
          </a:bodyPr>
          <a:lstStyle/>
          <a:p>
            <a:r>
              <a:rPr lang="en-US" sz="4000" b="1" i="1" dirty="0" smtClean="0">
                <a:latin typeface="StoneSerif"/>
              </a:rPr>
              <a:t>Project Summary Exercise</a:t>
            </a:r>
            <a:endParaRPr lang="en-GB" sz="4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2185043"/>
            <a:ext cx="5746414" cy="2062103"/>
          </a:xfrm>
          <a:prstGeom prst="rect">
            <a:avLst/>
          </a:prstGeom>
        </p:spPr>
        <p:txBody>
          <a:bodyPr wrap="square">
            <a:spAutoFit/>
          </a:bodyPr>
          <a:lstStyle/>
          <a:p>
            <a:pPr algn="just"/>
            <a:r>
              <a:rPr lang="en-US" sz="3200" dirty="0" smtClean="0"/>
              <a:t>Develop a concept note/project summary (</a:t>
            </a:r>
            <a:r>
              <a:rPr lang="en-GB" sz="3200" dirty="0"/>
              <a:t>organisation of one event </a:t>
            </a:r>
            <a:r>
              <a:rPr lang="en-GB" sz="3200" dirty="0" smtClean="0"/>
              <a:t>- training</a:t>
            </a:r>
            <a:r>
              <a:rPr lang="en-GB" sz="3200" dirty="0"/>
              <a:t>, conference, fair, cultural event, etc</a:t>
            </a:r>
            <a:r>
              <a:rPr lang="en-GB" sz="3200" dirty="0" smtClean="0"/>
              <a:t>.)</a:t>
            </a:r>
            <a:endParaRPr lang="en-GB" sz="3200" dirty="0"/>
          </a:p>
        </p:txBody>
      </p:sp>
      <p:pic>
        <p:nvPicPr>
          <p:cNvPr id="5" name="Picture 2" descr="Related image">
            <a:extLst>
              <a:ext uri="{FF2B5EF4-FFF2-40B4-BE49-F238E27FC236}">
                <a16:creationId xmlns:a16="http://schemas.microsoft.com/office/drawing/2014/main" id="{C95D0B48-98A9-44C9-830D-035E9B9654C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587206"/>
            <a:ext cx="1064858" cy="10648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02" y="1543727"/>
            <a:ext cx="4333236" cy="324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09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412955" y="1829770"/>
            <a:ext cx="11503742" cy="3816429"/>
          </a:xfrm>
          <a:prstGeom prst="rect">
            <a:avLst/>
          </a:prstGeom>
        </p:spPr>
        <p:txBody>
          <a:bodyPr wrap="square">
            <a:spAutoFit/>
          </a:bodyPr>
          <a:lstStyle/>
          <a:p>
            <a:pPr marL="285750" indent="-285750" algn="just">
              <a:buFont typeface="Wingdings" panose="05000000000000000000" pitchFamily="2" charset="2"/>
              <a:buChar char="Ø"/>
            </a:pPr>
            <a:r>
              <a:rPr lang="en-US" sz="2200" dirty="0"/>
              <a:t>Any individuals, groups of people, </a:t>
            </a:r>
            <a:r>
              <a:rPr lang="tr-TR" sz="2200" dirty="0" err="1"/>
              <a:t>civil</a:t>
            </a:r>
            <a:r>
              <a:rPr lang="tr-TR" sz="2200" dirty="0"/>
              <a:t> </a:t>
            </a:r>
            <a:r>
              <a:rPr lang="tr-TR" sz="2200" dirty="0" err="1"/>
              <a:t>society</a:t>
            </a:r>
            <a:r>
              <a:rPr lang="tr-TR" sz="2200" dirty="0"/>
              <a:t> </a:t>
            </a:r>
            <a:r>
              <a:rPr lang="tr-TR" sz="2200" dirty="0" err="1"/>
              <a:t>groups</a:t>
            </a:r>
            <a:r>
              <a:rPr lang="tr-TR" sz="2200" dirty="0"/>
              <a:t>, </a:t>
            </a:r>
            <a:r>
              <a:rPr lang="tr-TR" sz="2200" dirty="0" err="1"/>
              <a:t>organizations</a:t>
            </a:r>
            <a:r>
              <a:rPr lang="tr-TR" sz="2200" dirty="0"/>
              <a:t>, </a:t>
            </a:r>
            <a:r>
              <a:rPr lang="en-US" sz="2200" dirty="0"/>
              <a:t>institutions or</a:t>
            </a:r>
            <a:r>
              <a:rPr lang="tr-TR" sz="2200" dirty="0"/>
              <a:t> </a:t>
            </a:r>
            <a:r>
              <a:rPr lang="en-US" sz="2200" dirty="0"/>
              <a:t>firms that may have a significant interest in the</a:t>
            </a:r>
            <a:r>
              <a:rPr lang="tr-TR" sz="2200" dirty="0"/>
              <a:t>  </a:t>
            </a:r>
            <a:r>
              <a:rPr lang="en-US" sz="2200" dirty="0"/>
              <a:t>success or failure of a project (either as implementers,</a:t>
            </a:r>
            <a:r>
              <a:rPr lang="tr-TR" sz="2200" dirty="0"/>
              <a:t> </a:t>
            </a:r>
            <a:r>
              <a:rPr lang="en-US" sz="2200" dirty="0"/>
              <a:t>facilitators, beneficiaries or adversaries) are defined as</a:t>
            </a:r>
            <a:r>
              <a:rPr lang="tr-TR" sz="2200" dirty="0"/>
              <a:t> </a:t>
            </a:r>
            <a:r>
              <a:rPr lang="en-US" sz="2200" dirty="0"/>
              <a:t>‘</a:t>
            </a:r>
            <a:r>
              <a:rPr lang="en-US" sz="2200" b="1" i="1" dirty="0"/>
              <a:t>stakeholders</a:t>
            </a:r>
            <a:r>
              <a:rPr lang="en-US" sz="2200" dirty="0"/>
              <a:t>’. A basic premise behind stakeholder</a:t>
            </a:r>
            <a:r>
              <a:rPr lang="tr-TR" sz="2200" dirty="0"/>
              <a:t> </a:t>
            </a:r>
            <a:r>
              <a:rPr lang="en-US" sz="2200" dirty="0"/>
              <a:t>analysis is that different groups have different</a:t>
            </a:r>
            <a:r>
              <a:rPr lang="tr-TR" sz="2200" dirty="0"/>
              <a:t> </a:t>
            </a:r>
            <a:r>
              <a:rPr lang="en-US" sz="2200" dirty="0"/>
              <a:t>concerns, capacities and interests, and that these need</a:t>
            </a:r>
            <a:r>
              <a:rPr lang="tr-TR" sz="2200" dirty="0"/>
              <a:t> </a:t>
            </a:r>
            <a:r>
              <a:rPr lang="en-US" sz="2200" dirty="0"/>
              <a:t>to be explicitly understood and recognized in the</a:t>
            </a:r>
            <a:r>
              <a:rPr lang="tr-TR" sz="2200" dirty="0"/>
              <a:t> </a:t>
            </a:r>
            <a:r>
              <a:rPr lang="en-US" sz="2200" dirty="0"/>
              <a:t>process of problem identification, objective setting</a:t>
            </a:r>
            <a:r>
              <a:rPr lang="tr-TR" sz="2200" dirty="0"/>
              <a:t> </a:t>
            </a:r>
            <a:r>
              <a:rPr lang="en-US" sz="2200" dirty="0"/>
              <a:t>and strategy selection.</a:t>
            </a:r>
            <a:r>
              <a:rPr lang="tr-TR" sz="2200" dirty="0"/>
              <a:t> </a:t>
            </a:r>
          </a:p>
          <a:p>
            <a:pPr marL="342900" indent="-342900" algn="just">
              <a:buFont typeface="Wingdings" panose="05000000000000000000" pitchFamily="2" charset="2"/>
              <a:buChar char="Ø"/>
            </a:pPr>
            <a:endParaRPr lang="tr-TR" sz="2200" dirty="0"/>
          </a:p>
          <a:p>
            <a:pPr marL="342900" indent="-342900" algn="just">
              <a:buFont typeface="Wingdings" panose="05000000000000000000" pitchFamily="2" charset="2"/>
              <a:buChar char="Ø"/>
            </a:pPr>
            <a:r>
              <a:rPr lang="en-US" sz="2200" dirty="0"/>
              <a:t>Stakeholder analysis starts with a list of all possible stakeholders</a:t>
            </a:r>
            <a:r>
              <a:rPr lang="tr-TR" sz="2200" dirty="0"/>
              <a:t>. </a:t>
            </a:r>
            <a:r>
              <a:rPr lang="en-US" sz="2200" dirty="0"/>
              <a:t>In the context of development projects, a key</a:t>
            </a:r>
            <a:r>
              <a:rPr lang="tr-TR" sz="2200" dirty="0"/>
              <a:t> </a:t>
            </a:r>
            <a:r>
              <a:rPr lang="en-US" sz="2200" dirty="0"/>
              <a:t>purpose of stakeholder analysis is to understand</a:t>
            </a:r>
            <a:r>
              <a:rPr lang="tr-TR" sz="2200" dirty="0"/>
              <a:t> </a:t>
            </a:r>
            <a:r>
              <a:rPr lang="en-US" sz="2200" dirty="0"/>
              <a:t>and address distributional/equity concerns, particularly</a:t>
            </a:r>
            <a:r>
              <a:rPr lang="tr-TR" sz="2200" dirty="0"/>
              <a:t> </a:t>
            </a:r>
            <a:r>
              <a:rPr lang="en-US" sz="2200" dirty="0"/>
              <a:t>in the context of effectively addressing the</a:t>
            </a:r>
            <a:r>
              <a:rPr lang="tr-TR" sz="2200" dirty="0"/>
              <a:t> </a:t>
            </a:r>
            <a:r>
              <a:rPr lang="en-US" sz="2200" dirty="0"/>
              <a:t>needs of vulnerable groups (such as the poor, women</a:t>
            </a:r>
            <a:r>
              <a:rPr lang="tr-TR" sz="2200" dirty="0"/>
              <a:t> </a:t>
            </a:r>
            <a:r>
              <a:rPr lang="en-US" sz="2200" dirty="0"/>
              <a:t>and children and the disabled).</a:t>
            </a:r>
          </a:p>
        </p:txBody>
      </p:sp>
      <p:sp>
        <p:nvSpPr>
          <p:cNvPr id="7" name="Dikdörtgen 6">
            <a:extLst>
              <a:ext uri="{FF2B5EF4-FFF2-40B4-BE49-F238E27FC236}">
                <a16:creationId xmlns:a16="http://schemas.microsoft.com/office/drawing/2014/main" id="{8E05EE59-3C80-4D45-A897-AAB84CD9B2D2}"/>
              </a:ext>
            </a:extLst>
          </p:cNvPr>
          <p:cNvSpPr/>
          <p:nvPr/>
        </p:nvSpPr>
        <p:spPr>
          <a:xfrm>
            <a:off x="646564" y="515564"/>
            <a:ext cx="4987319"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 </a:t>
            </a:r>
            <a:endParaRPr lang="en-GB" sz="3000" b="1" i="1" dirty="0"/>
          </a:p>
        </p:txBody>
      </p:sp>
      <p:pic>
        <p:nvPicPr>
          <p:cNvPr id="2" name="Resim 1">
            <a:extLst>
              <a:ext uri="{FF2B5EF4-FFF2-40B4-BE49-F238E27FC236}">
                <a16:creationId xmlns:a16="http://schemas.microsoft.com/office/drawing/2014/main" id="{74972D8D-4799-4404-A162-75E2C0B83242}"/>
              </a:ext>
            </a:extLst>
          </p:cNvPr>
          <p:cNvPicPr>
            <a:picLocks noChangeAspect="1"/>
          </p:cNvPicPr>
          <p:nvPr/>
        </p:nvPicPr>
        <p:blipFill rotWithShape="1">
          <a:blip r:embed="rId4"/>
          <a:srcRect l="18015" t="15138" r="17281" b="5057"/>
          <a:stretch/>
        </p:blipFill>
        <p:spPr>
          <a:xfrm>
            <a:off x="10055556" y="305910"/>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3730215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BB5C1BE6-B4C8-4928-920C-248D7FB22BC7}"/>
              </a:ext>
            </a:extLst>
          </p:cNvPr>
          <p:cNvSpPr>
            <a:spLocks noGrp="1"/>
          </p:cNvSpPr>
          <p:nvPr>
            <p:ph idx="1"/>
          </p:nvPr>
        </p:nvSpPr>
        <p:spPr>
          <a:xfrm>
            <a:off x="731520" y="483326"/>
            <a:ext cx="9812192" cy="904138"/>
          </a:xfrm>
        </p:spPr>
        <p:txBody>
          <a:bodyPr vert="horz" lIns="91440" tIns="45720" rIns="91440" bIns="45720" rtlCol="0" anchor="ctr">
            <a:normAutofit/>
          </a:bodyPr>
          <a:lstStyle/>
          <a:p>
            <a:pPr marL="0" indent="0">
              <a:spcBef>
                <a:spcPct val="0"/>
              </a:spcBef>
              <a:buNone/>
            </a:pPr>
            <a:r>
              <a:rPr lang="en-US" sz="4400" b="1" dirty="0" smtClean="0">
                <a:latin typeface="+mj-lt"/>
                <a:ea typeface="+mj-ea"/>
                <a:cs typeface="+mj-cs"/>
              </a:rPr>
              <a:t>EU </a:t>
            </a:r>
            <a:r>
              <a:rPr lang="en-US" sz="4400" b="1" dirty="0" err="1" smtClean="0">
                <a:latin typeface="+mj-lt"/>
                <a:ea typeface="+mj-ea"/>
                <a:cs typeface="+mj-cs"/>
              </a:rPr>
              <a:t>Programmes</a:t>
            </a:r>
            <a:endParaRPr lang="tr-TR" sz="4400" b="1" dirty="0">
              <a:latin typeface="+mj-lt"/>
              <a:ea typeface="+mj-ea"/>
              <a:cs typeface="+mj-cs"/>
            </a:endParaRPr>
          </a:p>
        </p:txBody>
      </p:sp>
      <p:sp>
        <p:nvSpPr>
          <p:cNvPr id="47108" name="Content Placeholder 2">
            <a:extLst>
              <a:ext uri="{FF2B5EF4-FFF2-40B4-BE49-F238E27FC236}">
                <a16:creationId xmlns:a16="http://schemas.microsoft.com/office/drawing/2014/main" id="{9ABC0B43-ED12-4AFC-A9A2-F8C8E7E5EF5F}"/>
              </a:ext>
            </a:extLst>
          </p:cNvPr>
          <p:cNvSpPr txBox="1">
            <a:spLocks/>
          </p:cNvSpPr>
          <p:nvPr/>
        </p:nvSpPr>
        <p:spPr bwMode="auto">
          <a:xfrm>
            <a:off x="1875631" y="2356327"/>
            <a:ext cx="8440737" cy="28114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endParaRPr lang="en-GB" altLang="en-US" dirty="0"/>
          </a:p>
        </p:txBody>
      </p:sp>
      <p:pic>
        <p:nvPicPr>
          <p:cNvPr id="8" name="Image 2">
            <a:extLst>
              <a:ext uri="{FF2B5EF4-FFF2-40B4-BE49-F238E27FC236}">
                <a16:creationId xmlns:a16="http://schemas.microsoft.com/office/drawing/2014/main" id="{D61E30C2-1867-4800-82BC-6E5AEFC0A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98" y="4965799"/>
            <a:ext cx="3272702" cy="15866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9" name="Image 1">
            <a:extLst>
              <a:ext uri="{FF2B5EF4-FFF2-40B4-BE49-F238E27FC236}">
                <a16:creationId xmlns:a16="http://schemas.microsoft.com/office/drawing/2014/main" id="{08DC3F2A-92C6-45CD-9FEC-DCADA14B90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8445" y="2059007"/>
            <a:ext cx="3972969" cy="11353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0" name="Resim 9" descr="Image result for cosme eu ec">
            <a:extLst>
              <a:ext uri="{FF2B5EF4-FFF2-40B4-BE49-F238E27FC236}">
                <a16:creationId xmlns:a16="http://schemas.microsoft.com/office/drawing/2014/main" id="{38A452BD-0170-4712-B82C-358F440E87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730" y="2756965"/>
            <a:ext cx="2262703" cy="9721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1" name="Resim 10" descr="Image result for creative europe ec eu">
            <a:extLst>
              <a:ext uri="{FF2B5EF4-FFF2-40B4-BE49-F238E27FC236}">
                <a16:creationId xmlns:a16="http://schemas.microsoft.com/office/drawing/2014/main" id="{F045428C-791A-4BFF-B05F-88B9F32ED9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5617" y="3929859"/>
            <a:ext cx="1931109" cy="12417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2" name="Resim 11" descr="Image result for Connecting Europe Facility - CEF ec eu">
            <a:extLst>
              <a:ext uri="{FF2B5EF4-FFF2-40B4-BE49-F238E27FC236}">
                <a16:creationId xmlns:a16="http://schemas.microsoft.com/office/drawing/2014/main" id="{DF9D9E72-1F6B-4686-A71E-9B6D459C1B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4495" y="5291137"/>
            <a:ext cx="2247932" cy="12636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3" name="Resim 12" descr="Image result for Employment and Social Innovation Programme - EASI ec eu">
            <a:extLst>
              <a:ext uri="{FF2B5EF4-FFF2-40B4-BE49-F238E27FC236}">
                <a16:creationId xmlns:a16="http://schemas.microsoft.com/office/drawing/2014/main" id="{FD3D9314-5EF1-4BE9-AF26-62AA9BA06A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4514" y="2378993"/>
            <a:ext cx="1669366" cy="1356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4" name="Resim 13" descr="Image result for Europe for Citizen ec eu">
            <a:extLst>
              <a:ext uri="{FF2B5EF4-FFF2-40B4-BE49-F238E27FC236}">
                <a16:creationId xmlns:a16="http://schemas.microsoft.com/office/drawing/2014/main" id="{D1F5E022-8866-480F-84F2-D25F6B44B2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50671" y="4047589"/>
            <a:ext cx="1757622" cy="18364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5" name="Resim 14" descr="Image result for Rights, Equality and Citizenship Programme (REC) ec eu">
            <a:extLst>
              <a:ext uri="{FF2B5EF4-FFF2-40B4-BE49-F238E27FC236}">
                <a16:creationId xmlns:a16="http://schemas.microsoft.com/office/drawing/2014/main" id="{CC0DD87A-6F77-48ED-AFCD-771C51AF53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8766" y="3644983"/>
            <a:ext cx="1257468" cy="10648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6" name="Resim 15" descr="Image result for justice programme ec eu">
            <a:extLst>
              <a:ext uri="{FF2B5EF4-FFF2-40B4-BE49-F238E27FC236}">
                <a16:creationId xmlns:a16="http://schemas.microsoft.com/office/drawing/2014/main" id="{DB2D3142-2466-4A59-8E3F-04D7E476BEE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06400" y="3259138"/>
            <a:ext cx="1032630" cy="10058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7" name="Resim 16" descr="Image result for 3rd EU Health - Health for Growth eu ec image">
            <a:extLst>
              <a:ext uri="{FF2B5EF4-FFF2-40B4-BE49-F238E27FC236}">
                <a16:creationId xmlns:a16="http://schemas.microsoft.com/office/drawing/2014/main" id="{F9C27113-12B3-4635-90EF-E53412564A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0985" y="5337370"/>
            <a:ext cx="1066800" cy="1066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pic>
        <p:nvPicPr>
          <p:cNvPr id="18" name="Resim 17" descr="Image result for European Instrument for Democracy and Human Rights (EIDHR)  eu ec image">
            <a:extLst>
              <a:ext uri="{FF2B5EF4-FFF2-40B4-BE49-F238E27FC236}">
                <a16:creationId xmlns:a16="http://schemas.microsoft.com/office/drawing/2014/main" id="{7E3A138B-E0B7-4880-9A61-E3299B868B5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40849" y="2116941"/>
            <a:ext cx="1398181" cy="6949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bliqueTopLef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943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EC8A254-E96C-41AF-A457-E1BDF35F3629}"/>
              </a:ext>
            </a:extLst>
          </p:cNvPr>
          <p:cNvSpPr/>
          <p:nvPr/>
        </p:nvSpPr>
        <p:spPr>
          <a:xfrm>
            <a:off x="0" y="817136"/>
            <a:ext cx="12055136" cy="5955476"/>
          </a:xfrm>
          <a:prstGeom prst="rect">
            <a:avLst/>
          </a:prstGeom>
        </p:spPr>
        <p:txBody>
          <a:bodyPr wrap="square">
            <a:spAutoFit/>
          </a:bodyPr>
          <a:lstStyle/>
          <a:p>
            <a:pPr algn="just"/>
            <a:r>
              <a:rPr lang="en-US" sz="2100" dirty="0"/>
              <a:t>The main steps involved in stakeholder analysis are:</a:t>
            </a:r>
          </a:p>
          <a:p>
            <a:pPr marL="457200" indent="-457200" algn="just">
              <a:buFont typeface="+mj-lt"/>
              <a:buAutoNum type="arabicPeriod"/>
            </a:pPr>
            <a:r>
              <a:rPr lang="en-US" sz="2100" dirty="0" smtClean="0"/>
              <a:t>Identify </a:t>
            </a:r>
            <a:r>
              <a:rPr lang="en-US" sz="2100" dirty="0"/>
              <a:t>the general development problem or</a:t>
            </a:r>
            <a:r>
              <a:rPr lang="tr-TR" sz="2100" dirty="0"/>
              <a:t> </a:t>
            </a:r>
            <a:r>
              <a:rPr lang="en-US" sz="2100" dirty="0"/>
              <a:t>opportunity being </a:t>
            </a:r>
            <a:r>
              <a:rPr lang="en-US" sz="2100" dirty="0" smtClean="0"/>
              <a:t>addressed/considered</a:t>
            </a:r>
          </a:p>
          <a:p>
            <a:pPr marL="228600" indent="-228600" algn="just">
              <a:buFont typeface="+mj-lt"/>
              <a:buAutoNum type="arabicPeriod"/>
            </a:pPr>
            <a:endParaRPr lang="en-US" sz="400" dirty="0"/>
          </a:p>
          <a:p>
            <a:pPr marL="457200" indent="-457200" algn="just">
              <a:buFont typeface="+mj-lt"/>
              <a:buAutoNum type="arabicPeriod"/>
            </a:pPr>
            <a:r>
              <a:rPr lang="en-US" sz="2100" dirty="0" smtClean="0"/>
              <a:t>Identify </a:t>
            </a:r>
            <a:r>
              <a:rPr lang="en-US" sz="2100" dirty="0"/>
              <a:t>all those groups who have a significant</a:t>
            </a:r>
            <a:r>
              <a:rPr lang="tr-TR" sz="2100" dirty="0"/>
              <a:t> </a:t>
            </a:r>
            <a:r>
              <a:rPr lang="en-US" sz="2100" dirty="0"/>
              <a:t>interest in the (potential) </a:t>
            </a:r>
            <a:r>
              <a:rPr lang="en-US" sz="2100" dirty="0" smtClean="0"/>
              <a:t>project</a:t>
            </a:r>
          </a:p>
          <a:p>
            <a:pPr marL="228600" indent="-228600" algn="just">
              <a:buFont typeface="+mj-lt"/>
              <a:buAutoNum type="arabicPeriod"/>
            </a:pPr>
            <a:endParaRPr lang="en-US" sz="400" dirty="0"/>
          </a:p>
          <a:p>
            <a:pPr marL="457200" indent="-457200" algn="just">
              <a:buFont typeface="+mj-lt"/>
              <a:buAutoNum type="arabicPeriod"/>
            </a:pPr>
            <a:r>
              <a:rPr lang="en-US" sz="2100" dirty="0" smtClean="0"/>
              <a:t>Investigate </a:t>
            </a:r>
            <a:r>
              <a:rPr lang="en-US" sz="2100" dirty="0"/>
              <a:t>their respective roles, different interests,</a:t>
            </a:r>
            <a:r>
              <a:rPr lang="tr-TR" sz="2100" dirty="0"/>
              <a:t> </a:t>
            </a:r>
            <a:r>
              <a:rPr lang="en-US" sz="2100" dirty="0"/>
              <a:t>relative power and capacity to participate</a:t>
            </a:r>
            <a:r>
              <a:rPr lang="tr-TR" sz="2100" dirty="0"/>
              <a:t> </a:t>
            </a:r>
            <a:r>
              <a:rPr lang="en-US" sz="2100" dirty="0"/>
              <a:t>(strengths and weaknesses</a:t>
            </a:r>
            <a:r>
              <a:rPr lang="en-US" sz="2100" dirty="0" smtClean="0"/>
              <a:t>)</a:t>
            </a:r>
          </a:p>
          <a:p>
            <a:pPr marL="228600" indent="-228600" algn="just">
              <a:buFont typeface="+mj-lt"/>
              <a:buAutoNum type="arabicPeriod"/>
            </a:pPr>
            <a:endParaRPr lang="en-US" sz="400" dirty="0"/>
          </a:p>
          <a:p>
            <a:pPr marL="457200" indent="-457200" algn="just">
              <a:buFont typeface="+mj-lt"/>
              <a:buAutoNum type="arabicPeriod"/>
            </a:pPr>
            <a:r>
              <a:rPr lang="en-US" sz="2100" dirty="0" smtClean="0"/>
              <a:t>Identify </a:t>
            </a:r>
            <a:r>
              <a:rPr lang="en-US" sz="2100" dirty="0"/>
              <a:t>the extent of cooperation or conflict in</a:t>
            </a:r>
            <a:r>
              <a:rPr lang="tr-TR" sz="2100" dirty="0"/>
              <a:t> </a:t>
            </a:r>
            <a:r>
              <a:rPr lang="en-US" sz="2100" dirty="0"/>
              <a:t>the relationships between </a:t>
            </a:r>
            <a:r>
              <a:rPr lang="en-US" sz="2100" dirty="0" smtClean="0"/>
              <a:t>stakeholders</a:t>
            </a:r>
            <a:endParaRPr lang="en-US" sz="2100" dirty="0"/>
          </a:p>
          <a:p>
            <a:pPr marL="228600" indent="-228600" algn="just">
              <a:buFont typeface="+mj-lt"/>
              <a:buAutoNum type="arabicPeriod"/>
            </a:pPr>
            <a:endParaRPr lang="en-US" sz="400" dirty="0"/>
          </a:p>
          <a:p>
            <a:pPr marL="457200" indent="-457200" algn="just">
              <a:buFont typeface="+mj-lt"/>
              <a:buAutoNum type="arabicPeriod"/>
            </a:pPr>
            <a:r>
              <a:rPr lang="en-US" sz="2100" dirty="0" smtClean="0"/>
              <a:t>Interpret </a:t>
            </a:r>
            <a:r>
              <a:rPr lang="en-US" sz="2100" dirty="0"/>
              <a:t>the findings of the analysis and</a:t>
            </a:r>
            <a:r>
              <a:rPr lang="tr-TR" sz="2100" dirty="0"/>
              <a:t> </a:t>
            </a:r>
            <a:r>
              <a:rPr lang="en-US" sz="2100" dirty="0"/>
              <a:t>incorporate relevant information into Project</a:t>
            </a:r>
            <a:r>
              <a:rPr lang="tr-TR" sz="2100" dirty="0"/>
              <a:t> </a:t>
            </a:r>
            <a:r>
              <a:rPr lang="en-US" sz="2100" dirty="0"/>
              <a:t>design to help ensure that (</a:t>
            </a:r>
            <a:r>
              <a:rPr lang="en-US" sz="2100" dirty="0" err="1"/>
              <a:t>i</a:t>
            </a:r>
            <a:r>
              <a:rPr lang="en-US" sz="2100" dirty="0"/>
              <a:t>) resources are</a:t>
            </a:r>
            <a:r>
              <a:rPr lang="tr-TR" sz="2100" dirty="0"/>
              <a:t> </a:t>
            </a:r>
            <a:r>
              <a:rPr lang="en-US" sz="2100" dirty="0"/>
              <a:t>appropriately targeted to meet distributional/equity</a:t>
            </a:r>
            <a:r>
              <a:rPr lang="tr-TR" sz="2100" dirty="0"/>
              <a:t> </a:t>
            </a:r>
            <a:r>
              <a:rPr lang="en-US" sz="2100" dirty="0"/>
              <a:t>objectives and the needs of priority groups,</a:t>
            </a:r>
            <a:r>
              <a:rPr lang="tr-TR" sz="2100" dirty="0"/>
              <a:t> </a:t>
            </a:r>
            <a:r>
              <a:rPr lang="en-US" sz="2100" dirty="0"/>
              <a:t>(ii) management and coordination arrangements</a:t>
            </a:r>
            <a:r>
              <a:rPr lang="tr-TR" sz="2100" dirty="0"/>
              <a:t> </a:t>
            </a:r>
            <a:r>
              <a:rPr lang="en-US" sz="2100" dirty="0"/>
              <a:t>are appropriate to promote stakeholder ownership</a:t>
            </a:r>
            <a:r>
              <a:rPr lang="tr-TR" sz="2100" dirty="0"/>
              <a:t> </a:t>
            </a:r>
            <a:r>
              <a:rPr lang="en-US" sz="2100" dirty="0"/>
              <a:t>and participation; (iii) conflicts of stakeholder</a:t>
            </a:r>
            <a:r>
              <a:rPr lang="tr-TR" sz="2100" dirty="0"/>
              <a:t> </a:t>
            </a:r>
            <a:r>
              <a:rPr lang="en-US" sz="2100" dirty="0"/>
              <a:t>interest are recognized and explicitly addressed in</a:t>
            </a:r>
            <a:r>
              <a:rPr lang="tr-TR" sz="2100" dirty="0"/>
              <a:t> </a:t>
            </a:r>
            <a:r>
              <a:rPr lang="en-US" sz="2100" dirty="0"/>
              <a:t>project </a:t>
            </a:r>
            <a:r>
              <a:rPr lang="en-US" sz="2100" dirty="0" smtClean="0"/>
              <a:t>design</a:t>
            </a:r>
          </a:p>
          <a:p>
            <a:pPr marL="228600" indent="-228600" algn="just">
              <a:buFont typeface="+mj-lt"/>
              <a:buAutoNum type="arabicPeriod"/>
            </a:pPr>
            <a:endParaRPr lang="tr-TR" sz="400" dirty="0"/>
          </a:p>
          <a:p>
            <a:pPr marL="457200" indent="-457200" algn="just">
              <a:buFont typeface="+mj-lt"/>
              <a:buAutoNum type="arabicPeriod"/>
            </a:pPr>
            <a:r>
              <a:rPr lang="en-US" sz="2100" dirty="0" smtClean="0"/>
              <a:t>Interpret </a:t>
            </a:r>
            <a:r>
              <a:rPr lang="en-US" sz="2100" dirty="0"/>
              <a:t>the findings of the analysis and decide whose interests and views are to be </a:t>
            </a:r>
            <a:r>
              <a:rPr lang="en-US" sz="2100" dirty="0" smtClean="0"/>
              <a:t>given priority </a:t>
            </a:r>
            <a:r>
              <a:rPr lang="en-US" sz="2100" dirty="0"/>
              <a:t>when the analysis of problems is carried </a:t>
            </a:r>
            <a:r>
              <a:rPr lang="en-US" sz="2100" dirty="0" smtClean="0"/>
              <a:t>out</a:t>
            </a:r>
          </a:p>
          <a:p>
            <a:pPr marL="228600" indent="-228600" algn="just">
              <a:buFont typeface="+mj-lt"/>
              <a:buAutoNum type="arabicPeriod"/>
            </a:pPr>
            <a:endParaRPr lang="en-US" sz="400" dirty="0"/>
          </a:p>
          <a:p>
            <a:pPr marL="457200" indent="-457200" algn="just">
              <a:buFont typeface="+mj-lt"/>
              <a:buAutoNum type="arabicPeriod"/>
            </a:pPr>
            <a:r>
              <a:rPr lang="en-US" sz="2100" dirty="0" smtClean="0"/>
              <a:t>Incorporate </a:t>
            </a:r>
            <a:r>
              <a:rPr lang="en-US" sz="2100" dirty="0"/>
              <a:t>relevant information into project design to help ensure that</a:t>
            </a:r>
            <a:r>
              <a:rPr lang="tr-TR" sz="2100" dirty="0"/>
              <a:t> </a:t>
            </a:r>
            <a:r>
              <a:rPr lang="en-US" sz="2100" dirty="0"/>
              <a:t>(</a:t>
            </a:r>
            <a:r>
              <a:rPr lang="en-US" sz="2100" dirty="0" err="1"/>
              <a:t>i</a:t>
            </a:r>
            <a:r>
              <a:rPr lang="en-US" sz="2100" dirty="0"/>
              <a:t>) resources are appropriately targeted to meet distributional/equity objectives and the</a:t>
            </a:r>
            <a:r>
              <a:rPr lang="tr-TR" sz="2100" dirty="0"/>
              <a:t> </a:t>
            </a:r>
            <a:r>
              <a:rPr lang="en-US" sz="2100" dirty="0"/>
              <a:t>needs of priority groups,</a:t>
            </a:r>
            <a:r>
              <a:rPr lang="tr-TR" sz="2100" dirty="0"/>
              <a:t> </a:t>
            </a:r>
            <a:r>
              <a:rPr lang="en-US" sz="2100" dirty="0"/>
              <a:t>(ii) management and coordination arrangements are appropriate to promote</a:t>
            </a:r>
            <a:r>
              <a:rPr lang="tr-TR" sz="2100" dirty="0"/>
              <a:t> </a:t>
            </a:r>
            <a:r>
              <a:rPr lang="en-US" sz="2100" dirty="0"/>
              <a:t>stakeholder ownership and participation;</a:t>
            </a:r>
            <a:r>
              <a:rPr lang="tr-TR" sz="2100" dirty="0"/>
              <a:t> </a:t>
            </a:r>
            <a:r>
              <a:rPr lang="en-US" sz="2100" dirty="0"/>
              <a:t>(iii) conflicts of stakeholder interest are recognized and explicitly addressed in Project</a:t>
            </a:r>
            <a:r>
              <a:rPr lang="tr-TR" sz="2100" dirty="0"/>
              <a:t> </a:t>
            </a:r>
            <a:r>
              <a:rPr lang="en-US" sz="2100" dirty="0"/>
              <a:t>design.</a:t>
            </a:r>
          </a:p>
        </p:txBody>
      </p:sp>
      <p:sp>
        <p:nvSpPr>
          <p:cNvPr id="7" name="Dikdörtgen 6">
            <a:extLst>
              <a:ext uri="{FF2B5EF4-FFF2-40B4-BE49-F238E27FC236}">
                <a16:creationId xmlns:a16="http://schemas.microsoft.com/office/drawing/2014/main" id="{8E05EE59-3C80-4D45-A897-AAB84CD9B2D2}"/>
              </a:ext>
            </a:extLst>
          </p:cNvPr>
          <p:cNvSpPr/>
          <p:nvPr/>
        </p:nvSpPr>
        <p:spPr>
          <a:xfrm>
            <a:off x="115622" y="146943"/>
            <a:ext cx="5061061"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 </a:t>
            </a:r>
            <a:endParaRPr lang="en-GB" sz="3000" b="1" i="1" dirty="0"/>
          </a:p>
        </p:txBody>
      </p:sp>
      <p:pic>
        <p:nvPicPr>
          <p:cNvPr id="5" name="Resim 4">
            <a:extLst>
              <a:ext uri="{FF2B5EF4-FFF2-40B4-BE49-F238E27FC236}">
                <a16:creationId xmlns:a16="http://schemas.microsoft.com/office/drawing/2014/main" id="{7AC9E6D3-BE77-4F27-B879-ACDE320EAF20}"/>
              </a:ext>
            </a:extLst>
          </p:cNvPr>
          <p:cNvPicPr>
            <a:picLocks noChangeAspect="1"/>
          </p:cNvPicPr>
          <p:nvPr/>
        </p:nvPicPr>
        <p:blipFill rotWithShape="1">
          <a:blip r:embed="rId3"/>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47401" y="6323665"/>
            <a:ext cx="387392" cy="38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818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23581" y="1595021"/>
            <a:ext cx="11931555" cy="5262979"/>
          </a:xfrm>
          <a:prstGeom prst="rect">
            <a:avLst/>
          </a:prstGeom>
        </p:spPr>
        <p:txBody>
          <a:bodyPr wrap="square">
            <a:spAutoFit/>
          </a:bodyPr>
          <a:lstStyle/>
          <a:p>
            <a:pPr algn="just"/>
            <a:r>
              <a:rPr lang="en-US" sz="2100" dirty="0"/>
              <a:t>Stakeholder analysis allows key interest groups to be identified &amp; involved, allows different expectations to be identified, allows mobilization of different resources essential for the project( information, financial, human, legitimacy), shows how different stakeholders perceive reality, highlights different needs, helps identify potential conflicts/risks, supports appropriate objective setting, strategy selection and targeting of benefits. </a:t>
            </a:r>
          </a:p>
          <a:p>
            <a:pPr algn="ctr"/>
            <a:r>
              <a:rPr lang="en-US" sz="2100" i="1" dirty="0" smtClean="0"/>
              <a:t>To </a:t>
            </a:r>
            <a:r>
              <a:rPr lang="en-US" sz="2100" i="1" dirty="0"/>
              <a:t>identify primary stakeholders: </a:t>
            </a:r>
          </a:p>
          <a:p>
            <a:pPr algn="ctr"/>
            <a:r>
              <a:rPr lang="en-US" sz="2100" i="1" dirty="0"/>
              <a:t>Who will be directly and </a:t>
            </a:r>
            <a:r>
              <a:rPr lang="en-US" sz="2100" i="1" dirty="0" smtClean="0"/>
              <a:t>positively </a:t>
            </a:r>
            <a:r>
              <a:rPr lang="en-US" sz="2100" i="1" dirty="0"/>
              <a:t>affected by the project?</a:t>
            </a:r>
          </a:p>
          <a:p>
            <a:pPr algn="ctr"/>
            <a:r>
              <a:rPr lang="en-US" sz="2100" i="1" dirty="0"/>
              <a:t>Who will be directly and negatively affected by the project?</a:t>
            </a:r>
          </a:p>
          <a:p>
            <a:pPr algn="ctr"/>
            <a:endParaRPr lang="en-US" sz="2100" i="1" dirty="0"/>
          </a:p>
          <a:p>
            <a:pPr algn="ctr"/>
            <a:r>
              <a:rPr lang="en-US" sz="2100" i="1" dirty="0"/>
              <a:t>To identify secondary stakeholders:</a:t>
            </a:r>
          </a:p>
          <a:p>
            <a:pPr algn="ctr"/>
            <a:r>
              <a:rPr lang="en-US" sz="2100" i="1" dirty="0"/>
              <a:t>Who will be indirectly and </a:t>
            </a:r>
            <a:r>
              <a:rPr lang="en-US" sz="2100" i="1" dirty="0" smtClean="0"/>
              <a:t>positively </a:t>
            </a:r>
            <a:r>
              <a:rPr lang="en-US" sz="2100" i="1" dirty="0"/>
              <a:t>affected by the project?</a:t>
            </a:r>
          </a:p>
          <a:p>
            <a:pPr algn="ctr"/>
            <a:r>
              <a:rPr lang="en-US" sz="2100" i="1" dirty="0"/>
              <a:t>Who will be indirectly and negatively affected by the project?</a:t>
            </a:r>
          </a:p>
          <a:p>
            <a:pPr algn="ctr"/>
            <a:endParaRPr lang="en-US" sz="2100" i="1" dirty="0"/>
          </a:p>
          <a:p>
            <a:pPr algn="ctr"/>
            <a:r>
              <a:rPr lang="en-US" sz="2100" i="1" dirty="0"/>
              <a:t>To identify project partners:</a:t>
            </a:r>
          </a:p>
          <a:p>
            <a:pPr algn="ctr"/>
            <a:r>
              <a:rPr lang="en-US" sz="2100" i="1" dirty="0"/>
              <a:t>Who are the people you can / will lead the project together?</a:t>
            </a:r>
          </a:p>
          <a:p>
            <a:pPr algn="ctr"/>
            <a:r>
              <a:rPr lang="en-US" sz="2100" i="1" dirty="0"/>
              <a:t>With which institutions/organizations will you be able to carry out the project?</a:t>
            </a:r>
          </a:p>
        </p:txBody>
      </p:sp>
      <p:sp>
        <p:nvSpPr>
          <p:cNvPr id="7" name="Dikdörtgen 6">
            <a:extLst>
              <a:ext uri="{FF2B5EF4-FFF2-40B4-BE49-F238E27FC236}">
                <a16:creationId xmlns:a16="http://schemas.microsoft.com/office/drawing/2014/main" id="{8E05EE59-3C80-4D45-A897-AAB84CD9B2D2}"/>
              </a:ext>
            </a:extLst>
          </p:cNvPr>
          <p:cNvSpPr/>
          <p:nvPr/>
        </p:nvSpPr>
        <p:spPr>
          <a:xfrm>
            <a:off x="309715" y="515564"/>
            <a:ext cx="5002067"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 </a:t>
            </a:r>
            <a:endParaRPr lang="en-GB" sz="3000" b="1" i="1" dirty="0"/>
          </a:p>
        </p:txBody>
      </p:sp>
      <p:pic>
        <p:nvPicPr>
          <p:cNvPr id="5" name="Resim 4">
            <a:extLst>
              <a:ext uri="{FF2B5EF4-FFF2-40B4-BE49-F238E27FC236}">
                <a16:creationId xmlns:a16="http://schemas.microsoft.com/office/drawing/2014/main" id="{5A7B3118-9DA1-4111-9EFD-03D7F9D2FDB2}"/>
              </a:ext>
            </a:extLst>
          </p:cNvPr>
          <p:cNvPicPr>
            <a:picLocks noChangeAspect="1"/>
          </p:cNvPicPr>
          <p:nvPr/>
        </p:nvPicPr>
        <p:blipFill rotWithShape="1">
          <a:blip r:embed="rId4"/>
          <a:srcRect l="18015" t="15138" r="17281" b="5057"/>
          <a:stretch/>
        </p:blipFill>
        <p:spPr>
          <a:xfrm>
            <a:off x="10414823" y="146943"/>
            <a:ext cx="1619970" cy="1123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78113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28248" y="5784169"/>
            <a:ext cx="926888" cy="92688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23581" y="1595021"/>
            <a:ext cx="11931555" cy="4939814"/>
          </a:xfrm>
          <a:prstGeom prst="rect">
            <a:avLst/>
          </a:prstGeom>
        </p:spPr>
        <p:txBody>
          <a:bodyPr wrap="square">
            <a:spAutoFit/>
          </a:bodyPr>
          <a:lstStyle/>
          <a:p>
            <a:pPr algn="just"/>
            <a:r>
              <a:rPr lang="en-US" sz="2100" b="1" dirty="0" smtClean="0"/>
              <a:t>Primary project stakeholders:</a:t>
            </a:r>
            <a:r>
              <a:rPr lang="en-US" sz="2100" dirty="0" smtClean="0"/>
              <a:t> incubator </a:t>
            </a:r>
            <a:r>
              <a:rPr lang="en-US" sz="2100" dirty="0"/>
              <a:t>and/or techno-park expert staff and resident entrepreneurs</a:t>
            </a:r>
          </a:p>
          <a:p>
            <a:pPr algn="just"/>
            <a:r>
              <a:rPr lang="en-US" sz="2100" b="1" dirty="0" smtClean="0"/>
              <a:t>Secondary </a:t>
            </a:r>
            <a:r>
              <a:rPr lang="en-US" sz="2100" b="1" dirty="0"/>
              <a:t>project stakeholders:</a:t>
            </a:r>
          </a:p>
          <a:p>
            <a:pPr algn="just"/>
            <a:r>
              <a:rPr lang="en-US" sz="2100" dirty="0" smtClean="0"/>
              <a:t>National </a:t>
            </a:r>
            <a:r>
              <a:rPr lang="en-US" sz="2100" dirty="0"/>
              <a:t>Policy makers - Policy makers from Ministries with responsibilities for Research, Innovation, entrepreneurship and enterprise competitiveness will be stakeholders in this new project. This will also extend to their implementing Agencies. </a:t>
            </a:r>
          </a:p>
          <a:p>
            <a:pPr algn="just"/>
            <a:r>
              <a:rPr lang="en-US" sz="2100" dirty="0" smtClean="0"/>
              <a:t>Regional </a:t>
            </a:r>
            <a:r>
              <a:rPr lang="en-US" sz="2100" dirty="0"/>
              <a:t>Cooperation Council - As the regional </a:t>
            </a:r>
            <a:r>
              <a:rPr lang="en-US" sz="2100" dirty="0" err="1"/>
              <a:t>organisation</a:t>
            </a:r>
            <a:r>
              <a:rPr lang="en-US" sz="2100" dirty="0"/>
              <a:t> with responsibility for over-seeing SEE2020 and the MAP, with associated targets and indicators, the Regional Cooperation Council is an important stakeholder in the project.</a:t>
            </a:r>
          </a:p>
          <a:p>
            <a:pPr algn="just"/>
            <a:r>
              <a:rPr lang="en-US" sz="2100" dirty="0" smtClean="0"/>
              <a:t>WB </a:t>
            </a:r>
            <a:r>
              <a:rPr lang="en-US" sz="2100" dirty="0"/>
              <a:t>EDIF Platform Advisory Group (PAG) -The members of the PAG have an interest in any project in the region that could ultimately contribute to the aims and objectives of EDIF. </a:t>
            </a:r>
          </a:p>
          <a:p>
            <a:pPr algn="just"/>
            <a:r>
              <a:rPr lang="en-US" sz="2100" dirty="0" smtClean="0"/>
              <a:t>Investors </a:t>
            </a:r>
            <a:r>
              <a:rPr lang="en-US" sz="2100" dirty="0"/>
              <a:t>and ‘follow-on-funding’ - Last, but certainly not least, individual and institutional investors are stakeholders in this project as it should yield a larger and stronger number of investment opportunities for them. This will include seed funds such as the South-Central Ventures, national angel networks, and the wider EU angel networks including EBAN and BAE. </a:t>
            </a:r>
            <a:endParaRPr lang="en-US" sz="2100" dirty="0" smtClean="0"/>
          </a:p>
          <a:p>
            <a:pPr algn="just"/>
            <a:r>
              <a:rPr lang="en-US" sz="2100" b="1" dirty="0" smtClean="0"/>
              <a:t>Partners: </a:t>
            </a:r>
            <a:r>
              <a:rPr lang="en-US" sz="2100" dirty="0" smtClean="0"/>
              <a:t>EBN, IASP</a:t>
            </a:r>
            <a:endParaRPr lang="en-US" sz="2100" dirty="0"/>
          </a:p>
        </p:txBody>
      </p:sp>
      <p:sp>
        <p:nvSpPr>
          <p:cNvPr id="7" name="Dikdörtgen 6">
            <a:extLst>
              <a:ext uri="{FF2B5EF4-FFF2-40B4-BE49-F238E27FC236}">
                <a16:creationId xmlns:a16="http://schemas.microsoft.com/office/drawing/2014/main" id="{8E05EE59-3C80-4D45-A897-AAB84CD9B2D2}"/>
              </a:ext>
            </a:extLst>
          </p:cNvPr>
          <p:cNvSpPr/>
          <p:nvPr/>
        </p:nvSpPr>
        <p:spPr>
          <a:xfrm>
            <a:off x="123581" y="431903"/>
            <a:ext cx="10291242" cy="553998"/>
          </a:xfrm>
          <a:prstGeom prst="rect">
            <a:avLst/>
          </a:prstGeom>
          <a:solidFill>
            <a:schemeClr val="accent5">
              <a:lumMod val="40000"/>
              <a:lumOff val="60000"/>
            </a:schemeClr>
          </a:solidFill>
        </p:spPr>
        <p:txBody>
          <a:bodyPr wrap="square">
            <a:spAutoFit/>
          </a:bodyPr>
          <a:lstStyle/>
          <a:p>
            <a:r>
              <a:rPr lang="en-GB" sz="3000" b="1" i="1" dirty="0">
                <a:latin typeface="StoneSerif"/>
              </a:rPr>
              <a:t>Stakeholder </a:t>
            </a:r>
            <a:r>
              <a:rPr lang="en-GB" sz="3000" b="1" i="1" dirty="0" smtClean="0">
                <a:latin typeface="StoneSerif"/>
              </a:rPr>
              <a:t>Analysis – identified stakeholders example  </a:t>
            </a:r>
            <a:endParaRPr lang="en-GB" sz="3000" b="1" i="1" dirty="0"/>
          </a:p>
        </p:txBody>
      </p:sp>
      <p:pic>
        <p:nvPicPr>
          <p:cNvPr id="5" name="Resim 4">
            <a:extLst>
              <a:ext uri="{FF2B5EF4-FFF2-40B4-BE49-F238E27FC236}">
                <a16:creationId xmlns:a16="http://schemas.microsoft.com/office/drawing/2014/main" id="{5A7B3118-9DA1-4111-9EFD-03D7F9D2FDB2}"/>
              </a:ext>
            </a:extLst>
          </p:cNvPr>
          <p:cNvPicPr>
            <a:picLocks noChangeAspect="1"/>
          </p:cNvPicPr>
          <p:nvPr/>
        </p:nvPicPr>
        <p:blipFill rotWithShape="1">
          <a:blip r:embed="rId4"/>
          <a:srcRect l="18015" t="15138" r="17281" b="5057"/>
          <a:stretch/>
        </p:blipFill>
        <p:spPr>
          <a:xfrm>
            <a:off x="10414823" y="146943"/>
            <a:ext cx="1619970" cy="1123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74803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96787" y="1685090"/>
            <a:ext cx="11425920" cy="4493538"/>
          </a:xfrm>
          <a:prstGeom prst="rect">
            <a:avLst/>
          </a:prstGeom>
        </p:spPr>
        <p:txBody>
          <a:bodyPr wrap="square">
            <a:spAutoFit/>
          </a:bodyPr>
          <a:lstStyle/>
          <a:p>
            <a:pPr algn="just"/>
            <a:r>
              <a:rPr lang="en-US" sz="2200" b="1" dirty="0"/>
              <a:t>Stakeholders</a:t>
            </a:r>
            <a:r>
              <a:rPr lang="en-US" sz="2200" dirty="0"/>
              <a:t> are individuals or institutions that may – directly or indirectly, positively or negatively – affect or be affected by the outcomes of projects or programmes.</a:t>
            </a:r>
            <a:endParaRPr lang="tr-TR" sz="2200" dirty="0"/>
          </a:p>
          <a:p>
            <a:pPr algn="just"/>
            <a:endParaRPr lang="en-US" sz="2200" b="1" dirty="0"/>
          </a:p>
          <a:p>
            <a:pPr algn="just"/>
            <a:r>
              <a:rPr lang="en-US" sz="2200" b="1" dirty="0"/>
              <a:t>Beneficiaries </a:t>
            </a:r>
            <a:r>
              <a:rPr lang="en-US" sz="2200" dirty="0"/>
              <a:t>are those who benefit in whatever way from the implementation of the project. Here an important distinction may be made between:</a:t>
            </a:r>
          </a:p>
          <a:p>
            <a:pPr marL="800100" lvl="1" indent="-342900" algn="just">
              <a:buFont typeface="Arial" panose="020B0604020202020204" pitchFamily="34" charset="0"/>
              <a:buChar char="•"/>
            </a:pPr>
            <a:r>
              <a:rPr lang="en-US" sz="2200" dirty="0" smtClean="0"/>
              <a:t>Target </a:t>
            </a:r>
            <a:r>
              <a:rPr lang="en-US" sz="2200" dirty="0"/>
              <a:t>group(s) are the group or entity who will be directly positively affected by the project at the Project Purpose level</a:t>
            </a:r>
          </a:p>
          <a:p>
            <a:pPr marL="800100" lvl="1" indent="-342900" algn="just">
              <a:buFont typeface="Arial" panose="020B0604020202020204" pitchFamily="34" charset="0"/>
              <a:buChar char="•"/>
            </a:pPr>
            <a:r>
              <a:rPr lang="en-US" sz="2200" dirty="0" smtClean="0"/>
              <a:t>Final </a:t>
            </a:r>
            <a:r>
              <a:rPr lang="en-US" sz="2200" dirty="0"/>
              <a:t>beneficiaries who are those who benefit from the project in the long term at the level of the society or sector at large, e.g. “children” due to increased spending on health and education, “consumers” due to improved agricultural production and marketing</a:t>
            </a:r>
            <a:endParaRPr lang="tr-TR" sz="2200" dirty="0"/>
          </a:p>
          <a:p>
            <a:pPr algn="just"/>
            <a:endParaRPr lang="en-US" sz="2200" dirty="0"/>
          </a:p>
          <a:p>
            <a:pPr algn="just"/>
            <a:r>
              <a:rPr lang="en-US" sz="2200" b="1" dirty="0"/>
              <a:t>Project partners </a:t>
            </a:r>
            <a:r>
              <a:rPr lang="en-US" sz="2200" dirty="0"/>
              <a:t>are those agencies who implement the projects with the support of the donor directly</a:t>
            </a:r>
            <a:r>
              <a:rPr lang="en-US" sz="2200" dirty="0" smtClean="0"/>
              <a:t>.</a:t>
            </a:r>
          </a:p>
        </p:txBody>
      </p:sp>
      <p:sp>
        <p:nvSpPr>
          <p:cNvPr id="7" name="Dikdörtgen 6">
            <a:extLst>
              <a:ext uri="{FF2B5EF4-FFF2-40B4-BE49-F238E27FC236}">
                <a16:creationId xmlns:a16="http://schemas.microsoft.com/office/drawing/2014/main" id="{8E05EE59-3C80-4D45-A897-AAB84CD9B2D2}"/>
              </a:ext>
            </a:extLst>
          </p:cNvPr>
          <p:cNvSpPr/>
          <p:nvPr/>
        </p:nvSpPr>
        <p:spPr>
          <a:xfrm>
            <a:off x="292604" y="400694"/>
            <a:ext cx="4338390"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a:t>
            </a:r>
            <a:endParaRPr lang="en-GB" sz="3000" b="1" i="1" dirty="0"/>
          </a:p>
        </p:txBody>
      </p:sp>
      <p:pic>
        <p:nvPicPr>
          <p:cNvPr id="5" name="Resim 4">
            <a:extLst>
              <a:ext uri="{FF2B5EF4-FFF2-40B4-BE49-F238E27FC236}">
                <a16:creationId xmlns:a16="http://schemas.microsoft.com/office/drawing/2014/main" id="{976B8337-42D6-4FA5-97BE-F94BA6E53B80}"/>
              </a:ext>
            </a:extLst>
          </p:cNvPr>
          <p:cNvPicPr>
            <a:picLocks noChangeAspect="1"/>
          </p:cNvPicPr>
          <p:nvPr/>
        </p:nvPicPr>
        <p:blipFill rotWithShape="1">
          <a:blip r:embed="rId4"/>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6304385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241917" y="1447606"/>
            <a:ext cx="6398582" cy="5170646"/>
          </a:xfrm>
          <a:prstGeom prst="rect">
            <a:avLst/>
          </a:prstGeom>
        </p:spPr>
        <p:txBody>
          <a:bodyPr wrap="square">
            <a:spAutoFit/>
          </a:bodyPr>
          <a:lstStyle/>
          <a:p>
            <a:pPr algn="just"/>
            <a:r>
              <a:rPr lang="en-US" sz="2200" dirty="0"/>
              <a:t>Tools for conducting stakeholder </a:t>
            </a:r>
            <a:r>
              <a:rPr lang="en-US" sz="2200" dirty="0" smtClean="0"/>
              <a:t>analysis</a:t>
            </a:r>
            <a:r>
              <a:rPr lang="en-US" sz="2200" dirty="0"/>
              <a:t>:</a:t>
            </a:r>
            <a:r>
              <a:rPr lang="tr-TR" sz="2200" dirty="0" smtClean="0"/>
              <a:t> </a:t>
            </a:r>
            <a:r>
              <a:rPr lang="en-US" sz="2200" dirty="0"/>
              <a:t>There are a variety of tools that can be used to support</a:t>
            </a:r>
            <a:r>
              <a:rPr lang="tr-TR" sz="2200" dirty="0"/>
              <a:t> </a:t>
            </a:r>
            <a:r>
              <a:rPr lang="en-US" sz="2200" dirty="0"/>
              <a:t>stakeholder analysis. Some suggested options are</a:t>
            </a:r>
            <a:r>
              <a:rPr lang="tr-TR" sz="2200" dirty="0"/>
              <a:t> </a:t>
            </a:r>
            <a:r>
              <a:rPr lang="en-US" sz="2200" dirty="0"/>
              <a:t>described below, namely:</a:t>
            </a:r>
            <a:endParaRPr lang="tr-TR" sz="2200" dirty="0"/>
          </a:p>
          <a:p>
            <a:pPr marL="342900" indent="-342900" algn="just">
              <a:buFont typeface="Wingdings" panose="05000000000000000000" pitchFamily="2" charset="2"/>
              <a:buChar char="§"/>
            </a:pPr>
            <a:endParaRPr lang="en-US" sz="2200" dirty="0"/>
          </a:p>
          <a:p>
            <a:pPr marL="342900" indent="-342900">
              <a:buFont typeface="Wingdings" panose="05000000000000000000" pitchFamily="2" charset="2"/>
              <a:buChar char="§"/>
            </a:pPr>
            <a:r>
              <a:rPr lang="en-US" sz="2200" dirty="0"/>
              <a:t>Stakeholder matrix (interests, roles, capacities </a:t>
            </a:r>
            <a:r>
              <a:rPr lang="en-US" sz="2200" dirty="0" err="1"/>
              <a:t>etc</a:t>
            </a:r>
            <a:r>
              <a:rPr lang="en-US" sz="2200" dirty="0"/>
              <a:t>)</a:t>
            </a:r>
          </a:p>
          <a:p>
            <a:pPr marL="342900" indent="-342900">
              <a:buFont typeface="Wingdings" panose="05000000000000000000" pitchFamily="2" charset="2"/>
              <a:buChar char="§"/>
            </a:pPr>
            <a:r>
              <a:rPr lang="en-US" sz="2200" dirty="0"/>
              <a:t>Focus Groups and facilitated discussions</a:t>
            </a:r>
          </a:p>
          <a:p>
            <a:pPr marL="342900" indent="-342900">
              <a:buFont typeface="Wingdings" panose="05000000000000000000" pitchFamily="2" charset="2"/>
              <a:buChar char="§"/>
            </a:pPr>
            <a:r>
              <a:rPr lang="en-US" sz="2200" dirty="0"/>
              <a:t>SWOT analysis (strengths, weaknesses, opportunities, threats)</a:t>
            </a:r>
          </a:p>
          <a:p>
            <a:pPr marL="342900" indent="-342900">
              <a:buFont typeface="Wingdings" panose="05000000000000000000" pitchFamily="2" charset="2"/>
              <a:buChar char="§"/>
            </a:pPr>
            <a:r>
              <a:rPr lang="en-US" sz="2200" dirty="0"/>
              <a:t>Venn Diagrams (relationships between stakeholders)</a:t>
            </a:r>
          </a:p>
          <a:p>
            <a:pPr marL="342900" indent="-342900">
              <a:buFont typeface="Wingdings" panose="05000000000000000000" pitchFamily="2" charset="2"/>
              <a:buChar char="§"/>
            </a:pPr>
            <a:r>
              <a:rPr lang="en-US" sz="2200" dirty="0" err="1"/>
              <a:t>Organisation</a:t>
            </a:r>
            <a:r>
              <a:rPr lang="en-US" sz="2200" dirty="0"/>
              <a:t> charts (formal lines of authority &amp; responsibility)</a:t>
            </a:r>
          </a:p>
          <a:p>
            <a:pPr marL="342900" indent="-342900">
              <a:buFont typeface="Wingdings" panose="05000000000000000000" pitchFamily="2" charset="2"/>
              <a:buChar char="§"/>
            </a:pPr>
            <a:r>
              <a:rPr lang="en-US" sz="2200" dirty="0"/>
              <a:t>Gender analysis (tasks, responsibilities, time allocation)</a:t>
            </a:r>
          </a:p>
        </p:txBody>
      </p:sp>
      <p:sp>
        <p:nvSpPr>
          <p:cNvPr id="7" name="Dikdörtgen 6">
            <a:extLst>
              <a:ext uri="{FF2B5EF4-FFF2-40B4-BE49-F238E27FC236}">
                <a16:creationId xmlns:a16="http://schemas.microsoft.com/office/drawing/2014/main" id="{8E05EE59-3C80-4D45-A897-AAB84CD9B2D2}"/>
              </a:ext>
            </a:extLst>
          </p:cNvPr>
          <p:cNvSpPr/>
          <p:nvPr/>
        </p:nvSpPr>
        <p:spPr>
          <a:xfrm>
            <a:off x="241917" y="515564"/>
            <a:ext cx="4117495"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a:t>
            </a:r>
            <a:endParaRPr lang="en-GB" sz="3000" b="1" i="1" dirty="0"/>
          </a:p>
        </p:txBody>
      </p:sp>
      <p:pic>
        <p:nvPicPr>
          <p:cNvPr id="2" name="Resim 1">
            <a:extLst>
              <a:ext uri="{FF2B5EF4-FFF2-40B4-BE49-F238E27FC236}">
                <a16:creationId xmlns:a16="http://schemas.microsoft.com/office/drawing/2014/main" id="{79F7A59E-A52F-4222-8912-AE919E649C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05760" y="2166151"/>
            <a:ext cx="5249376" cy="3073894"/>
          </a:xfrm>
          <a:prstGeom prst="rect">
            <a:avLst/>
          </a:prstGeom>
          <a:ln w="88900" cap="sq" cmpd="thickThin">
            <a:solidFill>
              <a:srgbClr val="000000"/>
            </a:solidFill>
            <a:prstDash val="solid"/>
            <a:miter lim="800000"/>
          </a:ln>
          <a:effectLst>
            <a:innerShdw blurRad="76200">
              <a:srgbClr val="000000"/>
            </a:innerShdw>
          </a:effectLst>
        </p:spPr>
      </p:pic>
      <p:sp>
        <p:nvSpPr>
          <p:cNvPr id="3" name="Dikdörtgen 2">
            <a:extLst>
              <a:ext uri="{FF2B5EF4-FFF2-40B4-BE49-F238E27FC236}">
                <a16:creationId xmlns:a16="http://schemas.microsoft.com/office/drawing/2014/main" id="{278BBBC9-23AC-493F-B6E8-C05C803509DF}"/>
              </a:ext>
            </a:extLst>
          </p:cNvPr>
          <p:cNvSpPr/>
          <p:nvPr/>
        </p:nvSpPr>
        <p:spPr>
          <a:xfrm>
            <a:off x="8094840" y="5339011"/>
            <a:ext cx="2895280" cy="369332"/>
          </a:xfrm>
          <a:prstGeom prst="rect">
            <a:avLst/>
          </a:prstGeom>
        </p:spPr>
        <p:txBody>
          <a:bodyPr wrap="none">
            <a:spAutoFit/>
          </a:bodyPr>
          <a:lstStyle/>
          <a:p>
            <a:r>
              <a:rPr lang="en-US" b="1" i="1" dirty="0"/>
              <a:t>Sample Matrix for grouping </a:t>
            </a:r>
          </a:p>
        </p:txBody>
      </p:sp>
      <p:pic>
        <p:nvPicPr>
          <p:cNvPr id="8" name="Resim 7">
            <a:extLst>
              <a:ext uri="{FF2B5EF4-FFF2-40B4-BE49-F238E27FC236}">
                <a16:creationId xmlns:a16="http://schemas.microsoft.com/office/drawing/2014/main" id="{BBBC23F2-1B66-4169-94E9-F951DCFDEC38}"/>
              </a:ext>
            </a:extLst>
          </p:cNvPr>
          <p:cNvPicPr>
            <a:picLocks noChangeAspect="1"/>
          </p:cNvPicPr>
          <p:nvPr/>
        </p:nvPicPr>
        <p:blipFill rotWithShape="1">
          <a:blip r:embed="rId5"/>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38251447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341510" y="5941246"/>
            <a:ext cx="866406" cy="866406"/>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571130" y="431943"/>
            <a:ext cx="4151049" cy="553998"/>
          </a:xfrm>
          <a:prstGeom prst="rect">
            <a:avLst/>
          </a:prstGeom>
        </p:spPr>
        <p:txBody>
          <a:bodyPr wrap="square">
            <a:spAutoFit/>
          </a:bodyPr>
          <a:lstStyle/>
          <a:p>
            <a:r>
              <a:rPr lang="en-GB" sz="3000" b="1" i="1" dirty="0">
                <a:latin typeface="StoneSerif"/>
              </a:rPr>
              <a:t>Stakeholder </a:t>
            </a:r>
            <a:r>
              <a:rPr lang="en-GB" sz="3000" b="1" i="1" dirty="0" smtClean="0">
                <a:latin typeface="StoneSerif"/>
              </a:rPr>
              <a:t>Analysis</a:t>
            </a:r>
            <a:endParaRPr lang="en-GB" sz="3000" b="1" i="1" dirty="0"/>
          </a:p>
        </p:txBody>
      </p:sp>
      <p:sp>
        <p:nvSpPr>
          <p:cNvPr id="3" name="Dikdörtgen 2">
            <a:extLst>
              <a:ext uri="{FF2B5EF4-FFF2-40B4-BE49-F238E27FC236}">
                <a16:creationId xmlns:a16="http://schemas.microsoft.com/office/drawing/2014/main" id="{278BBBC9-23AC-493F-B6E8-C05C803509DF}"/>
              </a:ext>
            </a:extLst>
          </p:cNvPr>
          <p:cNvSpPr/>
          <p:nvPr/>
        </p:nvSpPr>
        <p:spPr>
          <a:xfrm>
            <a:off x="8540384" y="5993962"/>
            <a:ext cx="1633268" cy="369332"/>
          </a:xfrm>
          <a:prstGeom prst="rect">
            <a:avLst/>
          </a:prstGeom>
        </p:spPr>
        <p:txBody>
          <a:bodyPr wrap="none">
            <a:spAutoFit/>
          </a:bodyPr>
          <a:lstStyle/>
          <a:p>
            <a:r>
              <a:rPr lang="en-US" b="1" i="1" dirty="0"/>
              <a:t>Sample Matrix </a:t>
            </a:r>
          </a:p>
        </p:txBody>
      </p:sp>
      <p:pic>
        <p:nvPicPr>
          <p:cNvPr id="8" name="Resim 7">
            <a:extLst>
              <a:ext uri="{FF2B5EF4-FFF2-40B4-BE49-F238E27FC236}">
                <a16:creationId xmlns:a16="http://schemas.microsoft.com/office/drawing/2014/main" id="{BBBC23F2-1B66-4169-94E9-F951DCFDEC38}"/>
              </a:ext>
            </a:extLst>
          </p:cNvPr>
          <p:cNvPicPr>
            <a:picLocks noChangeAspect="1"/>
          </p:cNvPicPr>
          <p:nvPr/>
        </p:nvPicPr>
        <p:blipFill rotWithShape="1">
          <a:blip r:embed="rId4"/>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Dikdörtgen 3">
            <a:extLst>
              <a:ext uri="{FF2B5EF4-FFF2-40B4-BE49-F238E27FC236}">
                <a16:creationId xmlns:a16="http://schemas.microsoft.com/office/drawing/2014/main" id="{86ABB3B4-7B3A-481E-8F08-EF676A4E58DB}"/>
              </a:ext>
            </a:extLst>
          </p:cNvPr>
          <p:cNvSpPr/>
          <p:nvPr/>
        </p:nvSpPr>
        <p:spPr>
          <a:xfrm>
            <a:off x="80435" y="1759446"/>
            <a:ext cx="5132437" cy="3816429"/>
          </a:xfrm>
          <a:prstGeom prst="rect">
            <a:avLst/>
          </a:prstGeom>
        </p:spPr>
        <p:txBody>
          <a:bodyPr wrap="square">
            <a:spAutoFit/>
          </a:bodyPr>
          <a:lstStyle/>
          <a:p>
            <a:pPr algn="just"/>
            <a:r>
              <a:rPr lang="en-US" sz="2200" dirty="0"/>
              <a:t>As illustrated </a:t>
            </a:r>
            <a:r>
              <a:rPr lang="en-US" sz="2200" dirty="0" smtClean="0"/>
              <a:t>in </a:t>
            </a:r>
            <a:r>
              <a:rPr lang="en-US" sz="2200" dirty="0"/>
              <a:t>the table, the stakeholder analysis matrix describes:</a:t>
            </a:r>
          </a:p>
          <a:p>
            <a:pPr marL="342900" indent="-342900">
              <a:buFont typeface="Arial" panose="020B0604020202020204" pitchFamily="34" charset="0"/>
              <a:buChar char="•"/>
            </a:pPr>
            <a:r>
              <a:rPr lang="en-US" sz="2200" dirty="0"/>
              <a:t>T</a:t>
            </a:r>
            <a:r>
              <a:rPr lang="en-US" sz="2200" dirty="0" smtClean="0"/>
              <a:t>he </a:t>
            </a:r>
            <a:r>
              <a:rPr lang="en-US" sz="2200" dirty="0"/>
              <a:t>basic characteristics of the stakeholders</a:t>
            </a:r>
          </a:p>
          <a:p>
            <a:pPr marL="342900" indent="-342900">
              <a:buFont typeface="Arial" panose="020B0604020202020204" pitchFamily="34" charset="0"/>
              <a:buChar char="•"/>
            </a:pPr>
            <a:r>
              <a:rPr lang="en-US" sz="2200" dirty="0"/>
              <a:t>T</a:t>
            </a:r>
            <a:r>
              <a:rPr lang="en-US" sz="2200" dirty="0" smtClean="0"/>
              <a:t>heir </a:t>
            </a:r>
            <a:r>
              <a:rPr lang="en-US" sz="2200" dirty="0"/>
              <a:t>interests and how they are affected in the</a:t>
            </a:r>
            <a:r>
              <a:rPr lang="tr-TR" sz="2200" dirty="0"/>
              <a:t> </a:t>
            </a:r>
            <a:r>
              <a:rPr lang="en-US" sz="2200" dirty="0"/>
              <a:t>problem/potential project</a:t>
            </a:r>
          </a:p>
          <a:p>
            <a:pPr marL="342900" indent="-342900">
              <a:buFont typeface="Arial" panose="020B0604020202020204" pitchFamily="34" charset="0"/>
              <a:buChar char="•"/>
            </a:pPr>
            <a:r>
              <a:rPr lang="en-US" sz="2200" dirty="0" smtClean="0"/>
              <a:t>Their </a:t>
            </a:r>
            <a:r>
              <a:rPr lang="en-US" sz="2200" dirty="0"/>
              <a:t>capacity and motivation to bring about change</a:t>
            </a:r>
          </a:p>
          <a:p>
            <a:pPr marL="342900" indent="-342900">
              <a:buFont typeface="Arial" panose="020B0604020202020204" pitchFamily="34" charset="0"/>
              <a:buChar char="•"/>
            </a:pPr>
            <a:r>
              <a:rPr lang="en-US" sz="2200" dirty="0" smtClean="0"/>
              <a:t>The </a:t>
            </a:r>
            <a:r>
              <a:rPr lang="en-US" sz="2200" dirty="0"/>
              <a:t>possible action to address their interest</a:t>
            </a:r>
          </a:p>
        </p:txBody>
      </p:sp>
      <p:graphicFrame>
        <p:nvGraphicFramePr>
          <p:cNvPr id="5" name="Tablo 4">
            <a:extLst>
              <a:ext uri="{FF2B5EF4-FFF2-40B4-BE49-F238E27FC236}">
                <a16:creationId xmlns:a16="http://schemas.microsoft.com/office/drawing/2014/main" id="{B46E99EF-2E27-49FE-B54E-54291D93FD3B}"/>
              </a:ext>
            </a:extLst>
          </p:cNvPr>
          <p:cNvGraphicFramePr>
            <a:graphicFrameLocks noGrp="1"/>
          </p:cNvGraphicFramePr>
          <p:nvPr>
            <p:extLst>
              <p:ext uri="{D42A27DB-BD31-4B8C-83A1-F6EECF244321}">
                <p14:modId xmlns:p14="http://schemas.microsoft.com/office/powerpoint/2010/main" val="3212040470"/>
              </p:ext>
            </p:extLst>
          </p:nvPr>
        </p:nvGraphicFramePr>
        <p:xfrm>
          <a:off x="5279923" y="1719142"/>
          <a:ext cx="6754870" cy="4120177"/>
        </p:xfrm>
        <a:graphic>
          <a:graphicData uri="http://schemas.openxmlformats.org/drawingml/2006/table">
            <a:tbl>
              <a:tblPr/>
              <a:tblGrid>
                <a:gridCol w="1672935">
                  <a:extLst>
                    <a:ext uri="{9D8B030D-6E8A-4147-A177-3AD203B41FA5}">
                      <a16:colId xmlns:a16="http://schemas.microsoft.com/office/drawing/2014/main" val="2303821705"/>
                    </a:ext>
                  </a:extLst>
                </a:gridCol>
                <a:gridCol w="1720283">
                  <a:extLst>
                    <a:ext uri="{9D8B030D-6E8A-4147-A177-3AD203B41FA5}">
                      <a16:colId xmlns:a16="http://schemas.microsoft.com/office/drawing/2014/main" val="180732713"/>
                    </a:ext>
                  </a:extLst>
                </a:gridCol>
                <a:gridCol w="1625587">
                  <a:extLst>
                    <a:ext uri="{9D8B030D-6E8A-4147-A177-3AD203B41FA5}">
                      <a16:colId xmlns:a16="http://schemas.microsoft.com/office/drawing/2014/main" val="3330613040"/>
                    </a:ext>
                  </a:extLst>
                </a:gridCol>
                <a:gridCol w="1736065">
                  <a:extLst>
                    <a:ext uri="{9D8B030D-6E8A-4147-A177-3AD203B41FA5}">
                      <a16:colId xmlns:a16="http://schemas.microsoft.com/office/drawing/2014/main" val="2563246048"/>
                    </a:ext>
                  </a:extLst>
                </a:gridCol>
              </a:tblGrid>
              <a:tr h="1797527">
                <a:tc>
                  <a:txBody>
                    <a:bodyPr/>
                    <a:lstStyle/>
                    <a:p>
                      <a:pPr algn="ctr" fontAlgn="ctr"/>
                      <a:r>
                        <a:rPr lang="en-US" sz="2000" b="1" i="0" u="none" strike="noStrike" dirty="0">
                          <a:solidFill>
                            <a:srgbClr val="000000"/>
                          </a:solidFill>
                          <a:effectLst/>
                          <a:latin typeface="Calibri" panose="020F0502020204030204" pitchFamily="34" charset="0"/>
                        </a:rPr>
                        <a:t>Stakeholder</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and basic</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characteristics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1" i="0" u="none" strike="noStrike" dirty="0">
                          <a:solidFill>
                            <a:srgbClr val="000000"/>
                          </a:solidFill>
                          <a:effectLst/>
                          <a:latin typeface="Calibri" panose="020F0502020204030204" pitchFamily="34" charset="0"/>
                        </a:rPr>
                        <a:t>Problems</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(How affected by the</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problem(s)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1" i="0" u="none" strike="noStrike" dirty="0">
                          <a:solidFill>
                            <a:srgbClr val="000000"/>
                          </a:solidFill>
                          <a:effectLst/>
                          <a:latin typeface="Calibri" panose="020F0502020204030204" pitchFamily="34" charset="0"/>
                        </a:rPr>
                        <a:t>Interests</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(and possible actions</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to address it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1" i="0" u="none" strike="noStrike" dirty="0">
                          <a:solidFill>
                            <a:srgbClr val="000000"/>
                          </a:solidFill>
                          <a:effectLst/>
                          <a:latin typeface="Calibri" panose="020F0502020204030204" pitchFamily="34" charset="0"/>
                        </a:rPr>
                        <a:t>Potential</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(Capacity and</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motivation to bring</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about change)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06572778"/>
                  </a:ext>
                </a:extLst>
              </a:tr>
              <a:tr h="464530">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364288"/>
                  </a:ext>
                </a:extLst>
              </a:tr>
              <a:tr h="464530">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72811"/>
                  </a:ext>
                </a:extLst>
              </a:tr>
              <a:tr h="464530">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093022"/>
                  </a:ext>
                </a:extLst>
              </a:tr>
              <a:tr h="464530">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34480"/>
                  </a:ext>
                </a:extLst>
              </a:tr>
              <a:tr h="464530">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986974"/>
                  </a:ext>
                </a:extLst>
              </a:tr>
            </a:tbl>
          </a:graphicData>
        </a:graphic>
      </p:graphicFrame>
    </p:spTree>
    <p:extLst>
      <p:ext uri="{BB962C8B-B14F-4D97-AF65-F5344CB8AC3E}">
        <p14:creationId xmlns:p14="http://schemas.microsoft.com/office/powerpoint/2010/main" val="10570716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E05EE59-3C80-4D45-A897-AAB84CD9B2D2}"/>
              </a:ext>
            </a:extLst>
          </p:cNvPr>
          <p:cNvSpPr/>
          <p:nvPr/>
        </p:nvSpPr>
        <p:spPr>
          <a:xfrm>
            <a:off x="571130" y="146943"/>
            <a:ext cx="8975206" cy="1015663"/>
          </a:xfrm>
          <a:prstGeom prst="rect">
            <a:avLst/>
          </a:prstGeom>
          <a:solidFill>
            <a:schemeClr val="accent5">
              <a:lumMod val="40000"/>
              <a:lumOff val="60000"/>
            </a:schemeClr>
          </a:solidFill>
        </p:spPr>
        <p:txBody>
          <a:bodyPr wrap="square">
            <a:spAutoFit/>
          </a:bodyPr>
          <a:lstStyle/>
          <a:p>
            <a:r>
              <a:rPr lang="en-GB" sz="3000" b="1" i="1" dirty="0" smtClean="0">
                <a:latin typeface="StoneSerif"/>
              </a:rPr>
              <a:t>Stakeholder Analysis – key stakeholders matrix example</a:t>
            </a:r>
            <a:endParaRPr lang="en-GB" sz="3000" b="1" i="1" dirty="0"/>
          </a:p>
        </p:txBody>
      </p:sp>
      <p:pic>
        <p:nvPicPr>
          <p:cNvPr id="8" name="Resim 7">
            <a:extLst>
              <a:ext uri="{FF2B5EF4-FFF2-40B4-BE49-F238E27FC236}">
                <a16:creationId xmlns:a16="http://schemas.microsoft.com/office/drawing/2014/main" id="{BBBC23F2-1B66-4169-94E9-F951DCFDEC38}"/>
              </a:ext>
            </a:extLst>
          </p:cNvPr>
          <p:cNvPicPr>
            <a:picLocks noChangeAspect="1"/>
          </p:cNvPicPr>
          <p:nvPr/>
        </p:nvPicPr>
        <p:blipFill rotWithShape="1">
          <a:blip r:embed="rId3"/>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3815108717"/>
              </p:ext>
            </p:extLst>
          </p:nvPr>
        </p:nvGraphicFramePr>
        <p:xfrm>
          <a:off x="114301" y="1447606"/>
          <a:ext cx="11920492" cy="5206795"/>
        </p:xfrm>
        <a:graphic>
          <a:graphicData uri="http://schemas.openxmlformats.org/drawingml/2006/table">
            <a:tbl>
              <a:tblPr firstRow="1" firstCol="1" lastRow="1" lastCol="1" bandRow="1" bandCol="1">
                <a:tableStyleId>{69CF1AB2-1976-4502-BF36-3FF5EA218861}</a:tableStyleId>
              </a:tblPr>
              <a:tblGrid>
                <a:gridCol w="4057649">
                  <a:extLst>
                    <a:ext uri="{9D8B030D-6E8A-4147-A177-3AD203B41FA5}">
                      <a16:colId xmlns:a16="http://schemas.microsoft.com/office/drawing/2014/main" val="20000"/>
                    </a:ext>
                  </a:extLst>
                </a:gridCol>
                <a:gridCol w="2686050">
                  <a:extLst>
                    <a:ext uri="{9D8B030D-6E8A-4147-A177-3AD203B41FA5}">
                      <a16:colId xmlns:a16="http://schemas.microsoft.com/office/drawing/2014/main" val="20001"/>
                    </a:ext>
                  </a:extLst>
                </a:gridCol>
                <a:gridCol w="5176793">
                  <a:extLst>
                    <a:ext uri="{9D8B030D-6E8A-4147-A177-3AD203B41FA5}">
                      <a16:colId xmlns:a16="http://schemas.microsoft.com/office/drawing/2014/main" val="20002"/>
                    </a:ext>
                  </a:extLst>
                </a:gridCol>
              </a:tblGrid>
              <a:tr h="265428">
                <a:tc>
                  <a:txBody>
                    <a:bodyPr/>
                    <a:lstStyle/>
                    <a:p>
                      <a:pPr marL="0" marR="0" algn="just">
                        <a:lnSpc>
                          <a:spcPct val="120000"/>
                        </a:lnSpc>
                        <a:spcBef>
                          <a:spcPts val="0"/>
                        </a:spcBef>
                        <a:spcAft>
                          <a:spcPts val="0"/>
                        </a:spcAft>
                      </a:pPr>
                      <a:r>
                        <a:rPr lang="en-GB" sz="1600" dirty="0">
                          <a:effectLst/>
                        </a:rPr>
                        <a:t>Result Areas</a:t>
                      </a:r>
                      <a:endParaRPr lang="en-US" sz="1600" dirty="0">
                        <a:effectLst/>
                        <a:latin typeface="Calibri"/>
                        <a:ea typeface="Times New Roman"/>
                        <a:cs typeface="Times New Roman"/>
                      </a:endParaRPr>
                    </a:p>
                  </a:txBody>
                  <a:tcPr marL="68580" marR="68580" marT="0" marB="0"/>
                </a:tc>
                <a:tc>
                  <a:txBody>
                    <a:bodyPr/>
                    <a:lstStyle/>
                    <a:p>
                      <a:pPr marL="0" marR="0" algn="just">
                        <a:lnSpc>
                          <a:spcPct val="120000"/>
                        </a:lnSpc>
                        <a:spcBef>
                          <a:spcPts val="0"/>
                        </a:spcBef>
                        <a:spcAft>
                          <a:spcPts val="0"/>
                        </a:spcAft>
                      </a:pPr>
                      <a:r>
                        <a:rPr lang="en-GB" sz="1600">
                          <a:effectLst/>
                        </a:rPr>
                        <a:t>Key Stakeholders</a:t>
                      </a:r>
                      <a:endParaRPr lang="en-US" sz="1600">
                        <a:effectLst/>
                        <a:latin typeface="Calibri"/>
                        <a:ea typeface="Times New Roman"/>
                        <a:cs typeface="Times New Roman"/>
                      </a:endParaRPr>
                    </a:p>
                  </a:txBody>
                  <a:tcPr marL="68580" marR="68580" marT="0" marB="0"/>
                </a:tc>
                <a:tc>
                  <a:txBody>
                    <a:bodyPr/>
                    <a:lstStyle/>
                    <a:p>
                      <a:pPr marL="0" marR="0" algn="just">
                        <a:lnSpc>
                          <a:spcPct val="120000"/>
                        </a:lnSpc>
                        <a:spcBef>
                          <a:spcPts val="0"/>
                        </a:spcBef>
                        <a:spcAft>
                          <a:spcPts val="0"/>
                        </a:spcAft>
                      </a:pPr>
                      <a:r>
                        <a:rPr lang="en-GB" sz="1600" dirty="0" smtClean="0">
                          <a:effectLst/>
                        </a:rPr>
                        <a:t>Comments (problems, interests, potential...)</a:t>
                      </a:r>
                      <a:endParaRPr lang="en-US" sz="16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549793">
                <a:tc>
                  <a:txBody>
                    <a:bodyPr/>
                    <a:lstStyle/>
                    <a:p>
                      <a:pPr marL="0" marR="0" algn="l">
                        <a:lnSpc>
                          <a:spcPct val="120000"/>
                        </a:lnSpc>
                        <a:spcBef>
                          <a:spcPts val="0"/>
                        </a:spcBef>
                        <a:spcAft>
                          <a:spcPts val="0"/>
                        </a:spcAft>
                      </a:pPr>
                      <a:r>
                        <a:rPr lang="en-GB" sz="1600" b="0" dirty="0">
                          <a:effectLst/>
                        </a:rPr>
                        <a:t>Overall</a:t>
                      </a:r>
                      <a:endParaRPr lang="en-US" sz="1600" b="0" dirty="0">
                        <a:effectLst/>
                        <a:latin typeface="Calibri"/>
                        <a:ea typeface="Times New Roman"/>
                        <a:cs typeface="Times New Roman"/>
                      </a:endParaRPr>
                    </a:p>
                  </a:txBody>
                  <a:tcPr marL="68580" marR="68580" marT="0" marB="0" anchor="ctr"/>
                </a:tc>
                <a:tc>
                  <a:txBody>
                    <a:bodyPr/>
                    <a:lstStyle/>
                    <a:p>
                      <a:pPr marL="0" marR="0" algn="just">
                        <a:lnSpc>
                          <a:spcPct val="120000"/>
                        </a:lnSpc>
                        <a:spcBef>
                          <a:spcPts val="0"/>
                        </a:spcBef>
                        <a:spcAft>
                          <a:spcPts val="0"/>
                        </a:spcAft>
                      </a:pPr>
                      <a:r>
                        <a:rPr lang="en-GB" sz="1600" b="0" dirty="0">
                          <a:effectLst/>
                        </a:rPr>
                        <a:t>Regional incubators, science and techno-parks and their tenant SMEs</a:t>
                      </a:r>
                      <a:endParaRPr lang="en-US" sz="1600" b="0" dirty="0">
                        <a:effectLst/>
                        <a:latin typeface="Calibri"/>
                        <a:ea typeface="Times New Roman"/>
                        <a:cs typeface="Times New Roman"/>
                      </a:endParaRPr>
                    </a:p>
                  </a:txBody>
                  <a:tcPr marL="68580" marR="68580" marT="0" marB="0"/>
                </a:tc>
                <a:tc>
                  <a:txBody>
                    <a:bodyPr/>
                    <a:lstStyle/>
                    <a:p>
                      <a:pPr marL="0" marR="0" algn="l">
                        <a:lnSpc>
                          <a:spcPct val="120000"/>
                        </a:lnSpc>
                        <a:spcBef>
                          <a:spcPts val="0"/>
                        </a:spcBef>
                        <a:spcAft>
                          <a:spcPts val="0"/>
                        </a:spcAft>
                      </a:pPr>
                      <a:r>
                        <a:rPr lang="en-GB" sz="1600" b="0" dirty="0">
                          <a:effectLst/>
                        </a:rPr>
                        <a:t>Main project beneficiaries</a:t>
                      </a:r>
                      <a:endParaRPr lang="en-US" sz="1600" b="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1118526">
                <a:tc>
                  <a:txBody>
                    <a:bodyPr/>
                    <a:lstStyle/>
                    <a:p>
                      <a:pPr marL="0" marR="0" algn="l">
                        <a:lnSpc>
                          <a:spcPct val="120000"/>
                        </a:lnSpc>
                        <a:spcBef>
                          <a:spcPts val="0"/>
                        </a:spcBef>
                        <a:spcAft>
                          <a:spcPts val="0"/>
                        </a:spcAft>
                      </a:pPr>
                      <a:r>
                        <a:rPr lang="en-GB" sz="1600" b="0" dirty="0">
                          <a:effectLst/>
                        </a:rPr>
                        <a:t>Task1: Perform mapping exercise of regional incubators, techno and science parks, select beneficiaries for further institutional development and capacity building</a:t>
                      </a:r>
                      <a:endParaRPr lang="en-US" sz="1600" b="0" dirty="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dirty="0">
                          <a:effectLst/>
                        </a:rPr>
                        <a:t>Regional incubators, techno and science parks</a:t>
                      </a:r>
                      <a:endParaRPr lang="en-US" sz="1600" b="0" dirty="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dirty="0">
                          <a:effectLst/>
                        </a:rPr>
                        <a:t>We anticipate that regional incubators, techno and science parks will collaborate in mapping exercise and assessment of their needs.</a:t>
                      </a:r>
                      <a:endParaRPr lang="en-US" sz="1600" b="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1402891">
                <a:tc>
                  <a:txBody>
                    <a:bodyPr/>
                    <a:lstStyle/>
                    <a:p>
                      <a:pPr marL="0" marR="0" algn="l">
                        <a:lnSpc>
                          <a:spcPct val="120000"/>
                        </a:lnSpc>
                        <a:spcBef>
                          <a:spcPts val="0"/>
                        </a:spcBef>
                        <a:spcAft>
                          <a:spcPts val="0"/>
                        </a:spcAft>
                      </a:pPr>
                      <a:r>
                        <a:rPr lang="en-GB" sz="1600" b="0">
                          <a:effectLst/>
                        </a:rPr>
                        <a:t>Task2: Define scope of training and monitoring programmes, twinning arrangements for Knowledge Transfer and determine match(es) with potential knowledge provider(s)</a:t>
                      </a:r>
                      <a:endParaRPr lang="en-US" sz="1600" b="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dirty="0">
                          <a:effectLst/>
                        </a:rPr>
                        <a:t>Regional incubators, techno and science parks</a:t>
                      </a:r>
                      <a:endParaRPr lang="en-US" sz="1600" b="0" dirty="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dirty="0">
                          <a:effectLst/>
                        </a:rPr>
                        <a:t>Training and mentoring programmes should be developed in close cooperation with regional incubators, techno and science parks, to meet their training needs and needs of their tenant SMEs</a:t>
                      </a:r>
                      <a:endParaRPr lang="en-US" sz="1600" b="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r h="1118526">
                <a:tc>
                  <a:txBody>
                    <a:bodyPr/>
                    <a:lstStyle/>
                    <a:p>
                      <a:pPr marL="0" marR="0" algn="l">
                        <a:lnSpc>
                          <a:spcPct val="120000"/>
                        </a:lnSpc>
                        <a:spcBef>
                          <a:spcPts val="0"/>
                        </a:spcBef>
                        <a:spcAft>
                          <a:spcPts val="0"/>
                        </a:spcAft>
                      </a:pPr>
                      <a:r>
                        <a:rPr lang="en-GB" sz="1600" b="0">
                          <a:effectLst/>
                        </a:rPr>
                        <a:t>Task 3: Provide trainings and mentorship to beneficiary staff and resident entrepreneurs</a:t>
                      </a:r>
                      <a:endParaRPr lang="en-US" sz="1600" b="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a:effectLst/>
                        </a:rPr>
                        <a:t>Regional incubators, techno and science parks and their tenant SMEs</a:t>
                      </a:r>
                      <a:endParaRPr lang="en-US" sz="1600" b="0">
                        <a:effectLst/>
                        <a:latin typeface="Calibri"/>
                        <a:ea typeface="Times New Roman"/>
                        <a:cs typeface="Times New Roman"/>
                      </a:endParaRPr>
                    </a:p>
                  </a:txBody>
                  <a:tcPr marL="68580" marR="68580" marT="0" marB="0" anchor="ctr"/>
                </a:tc>
                <a:tc>
                  <a:txBody>
                    <a:bodyPr/>
                    <a:lstStyle/>
                    <a:p>
                      <a:pPr marL="0" marR="0" algn="l">
                        <a:lnSpc>
                          <a:spcPct val="120000"/>
                        </a:lnSpc>
                        <a:spcBef>
                          <a:spcPts val="0"/>
                        </a:spcBef>
                        <a:spcAft>
                          <a:spcPts val="0"/>
                        </a:spcAft>
                      </a:pPr>
                      <a:r>
                        <a:rPr lang="en-GB" sz="1600" b="0" dirty="0">
                          <a:effectLst/>
                        </a:rPr>
                        <a:t>Trainings and mentorship to beneficiary staff will be organised in close cooperation with beneficiary management and/or their senior staff. The project team will maintain communication with beneficiary staff in order to identify adequate SMEs and entrepreneurs for the training.</a:t>
                      </a:r>
                      <a:endParaRPr lang="en-US" sz="1600" b="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94320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251190" y="1730810"/>
            <a:ext cx="11425920" cy="3506537"/>
          </a:xfrm>
          <a:prstGeom prst="rect">
            <a:avLst/>
          </a:prstGeom>
        </p:spPr>
        <p:txBody>
          <a:bodyPr wrap="square">
            <a:spAutoFit/>
          </a:bodyPr>
          <a:lstStyle/>
          <a:p>
            <a:pPr algn="just">
              <a:spcBef>
                <a:spcPts val="600"/>
              </a:spcBef>
              <a:spcAft>
                <a:spcPts val="600"/>
              </a:spcAft>
            </a:pPr>
            <a:r>
              <a:rPr lang="en-US" sz="2800" b="1" dirty="0" smtClean="0"/>
              <a:t>Emphasize </a:t>
            </a:r>
            <a:r>
              <a:rPr lang="en-US" sz="2800" b="1" dirty="0"/>
              <a:t>how this project differs from similar and possible collaboration with other projects and </a:t>
            </a:r>
            <a:r>
              <a:rPr lang="en-US" sz="2800" b="1" dirty="0" smtClean="0"/>
              <a:t>initiatives:</a:t>
            </a:r>
          </a:p>
          <a:p>
            <a:pPr marL="342900" indent="-342900" algn="just">
              <a:lnSpc>
                <a:spcPct val="114000"/>
              </a:lnSpc>
              <a:spcBef>
                <a:spcPts val="600"/>
              </a:spcBef>
              <a:spcAft>
                <a:spcPts val="600"/>
              </a:spcAft>
              <a:buFont typeface="Wingdings" pitchFamily="2" charset="2"/>
              <a:buChar char="Ø"/>
            </a:pPr>
            <a:r>
              <a:rPr lang="en-US" sz="2800" dirty="0" smtClean="0"/>
              <a:t>Define list of on-going projects that have similar goals</a:t>
            </a:r>
          </a:p>
          <a:p>
            <a:pPr marL="342900" indent="-342900" algn="just">
              <a:lnSpc>
                <a:spcPct val="114000"/>
              </a:lnSpc>
              <a:spcBef>
                <a:spcPts val="600"/>
              </a:spcBef>
              <a:spcAft>
                <a:spcPts val="600"/>
              </a:spcAft>
              <a:buFont typeface="Wingdings" pitchFamily="2" charset="2"/>
              <a:buChar char="Ø"/>
            </a:pPr>
            <a:r>
              <a:rPr lang="en-US" sz="2800" dirty="0" smtClean="0"/>
              <a:t>Define list of completed projects which results can be upgraded</a:t>
            </a:r>
          </a:p>
          <a:p>
            <a:pPr marL="342900" indent="-342900" algn="just">
              <a:lnSpc>
                <a:spcPct val="114000"/>
              </a:lnSpc>
              <a:spcBef>
                <a:spcPts val="600"/>
              </a:spcBef>
              <a:spcAft>
                <a:spcPts val="600"/>
              </a:spcAft>
              <a:buFont typeface="Wingdings" pitchFamily="2" charset="2"/>
              <a:buChar char="Ø"/>
            </a:pPr>
            <a:r>
              <a:rPr lang="en-US" sz="2800" dirty="0" smtClean="0"/>
              <a:t>Ensuring </a:t>
            </a:r>
            <a:r>
              <a:rPr lang="en-US" sz="2800" dirty="0"/>
              <a:t>the cooperation with on-going and planned projects </a:t>
            </a:r>
            <a:endParaRPr lang="en-US" sz="2800" dirty="0" smtClean="0"/>
          </a:p>
          <a:p>
            <a:pPr marL="342900" indent="-342900" algn="just">
              <a:lnSpc>
                <a:spcPct val="114000"/>
              </a:lnSpc>
              <a:spcBef>
                <a:spcPts val="600"/>
              </a:spcBef>
              <a:spcAft>
                <a:spcPts val="600"/>
              </a:spcAft>
              <a:buFont typeface="Wingdings" pitchFamily="2" charset="2"/>
              <a:buChar char="Ø"/>
            </a:pPr>
            <a:r>
              <a:rPr lang="en-US" sz="2800" dirty="0" smtClean="0"/>
              <a:t>Achieving </a:t>
            </a:r>
            <a:r>
              <a:rPr lang="en-US" sz="2800" dirty="0"/>
              <a:t>the synergy </a:t>
            </a:r>
            <a:endParaRPr lang="en-US" sz="2800" dirty="0" smtClean="0"/>
          </a:p>
        </p:txBody>
      </p:sp>
      <p:sp>
        <p:nvSpPr>
          <p:cNvPr id="7" name="Dikdörtgen 6">
            <a:extLst>
              <a:ext uri="{FF2B5EF4-FFF2-40B4-BE49-F238E27FC236}">
                <a16:creationId xmlns:a16="http://schemas.microsoft.com/office/drawing/2014/main" id="{8E05EE59-3C80-4D45-A897-AAB84CD9B2D2}"/>
              </a:ext>
            </a:extLst>
          </p:cNvPr>
          <p:cNvSpPr/>
          <p:nvPr/>
        </p:nvSpPr>
        <p:spPr>
          <a:xfrm>
            <a:off x="292604" y="400694"/>
            <a:ext cx="8325616" cy="553998"/>
          </a:xfrm>
          <a:prstGeom prst="rect">
            <a:avLst/>
          </a:prstGeom>
          <a:solidFill>
            <a:schemeClr val="accent5">
              <a:lumMod val="40000"/>
              <a:lumOff val="60000"/>
            </a:schemeClr>
          </a:solidFill>
        </p:spPr>
        <p:txBody>
          <a:bodyPr wrap="square">
            <a:spAutoFit/>
          </a:bodyPr>
          <a:lstStyle/>
          <a:p>
            <a:r>
              <a:rPr lang="en-GB" sz="3000" b="1" i="1" dirty="0">
                <a:latin typeface="StoneSerif"/>
              </a:rPr>
              <a:t>Stakeholder </a:t>
            </a:r>
            <a:r>
              <a:rPr lang="en-GB" sz="3000" b="1" i="1" dirty="0" smtClean="0">
                <a:latin typeface="StoneSerif"/>
              </a:rPr>
              <a:t>Analysis – donor coordination</a:t>
            </a:r>
            <a:endParaRPr lang="en-GB" sz="3000" b="1" i="1" dirty="0"/>
          </a:p>
        </p:txBody>
      </p:sp>
      <p:pic>
        <p:nvPicPr>
          <p:cNvPr id="5" name="Resim 4">
            <a:extLst>
              <a:ext uri="{FF2B5EF4-FFF2-40B4-BE49-F238E27FC236}">
                <a16:creationId xmlns:a16="http://schemas.microsoft.com/office/drawing/2014/main" id="{976B8337-42D6-4FA5-97BE-F94BA6E53B80}"/>
              </a:ext>
            </a:extLst>
          </p:cNvPr>
          <p:cNvPicPr>
            <a:picLocks noChangeAspect="1"/>
          </p:cNvPicPr>
          <p:nvPr/>
        </p:nvPicPr>
        <p:blipFill rotWithShape="1">
          <a:blip r:embed="rId4"/>
          <a:srcRect l="18015" t="15138" r="17281" b="5057"/>
          <a:stretch/>
        </p:blipFill>
        <p:spPr>
          <a:xfrm>
            <a:off x="10173652" y="146943"/>
            <a:ext cx="1861141" cy="1291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60272" y="6339687"/>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37872089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8007710" cy="707886"/>
          </a:xfrm>
          <a:prstGeom prst="rect">
            <a:avLst/>
          </a:prstGeom>
          <a:solidFill>
            <a:schemeClr val="accent1">
              <a:lumMod val="40000"/>
              <a:lumOff val="60000"/>
            </a:schemeClr>
          </a:solidFill>
        </p:spPr>
        <p:txBody>
          <a:bodyPr wrap="square">
            <a:spAutoFit/>
          </a:bodyPr>
          <a:lstStyle/>
          <a:p>
            <a:r>
              <a:rPr lang="en-US" sz="4000" b="1" i="1" dirty="0" smtClean="0">
                <a:latin typeface="StoneSerif"/>
              </a:rPr>
              <a:t>Stakeholder analysis Exercise</a:t>
            </a:r>
            <a:endParaRPr lang="en-GB" sz="4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2185043"/>
            <a:ext cx="5746414" cy="3046988"/>
          </a:xfrm>
          <a:prstGeom prst="rect">
            <a:avLst/>
          </a:prstGeom>
        </p:spPr>
        <p:txBody>
          <a:bodyPr wrap="square">
            <a:spAutoFit/>
          </a:bodyPr>
          <a:lstStyle/>
          <a:p>
            <a:pPr algn="just"/>
            <a:endParaRPr lang="en-US" sz="3200" dirty="0" smtClean="0"/>
          </a:p>
          <a:p>
            <a:pPr algn="just"/>
            <a:r>
              <a:rPr lang="en-US" sz="3200" dirty="0" smtClean="0"/>
              <a:t>Prepare a project key beneficiaries matrix </a:t>
            </a:r>
            <a:r>
              <a:rPr lang="en-GB" sz="3200" dirty="0" smtClean="0"/>
              <a:t>(organisation </a:t>
            </a:r>
            <a:r>
              <a:rPr lang="en-GB" sz="3200" dirty="0"/>
              <a:t>of one event - training, conference, fair, cultural event, etc.)</a:t>
            </a:r>
          </a:p>
        </p:txBody>
      </p:sp>
      <p:pic>
        <p:nvPicPr>
          <p:cNvPr id="5" name="Picture 2" descr="Related image">
            <a:extLst>
              <a:ext uri="{FF2B5EF4-FFF2-40B4-BE49-F238E27FC236}">
                <a16:creationId xmlns:a16="http://schemas.microsoft.com/office/drawing/2014/main" id="{C95D0B48-98A9-44C9-830D-035E9B9654C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587206"/>
            <a:ext cx="1064858" cy="10648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02" y="1543727"/>
            <a:ext cx="4333236" cy="324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314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err="1"/>
              <a:t>Programme</a:t>
            </a:r>
            <a:r>
              <a:rPr lang="en-US" dirty="0"/>
              <a:t> priority: Protecting the environment and biodiversity, improving risk prevention and promoting sustainable energy and energy efficiency</a:t>
            </a:r>
          </a:p>
          <a:p>
            <a:r>
              <a:rPr lang="en-US" dirty="0" err="1"/>
              <a:t>Programme</a:t>
            </a:r>
            <a:r>
              <a:rPr lang="en-US" dirty="0"/>
              <a:t> priority specific objective: To promote the use of sustainable energy and </a:t>
            </a:r>
            <a:r>
              <a:rPr lang="en-US" dirty="0" smtClean="0"/>
              <a:t>energy efficiency </a:t>
            </a:r>
            <a:r>
              <a:rPr lang="en-US" dirty="0"/>
              <a:t>in public buildings</a:t>
            </a:r>
          </a:p>
          <a:p>
            <a:endParaRPr lang="en-US" dirty="0"/>
          </a:p>
        </p:txBody>
      </p:sp>
    </p:spTree>
    <p:extLst>
      <p:ext uri="{BB962C8B-B14F-4D97-AF65-F5344CB8AC3E}">
        <p14:creationId xmlns:p14="http://schemas.microsoft.com/office/powerpoint/2010/main" val="320346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C09B0B6-14A7-4290-8E2A-E2FC818F2D54}"/>
              </a:ext>
            </a:extLst>
          </p:cNvPr>
          <p:cNvSpPr/>
          <p:nvPr/>
        </p:nvSpPr>
        <p:spPr>
          <a:xfrm>
            <a:off x="356949" y="2135190"/>
            <a:ext cx="9994273" cy="4924425"/>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Find an Opportunity / a </a:t>
            </a:r>
            <a:r>
              <a:rPr lang="en-US" sz="2000" dirty="0" smtClean="0">
                <a:latin typeface="Calibri" panose="020F0502020204030204" pitchFamily="34" charset="0"/>
                <a:cs typeface="Calibri" panose="020F0502020204030204" pitchFamily="34" charset="0"/>
              </a:rPr>
              <a:t>Call</a:t>
            </a:r>
            <a:r>
              <a:rPr lang="en-US" sz="2000" dirty="0">
                <a:latin typeface="Calibri" panose="020F0502020204030204" pitchFamily="34" charset="0"/>
                <a:cs typeface="Calibri" panose="020F0502020204030204" pitchFamily="34" charset="0"/>
              </a:rPr>
              <a:t>:</a:t>
            </a:r>
            <a:r>
              <a:rPr lang="tr-TR" sz="2000" dirty="0" smtClean="0">
                <a:latin typeface="Calibri" panose="020F0502020204030204" pitchFamily="34" charset="0"/>
                <a:cs typeface="Calibri" panose="020F0502020204030204" pitchFamily="34" charset="0"/>
              </a:rPr>
              <a:t> </a:t>
            </a:r>
            <a:r>
              <a:rPr lang="tr-TR" sz="2000" dirty="0">
                <a:solidFill>
                  <a:schemeClr val="accent5">
                    <a:lumMod val="75000"/>
                  </a:schemeClr>
                </a:solidFill>
                <a:latin typeface="Calibri" panose="020F0502020204030204" pitchFamily="34" charset="0"/>
                <a:cs typeface="Calibri" panose="020F0502020204030204" pitchFamily="34" charset="0"/>
              </a:rPr>
              <a:t>https://ec.europa.eu/info/funding-tenders/funding-opportunities/find-calls-funding-topic_en</a:t>
            </a:r>
          </a:p>
          <a:p>
            <a:pPr marL="457200" indent="-457200">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Find Partner(s) (for Grants</a:t>
            </a:r>
            <a:r>
              <a:rPr lang="en-US" sz="2000" dirty="0" smtClean="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a:t>
            </a:r>
            <a:r>
              <a:rPr lang="tr-TR" sz="200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2"/>
              </a:rPr>
              <a:t>https://</a:t>
            </a:r>
            <a:r>
              <a:rPr lang="en-US" sz="2000" dirty="0" err="1">
                <a:latin typeface="Calibri" panose="020F0502020204030204" pitchFamily="34" charset="0"/>
                <a:cs typeface="Calibri" panose="020F0502020204030204" pitchFamily="34" charset="0"/>
                <a:hlinkClick r:id="rId2"/>
              </a:rPr>
              <a:t>ec.europa.eu</a:t>
            </a:r>
            <a:r>
              <a:rPr lang="en-US" sz="2000" dirty="0">
                <a:latin typeface="Calibri" panose="020F0502020204030204" pitchFamily="34" charset="0"/>
                <a:cs typeface="Calibri" panose="020F0502020204030204" pitchFamily="34" charset="0"/>
                <a:hlinkClick r:id="rId2"/>
              </a:rPr>
              <a:t>/info/funding-tenders/opportunities/portal/screen/how-to-participate/partner-search</a:t>
            </a:r>
            <a:endParaRPr lang="tr-TR" sz="2000"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Create your </a:t>
            </a:r>
            <a:r>
              <a:rPr lang="en-US" sz="2000" dirty="0" smtClean="0">
                <a:latin typeface="Calibri" panose="020F0502020204030204" pitchFamily="34" charset="0"/>
                <a:cs typeface="Calibri" panose="020F0502020204030204" pitchFamily="34" charset="0"/>
              </a:rPr>
              <a:t>Account</a:t>
            </a:r>
            <a:r>
              <a:rPr lang="en-US" sz="2000" dirty="0">
                <a:latin typeface="Calibri" panose="020F0502020204030204" pitchFamily="34" charset="0"/>
                <a:cs typeface="Calibri" panose="020F0502020204030204" pitchFamily="34" charset="0"/>
              </a:rPr>
              <a:t>:</a:t>
            </a:r>
            <a:r>
              <a:rPr lang="tr-TR" sz="2000" dirty="0" smtClean="0">
                <a:solidFill>
                  <a:schemeClr val="tx1">
                    <a:lumMod val="75000"/>
                    <a:lumOff val="25000"/>
                  </a:schemeClr>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3"/>
              </a:rPr>
              <a:t>https://</a:t>
            </a:r>
            <a:r>
              <a:rPr lang="en-US" sz="2000" dirty="0" err="1">
                <a:latin typeface="Calibri" panose="020F0502020204030204" pitchFamily="34" charset="0"/>
                <a:cs typeface="Calibri" panose="020F0502020204030204" pitchFamily="34" charset="0"/>
                <a:hlinkClick r:id="rId3"/>
              </a:rPr>
              <a:t>webgate.ec.europa.eu</a:t>
            </a:r>
            <a:r>
              <a:rPr lang="en-US" sz="2000" dirty="0">
                <a:latin typeface="Calibri" panose="020F0502020204030204" pitchFamily="34" charset="0"/>
                <a:cs typeface="Calibri" panose="020F0502020204030204" pitchFamily="34" charset="0"/>
                <a:hlinkClick r:id="rId3"/>
              </a:rPr>
              <a:t>/</a:t>
            </a:r>
            <a:r>
              <a:rPr lang="en-US" sz="2000" dirty="0" err="1">
                <a:latin typeface="Calibri" panose="020F0502020204030204" pitchFamily="34" charset="0"/>
                <a:cs typeface="Calibri" panose="020F0502020204030204" pitchFamily="34" charset="0"/>
                <a:hlinkClick r:id="rId3"/>
              </a:rPr>
              <a:t>cas</a:t>
            </a:r>
            <a:r>
              <a:rPr lang="en-US" sz="2000" dirty="0">
                <a:latin typeface="Calibri" panose="020F0502020204030204" pitchFamily="34" charset="0"/>
                <a:cs typeface="Calibri" panose="020F0502020204030204" pitchFamily="34" charset="0"/>
                <a:hlinkClick r:id="rId3"/>
              </a:rPr>
              <a:t>/</a:t>
            </a:r>
            <a:r>
              <a:rPr lang="en-US" sz="2000" dirty="0" err="1">
                <a:latin typeface="Calibri" panose="020F0502020204030204" pitchFamily="34" charset="0"/>
                <a:cs typeface="Calibri" panose="020F0502020204030204" pitchFamily="34" charset="0"/>
                <a:hlinkClick r:id="rId3"/>
              </a:rPr>
              <a:t>eim</a:t>
            </a:r>
            <a:r>
              <a:rPr lang="en-US" sz="2000" dirty="0">
                <a:latin typeface="Calibri" panose="020F0502020204030204" pitchFamily="34" charset="0"/>
                <a:cs typeface="Calibri" panose="020F0502020204030204" pitchFamily="34" charset="0"/>
                <a:hlinkClick r:id="rId3"/>
              </a:rPr>
              <a:t>/external/</a:t>
            </a:r>
            <a:r>
              <a:rPr lang="en-US" sz="2000" dirty="0" err="1">
                <a:latin typeface="Calibri" panose="020F0502020204030204" pitchFamily="34" charset="0"/>
                <a:cs typeface="Calibri" panose="020F0502020204030204" pitchFamily="34" charset="0"/>
                <a:hlinkClick r:id="rId3"/>
              </a:rPr>
              <a:t>register.cgi</a:t>
            </a:r>
            <a:endParaRPr lang="tr-TR"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Register your </a:t>
            </a:r>
            <a:r>
              <a:rPr lang="en-US" sz="2000" dirty="0" smtClean="0">
                <a:latin typeface="Calibri" panose="020F0502020204030204" pitchFamily="34" charset="0"/>
                <a:cs typeface="Calibri" panose="020F0502020204030204" pitchFamily="34" charset="0"/>
              </a:rPr>
              <a:t>Organization</a:t>
            </a:r>
            <a:r>
              <a:rPr lang="en-US" sz="2000" dirty="0">
                <a:latin typeface="Calibri" panose="020F0502020204030204" pitchFamily="34" charset="0"/>
                <a:cs typeface="Calibri" panose="020F0502020204030204" pitchFamily="34" charset="0"/>
              </a:rPr>
              <a:t>:</a:t>
            </a:r>
            <a:r>
              <a:rPr lang="tr-TR"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4"/>
              </a:rPr>
              <a:t>https://</a:t>
            </a:r>
            <a:r>
              <a:rPr lang="en-US" sz="2000" dirty="0" err="1">
                <a:latin typeface="Calibri" panose="020F0502020204030204" pitchFamily="34" charset="0"/>
                <a:cs typeface="Calibri" panose="020F0502020204030204" pitchFamily="34" charset="0"/>
                <a:hlinkClick r:id="rId4"/>
              </a:rPr>
              <a:t>ec.europa.eu</a:t>
            </a:r>
            <a:r>
              <a:rPr lang="en-US" sz="2000" dirty="0">
                <a:latin typeface="Calibri" panose="020F0502020204030204" pitchFamily="34" charset="0"/>
                <a:cs typeface="Calibri" panose="020F0502020204030204" pitchFamily="34" charset="0"/>
                <a:hlinkClick r:id="rId4"/>
              </a:rPr>
              <a:t>/info/funding-tenders/opportunities/portal/screen/how-to-participate/participant-register</a:t>
            </a:r>
            <a:endParaRPr lang="tr-TR"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endParaRPr lang="tr-TR" sz="2000" dirty="0">
              <a:solidFill>
                <a:schemeClr val="tx1">
                  <a:lumMod val="75000"/>
                  <a:lumOff val="25000"/>
                </a:schemeClr>
              </a:solidFill>
              <a:latin typeface="+mj-lt"/>
            </a:endParaRPr>
          </a:p>
          <a:p>
            <a:endParaRPr lang="tr-TR" sz="2600" dirty="0">
              <a:solidFill>
                <a:schemeClr val="tx1">
                  <a:lumMod val="75000"/>
                  <a:lumOff val="25000"/>
                </a:schemeClr>
              </a:solidFill>
              <a:latin typeface="+mj-lt"/>
            </a:endParaRPr>
          </a:p>
          <a:p>
            <a:endParaRPr lang="en-US" sz="2600" dirty="0">
              <a:solidFill>
                <a:schemeClr val="tx1">
                  <a:lumMod val="75000"/>
                  <a:lumOff val="25000"/>
                </a:schemeClr>
              </a:solidFill>
              <a:latin typeface="+mj-lt"/>
            </a:endParaRPr>
          </a:p>
          <a:p>
            <a:pPr marL="342900" indent="-342900">
              <a:buFont typeface="Arial" panose="020B0604020202020204" pitchFamily="34" charset="0"/>
              <a:buChar char="•"/>
            </a:pPr>
            <a:endParaRPr lang="tr-TR" sz="22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4" name="Dikdörtgen 3">
            <a:extLst>
              <a:ext uri="{FF2B5EF4-FFF2-40B4-BE49-F238E27FC236}">
                <a16:creationId xmlns:a16="http://schemas.microsoft.com/office/drawing/2014/main" id="{ECFB674C-4608-42CD-81AA-23A41D22AC22}"/>
              </a:ext>
            </a:extLst>
          </p:cNvPr>
          <p:cNvSpPr/>
          <p:nvPr/>
        </p:nvSpPr>
        <p:spPr>
          <a:xfrm>
            <a:off x="4218900" y="350011"/>
            <a:ext cx="2234907" cy="523220"/>
          </a:xfrm>
          <a:prstGeom prst="rect">
            <a:avLst/>
          </a:prstGeom>
        </p:spPr>
        <p:txBody>
          <a:bodyPr wrap="none">
            <a:spAutoFit/>
          </a:bodyPr>
          <a:lstStyle/>
          <a:p>
            <a:pPr algn="ctr"/>
            <a:r>
              <a:rPr lang="en-US" sz="2800" b="1" dirty="0">
                <a:solidFill>
                  <a:schemeClr val="accent5">
                    <a:lumMod val="75000"/>
                  </a:schemeClr>
                </a:solidFill>
              </a:rPr>
              <a:t>How to apply</a:t>
            </a:r>
            <a:endParaRPr lang="tr-TR" sz="2800" b="1" dirty="0">
              <a:solidFill>
                <a:schemeClr val="accent5">
                  <a:lumMod val="75000"/>
                </a:schemeClr>
              </a:solidFill>
            </a:endParaRPr>
          </a:p>
        </p:txBody>
      </p:sp>
      <p:pic>
        <p:nvPicPr>
          <p:cNvPr id="6" name="Resim 5">
            <a:extLst>
              <a:ext uri="{FF2B5EF4-FFF2-40B4-BE49-F238E27FC236}">
                <a16:creationId xmlns:a16="http://schemas.microsoft.com/office/drawing/2014/main" id="{B4002231-B66E-43C3-BFDB-CB69F0F2BB48}"/>
              </a:ext>
            </a:extLst>
          </p:cNvPr>
          <p:cNvPicPr>
            <a:picLocks noChangeAspect="1"/>
          </p:cNvPicPr>
          <p:nvPr/>
        </p:nvPicPr>
        <p:blipFill rotWithShape="1">
          <a:blip r:embed="rId5"/>
          <a:srcRect b="30690"/>
          <a:stretch/>
        </p:blipFill>
        <p:spPr>
          <a:xfrm>
            <a:off x="356949" y="350011"/>
            <a:ext cx="1896094" cy="876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219991" y="6373503"/>
            <a:ext cx="381836" cy="369332"/>
          </a:xfrm>
          <a:prstGeom prst="rect">
            <a:avLst/>
          </a:prstGeom>
          <a:noFill/>
        </p:spPr>
        <p:txBody>
          <a:bodyPr wrap="none" rtlCol="0">
            <a:spAutoFit/>
          </a:bodyPr>
          <a:lstStyle/>
          <a:p>
            <a:r>
              <a:rPr lang="en-GB" b="1" dirty="0" smtClean="0"/>
              <a:t>M</a:t>
            </a:r>
            <a:endParaRPr lang="en-GB" b="1" dirty="0"/>
          </a:p>
        </p:txBody>
      </p:sp>
    </p:spTree>
    <p:extLst>
      <p:ext uri="{BB962C8B-B14F-4D97-AF65-F5344CB8AC3E}">
        <p14:creationId xmlns:p14="http://schemas.microsoft.com/office/powerpoint/2010/main" val="4034276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388" y="728345"/>
            <a:ext cx="10515600" cy="4351338"/>
          </a:xfrm>
        </p:spPr>
        <p:txBody>
          <a:bodyPr>
            <a:normAutofit fontScale="92500" lnSpcReduction="20000"/>
          </a:bodyPr>
          <a:lstStyle/>
          <a:p>
            <a:pPr marL="0" indent="0">
              <a:buNone/>
            </a:pPr>
            <a:r>
              <a:rPr lang="en-US" dirty="0"/>
              <a:t>Project main objective: The main objective of project is to promote energy efficiency and sustainability of high energy demand public buildings by integration of smart energy saving based solutions for building energy management system.</a:t>
            </a:r>
          </a:p>
          <a:p>
            <a:pPr marL="0" indent="0">
              <a:buNone/>
            </a:pPr>
            <a:r>
              <a:rPr lang="en-US" dirty="0"/>
              <a:t>Project specific objectives: </a:t>
            </a:r>
            <a:endParaRPr lang="en-US" dirty="0" smtClean="0"/>
          </a:p>
          <a:p>
            <a:r>
              <a:rPr lang="en-US" dirty="0" smtClean="0"/>
              <a:t>To </a:t>
            </a:r>
            <a:r>
              <a:rPr lang="en-US" dirty="0"/>
              <a:t>increase knowledge on energy saving solutions for public buildings with high energy demand by establishing exemplary facilities, improving international cooperation and performing research.</a:t>
            </a:r>
          </a:p>
          <a:p>
            <a:r>
              <a:rPr lang="en-US" dirty="0"/>
              <a:t>To influence the attitude and raise awareness on energy saving based smart solutions for </a:t>
            </a:r>
            <a:r>
              <a:rPr lang="en-US" dirty="0" smtClean="0"/>
              <a:t>public buildings </a:t>
            </a:r>
            <a:r>
              <a:rPr lang="en-US" dirty="0"/>
              <a:t>with high energy demand</a:t>
            </a:r>
          </a:p>
          <a:p>
            <a:r>
              <a:rPr lang="en-US" dirty="0"/>
              <a:t>To change the behavior by presenting benefits of energy saving based smart solutions for </a:t>
            </a:r>
            <a:r>
              <a:rPr lang="en-US" dirty="0" smtClean="0"/>
              <a:t>public buildings </a:t>
            </a:r>
            <a:r>
              <a:rPr lang="en-US" dirty="0"/>
              <a:t>with high energy demand</a:t>
            </a:r>
          </a:p>
          <a:p>
            <a:endParaRPr lang="en-US" dirty="0"/>
          </a:p>
        </p:txBody>
      </p:sp>
    </p:spTree>
    <p:extLst>
      <p:ext uri="{BB962C8B-B14F-4D97-AF65-F5344CB8AC3E}">
        <p14:creationId xmlns:p14="http://schemas.microsoft.com/office/powerpoint/2010/main" val="2637811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840886"/>
            <a:ext cx="10515600" cy="4351338"/>
          </a:xfrm>
        </p:spPr>
        <p:txBody>
          <a:bodyPr>
            <a:normAutofit fontScale="92500" lnSpcReduction="20000"/>
          </a:bodyPr>
          <a:lstStyle/>
          <a:p>
            <a:pPr marL="0" indent="0">
              <a:buNone/>
            </a:pPr>
            <a:r>
              <a:rPr lang="en-US" dirty="0"/>
              <a:t>Stakeholders:</a:t>
            </a:r>
          </a:p>
          <a:p>
            <a:r>
              <a:rPr lang="en-US" dirty="0"/>
              <a:t>L</a:t>
            </a:r>
            <a:r>
              <a:rPr lang="en-US" dirty="0" smtClean="0"/>
              <a:t>ocal </a:t>
            </a:r>
            <a:r>
              <a:rPr lang="en-US" dirty="0"/>
              <a:t>public authority</a:t>
            </a:r>
          </a:p>
          <a:p>
            <a:r>
              <a:rPr lang="en-US" dirty="0"/>
              <a:t>R</a:t>
            </a:r>
            <a:r>
              <a:rPr lang="en-US" dirty="0" smtClean="0"/>
              <a:t>egional </a:t>
            </a:r>
            <a:r>
              <a:rPr lang="en-US" dirty="0"/>
              <a:t>public authority</a:t>
            </a:r>
          </a:p>
          <a:p>
            <a:r>
              <a:rPr lang="en-US" dirty="0"/>
              <a:t>I</a:t>
            </a:r>
            <a:r>
              <a:rPr lang="en-US" dirty="0" smtClean="0"/>
              <a:t>nterest </a:t>
            </a:r>
            <a:r>
              <a:rPr lang="en-US" dirty="0"/>
              <a:t>groups including NGOs</a:t>
            </a:r>
          </a:p>
          <a:p>
            <a:r>
              <a:rPr lang="en-US" dirty="0" smtClean="0"/>
              <a:t>Chamber </a:t>
            </a:r>
            <a:r>
              <a:rPr lang="en-US" dirty="0"/>
              <a:t>of Engineers</a:t>
            </a:r>
          </a:p>
          <a:p>
            <a:r>
              <a:rPr lang="en-US" dirty="0" smtClean="0"/>
              <a:t>Universities </a:t>
            </a:r>
            <a:r>
              <a:rPr lang="en-US" dirty="0"/>
              <a:t>and health centers</a:t>
            </a:r>
          </a:p>
          <a:p>
            <a:r>
              <a:rPr lang="en-US" dirty="0"/>
              <a:t>A</a:t>
            </a:r>
            <a:r>
              <a:rPr lang="en-US" dirty="0" smtClean="0"/>
              <a:t>dministration </a:t>
            </a:r>
            <a:r>
              <a:rPr lang="en-US" dirty="0"/>
              <a:t>personnel representing the relevant countries institutions (Ministry of Energy, Ministry of Health, etc.)</a:t>
            </a:r>
          </a:p>
          <a:p>
            <a:r>
              <a:rPr lang="en-US" dirty="0" smtClean="0"/>
              <a:t>The </a:t>
            </a:r>
            <a:r>
              <a:rPr lang="en-US" dirty="0"/>
              <a:t>personnel of sectoral agencies dealing with the subject of energy, </a:t>
            </a:r>
            <a:r>
              <a:rPr lang="en-US" dirty="0" smtClean="0"/>
              <a:t>energy efficiency</a:t>
            </a:r>
            <a:r>
              <a:rPr lang="en-US" dirty="0"/>
              <a:t>, renewable energy sources</a:t>
            </a:r>
          </a:p>
          <a:p>
            <a:r>
              <a:rPr lang="en-US" dirty="0" smtClean="0"/>
              <a:t>Education/training </a:t>
            </a:r>
            <a:r>
              <a:rPr lang="en-US" dirty="0" err="1"/>
              <a:t>centres</a:t>
            </a:r>
            <a:r>
              <a:rPr lang="en-US" dirty="0"/>
              <a:t> a</a:t>
            </a:r>
          </a:p>
          <a:p>
            <a:endParaRPr lang="en-US" dirty="0"/>
          </a:p>
        </p:txBody>
      </p:sp>
    </p:spTree>
    <p:extLst>
      <p:ext uri="{BB962C8B-B14F-4D97-AF65-F5344CB8AC3E}">
        <p14:creationId xmlns:p14="http://schemas.microsoft.com/office/powerpoint/2010/main" val="1468567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290947" y="2185335"/>
            <a:ext cx="5938685" cy="32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r-Latn-RS" altLang="zh-HK" sz="3600" b="1" dirty="0" smtClean="0">
                <a:solidFill>
                  <a:schemeClr val="accent5">
                    <a:lumMod val="50000"/>
                  </a:schemeClr>
                </a:solidFill>
                <a:cs typeface="Calibri" panose="020F0502020204030204" pitchFamily="34" charset="0"/>
              </a:rPr>
              <a:t>3</a:t>
            </a:r>
            <a:r>
              <a:rPr lang="en-GB" altLang="zh-HK" sz="3600" b="1" dirty="0" smtClean="0">
                <a:solidFill>
                  <a:schemeClr val="accent5">
                    <a:lumMod val="50000"/>
                  </a:schemeClr>
                </a:solidFill>
                <a:cs typeface="Calibri" panose="020F0502020204030204" pitchFamily="34" charset="0"/>
              </a:rPr>
              <a:t>. </a:t>
            </a:r>
            <a:r>
              <a:rPr lang="sr-Latn-RS" altLang="zh-HK" sz="3600" b="1" dirty="0" smtClean="0">
                <a:solidFill>
                  <a:schemeClr val="accent5">
                    <a:lumMod val="50000"/>
                  </a:schemeClr>
                </a:solidFill>
                <a:cs typeface="Calibri" panose="020F0502020204030204" pitchFamily="34" charset="0"/>
              </a:rPr>
              <a:t>Strategy analysis</a:t>
            </a:r>
            <a:endParaRPr lang="en-GB" altLang="zh-HK" sz="3600" b="1" dirty="0" smtClean="0">
              <a:solidFill>
                <a:schemeClr val="accent5">
                  <a:lumMod val="50000"/>
                </a:schemeClr>
              </a:solidFill>
              <a:cs typeface="Calibri" panose="020F0502020204030204" pitchFamily="34" charset="0"/>
            </a:endParaRPr>
          </a:p>
          <a:p>
            <a:endParaRPr lang="en-GB" altLang="zh-HK" sz="3600" b="1" dirty="0" smtClean="0">
              <a:solidFill>
                <a:schemeClr val="accent5">
                  <a:lumMod val="50000"/>
                </a:schemeClr>
              </a:solidFill>
              <a:cs typeface="Calibri" panose="020F0502020204030204" pitchFamily="34" charset="0"/>
            </a:endParaRPr>
          </a:p>
          <a:p>
            <a:r>
              <a:rPr lang="sr-Latn-RS" altLang="zh-HK" sz="2400" dirty="0" smtClean="0">
                <a:solidFill>
                  <a:schemeClr val="accent5">
                    <a:lumMod val="50000"/>
                  </a:schemeClr>
                </a:solidFill>
                <a:cs typeface="Calibri" panose="020F0502020204030204" pitchFamily="34" charset="0"/>
              </a:rPr>
              <a:t>1</a:t>
            </a:r>
            <a:r>
              <a:rPr lang="en-US" altLang="zh-HK" sz="2400" dirty="0" smtClean="0">
                <a:solidFill>
                  <a:schemeClr val="accent5">
                    <a:lumMod val="50000"/>
                  </a:schemeClr>
                </a:solidFill>
                <a:cs typeface="Calibri" panose="020F0502020204030204" pitchFamily="34" charset="0"/>
              </a:rPr>
              <a:t>1</a:t>
            </a:r>
            <a:r>
              <a:rPr lang="en-GB" altLang="zh-HK" sz="2400" dirty="0" smtClean="0">
                <a:solidFill>
                  <a:schemeClr val="accent5">
                    <a:lumMod val="50000"/>
                  </a:schemeClr>
                </a:solidFill>
                <a:cs typeface="Calibri" panose="020F0502020204030204" pitchFamily="34" charset="0"/>
              </a:rPr>
              <a:t>:</a:t>
            </a:r>
            <a:r>
              <a:rPr lang="sr-Latn-RS" altLang="zh-HK" sz="2400" dirty="0" smtClean="0">
                <a:solidFill>
                  <a:schemeClr val="accent5">
                    <a:lumMod val="50000"/>
                  </a:schemeClr>
                </a:solidFill>
                <a:cs typeface="Calibri" panose="020F0502020204030204" pitchFamily="34" charset="0"/>
              </a:rPr>
              <a:t>15</a:t>
            </a:r>
            <a:r>
              <a:rPr lang="en-GB" altLang="zh-HK" sz="2400" dirty="0" smtClean="0">
                <a:solidFill>
                  <a:schemeClr val="accent5">
                    <a:lumMod val="50000"/>
                  </a:schemeClr>
                </a:solidFill>
                <a:cs typeface="Calibri" panose="020F0502020204030204" pitchFamily="34" charset="0"/>
              </a:rPr>
              <a:t>-1</a:t>
            </a:r>
            <a:r>
              <a:rPr lang="en-US" altLang="zh-HK" sz="2400" dirty="0" smtClean="0">
                <a:solidFill>
                  <a:schemeClr val="accent5">
                    <a:lumMod val="50000"/>
                  </a:schemeClr>
                </a:solidFill>
                <a:cs typeface="Calibri" panose="020F0502020204030204" pitchFamily="34" charset="0"/>
              </a:rPr>
              <a:t>2</a:t>
            </a:r>
            <a:r>
              <a:rPr lang="en-GB" altLang="zh-HK" sz="2400" dirty="0" smtClean="0">
                <a:solidFill>
                  <a:schemeClr val="accent5">
                    <a:lumMod val="50000"/>
                  </a:schemeClr>
                </a:solidFill>
                <a:cs typeface="Calibri" panose="020F0502020204030204" pitchFamily="34" charset="0"/>
              </a:rPr>
              <a:t>:45</a:t>
            </a:r>
            <a:endParaRPr lang="en-GB" sz="2400" dirty="0">
              <a:solidFill>
                <a:schemeClr val="accent5">
                  <a:lumMod val="50000"/>
                </a:schemeClr>
              </a:solidFill>
              <a:cs typeface="Calibri" panose="020F0502020204030204" pitchFamily="34" charset="0"/>
            </a:endParaRPr>
          </a:p>
          <a:p>
            <a:r>
              <a:rPr lang="sr-Latn-RS" altLang="zh-HK" sz="1600" b="1" dirty="0" smtClean="0">
                <a:solidFill>
                  <a:schemeClr val="accent5">
                    <a:lumMod val="50000"/>
                  </a:schemeClr>
                </a:solidFill>
                <a:cs typeface="Calibri" panose="020F0502020204030204" pitchFamily="34" charset="0"/>
              </a:rPr>
              <a:t>Vladimir Todorovic</a:t>
            </a:r>
            <a:endParaRPr lang="en-GB" altLang="zh-HK" sz="1600" b="1" dirty="0" smtClean="0">
              <a:solidFill>
                <a:schemeClr val="accent5">
                  <a:lumMod val="50000"/>
                </a:schemeClr>
              </a:solidFill>
              <a:cs typeface="Calibri" panose="020F0502020204030204" pitchFamily="34" charset="0"/>
            </a:endParaRPr>
          </a:p>
          <a:p>
            <a:r>
              <a:rPr lang="en-GB" altLang="zh-HK" sz="1600" b="1" dirty="0" smtClean="0">
                <a:solidFill>
                  <a:schemeClr val="accent5">
                    <a:lumMod val="50000"/>
                  </a:schemeClr>
                </a:solidFill>
                <a:cs typeface="Calibri" panose="020F0502020204030204" pitchFamily="34" charset="0"/>
              </a:rPr>
              <a:t>Mila Marinkovic</a:t>
            </a:r>
          </a:p>
          <a:p>
            <a:r>
              <a:rPr lang="sr-Latn-RS" altLang="zh-HK" sz="1600" b="1" dirty="0" smtClean="0">
                <a:solidFill>
                  <a:schemeClr val="accent5">
                    <a:lumMod val="50000"/>
                  </a:schemeClr>
                </a:solidFill>
                <a:cs typeface="Calibri" panose="020F0502020204030204" pitchFamily="34" charset="0"/>
              </a:rPr>
              <a:t>Ivan Brkic</a:t>
            </a:r>
            <a:endParaRPr lang="en-GB" altLang="zh-HK" sz="1600" b="1" dirty="0" smtClean="0">
              <a:solidFill>
                <a:schemeClr val="accent5">
                  <a:lumMod val="50000"/>
                </a:schemeClr>
              </a:solidFill>
              <a:cs typeface="Calibri" panose="020F050202020403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91808"/>
            <a:ext cx="4285968" cy="260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693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29487" y="1658459"/>
            <a:ext cx="11130010" cy="3046988"/>
          </a:xfrm>
          <a:prstGeom prst="rect">
            <a:avLst/>
          </a:prstGeom>
        </p:spPr>
        <p:txBody>
          <a:bodyPr wrap="square">
            <a:spAutoFit/>
          </a:bodyPr>
          <a:lstStyle/>
          <a:p>
            <a:pPr marL="285750" indent="-285750" algn="just">
              <a:buFont typeface="Wingdings" panose="05000000000000000000" pitchFamily="2" charset="2"/>
              <a:buChar char="Ø"/>
            </a:pPr>
            <a:r>
              <a:rPr lang="en-US" sz="2400" dirty="0"/>
              <a:t>The strategy analysis is to define the method to be used to achieve the desired objectives.</a:t>
            </a:r>
            <a:endParaRPr lang="tr-TR" sz="2400" dirty="0"/>
          </a:p>
          <a:p>
            <a:pPr marL="285750" indent="-285750" algn="just">
              <a:buFont typeface="Wingdings" panose="05000000000000000000" pitchFamily="2" charset="2"/>
              <a:buChar char="Ø"/>
            </a:pPr>
            <a:endParaRPr lang="en-US" sz="2400" dirty="0"/>
          </a:p>
          <a:p>
            <a:pPr marL="285750" indent="-285750" algn="just">
              <a:buFont typeface="Wingdings" panose="05000000000000000000" pitchFamily="2" charset="2"/>
              <a:buChar char="Ø"/>
            </a:pPr>
            <a:r>
              <a:rPr lang="en-US" sz="2400" dirty="0"/>
              <a:t>Strategy analysis is the process of deciding which objectives will be used in the project and which objectives will be excluded.</a:t>
            </a:r>
            <a:endParaRPr lang="tr-TR" sz="2400" dirty="0"/>
          </a:p>
          <a:p>
            <a:pPr marL="285750" indent="-285750" algn="just">
              <a:buFont typeface="Wingdings" panose="05000000000000000000" pitchFamily="2" charset="2"/>
              <a:buChar char="Ø"/>
            </a:pPr>
            <a:endParaRPr lang="en-US" sz="2400" dirty="0"/>
          </a:p>
          <a:p>
            <a:pPr marL="285750" indent="-285750" algn="just">
              <a:buFont typeface="Wingdings" panose="05000000000000000000" pitchFamily="2" charset="2"/>
              <a:buChar char="Ø"/>
            </a:pPr>
            <a:r>
              <a:rPr lang="en-US" sz="2400" dirty="0"/>
              <a:t>In this process, the “general objectives” and “project </a:t>
            </a:r>
            <a:r>
              <a:rPr lang="tr-TR" sz="2400" dirty="0" err="1"/>
              <a:t>purpose</a:t>
            </a:r>
            <a:r>
              <a:rPr lang="en-US" sz="2400" dirty="0"/>
              <a:t>s” of the project are also defined.</a:t>
            </a:r>
          </a:p>
        </p:txBody>
      </p:sp>
      <p:sp>
        <p:nvSpPr>
          <p:cNvPr id="7" name="Dikdörtgen 6">
            <a:extLst>
              <a:ext uri="{FF2B5EF4-FFF2-40B4-BE49-F238E27FC236}">
                <a16:creationId xmlns:a16="http://schemas.microsoft.com/office/drawing/2014/main" id="{8E05EE59-3C80-4D45-A897-AAB84CD9B2D2}"/>
              </a:ext>
            </a:extLst>
          </p:cNvPr>
          <p:cNvSpPr/>
          <p:nvPr/>
        </p:nvSpPr>
        <p:spPr>
          <a:xfrm>
            <a:off x="1324991" y="316532"/>
            <a:ext cx="3397188" cy="553998"/>
          </a:xfrm>
          <a:prstGeom prst="rect">
            <a:avLst/>
          </a:prstGeom>
        </p:spPr>
        <p:txBody>
          <a:bodyPr wrap="square">
            <a:spAutoFit/>
          </a:bodyPr>
          <a:lstStyle/>
          <a:p>
            <a:r>
              <a:rPr lang="en-US" sz="3000" b="1" i="1" dirty="0">
                <a:latin typeface="StoneSerif"/>
              </a:rPr>
              <a:t>Strategy </a:t>
            </a:r>
            <a:r>
              <a:rPr lang="en-US" sz="3000" b="1" i="1" dirty="0" smtClean="0">
                <a:latin typeface="StoneSerif"/>
              </a:rPr>
              <a:t>Analysis</a:t>
            </a:r>
            <a:r>
              <a:rPr lang="en-GB" sz="3000" b="1" i="1" dirty="0" smtClean="0">
                <a:latin typeface="StoneSerif"/>
              </a:rPr>
              <a:t> </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70477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1" y="316532"/>
            <a:ext cx="3397188" cy="553998"/>
          </a:xfrm>
          <a:prstGeom prst="rect">
            <a:avLst/>
          </a:prstGeom>
        </p:spPr>
        <p:txBody>
          <a:bodyPr wrap="square">
            <a:spAutoFit/>
          </a:bodyPr>
          <a:lstStyle/>
          <a:p>
            <a:r>
              <a:rPr lang="en-US" sz="3000" b="1" i="1" dirty="0">
                <a:latin typeface="StoneSerif"/>
              </a:rPr>
              <a:t>Strategy </a:t>
            </a:r>
            <a:r>
              <a:rPr lang="en-US" sz="3000" b="1" i="1" dirty="0" smtClean="0">
                <a:latin typeface="StoneSerif"/>
              </a:rPr>
              <a:t>Analysis</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Dikdörtgen 2">
            <a:extLst>
              <a:ext uri="{FF2B5EF4-FFF2-40B4-BE49-F238E27FC236}">
                <a16:creationId xmlns:a16="http://schemas.microsoft.com/office/drawing/2014/main" id="{742E4FC5-3B49-45B2-8359-5241E2BF0AD5}"/>
              </a:ext>
            </a:extLst>
          </p:cNvPr>
          <p:cNvSpPr/>
          <p:nvPr/>
        </p:nvSpPr>
        <p:spPr>
          <a:xfrm>
            <a:off x="501051" y="2032321"/>
            <a:ext cx="11412781" cy="2893100"/>
          </a:xfrm>
          <a:prstGeom prst="rect">
            <a:avLst/>
          </a:prstGeom>
        </p:spPr>
        <p:txBody>
          <a:bodyPr wrap="square">
            <a:spAutoFit/>
          </a:bodyPr>
          <a:lstStyle/>
          <a:p>
            <a:pPr marL="457200" indent="-457200">
              <a:buFont typeface="Arial" panose="020B0604020202020204" pitchFamily="34" charset="0"/>
              <a:buChar char="•"/>
            </a:pPr>
            <a:r>
              <a:rPr lang="en-US" sz="2600" dirty="0"/>
              <a:t>Step 1: Identify objectives you do not want to</a:t>
            </a:r>
            <a:r>
              <a:rPr lang="tr-TR" sz="2600" dirty="0"/>
              <a:t> </a:t>
            </a:r>
            <a:r>
              <a:rPr lang="en-US" sz="2600" dirty="0"/>
              <a:t>pursue (not desirable or not feasible);</a:t>
            </a:r>
          </a:p>
          <a:p>
            <a:pPr marL="457200" indent="-457200">
              <a:buFont typeface="Arial" panose="020B0604020202020204" pitchFamily="34" charset="0"/>
              <a:buChar char="•"/>
            </a:pPr>
            <a:r>
              <a:rPr lang="en-US" sz="2600" dirty="0"/>
              <a:t>Step 2: Group objectives, to obtain possible</a:t>
            </a:r>
            <a:r>
              <a:rPr lang="tr-TR" sz="2600" dirty="0"/>
              <a:t> </a:t>
            </a:r>
            <a:r>
              <a:rPr lang="en-US" sz="2600" dirty="0"/>
              <a:t>strategies or components (clustering);</a:t>
            </a:r>
          </a:p>
          <a:p>
            <a:pPr marL="457200" indent="-457200">
              <a:buFont typeface="Arial" panose="020B0604020202020204" pitchFamily="34" charset="0"/>
              <a:buChar char="•"/>
            </a:pPr>
            <a:r>
              <a:rPr lang="en-US" sz="2600" dirty="0"/>
              <a:t>Step 3: Assess which strategy/</a:t>
            </a:r>
            <a:r>
              <a:rPr lang="en-US" sz="2600" dirty="0" err="1"/>
              <a:t>ies</a:t>
            </a:r>
            <a:r>
              <a:rPr lang="en-US" sz="2600" dirty="0"/>
              <a:t> represent(s) an</a:t>
            </a:r>
            <a:r>
              <a:rPr lang="tr-TR" sz="2600" dirty="0"/>
              <a:t> </a:t>
            </a:r>
            <a:r>
              <a:rPr lang="en-US" sz="2600" dirty="0"/>
              <a:t>optimal strategy according to the agreed criteria;</a:t>
            </a:r>
          </a:p>
          <a:p>
            <a:pPr marL="457200" indent="-457200">
              <a:buFont typeface="Arial" panose="020B0604020202020204" pitchFamily="34" charset="0"/>
              <a:buChar char="•"/>
            </a:pPr>
            <a:r>
              <a:rPr lang="en-US" sz="2600" dirty="0"/>
              <a:t>Step 4: Determine Overall Objective(s) and Project</a:t>
            </a:r>
            <a:r>
              <a:rPr lang="tr-TR" sz="2600" dirty="0"/>
              <a:t> </a:t>
            </a:r>
            <a:r>
              <a:rPr lang="en-US" sz="2600" dirty="0"/>
              <a:t>Purpose</a:t>
            </a:r>
          </a:p>
        </p:txBody>
      </p:sp>
    </p:spTree>
    <p:extLst>
      <p:ext uri="{BB962C8B-B14F-4D97-AF65-F5344CB8AC3E}">
        <p14:creationId xmlns:p14="http://schemas.microsoft.com/office/powerpoint/2010/main" val="25483503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6E1390C5-C86E-4978-8EC7-1C480A80C05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U">
            <a:extLst>
              <a:ext uri="{FF2B5EF4-FFF2-40B4-BE49-F238E27FC236}">
                <a16:creationId xmlns:a16="http://schemas.microsoft.com/office/drawing/2014/main" id="{43B0B45A-B707-4BBE-BB38-C9150CE7EB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Dikdörtgen: Köşeleri Yuvarlatılmış 5">
            <a:extLst>
              <a:ext uri="{FF2B5EF4-FFF2-40B4-BE49-F238E27FC236}">
                <a16:creationId xmlns:a16="http://schemas.microsoft.com/office/drawing/2014/main" id="{4B9221A6-EDDC-477D-AA7D-9796456A3797}"/>
              </a:ext>
            </a:extLst>
          </p:cNvPr>
          <p:cNvSpPr/>
          <p:nvPr/>
        </p:nvSpPr>
        <p:spPr>
          <a:xfrm>
            <a:off x="4101483" y="328309"/>
            <a:ext cx="2752078" cy="852256"/>
          </a:xfrm>
          <a:prstGeom prst="roundRect">
            <a:avLst/>
          </a:prstGeom>
          <a:solidFill>
            <a:schemeClr val="bg1">
              <a:lumMod val="95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700" dirty="0">
                <a:effectLst>
                  <a:outerShdw blurRad="50800" dist="38100" dir="2700000" algn="tl" rotWithShape="0">
                    <a:prstClr val="black">
                      <a:alpha val="40000"/>
                    </a:prstClr>
                  </a:outerShdw>
                </a:effectLst>
              </a:rPr>
              <a:t>Project </a:t>
            </a:r>
            <a:r>
              <a:rPr lang="tr-TR" sz="2700" dirty="0" err="1">
                <a:effectLst>
                  <a:outerShdw blurRad="50800" dist="38100" dir="2700000" algn="tl" rotWithShape="0">
                    <a:prstClr val="black">
                      <a:alpha val="40000"/>
                    </a:prstClr>
                  </a:outerShdw>
                </a:effectLst>
              </a:rPr>
              <a:t>Objective</a:t>
            </a:r>
            <a:endParaRPr lang="en-US" sz="2700" dirty="0">
              <a:effectLst>
                <a:outerShdw blurRad="50800" dist="38100" dir="2700000" algn="tl" rotWithShape="0">
                  <a:prstClr val="black">
                    <a:alpha val="40000"/>
                  </a:prstClr>
                </a:outerShdw>
              </a:effectLst>
            </a:endParaRPr>
          </a:p>
        </p:txBody>
      </p:sp>
      <p:sp>
        <p:nvSpPr>
          <p:cNvPr id="8" name="Dikdörtgen: Köşeleri Yuvarlatılmış 7">
            <a:extLst>
              <a:ext uri="{FF2B5EF4-FFF2-40B4-BE49-F238E27FC236}">
                <a16:creationId xmlns:a16="http://schemas.microsoft.com/office/drawing/2014/main" id="{49231CC7-AD53-4C2F-8D5A-D09CD65F6E63}"/>
              </a:ext>
            </a:extLst>
          </p:cNvPr>
          <p:cNvSpPr/>
          <p:nvPr/>
        </p:nvSpPr>
        <p:spPr>
          <a:xfrm>
            <a:off x="4101483" y="1931264"/>
            <a:ext cx="2752078" cy="852256"/>
          </a:xfrm>
          <a:prstGeom prst="roundRect">
            <a:avLst/>
          </a:prstGeom>
          <a:solidFill>
            <a:schemeClr val="bg1">
              <a:lumMod val="95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sz="2700" dirty="0">
                <a:effectLst>
                  <a:outerShdw blurRad="50800" dist="38100" dir="2700000" algn="tl" rotWithShape="0">
                    <a:prstClr val="black">
                      <a:alpha val="40000"/>
                    </a:prstClr>
                  </a:outerShdw>
                </a:effectLst>
              </a:rPr>
              <a:t>Project </a:t>
            </a:r>
            <a:r>
              <a:rPr lang="tr-TR" sz="2700" dirty="0" err="1">
                <a:effectLst>
                  <a:outerShdw blurRad="50800" dist="38100" dir="2700000" algn="tl" rotWithShape="0">
                    <a:prstClr val="black">
                      <a:alpha val="40000"/>
                    </a:prstClr>
                  </a:outerShdw>
                </a:effectLst>
              </a:rPr>
              <a:t>Purposes</a:t>
            </a:r>
            <a:endParaRPr lang="en-US" sz="2700" dirty="0">
              <a:effectLst>
                <a:outerShdw blurRad="50800" dist="38100" dir="2700000" algn="tl" rotWithShape="0">
                  <a:prstClr val="black">
                    <a:alpha val="40000"/>
                  </a:prstClr>
                </a:outerShdw>
              </a:effectLst>
            </a:endParaRPr>
          </a:p>
        </p:txBody>
      </p:sp>
      <p:graphicFrame>
        <p:nvGraphicFramePr>
          <p:cNvPr id="7" name="Diyagram 6">
            <a:extLst>
              <a:ext uri="{FF2B5EF4-FFF2-40B4-BE49-F238E27FC236}">
                <a16:creationId xmlns:a16="http://schemas.microsoft.com/office/drawing/2014/main" id="{D21D7EC1-51BB-4E3D-AF68-1B95FF88EEAC}"/>
              </a:ext>
            </a:extLst>
          </p:cNvPr>
          <p:cNvGraphicFramePr/>
          <p:nvPr>
            <p:extLst>
              <p:ext uri="{D42A27DB-BD31-4B8C-83A1-F6EECF244321}">
                <p14:modId xmlns:p14="http://schemas.microsoft.com/office/powerpoint/2010/main" val="3574513117"/>
              </p:ext>
            </p:extLst>
          </p:nvPr>
        </p:nvGraphicFramePr>
        <p:xfrm>
          <a:off x="5254101" y="3515911"/>
          <a:ext cx="5010951" cy="299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k: Aşağı 10">
            <a:extLst>
              <a:ext uri="{FF2B5EF4-FFF2-40B4-BE49-F238E27FC236}">
                <a16:creationId xmlns:a16="http://schemas.microsoft.com/office/drawing/2014/main" id="{7A86173B-C4B9-481F-ACBE-D14DF2A723C0}"/>
              </a:ext>
            </a:extLst>
          </p:cNvPr>
          <p:cNvSpPr/>
          <p:nvPr/>
        </p:nvSpPr>
        <p:spPr>
          <a:xfrm>
            <a:off x="5285446" y="1300262"/>
            <a:ext cx="384151" cy="52961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2" name="Ok: Aşağı 11">
            <a:extLst>
              <a:ext uri="{FF2B5EF4-FFF2-40B4-BE49-F238E27FC236}">
                <a16:creationId xmlns:a16="http://schemas.microsoft.com/office/drawing/2014/main" id="{1C66E158-D006-4E2B-B7FD-DF9FEDEF958A}"/>
              </a:ext>
            </a:extLst>
          </p:cNvPr>
          <p:cNvSpPr/>
          <p:nvPr/>
        </p:nvSpPr>
        <p:spPr>
          <a:xfrm>
            <a:off x="4269944" y="2950910"/>
            <a:ext cx="384151" cy="52961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graphicFrame>
        <p:nvGraphicFramePr>
          <p:cNvPr id="13" name="Diyagram 12">
            <a:extLst>
              <a:ext uri="{FF2B5EF4-FFF2-40B4-BE49-F238E27FC236}">
                <a16:creationId xmlns:a16="http://schemas.microsoft.com/office/drawing/2014/main" id="{A9194313-A346-4F47-82EA-945CF17C0D9B}"/>
              </a:ext>
            </a:extLst>
          </p:cNvPr>
          <p:cNvGraphicFramePr/>
          <p:nvPr>
            <p:extLst>
              <p:ext uri="{D42A27DB-BD31-4B8C-83A1-F6EECF244321}">
                <p14:modId xmlns:p14="http://schemas.microsoft.com/office/powerpoint/2010/main" val="2943524279"/>
              </p:ext>
            </p:extLst>
          </p:nvPr>
        </p:nvGraphicFramePr>
        <p:xfrm>
          <a:off x="1306564" y="3459421"/>
          <a:ext cx="4264174" cy="29956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Ok: Aşağı 13">
            <a:extLst>
              <a:ext uri="{FF2B5EF4-FFF2-40B4-BE49-F238E27FC236}">
                <a16:creationId xmlns:a16="http://schemas.microsoft.com/office/drawing/2014/main" id="{B2BAF8C4-5B01-4E1B-A743-3FAC942D05A0}"/>
              </a:ext>
            </a:extLst>
          </p:cNvPr>
          <p:cNvSpPr/>
          <p:nvPr/>
        </p:nvSpPr>
        <p:spPr>
          <a:xfrm>
            <a:off x="6334357" y="2883076"/>
            <a:ext cx="384151" cy="529614"/>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80000"/>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15" name="Line 86">
            <a:extLst>
              <a:ext uri="{FF2B5EF4-FFF2-40B4-BE49-F238E27FC236}">
                <a16:creationId xmlns:a16="http://schemas.microsoft.com/office/drawing/2014/main" id="{9C7FF7D1-BC35-4341-A8ED-7F55FBFFDF41}"/>
              </a:ext>
            </a:extLst>
          </p:cNvPr>
          <p:cNvSpPr>
            <a:spLocks noChangeShapeType="1"/>
          </p:cNvSpPr>
          <p:nvPr/>
        </p:nvSpPr>
        <p:spPr bwMode="auto">
          <a:xfrm>
            <a:off x="5461187" y="2785283"/>
            <a:ext cx="16334" cy="399531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93">
            <a:extLst>
              <a:ext uri="{FF2B5EF4-FFF2-40B4-BE49-F238E27FC236}">
                <a16:creationId xmlns:a16="http://schemas.microsoft.com/office/drawing/2014/main" id="{01D9885C-1D30-4CB0-A20E-501F69940650}"/>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550061" y="2876202"/>
            <a:ext cx="233838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88">
            <a:extLst>
              <a:ext uri="{FF2B5EF4-FFF2-40B4-BE49-F238E27FC236}">
                <a16:creationId xmlns:a16="http://schemas.microsoft.com/office/drawing/2014/main" id="{A457D209-1DF9-4DF3-AF3F-53EBAA3F4454}"/>
              </a:ext>
            </a:extLst>
          </p:cNvPr>
          <p:cNvSpPr txBox="1">
            <a:spLocks noChangeArrowheads="1"/>
          </p:cNvSpPr>
          <p:nvPr/>
        </p:nvSpPr>
        <p:spPr bwMode="auto">
          <a:xfrm>
            <a:off x="4254141" y="6493541"/>
            <a:ext cx="119971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SzTx/>
              <a:buFontTx/>
              <a:buNone/>
            </a:pPr>
            <a:r>
              <a:rPr kumimoji="0" lang="tr-TR" altLang="en-US" sz="1600" dirty="0">
                <a:solidFill>
                  <a:srgbClr val="FC0000"/>
                </a:solidFill>
              </a:rPr>
              <a:t>S</a:t>
            </a:r>
            <a:r>
              <a:rPr kumimoji="0" lang="en-GB" altLang="en-US" sz="1600" dirty="0" err="1">
                <a:solidFill>
                  <a:srgbClr val="FC0000"/>
                </a:solidFill>
              </a:rPr>
              <a:t>trategy</a:t>
            </a:r>
            <a:r>
              <a:rPr kumimoji="0" lang="tr-TR" altLang="en-US" sz="1600" dirty="0">
                <a:solidFill>
                  <a:srgbClr val="FC0000"/>
                </a:solidFill>
              </a:rPr>
              <a:t> 1</a:t>
            </a:r>
            <a:endParaRPr kumimoji="0" lang="en-GB" altLang="en-US" sz="1600" dirty="0">
              <a:solidFill>
                <a:srgbClr val="FC0000"/>
              </a:solidFill>
            </a:endParaRPr>
          </a:p>
        </p:txBody>
      </p:sp>
      <p:sp>
        <p:nvSpPr>
          <p:cNvPr id="18" name="Text Box 88">
            <a:extLst>
              <a:ext uri="{FF2B5EF4-FFF2-40B4-BE49-F238E27FC236}">
                <a16:creationId xmlns:a16="http://schemas.microsoft.com/office/drawing/2014/main" id="{4BB172D0-E184-4EE4-8C13-B936CD43EC7A}"/>
              </a:ext>
            </a:extLst>
          </p:cNvPr>
          <p:cNvSpPr txBox="1">
            <a:spLocks noChangeArrowheads="1"/>
          </p:cNvSpPr>
          <p:nvPr/>
        </p:nvSpPr>
        <p:spPr bwMode="auto">
          <a:xfrm>
            <a:off x="5523644" y="6475533"/>
            <a:ext cx="119971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SzTx/>
              <a:buFontTx/>
              <a:buNone/>
            </a:pPr>
            <a:r>
              <a:rPr kumimoji="0" lang="tr-TR" altLang="en-US" sz="1600" dirty="0">
                <a:solidFill>
                  <a:srgbClr val="FC0000"/>
                </a:solidFill>
              </a:rPr>
              <a:t>S</a:t>
            </a:r>
            <a:r>
              <a:rPr kumimoji="0" lang="en-GB" altLang="en-US" sz="1600" dirty="0" err="1">
                <a:solidFill>
                  <a:srgbClr val="FC0000"/>
                </a:solidFill>
              </a:rPr>
              <a:t>trategy</a:t>
            </a:r>
            <a:r>
              <a:rPr kumimoji="0" lang="tr-TR" altLang="en-US" sz="1600" dirty="0">
                <a:solidFill>
                  <a:srgbClr val="FC0000"/>
                </a:solidFill>
              </a:rPr>
              <a:t> 2</a:t>
            </a:r>
            <a:endParaRPr kumimoji="0" lang="en-GB" altLang="en-US" sz="1600" dirty="0">
              <a:solidFill>
                <a:srgbClr val="FC0000"/>
              </a:solidFill>
            </a:endParaRPr>
          </a:p>
        </p:txBody>
      </p:sp>
      <p:sp>
        <p:nvSpPr>
          <p:cNvPr id="4" name="Dikdörtgen 3">
            <a:extLst>
              <a:ext uri="{FF2B5EF4-FFF2-40B4-BE49-F238E27FC236}">
                <a16:creationId xmlns:a16="http://schemas.microsoft.com/office/drawing/2014/main" id="{37A050DD-A29B-4E8F-936A-4FA89E5C17DD}"/>
              </a:ext>
            </a:extLst>
          </p:cNvPr>
          <p:cNvSpPr/>
          <p:nvPr/>
        </p:nvSpPr>
        <p:spPr>
          <a:xfrm>
            <a:off x="7759576" y="2391428"/>
            <a:ext cx="2370392" cy="461665"/>
          </a:xfrm>
          <a:prstGeom prst="rect">
            <a:avLst/>
          </a:prstGeom>
        </p:spPr>
        <p:txBody>
          <a:bodyPr wrap="none">
            <a:spAutoFit/>
          </a:bodyPr>
          <a:lstStyle/>
          <a:p>
            <a:pPr eaLnBrk="0" hangingPunct="0">
              <a:spcBef>
                <a:spcPct val="50000"/>
              </a:spcBef>
              <a:buSzTx/>
              <a:buFontTx/>
              <a:buNone/>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CHOSEN PATH</a:t>
            </a:r>
          </a:p>
        </p:txBody>
      </p:sp>
      <p:pic>
        <p:nvPicPr>
          <p:cNvPr id="43010" name="Picture 2" descr="Image result for my way image">
            <a:extLst>
              <a:ext uri="{FF2B5EF4-FFF2-40B4-BE49-F238E27FC236}">
                <a16:creationId xmlns:a16="http://schemas.microsoft.com/office/drawing/2014/main" id="{85FB39E0-137B-4D66-AE6E-F7FB64EC3BD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05087" y="2680347"/>
            <a:ext cx="2224881" cy="9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35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476971" y="1860547"/>
            <a:ext cx="11100513" cy="3046988"/>
          </a:xfrm>
          <a:prstGeom prst="rect">
            <a:avLst/>
          </a:prstGeom>
        </p:spPr>
        <p:txBody>
          <a:bodyPr wrap="square">
            <a:spAutoFit/>
          </a:bodyPr>
          <a:lstStyle/>
          <a:p>
            <a:pPr algn="just"/>
            <a:r>
              <a:rPr lang="en-US" sz="2400" dirty="0"/>
              <a:t>As Objectives Tree, there are many problems and potential solutions (objectives) for these. How does one choose which problems the project will focus upon and address?</a:t>
            </a:r>
            <a:endParaRPr lang="tr-TR" sz="2400" dirty="0"/>
          </a:p>
          <a:p>
            <a:pPr marL="285750" indent="-285750" algn="just">
              <a:buFont typeface="Wingdings" panose="05000000000000000000" pitchFamily="2" charset="2"/>
              <a:buChar char="Ø"/>
            </a:pPr>
            <a:endParaRPr lang="tr-TR" sz="2400" dirty="0"/>
          </a:p>
          <a:p>
            <a:pPr algn="just"/>
            <a:r>
              <a:rPr lang="en-US" sz="2400" dirty="0"/>
              <a:t>It </a:t>
            </a:r>
            <a:r>
              <a:rPr lang="en-US" sz="2400" dirty="0" smtClean="0"/>
              <a:t>emphasizes </a:t>
            </a:r>
            <a:r>
              <a:rPr lang="en-US" sz="2400" dirty="0"/>
              <a:t>the need to </a:t>
            </a:r>
            <a:r>
              <a:rPr lang="en-US" sz="2400" dirty="0" smtClean="0"/>
              <a:t>prioritize, </a:t>
            </a:r>
            <a:r>
              <a:rPr lang="en-US" sz="2400" dirty="0"/>
              <a:t>and arises from the principle that one project cannot solve all problems. The Strategy Analysis allows for consideration of the different ways that a project can address parts of a problem.</a:t>
            </a:r>
            <a:endParaRPr lang="tr-TR" sz="2400" dirty="0"/>
          </a:p>
          <a:p>
            <a:pPr marL="285750" indent="-285750" algn="just">
              <a:buFont typeface="Wingdings" panose="05000000000000000000" pitchFamily="2" charset="2"/>
              <a:buChar char="Ø"/>
            </a:pPr>
            <a:endParaRPr lang="tr-TR" sz="2400" dirty="0"/>
          </a:p>
          <a:p>
            <a:pPr marL="285750" indent="-285750" algn="just">
              <a:buFont typeface="Wingdings" panose="05000000000000000000" pitchFamily="2" charset="2"/>
              <a:buChar char="Ø"/>
            </a:pPr>
            <a:endParaRPr lang="en-US" sz="24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1" y="316532"/>
            <a:ext cx="3397188" cy="553998"/>
          </a:xfrm>
          <a:prstGeom prst="rect">
            <a:avLst/>
          </a:prstGeom>
        </p:spPr>
        <p:txBody>
          <a:bodyPr wrap="square">
            <a:spAutoFit/>
          </a:bodyPr>
          <a:lstStyle/>
          <a:p>
            <a:r>
              <a:rPr lang="en-US" sz="3000" b="1" i="1" dirty="0">
                <a:latin typeface="StoneSerif"/>
              </a:rPr>
              <a:t>Strategy </a:t>
            </a:r>
            <a:r>
              <a:rPr lang="en-US" sz="3000" b="1" i="1" dirty="0" smtClean="0">
                <a:latin typeface="StoneSerif"/>
              </a:rPr>
              <a:t>Analysis</a:t>
            </a:r>
            <a:r>
              <a:rPr lang="en-GB" sz="3000" b="1" i="1" dirty="0" smtClean="0">
                <a:latin typeface="StoneSerif"/>
              </a:rPr>
              <a:t> </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44118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84230" y="1155094"/>
            <a:ext cx="11315511" cy="4832092"/>
          </a:xfrm>
          <a:prstGeom prst="rect">
            <a:avLst/>
          </a:prstGeom>
        </p:spPr>
        <p:txBody>
          <a:bodyPr wrap="square">
            <a:spAutoFit/>
          </a:bodyPr>
          <a:lstStyle/>
          <a:p>
            <a:pPr algn="just"/>
            <a:r>
              <a:rPr lang="en-US" sz="2200" dirty="0"/>
              <a:t>The type of questions that need to be asked and answered at this stage might</a:t>
            </a:r>
          </a:p>
          <a:p>
            <a:pPr algn="just"/>
            <a:r>
              <a:rPr lang="en-US" sz="2200" dirty="0"/>
              <a:t>include:</a:t>
            </a:r>
          </a:p>
          <a:p>
            <a:pPr marL="342900" indent="-342900" algn="just">
              <a:buFont typeface="Arial" panose="020B0604020202020204" pitchFamily="34" charset="0"/>
              <a:buChar char="•"/>
            </a:pPr>
            <a:r>
              <a:rPr lang="en-US" sz="2200" dirty="0" smtClean="0"/>
              <a:t>Should </a:t>
            </a:r>
            <a:r>
              <a:rPr lang="en-US" sz="2200" dirty="0"/>
              <a:t>all the identified problems and/or objectives be tackled, or a selected few?</a:t>
            </a:r>
          </a:p>
          <a:p>
            <a:pPr marL="342900" indent="-342900" algn="just">
              <a:buFont typeface="Arial" panose="020B0604020202020204" pitchFamily="34" charset="0"/>
              <a:buChar char="•"/>
            </a:pPr>
            <a:r>
              <a:rPr lang="en-US" sz="2200" dirty="0" smtClean="0"/>
              <a:t>What </a:t>
            </a:r>
            <a:r>
              <a:rPr lang="en-US" sz="2200" dirty="0"/>
              <a:t>are the positive opportunities that can be built on (</a:t>
            </a:r>
            <a:r>
              <a:rPr lang="en-US" sz="2200" dirty="0" err="1"/>
              <a:t>i.e</a:t>
            </a:r>
            <a:r>
              <a:rPr lang="en-US" sz="2200" dirty="0"/>
              <a:t> from the SWOT analysis)?</a:t>
            </a:r>
          </a:p>
          <a:p>
            <a:pPr marL="342900" indent="-342900" algn="just">
              <a:buFont typeface="Arial" panose="020B0604020202020204" pitchFamily="34" charset="0"/>
              <a:buChar char="•"/>
            </a:pPr>
            <a:r>
              <a:rPr lang="en-US" sz="2200" dirty="0" smtClean="0"/>
              <a:t>What </a:t>
            </a:r>
            <a:r>
              <a:rPr lang="en-US" sz="2200" dirty="0"/>
              <a:t>is the combination of interventions that are most likely to bring about the </a:t>
            </a:r>
            <a:r>
              <a:rPr lang="en-US" sz="2200" dirty="0" smtClean="0"/>
              <a:t>desired results </a:t>
            </a:r>
            <a:r>
              <a:rPr lang="en-US" sz="2200" dirty="0"/>
              <a:t>and promote sustainability of benefits?</a:t>
            </a:r>
          </a:p>
          <a:p>
            <a:pPr marL="342900" indent="-342900" algn="just">
              <a:buFont typeface="Arial" panose="020B0604020202020204" pitchFamily="34" charset="0"/>
              <a:buChar char="•"/>
            </a:pPr>
            <a:r>
              <a:rPr lang="en-US" sz="2200" dirty="0" smtClean="0"/>
              <a:t>How </a:t>
            </a:r>
            <a:r>
              <a:rPr lang="en-US" sz="2200" dirty="0"/>
              <a:t>is local ownership of the project best supported, including development of </a:t>
            </a:r>
            <a:r>
              <a:rPr lang="en-US" sz="2200" dirty="0" smtClean="0"/>
              <a:t>the capacity </a:t>
            </a:r>
            <a:r>
              <a:rPr lang="en-US" sz="2200" dirty="0"/>
              <a:t>of local institutions?</a:t>
            </a:r>
          </a:p>
          <a:p>
            <a:pPr marL="342900" indent="-342900" algn="just">
              <a:buFont typeface="Arial" panose="020B0604020202020204" pitchFamily="34" charset="0"/>
              <a:buChar char="•"/>
            </a:pPr>
            <a:r>
              <a:rPr lang="en-US" sz="2200" dirty="0" smtClean="0"/>
              <a:t>What </a:t>
            </a:r>
            <a:r>
              <a:rPr lang="en-US" sz="2200" dirty="0"/>
              <a:t>are the likely capital and recurrent costs implications of different </a:t>
            </a:r>
            <a:r>
              <a:rPr lang="en-US" sz="2200" dirty="0" smtClean="0"/>
              <a:t>possible interventions</a:t>
            </a:r>
            <a:r>
              <a:rPr lang="en-US" sz="2200" dirty="0"/>
              <a:t>, and what can realistically be afforded?</a:t>
            </a:r>
          </a:p>
          <a:p>
            <a:pPr marL="342900" indent="-342900" algn="just">
              <a:buFont typeface="Arial" panose="020B0604020202020204" pitchFamily="34" charset="0"/>
              <a:buChar char="•"/>
            </a:pPr>
            <a:r>
              <a:rPr lang="en-US" sz="2200" dirty="0" smtClean="0"/>
              <a:t>What </a:t>
            </a:r>
            <a:r>
              <a:rPr lang="en-US" sz="2200" dirty="0"/>
              <a:t>is the most cost effective option(s)?</a:t>
            </a:r>
          </a:p>
          <a:p>
            <a:pPr marL="342900" indent="-342900" algn="just">
              <a:buFont typeface="Arial" panose="020B0604020202020204" pitchFamily="34" charset="0"/>
              <a:buChar char="•"/>
            </a:pPr>
            <a:r>
              <a:rPr lang="en-US" sz="2200" dirty="0" smtClean="0"/>
              <a:t>Which </a:t>
            </a:r>
            <a:r>
              <a:rPr lang="en-US" sz="2200" dirty="0"/>
              <a:t>strategy will impact most positively on addressing the needs of the poor and </a:t>
            </a:r>
            <a:r>
              <a:rPr lang="en-US" sz="2200" dirty="0" smtClean="0"/>
              <a:t>other identified </a:t>
            </a:r>
            <a:r>
              <a:rPr lang="en-US" sz="2200" dirty="0"/>
              <a:t>vulnerable groups?</a:t>
            </a:r>
          </a:p>
          <a:p>
            <a:pPr marL="342900" indent="-342900" algn="just">
              <a:buFont typeface="Arial" panose="020B0604020202020204" pitchFamily="34" charset="0"/>
              <a:buChar char="•"/>
            </a:pPr>
            <a:r>
              <a:rPr lang="en-US" sz="2200" dirty="0" smtClean="0"/>
              <a:t>How </a:t>
            </a:r>
            <a:r>
              <a:rPr lang="en-US" sz="2200" dirty="0"/>
              <a:t>can potential negative environmental impacts best be mitigated or avoided?</a:t>
            </a:r>
          </a:p>
        </p:txBody>
      </p:sp>
      <p:sp>
        <p:nvSpPr>
          <p:cNvPr id="7" name="Dikdörtgen 6">
            <a:extLst>
              <a:ext uri="{FF2B5EF4-FFF2-40B4-BE49-F238E27FC236}">
                <a16:creationId xmlns:a16="http://schemas.microsoft.com/office/drawing/2014/main" id="{8E05EE59-3C80-4D45-A897-AAB84CD9B2D2}"/>
              </a:ext>
            </a:extLst>
          </p:cNvPr>
          <p:cNvSpPr/>
          <p:nvPr/>
        </p:nvSpPr>
        <p:spPr>
          <a:xfrm>
            <a:off x="1324991" y="316532"/>
            <a:ext cx="3397188" cy="553998"/>
          </a:xfrm>
          <a:prstGeom prst="rect">
            <a:avLst/>
          </a:prstGeom>
        </p:spPr>
        <p:txBody>
          <a:bodyPr wrap="square">
            <a:spAutoFit/>
          </a:bodyPr>
          <a:lstStyle/>
          <a:p>
            <a:r>
              <a:rPr lang="en-US" sz="3000" b="1" i="1" dirty="0">
                <a:latin typeface="StoneSerif"/>
              </a:rPr>
              <a:t>Strategy </a:t>
            </a:r>
            <a:r>
              <a:rPr lang="en-US" sz="3000" b="1" i="1" dirty="0" smtClean="0">
                <a:latin typeface="StoneSerif"/>
              </a:rPr>
              <a:t>Analysis</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2569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13934" y="1504337"/>
            <a:ext cx="11208773" cy="4893647"/>
          </a:xfrm>
          <a:prstGeom prst="rect">
            <a:avLst/>
          </a:prstGeom>
        </p:spPr>
        <p:txBody>
          <a:bodyPr wrap="square">
            <a:spAutoFit/>
          </a:bodyPr>
          <a:lstStyle/>
          <a:p>
            <a:pPr algn="just"/>
            <a:r>
              <a:rPr lang="en-US" sz="2400" dirty="0"/>
              <a:t>Criteria that can be used to guide a choice include:</a:t>
            </a:r>
          </a:p>
          <a:p>
            <a:pPr marL="342900" indent="-342900" algn="just">
              <a:buFont typeface="Arial" panose="020B0604020202020204" pitchFamily="34" charset="0"/>
              <a:buChar char="•"/>
            </a:pPr>
            <a:r>
              <a:rPr lang="en-US" sz="2400" dirty="0"/>
              <a:t>Priorities of and attractiveness to target groups, including time perspective of benefits</a:t>
            </a:r>
          </a:p>
          <a:p>
            <a:pPr marL="342900" indent="-342900" algn="just">
              <a:buFont typeface="Arial" panose="020B0604020202020204" pitchFamily="34" charset="0"/>
              <a:buChar char="•"/>
            </a:pPr>
            <a:r>
              <a:rPr lang="en-US" sz="2400" dirty="0"/>
              <a:t>Resource availability:</a:t>
            </a:r>
          </a:p>
          <a:p>
            <a:pPr marL="1200150" lvl="2" indent="-285750" algn="just">
              <a:buFont typeface="Wingdings" panose="05000000000000000000" pitchFamily="2" charset="2"/>
              <a:buChar char="Ø"/>
            </a:pPr>
            <a:r>
              <a:rPr lang="en-US" sz="2400" dirty="0"/>
              <a:t>funds</a:t>
            </a:r>
          </a:p>
          <a:p>
            <a:pPr marL="1200150" lvl="2" indent="-285750" algn="just">
              <a:buFont typeface="Wingdings" panose="05000000000000000000" pitchFamily="2" charset="2"/>
              <a:buChar char="Ø"/>
            </a:pPr>
            <a:r>
              <a:rPr lang="en-US" sz="2400" dirty="0"/>
              <a:t>expertise required / available</a:t>
            </a:r>
          </a:p>
          <a:p>
            <a:pPr marL="342900" indent="-342900" algn="just">
              <a:buFont typeface="Arial" panose="020B0604020202020204" pitchFamily="34" charset="0"/>
              <a:buChar char="•"/>
            </a:pPr>
            <a:r>
              <a:rPr lang="en-US" sz="2400" dirty="0"/>
              <a:t>Existing potentials and capacities (of target group/s)</a:t>
            </a:r>
          </a:p>
          <a:p>
            <a:pPr marL="342900" indent="-342900" algn="just">
              <a:buFont typeface="Arial" panose="020B0604020202020204" pitchFamily="34" charset="0"/>
              <a:buChar char="•"/>
            </a:pPr>
            <a:r>
              <a:rPr lang="en-US" sz="2400" dirty="0"/>
              <a:t>Relevance for sector / agreed strategy between EC and partner country and relevance for contribution to overarching policy objectives</a:t>
            </a:r>
          </a:p>
          <a:p>
            <a:pPr marL="342900" indent="-342900" algn="just">
              <a:buFont typeface="Arial" panose="020B0604020202020204" pitchFamily="34" charset="0"/>
              <a:buChar char="•"/>
            </a:pPr>
            <a:r>
              <a:rPr lang="en-US" sz="2400" dirty="0"/>
              <a:t>Relationship and complementarity with other action</a:t>
            </a:r>
          </a:p>
          <a:p>
            <a:pPr marL="342900" indent="-342900" algn="just">
              <a:buFont typeface="Arial" panose="020B0604020202020204" pitchFamily="34" charset="0"/>
              <a:buChar char="•"/>
            </a:pPr>
            <a:r>
              <a:rPr lang="en-US" sz="2400" dirty="0"/>
              <a:t>Social acceptability</a:t>
            </a:r>
          </a:p>
          <a:p>
            <a:pPr marL="342900" indent="-342900" algn="just">
              <a:buFont typeface="Arial" panose="020B0604020202020204" pitchFamily="34" charset="0"/>
              <a:buChar char="•"/>
            </a:pPr>
            <a:r>
              <a:rPr lang="en-US" sz="2400" dirty="0"/>
              <a:t>Contribution to reduction of inequalities (e.g. gender)</a:t>
            </a:r>
          </a:p>
          <a:p>
            <a:pPr marL="342900" indent="-342900" algn="just">
              <a:buFont typeface="Arial" panose="020B0604020202020204" pitchFamily="34" charset="0"/>
              <a:buChar char="•"/>
            </a:pPr>
            <a:r>
              <a:rPr lang="en-US" sz="2400" dirty="0"/>
              <a:t>Urgency</a:t>
            </a:r>
            <a:endParaRPr lang="tr-TR" sz="2400" dirty="0"/>
          </a:p>
          <a:p>
            <a:pPr marL="285750" indent="-285750" algn="just">
              <a:buFont typeface="Wingdings" panose="05000000000000000000" pitchFamily="2" charset="2"/>
              <a:buChar char="Ø"/>
            </a:pPr>
            <a:endParaRPr lang="en-US" sz="24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1" y="316532"/>
            <a:ext cx="3397188" cy="553998"/>
          </a:xfrm>
          <a:prstGeom prst="rect">
            <a:avLst/>
          </a:prstGeom>
        </p:spPr>
        <p:txBody>
          <a:bodyPr wrap="square">
            <a:spAutoFit/>
          </a:bodyPr>
          <a:lstStyle/>
          <a:p>
            <a:r>
              <a:rPr lang="en-US" sz="3000" b="1" i="1" dirty="0">
                <a:latin typeface="StoneSerif"/>
              </a:rPr>
              <a:t>Strategy </a:t>
            </a:r>
            <a:r>
              <a:rPr lang="en-US" sz="3000" b="1" i="1" dirty="0" smtClean="0">
                <a:latin typeface="StoneSerif"/>
              </a:rPr>
              <a:t>Analysis</a:t>
            </a:r>
            <a:r>
              <a:rPr lang="en-GB" sz="3000" b="1" i="1" dirty="0" smtClean="0">
                <a:latin typeface="StoneSerif"/>
              </a:rPr>
              <a:t> </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34508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13934" y="1504337"/>
            <a:ext cx="11208773" cy="5262979"/>
          </a:xfrm>
          <a:prstGeom prst="rect">
            <a:avLst/>
          </a:prstGeom>
        </p:spPr>
        <p:txBody>
          <a:bodyPr wrap="square">
            <a:spAutoFit/>
          </a:bodyPr>
          <a:lstStyle/>
          <a:p>
            <a:pPr algn="just"/>
            <a:endParaRPr lang="en-US" sz="2400" dirty="0" smtClean="0"/>
          </a:p>
          <a:p>
            <a:pPr algn="just">
              <a:lnSpc>
                <a:spcPct val="150000"/>
              </a:lnSpc>
            </a:pPr>
            <a:r>
              <a:rPr lang="en-US" sz="2400" dirty="0" smtClean="0"/>
              <a:t>Define methodology for project actions:</a:t>
            </a:r>
          </a:p>
          <a:p>
            <a:pPr marL="342900" indent="-342900" algn="just">
              <a:lnSpc>
                <a:spcPct val="150000"/>
              </a:lnSpc>
              <a:buFont typeface="Wingdings" pitchFamily="2" charset="2"/>
              <a:buChar char="Ø"/>
            </a:pPr>
            <a:r>
              <a:rPr lang="en-US" sz="2400" dirty="0"/>
              <a:t>“Ex-ante assessment methodology for financial instruments in the 2014-2020 programming period” </a:t>
            </a:r>
          </a:p>
          <a:p>
            <a:pPr marL="342900" indent="-342900" algn="just">
              <a:lnSpc>
                <a:spcPct val="150000"/>
              </a:lnSpc>
              <a:buFont typeface="Wingdings" pitchFamily="2" charset="2"/>
              <a:buChar char="Ø"/>
            </a:pPr>
            <a:r>
              <a:rPr lang="en-US" sz="2400" dirty="0" smtClean="0"/>
              <a:t>EC </a:t>
            </a:r>
            <a:r>
              <a:rPr lang="en-US" sz="2400" dirty="0"/>
              <a:t>twining manual defines several key steps for implementation of twinning </a:t>
            </a:r>
            <a:r>
              <a:rPr lang="en-US" sz="2400" dirty="0" err="1" smtClean="0"/>
              <a:t>programmes</a:t>
            </a:r>
            <a:endParaRPr lang="en-US" sz="2400" dirty="0" smtClean="0"/>
          </a:p>
          <a:p>
            <a:pPr marL="342900" indent="-342900" algn="just">
              <a:lnSpc>
                <a:spcPct val="150000"/>
              </a:lnSpc>
              <a:buFont typeface="Wingdings" pitchFamily="2" charset="2"/>
              <a:buChar char="Ø"/>
            </a:pPr>
            <a:r>
              <a:rPr lang="en-US" sz="2400" dirty="0" smtClean="0"/>
              <a:t>The </a:t>
            </a:r>
            <a:r>
              <a:rPr lang="en-US" sz="2400" dirty="0"/>
              <a:t>structure of the investment readiness </a:t>
            </a:r>
            <a:r>
              <a:rPr lang="en-US" sz="2400" dirty="0" err="1"/>
              <a:t>programme</a:t>
            </a:r>
            <a:r>
              <a:rPr lang="en-US" sz="2400" dirty="0"/>
              <a:t> should be based on the model developed by Colin Mason and Jennifer Kwok (2010</a:t>
            </a:r>
            <a:r>
              <a:rPr lang="en-US" sz="2400" dirty="0" smtClean="0"/>
              <a:t>)</a:t>
            </a:r>
          </a:p>
          <a:p>
            <a:pPr algn="just">
              <a:lnSpc>
                <a:spcPct val="150000"/>
              </a:lnSpc>
            </a:pPr>
            <a:r>
              <a:rPr lang="en-US" sz="2400" dirty="0" smtClean="0">
                <a:solidFill>
                  <a:srgbClr val="002060"/>
                </a:solidFill>
              </a:rPr>
              <a:t>If possible, </a:t>
            </a:r>
            <a:r>
              <a:rPr lang="en-US" sz="2400" dirty="0">
                <a:solidFill>
                  <a:srgbClr val="002060"/>
                </a:solidFill>
              </a:rPr>
              <a:t>follow up on the results of previous </a:t>
            </a:r>
            <a:r>
              <a:rPr lang="en-US" sz="2400" dirty="0" smtClean="0">
                <a:solidFill>
                  <a:srgbClr val="002060"/>
                </a:solidFill>
              </a:rPr>
              <a:t>EU </a:t>
            </a:r>
            <a:r>
              <a:rPr lang="en-US" sz="2400" dirty="0">
                <a:solidFill>
                  <a:srgbClr val="002060"/>
                </a:solidFill>
              </a:rPr>
              <a:t>funded </a:t>
            </a:r>
            <a:r>
              <a:rPr lang="en-US" sz="2400" dirty="0" smtClean="0">
                <a:solidFill>
                  <a:srgbClr val="002060"/>
                </a:solidFill>
              </a:rPr>
              <a:t>projects or initiatives</a:t>
            </a:r>
          </a:p>
          <a:p>
            <a:pPr marL="342900" indent="-342900" algn="just">
              <a:buFont typeface="Wingdings" pitchFamily="2" charset="2"/>
              <a:buChar char="Ø"/>
            </a:pPr>
            <a:endParaRPr lang="en-US" sz="24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7453249" cy="553998"/>
          </a:xfrm>
          <a:prstGeom prst="rect">
            <a:avLst/>
          </a:prstGeom>
          <a:solidFill>
            <a:schemeClr val="accent5">
              <a:lumMod val="40000"/>
              <a:lumOff val="60000"/>
            </a:schemeClr>
          </a:solidFill>
        </p:spPr>
        <p:txBody>
          <a:bodyPr wrap="square">
            <a:spAutoFit/>
          </a:bodyPr>
          <a:lstStyle/>
          <a:p>
            <a:r>
              <a:rPr lang="en-US" sz="3000" b="1" i="1" dirty="0">
                <a:latin typeface="StoneSerif"/>
              </a:rPr>
              <a:t>Strategy </a:t>
            </a:r>
            <a:r>
              <a:rPr lang="en-US" sz="3000" b="1" i="1" dirty="0" smtClean="0">
                <a:latin typeface="StoneSerif"/>
              </a:rPr>
              <a:t>Analysis - Methodology</a:t>
            </a:r>
            <a:r>
              <a:rPr lang="en-GB" sz="3000" b="1" i="1" dirty="0" smtClean="0">
                <a:latin typeface="StoneSerif"/>
              </a:rPr>
              <a:t> </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581218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7EFB3F5-B5D6-4BDD-80AB-2B07CAF84676}"/>
              </a:ext>
            </a:extLst>
          </p:cNvPr>
          <p:cNvSpPr/>
          <p:nvPr/>
        </p:nvSpPr>
        <p:spPr>
          <a:xfrm>
            <a:off x="256492" y="512817"/>
            <a:ext cx="11752118" cy="5955476"/>
          </a:xfrm>
          <a:prstGeom prst="rect">
            <a:avLst/>
          </a:prstGeom>
        </p:spPr>
        <p:txBody>
          <a:bodyPr wrap="square">
            <a:spAutoFit/>
          </a:bodyPr>
          <a:lstStyle/>
          <a:p>
            <a:pPr algn="just"/>
            <a:r>
              <a:rPr lang="en-US" sz="2200" dirty="0"/>
              <a:t>A </a:t>
            </a:r>
            <a:r>
              <a:rPr lang="en-US" sz="2200" b="1" dirty="0"/>
              <a:t>grant guideline</a:t>
            </a:r>
            <a:r>
              <a:rPr lang="en-US" sz="2200" dirty="0"/>
              <a:t> usually includes:</a:t>
            </a:r>
          </a:p>
          <a:p>
            <a:pPr marL="342900" indent="-342900" algn="just">
              <a:buFont typeface="Wingdings" panose="05000000000000000000" pitchFamily="2" charset="2"/>
              <a:buChar char="§"/>
            </a:pPr>
            <a:endParaRPr lang="en-US" sz="2300" dirty="0"/>
          </a:p>
          <a:p>
            <a:pPr marL="342900" indent="-342900" algn="just">
              <a:spcAft>
                <a:spcPts val="600"/>
              </a:spcAft>
              <a:buFont typeface="Arial" panose="020B0604020202020204" pitchFamily="34" charset="0"/>
              <a:buChar char="•"/>
            </a:pPr>
            <a:r>
              <a:rPr lang="en-US" sz="2200" dirty="0"/>
              <a:t>The </a:t>
            </a:r>
            <a:r>
              <a:rPr lang="en-US" sz="2200" b="1" dirty="0"/>
              <a:t>current status </a:t>
            </a:r>
            <a:r>
              <a:rPr lang="en-US" sz="2200" dirty="0"/>
              <a:t>of the grant scheme, the </a:t>
            </a:r>
            <a:r>
              <a:rPr lang="en-US" sz="2200" b="1" dirty="0"/>
              <a:t>reason </a:t>
            </a:r>
            <a:r>
              <a:rPr lang="en-US" sz="2200" dirty="0"/>
              <a:t>that the grant scheme was opened, and what </a:t>
            </a:r>
            <a:r>
              <a:rPr lang="en-US" sz="2200" b="1" dirty="0"/>
              <a:t>problems are required to be solved </a:t>
            </a:r>
            <a:r>
              <a:rPr lang="en-US" sz="2200" dirty="0"/>
              <a:t>through the projects</a:t>
            </a:r>
          </a:p>
          <a:p>
            <a:pPr marL="342900" indent="-342900" algn="just">
              <a:spcAft>
                <a:spcPts val="600"/>
              </a:spcAft>
              <a:buFont typeface="Arial" panose="020B0604020202020204" pitchFamily="34" charset="0"/>
              <a:buChar char="•"/>
            </a:pPr>
            <a:r>
              <a:rPr lang="en-US" sz="2200" b="1" dirty="0"/>
              <a:t>Objectives of the specific programme and priority areas</a:t>
            </a:r>
          </a:p>
          <a:p>
            <a:pPr marL="342900" indent="-342900" algn="just">
              <a:spcAft>
                <a:spcPts val="600"/>
              </a:spcAft>
              <a:buFont typeface="Arial" panose="020B0604020202020204" pitchFamily="34" charset="0"/>
              <a:buChar char="•"/>
            </a:pPr>
            <a:r>
              <a:rPr lang="en-US" sz="2200" dirty="0"/>
              <a:t>Upper and lower limits of the amount and rates of </a:t>
            </a:r>
            <a:r>
              <a:rPr lang="en-US" sz="2200" b="1" dirty="0"/>
              <a:t>financial assistance </a:t>
            </a:r>
            <a:r>
              <a:rPr lang="en-US" sz="2200" dirty="0"/>
              <a:t>to be provided under the Programme</a:t>
            </a:r>
          </a:p>
          <a:p>
            <a:pPr marL="342900" indent="-342900" algn="just">
              <a:spcAft>
                <a:spcPts val="600"/>
              </a:spcAft>
              <a:buFont typeface="Arial" panose="020B0604020202020204" pitchFamily="34" charset="0"/>
              <a:buChar char="•"/>
            </a:pPr>
            <a:r>
              <a:rPr lang="en-US" sz="2200" b="1" dirty="0"/>
              <a:t>Eligibility requirements </a:t>
            </a:r>
            <a:r>
              <a:rPr lang="en-US" sz="2200" dirty="0"/>
              <a:t>for Applicants (Leaders) and Partners </a:t>
            </a:r>
          </a:p>
          <a:p>
            <a:pPr marL="342900" indent="-342900" algn="just">
              <a:spcAft>
                <a:spcPts val="600"/>
              </a:spcAft>
              <a:buFont typeface="Arial" panose="020B0604020202020204" pitchFamily="34" charset="0"/>
              <a:buChar char="•"/>
            </a:pPr>
            <a:r>
              <a:rPr lang="en-US" sz="2200" dirty="0"/>
              <a:t>Implementation </a:t>
            </a:r>
            <a:r>
              <a:rPr lang="en-US" sz="2200" b="1" dirty="0"/>
              <a:t>period</a:t>
            </a:r>
            <a:r>
              <a:rPr lang="en-US" sz="2200" dirty="0"/>
              <a:t> of the grant projects</a:t>
            </a:r>
          </a:p>
          <a:p>
            <a:pPr marL="342900" indent="-342900" algn="just">
              <a:spcAft>
                <a:spcPts val="600"/>
              </a:spcAft>
              <a:buFont typeface="Arial" panose="020B0604020202020204" pitchFamily="34" charset="0"/>
              <a:buChar char="•"/>
            </a:pPr>
            <a:r>
              <a:rPr lang="en-US" sz="2200" b="1" dirty="0"/>
              <a:t>Project types and activities </a:t>
            </a:r>
            <a:r>
              <a:rPr lang="en-US" sz="2200" dirty="0"/>
              <a:t>to be supported together with the activities not supported</a:t>
            </a:r>
          </a:p>
          <a:p>
            <a:pPr marL="342900" indent="-342900" algn="just">
              <a:spcAft>
                <a:spcPts val="600"/>
              </a:spcAft>
              <a:buFont typeface="Arial" panose="020B0604020202020204" pitchFamily="34" charset="0"/>
              <a:buChar char="•"/>
            </a:pPr>
            <a:r>
              <a:rPr lang="en-US" sz="2200" dirty="0"/>
              <a:t>In which </a:t>
            </a:r>
            <a:r>
              <a:rPr lang="en-US" sz="2200" b="1" dirty="0"/>
              <a:t>countries,  regions and provinces </a:t>
            </a:r>
            <a:r>
              <a:rPr lang="en-US" sz="2200" dirty="0"/>
              <a:t>the projects can be implemented</a:t>
            </a:r>
          </a:p>
          <a:p>
            <a:pPr marL="342900" indent="-342900" algn="just">
              <a:spcAft>
                <a:spcPts val="600"/>
              </a:spcAft>
              <a:buFont typeface="Arial" panose="020B0604020202020204" pitchFamily="34" charset="0"/>
              <a:buChar char="•"/>
            </a:pPr>
            <a:r>
              <a:rPr lang="en-US" sz="2200" dirty="0"/>
              <a:t>Which </a:t>
            </a:r>
            <a:r>
              <a:rPr lang="en-US" sz="2200" b="1" dirty="0"/>
              <a:t>costs are eligible </a:t>
            </a:r>
            <a:r>
              <a:rPr lang="en-US" sz="2200" dirty="0"/>
              <a:t>for the projects to be implemented</a:t>
            </a:r>
          </a:p>
          <a:p>
            <a:pPr marL="342900" indent="-342900" algn="just">
              <a:spcAft>
                <a:spcPts val="600"/>
              </a:spcAft>
              <a:buFont typeface="Arial" panose="020B0604020202020204" pitchFamily="34" charset="0"/>
              <a:buChar char="•"/>
            </a:pPr>
            <a:r>
              <a:rPr lang="en-US" sz="2200" dirty="0"/>
              <a:t>How and where the </a:t>
            </a:r>
            <a:r>
              <a:rPr lang="en-US" sz="2200" b="1" dirty="0"/>
              <a:t>application</a:t>
            </a:r>
            <a:r>
              <a:rPr lang="en-US" sz="2200" dirty="0"/>
              <a:t> should be made, </a:t>
            </a:r>
            <a:endParaRPr lang="en-US" sz="2200" dirty="0" smtClean="0"/>
          </a:p>
          <a:p>
            <a:pPr marL="342900" indent="-342900" algn="just">
              <a:spcAft>
                <a:spcPts val="600"/>
              </a:spcAft>
              <a:buFont typeface="Arial" panose="020B0604020202020204" pitchFamily="34" charset="0"/>
              <a:buChar char="•"/>
            </a:pPr>
            <a:r>
              <a:rPr lang="en-US" sz="2200" dirty="0" smtClean="0"/>
              <a:t>What </a:t>
            </a:r>
            <a:r>
              <a:rPr lang="en-US" sz="2200" b="1" dirty="0"/>
              <a:t>documents should be submitted</a:t>
            </a:r>
          </a:p>
          <a:p>
            <a:pPr marL="342900" indent="-342900" algn="just">
              <a:spcAft>
                <a:spcPts val="600"/>
              </a:spcAft>
              <a:buFont typeface="Arial" panose="020B0604020202020204" pitchFamily="34" charset="0"/>
              <a:buChar char="•"/>
            </a:pPr>
            <a:r>
              <a:rPr lang="en-US" sz="2200" b="1" dirty="0"/>
              <a:t>Evaluation Procedure </a:t>
            </a:r>
            <a:r>
              <a:rPr lang="en-US" sz="2200" dirty="0"/>
              <a:t>for applications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767" y="5360298"/>
            <a:ext cx="1873502" cy="1403318"/>
          </a:xfrm>
          <a:prstGeom prst="rect">
            <a:avLst/>
          </a:prstGeom>
        </p:spPr>
      </p:pic>
    </p:spTree>
    <p:extLst>
      <p:ext uri="{BB962C8B-B14F-4D97-AF65-F5344CB8AC3E}">
        <p14:creationId xmlns:p14="http://schemas.microsoft.com/office/powerpoint/2010/main" val="41843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38044" y="5793965"/>
            <a:ext cx="917092" cy="91709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13934" y="1504337"/>
            <a:ext cx="11208773" cy="5447645"/>
          </a:xfrm>
          <a:prstGeom prst="rect">
            <a:avLst/>
          </a:prstGeom>
        </p:spPr>
        <p:txBody>
          <a:bodyPr wrap="square">
            <a:spAutoFit/>
          </a:bodyPr>
          <a:lstStyle/>
          <a:p>
            <a:pPr algn="just">
              <a:lnSpc>
                <a:spcPct val="150000"/>
              </a:lnSpc>
            </a:pPr>
            <a:r>
              <a:rPr lang="en-US" sz="2400" dirty="0" smtClean="0"/>
              <a:t>Link project partners and experts experience with activities:</a:t>
            </a:r>
          </a:p>
          <a:p>
            <a:pPr marL="342900" indent="-342900" algn="just">
              <a:lnSpc>
                <a:spcPct val="150000"/>
              </a:lnSpc>
              <a:buFont typeface="Wingdings" pitchFamily="2" charset="2"/>
              <a:buChar char="Ø"/>
            </a:pPr>
            <a:r>
              <a:rPr lang="en-US" sz="2400" dirty="0" smtClean="0"/>
              <a:t>our </a:t>
            </a:r>
            <a:r>
              <a:rPr lang="en-US" sz="2400" dirty="0"/>
              <a:t>capacity building for staff of the incubators, techno and science parks will build on the ground experience of two of the most important international associations in this field: EBN and IASP</a:t>
            </a:r>
            <a:r>
              <a:rPr lang="en-US" sz="2400" dirty="0" smtClean="0"/>
              <a:t>.</a:t>
            </a:r>
          </a:p>
          <a:p>
            <a:pPr marL="342900" indent="-342900" algn="just">
              <a:lnSpc>
                <a:spcPct val="150000"/>
              </a:lnSpc>
              <a:buFont typeface="Wingdings" pitchFamily="2" charset="2"/>
              <a:buChar char="Ø"/>
            </a:pPr>
            <a:r>
              <a:rPr lang="en-US" sz="2400" dirty="0" smtClean="0"/>
              <a:t>Our key expert held </a:t>
            </a:r>
            <a:r>
              <a:rPr lang="en-US" sz="2400" dirty="0"/>
              <a:t>high-level senior management positions in UK innovation support </a:t>
            </a:r>
            <a:r>
              <a:rPr lang="en-US" sz="2400" dirty="0" err="1"/>
              <a:t>organisations</a:t>
            </a:r>
            <a:r>
              <a:rPr lang="en-US" sz="2400" dirty="0"/>
              <a:t> over many years, delivering services to business support </a:t>
            </a:r>
            <a:r>
              <a:rPr lang="en-US" sz="2400" dirty="0" err="1"/>
              <a:t>organisations</a:t>
            </a:r>
            <a:r>
              <a:rPr lang="en-US" sz="2400" dirty="0"/>
              <a:t> (like project beneficiaries) and SMEs, and has exceptional experience in managing support teams for direct support to business support </a:t>
            </a:r>
            <a:r>
              <a:rPr lang="en-US" sz="2400" dirty="0" err="1"/>
              <a:t>organisations</a:t>
            </a:r>
            <a:r>
              <a:rPr lang="en-US" sz="2400" dirty="0"/>
              <a:t> (like project beneficiaries) and SMEs</a:t>
            </a:r>
            <a:r>
              <a:rPr lang="en-US" sz="2400" dirty="0" smtClean="0"/>
              <a:t>.</a:t>
            </a:r>
          </a:p>
          <a:p>
            <a:pPr algn="just"/>
            <a:endParaRPr lang="en-US" sz="24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6790309" cy="553998"/>
          </a:xfrm>
          <a:prstGeom prst="rect">
            <a:avLst/>
          </a:prstGeom>
          <a:solidFill>
            <a:schemeClr val="accent5">
              <a:lumMod val="40000"/>
              <a:lumOff val="60000"/>
            </a:schemeClr>
          </a:solidFill>
        </p:spPr>
        <p:txBody>
          <a:bodyPr wrap="square">
            <a:spAutoFit/>
          </a:bodyPr>
          <a:lstStyle/>
          <a:p>
            <a:r>
              <a:rPr lang="en-US" sz="3000" b="1" i="1" dirty="0">
                <a:latin typeface="StoneSerif"/>
              </a:rPr>
              <a:t>Strategy </a:t>
            </a:r>
            <a:r>
              <a:rPr lang="en-US" sz="3000" b="1" i="1" dirty="0" smtClean="0">
                <a:latin typeface="StoneSerif"/>
              </a:rPr>
              <a:t>Analysis - Methodology</a:t>
            </a:r>
            <a:r>
              <a:rPr lang="en-GB" sz="3000" b="1" i="1" dirty="0" smtClean="0">
                <a:latin typeface="StoneSerif"/>
              </a:rPr>
              <a:t> </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893037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13934" y="1504337"/>
            <a:ext cx="11208773" cy="3785652"/>
          </a:xfrm>
          <a:prstGeom prst="rect">
            <a:avLst/>
          </a:prstGeom>
        </p:spPr>
        <p:txBody>
          <a:bodyPr wrap="square">
            <a:spAutoFit/>
          </a:bodyPr>
          <a:lstStyle/>
          <a:p>
            <a:pPr algn="just">
              <a:lnSpc>
                <a:spcPct val="150000"/>
              </a:lnSpc>
            </a:pPr>
            <a:r>
              <a:rPr lang="en-US" sz="2400" dirty="0" smtClean="0"/>
              <a:t>For all new services developed, project will propose </a:t>
            </a:r>
            <a:r>
              <a:rPr lang="en-US" sz="2400" dirty="0"/>
              <a:t>sustainable solution for its implementation in the </a:t>
            </a:r>
            <a:r>
              <a:rPr lang="en-US" sz="2400" dirty="0" smtClean="0"/>
              <a:t>future:</a:t>
            </a:r>
          </a:p>
          <a:p>
            <a:pPr marL="342900" indent="-342900" algn="just">
              <a:lnSpc>
                <a:spcPct val="150000"/>
              </a:lnSpc>
              <a:buFont typeface="Wingdings" pitchFamily="2" charset="2"/>
              <a:buChar char="Ø"/>
            </a:pPr>
            <a:r>
              <a:rPr lang="en-US" sz="2400" dirty="0"/>
              <a:t>The project </a:t>
            </a:r>
            <a:r>
              <a:rPr lang="en-US" sz="2400" dirty="0" smtClean="0"/>
              <a:t>beneficiaries will </a:t>
            </a:r>
            <a:r>
              <a:rPr lang="en-US" sz="2400" dirty="0"/>
              <a:t>be trained to apply the methodology for the ex-ante </a:t>
            </a:r>
            <a:r>
              <a:rPr lang="en-US" sz="2400" dirty="0" smtClean="0"/>
              <a:t>assessment in the future</a:t>
            </a:r>
          </a:p>
          <a:p>
            <a:pPr marL="342900" indent="-342900" algn="just">
              <a:lnSpc>
                <a:spcPct val="150000"/>
              </a:lnSpc>
              <a:buFont typeface="Wingdings" pitchFamily="2" charset="2"/>
              <a:buChar char="Ø"/>
            </a:pPr>
            <a:r>
              <a:rPr lang="en-US" sz="2400" dirty="0"/>
              <a:t>The project beneficiaries will be trained to successfully provide new support services to innovative resident </a:t>
            </a:r>
            <a:r>
              <a:rPr lang="en-US" sz="2400" dirty="0" smtClean="0"/>
              <a:t>SMEs</a:t>
            </a:r>
          </a:p>
          <a:p>
            <a:pPr marL="342900" indent="-342900" algn="just">
              <a:buFont typeface="Wingdings" pitchFamily="2" charset="2"/>
              <a:buChar char="Ø"/>
            </a:pPr>
            <a:endParaRPr lang="en-US" sz="2400" dirty="0"/>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7007479" cy="553998"/>
          </a:xfrm>
          <a:prstGeom prst="rect">
            <a:avLst/>
          </a:prstGeom>
          <a:solidFill>
            <a:schemeClr val="accent5">
              <a:lumMod val="40000"/>
              <a:lumOff val="60000"/>
            </a:schemeClr>
          </a:solidFill>
        </p:spPr>
        <p:txBody>
          <a:bodyPr wrap="square">
            <a:spAutoFit/>
          </a:bodyPr>
          <a:lstStyle/>
          <a:p>
            <a:r>
              <a:rPr lang="en-US" sz="3000" b="1" i="1" dirty="0">
                <a:latin typeface="StoneSerif"/>
              </a:rPr>
              <a:t>Strategy </a:t>
            </a:r>
            <a:r>
              <a:rPr lang="en-US" sz="3000" b="1" i="1" dirty="0" smtClean="0">
                <a:latin typeface="StoneSerif"/>
              </a:rPr>
              <a:t>Analysis</a:t>
            </a:r>
            <a:r>
              <a:rPr lang="en-GB" sz="3000" b="1" i="1" dirty="0" smtClean="0">
                <a:latin typeface="StoneSerif"/>
              </a:rPr>
              <a:t> - Sustainability</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06508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8007710" cy="707886"/>
          </a:xfrm>
          <a:prstGeom prst="rect">
            <a:avLst/>
          </a:prstGeom>
          <a:solidFill>
            <a:schemeClr val="accent1">
              <a:lumMod val="40000"/>
              <a:lumOff val="60000"/>
            </a:schemeClr>
          </a:solidFill>
        </p:spPr>
        <p:txBody>
          <a:bodyPr wrap="square">
            <a:spAutoFit/>
          </a:bodyPr>
          <a:lstStyle/>
          <a:p>
            <a:r>
              <a:rPr lang="en-US" sz="4000" b="1" i="1" dirty="0" smtClean="0">
                <a:latin typeface="StoneSerif"/>
              </a:rPr>
              <a:t>Sustainability Exercise</a:t>
            </a:r>
            <a:endParaRPr lang="en-GB" sz="4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2185043"/>
            <a:ext cx="5746414" cy="2062103"/>
          </a:xfrm>
          <a:prstGeom prst="rect">
            <a:avLst/>
          </a:prstGeom>
        </p:spPr>
        <p:txBody>
          <a:bodyPr wrap="square">
            <a:spAutoFit/>
          </a:bodyPr>
          <a:lstStyle/>
          <a:p>
            <a:pPr algn="just"/>
            <a:r>
              <a:rPr lang="en-US" sz="3200" dirty="0" smtClean="0"/>
              <a:t>Define sustainability aspects of your project (for one event -training, conference, fair, cultural event, etc.)</a:t>
            </a:r>
            <a:endParaRPr lang="en-US" sz="3200" dirty="0"/>
          </a:p>
        </p:txBody>
      </p:sp>
      <p:pic>
        <p:nvPicPr>
          <p:cNvPr id="5" name="Picture 2" descr="Related image">
            <a:extLst>
              <a:ext uri="{FF2B5EF4-FFF2-40B4-BE49-F238E27FC236}">
                <a16:creationId xmlns:a16="http://schemas.microsoft.com/office/drawing/2014/main" id="{C95D0B48-98A9-44C9-830D-035E9B9654C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587206"/>
            <a:ext cx="1064858" cy="10648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02" y="1543727"/>
            <a:ext cx="4333236" cy="324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2077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24990" y="316532"/>
            <a:ext cx="7007479" cy="553998"/>
          </a:xfrm>
          <a:prstGeom prst="rect">
            <a:avLst/>
          </a:prstGeom>
          <a:solidFill>
            <a:schemeClr val="accent5">
              <a:lumMod val="40000"/>
              <a:lumOff val="60000"/>
            </a:schemeClr>
          </a:solidFill>
        </p:spPr>
        <p:txBody>
          <a:bodyPr wrap="square">
            <a:spAutoFit/>
          </a:bodyPr>
          <a:lstStyle/>
          <a:p>
            <a:r>
              <a:rPr lang="en-US" sz="3000" b="1" i="1" dirty="0">
                <a:latin typeface="StoneSerif"/>
              </a:rPr>
              <a:t>Strategy </a:t>
            </a:r>
            <a:r>
              <a:rPr lang="en-US" sz="3000" b="1" i="1" dirty="0" smtClean="0">
                <a:latin typeface="StoneSerif"/>
              </a:rPr>
              <a:t>Analysis</a:t>
            </a:r>
            <a:r>
              <a:rPr lang="en-GB" sz="3000" b="1" i="1" dirty="0" smtClean="0">
                <a:latin typeface="StoneSerif"/>
              </a:rPr>
              <a:t> - Resources</a:t>
            </a:r>
            <a:endParaRPr lang="en-GB" sz="3000" b="1" i="1" dirty="0"/>
          </a:p>
        </p:txBody>
      </p:sp>
      <p:pic>
        <p:nvPicPr>
          <p:cNvPr id="2" name="Resim 1">
            <a:extLst>
              <a:ext uri="{FF2B5EF4-FFF2-40B4-BE49-F238E27FC236}">
                <a16:creationId xmlns:a16="http://schemas.microsoft.com/office/drawing/2014/main" id="{3D9DAB71-CBE3-44D6-ACDB-94B292A27512}"/>
              </a:ext>
            </a:extLst>
          </p:cNvPr>
          <p:cNvPicPr>
            <a:picLocks noChangeAspect="1"/>
          </p:cNvPicPr>
          <p:nvPr/>
        </p:nvPicPr>
        <p:blipFill>
          <a:blip r:embed="rId4"/>
          <a:stretch>
            <a:fillRect/>
          </a:stretch>
        </p:blipFill>
        <p:spPr>
          <a:xfrm>
            <a:off x="10362255" y="213065"/>
            <a:ext cx="1551578" cy="942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3" name="Table 2"/>
          <p:cNvGraphicFramePr>
            <a:graphicFrameLocks noGrp="1"/>
          </p:cNvGraphicFramePr>
          <p:nvPr>
            <p:extLst>
              <p:ext uri="{D42A27DB-BD31-4B8C-83A1-F6EECF244321}">
                <p14:modId xmlns:p14="http://schemas.microsoft.com/office/powerpoint/2010/main" val="4110059713"/>
              </p:ext>
            </p:extLst>
          </p:nvPr>
        </p:nvGraphicFramePr>
        <p:xfrm>
          <a:off x="137157" y="1451612"/>
          <a:ext cx="11000884" cy="4343401"/>
        </p:xfrm>
        <a:graphic>
          <a:graphicData uri="http://schemas.openxmlformats.org/drawingml/2006/table">
            <a:tbl>
              <a:tblPr firstRow="1" firstCol="1" bandRow="1">
                <a:tableStyleId>{5C22544A-7EE6-4342-B048-85BDC9FD1C3A}</a:tableStyleId>
              </a:tblPr>
              <a:tblGrid>
                <a:gridCol w="2480566">
                  <a:extLst>
                    <a:ext uri="{9D8B030D-6E8A-4147-A177-3AD203B41FA5}">
                      <a16:colId xmlns:a16="http://schemas.microsoft.com/office/drawing/2014/main" val="20000"/>
                    </a:ext>
                  </a:extLst>
                </a:gridCol>
                <a:gridCol w="1111749">
                  <a:extLst>
                    <a:ext uri="{9D8B030D-6E8A-4147-A177-3AD203B41FA5}">
                      <a16:colId xmlns:a16="http://schemas.microsoft.com/office/drawing/2014/main" val="20001"/>
                    </a:ext>
                  </a:extLst>
                </a:gridCol>
                <a:gridCol w="1111749">
                  <a:extLst>
                    <a:ext uri="{9D8B030D-6E8A-4147-A177-3AD203B41FA5}">
                      <a16:colId xmlns:a16="http://schemas.microsoft.com/office/drawing/2014/main" val="20002"/>
                    </a:ext>
                  </a:extLst>
                </a:gridCol>
                <a:gridCol w="1049470">
                  <a:extLst>
                    <a:ext uri="{9D8B030D-6E8A-4147-A177-3AD203B41FA5}">
                      <a16:colId xmlns:a16="http://schemas.microsoft.com/office/drawing/2014/main" val="20003"/>
                    </a:ext>
                  </a:extLst>
                </a:gridCol>
                <a:gridCol w="1049470">
                  <a:extLst>
                    <a:ext uri="{9D8B030D-6E8A-4147-A177-3AD203B41FA5}">
                      <a16:colId xmlns:a16="http://schemas.microsoft.com/office/drawing/2014/main" val="20004"/>
                    </a:ext>
                  </a:extLst>
                </a:gridCol>
                <a:gridCol w="1049470">
                  <a:extLst>
                    <a:ext uri="{9D8B030D-6E8A-4147-A177-3AD203B41FA5}">
                      <a16:colId xmlns:a16="http://schemas.microsoft.com/office/drawing/2014/main" val="20005"/>
                    </a:ext>
                  </a:extLst>
                </a:gridCol>
                <a:gridCol w="1049470">
                  <a:extLst>
                    <a:ext uri="{9D8B030D-6E8A-4147-A177-3AD203B41FA5}">
                      <a16:colId xmlns:a16="http://schemas.microsoft.com/office/drawing/2014/main" val="20006"/>
                    </a:ext>
                  </a:extLst>
                </a:gridCol>
                <a:gridCol w="1049470">
                  <a:extLst>
                    <a:ext uri="{9D8B030D-6E8A-4147-A177-3AD203B41FA5}">
                      <a16:colId xmlns:a16="http://schemas.microsoft.com/office/drawing/2014/main" val="20007"/>
                    </a:ext>
                  </a:extLst>
                </a:gridCol>
                <a:gridCol w="1049470">
                  <a:extLst>
                    <a:ext uri="{9D8B030D-6E8A-4147-A177-3AD203B41FA5}">
                      <a16:colId xmlns:a16="http://schemas.microsoft.com/office/drawing/2014/main" val="20008"/>
                    </a:ext>
                  </a:extLst>
                </a:gridCol>
              </a:tblGrid>
              <a:tr h="1447801">
                <a:tc>
                  <a:txBody>
                    <a:bodyPr/>
                    <a:lstStyle/>
                    <a:p>
                      <a:endParaRPr lang="en-US" sz="2400" dirty="0">
                        <a:effectLst/>
                        <a:latin typeface="+mn-lt"/>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Start Month</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End Month</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No. of days NKE1</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No. of days NKE2</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No. of days NKE3</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No. of days NKE4</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No. of days NKE5</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No. of days NKE 6</a:t>
                      </a:r>
                      <a:endParaRPr lang="en-US" sz="240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482600">
                <a:tc>
                  <a:txBody>
                    <a:bodyPr/>
                    <a:lstStyle/>
                    <a:p>
                      <a:pPr marL="0" marR="0" algn="just">
                        <a:lnSpc>
                          <a:spcPct val="120000"/>
                        </a:lnSpc>
                        <a:spcBef>
                          <a:spcPts val="600"/>
                        </a:spcBef>
                        <a:spcAft>
                          <a:spcPts val="600"/>
                        </a:spcAft>
                      </a:pPr>
                      <a:r>
                        <a:rPr lang="en-GB" sz="2400">
                          <a:effectLst/>
                          <a:latin typeface="+mn-lt"/>
                        </a:rPr>
                        <a:t>Task 1</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1</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3</a:t>
                      </a:r>
                      <a:endParaRPr lang="en-US" sz="2400">
                        <a:effectLst/>
                        <a:latin typeface="+mn-lt"/>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20000"/>
                        </a:lnSpc>
                        <a:spcBef>
                          <a:spcPts val="600"/>
                        </a:spcBef>
                        <a:spcAft>
                          <a:spcPts val="600"/>
                        </a:spcAft>
                        <a:buClrTx/>
                        <a:buSzTx/>
                        <a:buFontTx/>
                        <a:buNone/>
                        <a:tabLst/>
                        <a:defRPr/>
                      </a:pPr>
                      <a:r>
                        <a:rPr lang="en-GB" sz="2400" dirty="0" smtClean="0">
                          <a:effectLst/>
                          <a:latin typeface="+mn-lt"/>
                        </a:rPr>
                        <a:t>20</a:t>
                      </a:r>
                      <a:endParaRPr lang="en-US" sz="2400" dirty="0" smtClean="0">
                        <a:effectLst/>
                        <a:latin typeface="+mn-lt"/>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20000"/>
                        </a:lnSpc>
                        <a:spcBef>
                          <a:spcPts val="600"/>
                        </a:spcBef>
                        <a:spcAft>
                          <a:spcPts val="600"/>
                        </a:spcAft>
                        <a:buClrTx/>
                        <a:buSzTx/>
                        <a:buFontTx/>
                        <a:buNone/>
                        <a:tabLst/>
                        <a:defRPr/>
                      </a:pPr>
                      <a:r>
                        <a:rPr lang="en-GB" sz="2400" dirty="0" smtClean="0">
                          <a:effectLst/>
                          <a:latin typeface="+mn-lt"/>
                        </a:rPr>
                        <a:t>10</a:t>
                      </a:r>
                      <a:endParaRPr lang="en-US" sz="2400" dirty="0" smtClean="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a:t>
                      </a:r>
                      <a:endParaRPr lang="en-US" sz="2400" dirty="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extLst>
                  <a:ext uri="{0D108BD9-81ED-4DB2-BD59-A6C34878D82A}">
                    <a16:rowId xmlns:a16="http://schemas.microsoft.com/office/drawing/2014/main" val="10001"/>
                  </a:ext>
                </a:extLst>
              </a:tr>
              <a:tr h="482600">
                <a:tc>
                  <a:txBody>
                    <a:bodyPr/>
                    <a:lstStyle/>
                    <a:p>
                      <a:pPr marL="0" marR="0" algn="just">
                        <a:lnSpc>
                          <a:spcPct val="120000"/>
                        </a:lnSpc>
                        <a:spcBef>
                          <a:spcPts val="600"/>
                        </a:spcBef>
                        <a:spcAft>
                          <a:spcPts val="600"/>
                        </a:spcAft>
                      </a:pPr>
                      <a:r>
                        <a:rPr lang="en-GB" sz="2400">
                          <a:effectLst/>
                          <a:latin typeface="+mn-lt"/>
                        </a:rPr>
                        <a:t>Task 2</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4</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12</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US" sz="2400" dirty="0" smtClean="0">
                          <a:effectLst/>
                          <a:latin typeface="+mn-lt"/>
                          <a:ea typeface="Times New Roman"/>
                          <a:cs typeface="Times New Roman"/>
                        </a:rPr>
                        <a:t>-</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US" sz="2400" dirty="0" smtClean="0">
                          <a:effectLst/>
                          <a:latin typeface="+mn-lt"/>
                          <a:ea typeface="Times New Roman"/>
                          <a:cs typeface="Times New Roman"/>
                        </a:rPr>
                        <a:t>-</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10</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6</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10</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6</a:t>
                      </a:r>
                      <a:endParaRPr lang="en-US" sz="2400">
                        <a:effectLst/>
                        <a:latin typeface="+mn-lt"/>
                        <a:ea typeface="Times New Roman"/>
                        <a:cs typeface="Times New Roman"/>
                      </a:endParaRPr>
                    </a:p>
                  </a:txBody>
                  <a:tcPr marL="68580" marR="68580" marT="0" marB="0" anchor="b"/>
                </a:tc>
                <a:extLst>
                  <a:ext uri="{0D108BD9-81ED-4DB2-BD59-A6C34878D82A}">
                    <a16:rowId xmlns:a16="http://schemas.microsoft.com/office/drawing/2014/main" val="10002"/>
                  </a:ext>
                </a:extLst>
              </a:tr>
              <a:tr h="482600">
                <a:tc>
                  <a:txBody>
                    <a:bodyPr/>
                    <a:lstStyle/>
                    <a:p>
                      <a:pPr marL="0" marR="0" algn="just">
                        <a:lnSpc>
                          <a:spcPct val="120000"/>
                        </a:lnSpc>
                        <a:spcBef>
                          <a:spcPts val="600"/>
                        </a:spcBef>
                        <a:spcAft>
                          <a:spcPts val="600"/>
                        </a:spcAft>
                      </a:pPr>
                      <a:r>
                        <a:rPr lang="en-GB" sz="2400" dirty="0">
                          <a:effectLst/>
                          <a:latin typeface="+mn-lt"/>
                        </a:rPr>
                        <a:t>Task 3</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13</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18</a:t>
                      </a:r>
                      <a:endParaRPr lang="en-US" sz="2400" dirty="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dirty="0">
                          <a:effectLst/>
                          <a:latin typeface="+mn-lt"/>
                        </a:rPr>
                        <a:t>38</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20</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20</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14</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US" sz="2400" dirty="0" smtClean="0">
                          <a:effectLst/>
                          <a:latin typeface="+mn-lt"/>
                          <a:ea typeface="Times New Roman"/>
                          <a:cs typeface="Times New Roman"/>
                        </a:rPr>
                        <a:t>-</a:t>
                      </a:r>
                      <a:endParaRPr lang="en-US" sz="2400" dirty="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US" sz="2400" dirty="0" smtClean="0">
                          <a:effectLst/>
                          <a:latin typeface="+mn-lt"/>
                          <a:ea typeface="Times New Roman"/>
                          <a:cs typeface="Times New Roman"/>
                        </a:rPr>
                        <a:t>-</a:t>
                      </a:r>
                      <a:endParaRPr lang="en-US" sz="2400" dirty="0">
                        <a:effectLst/>
                        <a:latin typeface="+mn-lt"/>
                        <a:ea typeface="Times New Roman"/>
                        <a:cs typeface="Times New Roman"/>
                      </a:endParaRPr>
                    </a:p>
                  </a:txBody>
                  <a:tcPr marL="68580" marR="68580" marT="0" marB="0" anchor="b"/>
                </a:tc>
                <a:extLst>
                  <a:ext uri="{0D108BD9-81ED-4DB2-BD59-A6C34878D82A}">
                    <a16:rowId xmlns:a16="http://schemas.microsoft.com/office/drawing/2014/main" val="10003"/>
                  </a:ext>
                </a:extLst>
              </a:tr>
              <a:tr h="482600">
                <a:tc>
                  <a:txBody>
                    <a:bodyPr/>
                    <a:lstStyle/>
                    <a:p>
                      <a:pPr marL="0" marR="0" algn="just">
                        <a:lnSpc>
                          <a:spcPct val="120000"/>
                        </a:lnSpc>
                        <a:spcBef>
                          <a:spcPts val="600"/>
                        </a:spcBef>
                        <a:spcAft>
                          <a:spcPts val="600"/>
                        </a:spcAft>
                      </a:pPr>
                      <a:r>
                        <a:rPr lang="en-GB" sz="2400">
                          <a:effectLst/>
                          <a:latin typeface="+mn-lt"/>
                        </a:rPr>
                        <a:t>Task 4</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19</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24</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20000"/>
                        </a:lnSpc>
                        <a:spcBef>
                          <a:spcPts val="600"/>
                        </a:spcBef>
                        <a:spcAft>
                          <a:spcPts val="600"/>
                        </a:spcAft>
                        <a:buClrTx/>
                        <a:buSzTx/>
                        <a:buFontTx/>
                        <a:buNone/>
                        <a:tabLst/>
                        <a:defRPr/>
                      </a:pPr>
                      <a:r>
                        <a:rPr lang="en-GB" sz="2400" dirty="0" smtClean="0">
                          <a:effectLst/>
                          <a:latin typeface="+mn-lt"/>
                        </a:rPr>
                        <a:t>20</a:t>
                      </a:r>
                      <a:endParaRPr lang="en-US" sz="2400" dirty="0" smtClean="0">
                        <a:effectLst/>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20000"/>
                        </a:lnSpc>
                        <a:spcBef>
                          <a:spcPts val="600"/>
                        </a:spcBef>
                        <a:spcAft>
                          <a:spcPts val="600"/>
                        </a:spcAft>
                        <a:buClrTx/>
                        <a:buSzTx/>
                        <a:buFontTx/>
                        <a:buNone/>
                        <a:tabLst/>
                        <a:defRPr/>
                      </a:pPr>
                      <a:r>
                        <a:rPr lang="en-GB" sz="2400" dirty="0" smtClean="0">
                          <a:effectLst/>
                          <a:latin typeface="+mn-lt"/>
                        </a:rPr>
                        <a:t>14</a:t>
                      </a:r>
                      <a:endParaRPr lang="en-US" sz="2400" dirty="0" smtClean="0">
                        <a:effectLst/>
                        <a:latin typeface="+mn-lt"/>
                        <a:ea typeface="Times New Roman"/>
                        <a:cs typeface="Times New Roman"/>
                      </a:endParaRPr>
                    </a:p>
                  </a:txBody>
                  <a:tcPr marL="68580" marR="68580" marT="0" marB="0"/>
                </a:tc>
                <a:extLst>
                  <a:ext uri="{0D108BD9-81ED-4DB2-BD59-A6C34878D82A}">
                    <a16:rowId xmlns:a16="http://schemas.microsoft.com/office/drawing/2014/main" val="10004"/>
                  </a:ext>
                </a:extLst>
              </a:tr>
              <a:tr h="482600">
                <a:tc>
                  <a:txBody>
                    <a:bodyPr/>
                    <a:lstStyle/>
                    <a:p>
                      <a:pPr marL="0" marR="0" algn="just">
                        <a:lnSpc>
                          <a:spcPct val="120000"/>
                        </a:lnSpc>
                        <a:spcBef>
                          <a:spcPts val="600"/>
                        </a:spcBef>
                        <a:spcAft>
                          <a:spcPts val="600"/>
                        </a:spcAft>
                      </a:pPr>
                      <a:r>
                        <a:rPr lang="en-GB" sz="2400">
                          <a:effectLst/>
                          <a:latin typeface="+mn-lt"/>
                        </a:rPr>
                        <a:t>Task 5</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25</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36</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36</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dirty="0">
                          <a:effectLst/>
                          <a:latin typeface="+mn-lt"/>
                        </a:rPr>
                        <a:t>-</a:t>
                      </a:r>
                      <a:endParaRPr lang="en-US" sz="2400" dirty="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tc>
                  <a:txBody>
                    <a:bodyPr/>
                    <a:lstStyle/>
                    <a:p>
                      <a:pPr marL="0" marR="0" algn="ctr">
                        <a:lnSpc>
                          <a:spcPct val="120000"/>
                        </a:lnSpc>
                        <a:spcBef>
                          <a:spcPts val="600"/>
                        </a:spcBef>
                        <a:spcAft>
                          <a:spcPts val="600"/>
                        </a:spcAft>
                      </a:pPr>
                      <a:r>
                        <a:rPr lang="en-GB" sz="2400">
                          <a:effectLst/>
                          <a:latin typeface="+mn-lt"/>
                        </a:rPr>
                        <a:t>-</a:t>
                      </a:r>
                      <a:endParaRPr lang="en-US" sz="2400">
                        <a:effectLst/>
                        <a:latin typeface="+mn-lt"/>
                        <a:ea typeface="Times New Roman"/>
                        <a:cs typeface="Times New Roman"/>
                      </a:endParaRPr>
                    </a:p>
                  </a:txBody>
                  <a:tcPr marL="68580" marR="68580" marT="0" marB="0"/>
                </a:tc>
                <a:extLst>
                  <a:ext uri="{0D108BD9-81ED-4DB2-BD59-A6C34878D82A}">
                    <a16:rowId xmlns:a16="http://schemas.microsoft.com/office/drawing/2014/main" val="10005"/>
                  </a:ext>
                </a:extLst>
              </a:tr>
              <a:tr h="482600">
                <a:tc>
                  <a:txBody>
                    <a:bodyPr/>
                    <a:lstStyle/>
                    <a:p>
                      <a:pPr marL="0" marR="0" algn="just">
                        <a:lnSpc>
                          <a:spcPct val="120000"/>
                        </a:lnSpc>
                        <a:spcBef>
                          <a:spcPts val="600"/>
                        </a:spcBef>
                        <a:spcAft>
                          <a:spcPts val="600"/>
                        </a:spcAft>
                      </a:pPr>
                      <a:r>
                        <a:rPr lang="en-GB" sz="2400">
                          <a:effectLst/>
                          <a:latin typeface="+mn-lt"/>
                        </a:rPr>
                        <a:t>Total no. of days</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 </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 </a:t>
                      </a:r>
                      <a:endParaRPr lang="en-US" sz="2400">
                        <a:effectLst/>
                        <a:latin typeface="+mn-lt"/>
                        <a:ea typeface="Times New Roman"/>
                        <a:cs typeface="Times New Roman"/>
                      </a:endParaRPr>
                    </a:p>
                  </a:txBody>
                  <a:tcPr marL="68580" marR="68580" marT="0" marB="0" anchor="ctr"/>
                </a:tc>
                <a:tc>
                  <a:txBody>
                    <a:bodyPr/>
                    <a:lstStyle/>
                    <a:p>
                      <a:pPr marL="0" marR="0" algn="ctr">
                        <a:lnSpc>
                          <a:spcPct val="120000"/>
                        </a:lnSpc>
                        <a:spcBef>
                          <a:spcPts val="600"/>
                        </a:spcBef>
                        <a:spcAft>
                          <a:spcPts val="600"/>
                        </a:spcAft>
                      </a:pPr>
                      <a:r>
                        <a:rPr lang="en-GB" sz="2400">
                          <a:effectLst/>
                          <a:latin typeface="+mn-lt"/>
                        </a:rPr>
                        <a:t>94</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30</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30</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20</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a:effectLst/>
                          <a:latin typeface="+mn-lt"/>
                        </a:rPr>
                        <a:t>30</a:t>
                      </a:r>
                      <a:endParaRPr lang="en-US" sz="2400">
                        <a:effectLst/>
                        <a:latin typeface="+mn-lt"/>
                        <a:ea typeface="Times New Roman"/>
                        <a:cs typeface="Times New Roman"/>
                      </a:endParaRPr>
                    </a:p>
                  </a:txBody>
                  <a:tcPr marL="68580" marR="68580" marT="0" marB="0" anchor="b"/>
                </a:tc>
                <a:tc>
                  <a:txBody>
                    <a:bodyPr/>
                    <a:lstStyle/>
                    <a:p>
                      <a:pPr marL="0" marR="0" algn="ctr">
                        <a:lnSpc>
                          <a:spcPct val="120000"/>
                        </a:lnSpc>
                        <a:spcBef>
                          <a:spcPts val="600"/>
                        </a:spcBef>
                        <a:spcAft>
                          <a:spcPts val="600"/>
                        </a:spcAft>
                      </a:pPr>
                      <a:r>
                        <a:rPr lang="en-GB" sz="2400" dirty="0">
                          <a:effectLst/>
                          <a:latin typeface="+mn-lt"/>
                        </a:rPr>
                        <a:t>20</a:t>
                      </a:r>
                      <a:endParaRPr lang="en-US" sz="2400" dirty="0">
                        <a:effectLst/>
                        <a:latin typeface="+mn-lt"/>
                        <a:ea typeface="Times New Roman"/>
                        <a:cs typeface="Times New Roman"/>
                      </a:endParaRPr>
                    </a:p>
                  </a:txBody>
                  <a:tcPr marL="68580" marR="6858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01984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0000000-0008-0000-0700-000003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3802" y="177810"/>
            <a:ext cx="5640108" cy="1246798"/>
          </a:xfrm>
          <a:prstGeom prst="rect">
            <a:avLst/>
          </a:prstGeom>
        </p:spPr>
      </p:pic>
      <p:pic>
        <p:nvPicPr>
          <p:cNvPr id="6" name="Picture 3">
            <a:extLst>
              <a:ext uri="{FF2B5EF4-FFF2-40B4-BE49-F238E27FC236}">
                <a16:creationId xmlns:a16="http://schemas.microsoft.com/office/drawing/2014/main" id="{00000000-0008-0000-0700-000002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2981" y="6163330"/>
            <a:ext cx="483019" cy="5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ADAECAC-3016-4AC6-AEDE-FC6C1D41E7AC}"/>
              </a:ext>
            </a:extLst>
          </p:cNvPr>
          <p:cNvSpPr txBox="1">
            <a:spLocks/>
          </p:cNvSpPr>
          <p:nvPr/>
        </p:nvSpPr>
        <p:spPr bwMode="auto">
          <a:xfrm>
            <a:off x="290947" y="2185335"/>
            <a:ext cx="5938685" cy="32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zh-HK" sz="3600" b="1" dirty="0" smtClean="0">
                <a:solidFill>
                  <a:schemeClr val="accent5">
                    <a:lumMod val="50000"/>
                  </a:schemeClr>
                </a:solidFill>
                <a:cs typeface="Calibri" panose="020F0502020204030204" pitchFamily="34" charset="0"/>
              </a:rPr>
              <a:t>4</a:t>
            </a:r>
            <a:r>
              <a:rPr lang="en-GB" altLang="zh-HK" sz="3600" b="1" dirty="0" smtClean="0">
                <a:solidFill>
                  <a:schemeClr val="accent5">
                    <a:lumMod val="50000"/>
                  </a:schemeClr>
                </a:solidFill>
                <a:cs typeface="Calibri" panose="020F0502020204030204" pitchFamily="34" charset="0"/>
              </a:rPr>
              <a:t>. </a:t>
            </a:r>
            <a:r>
              <a:rPr lang="en-US" altLang="zh-HK" sz="3600" b="1" dirty="0" err="1" smtClean="0">
                <a:solidFill>
                  <a:schemeClr val="accent5">
                    <a:lumMod val="50000"/>
                  </a:schemeClr>
                </a:solidFill>
                <a:cs typeface="Calibri" panose="020F0502020204030204" pitchFamily="34" charset="0"/>
              </a:rPr>
              <a:t>Logframe</a:t>
            </a:r>
            <a:r>
              <a:rPr lang="en-US" altLang="zh-HK" sz="3600" b="1" dirty="0" smtClean="0">
                <a:solidFill>
                  <a:schemeClr val="accent5">
                    <a:lumMod val="50000"/>
                  </a:schemeClr>
                </a:solidFill>
                <a:cs typeface="Calibri" panose="020F0502020204030204" pitchFamily="34" charset="0"/>
              </a:rPr>
              <a:t> matrix and Timetable</a:t>
            </a:r>
            <a:endParaRPr lang="en-GB" altLang="zh-HK" sz="3600" b="1" dirty="0" smtClean="0">
              <a:solidFill>
                <a:schemeClr val="accent5">
                  <a:lumMod val="50000"/>
                </a:schemeClr>
              </a:solidFill>
              <a:cs typeface="Calibri" panose="020F0502020204030204" pitchFamily="34" charset="0"/>
            </a:endParaRPr>
          </a:p>
          <a:p>
            <a:endParaRPr lang="en-GB" altLang="zh-HK" sz="3600" b="1" dirty="0" smtClean="0">
              <a:solidFill>
                <a:schemeClr val="accent5">
                  <a:lumMod val="50000"/>
                </a:schemeClr>
              </a:solidFill>
              <a:cs typeface="Calibri" panose="020F0502020204030204" pitchFamily="34" charset="0"/>
            </a:endParaRPr>
          </a:p>
          <a:p>
            <a:r>
              <a:rPr lang="sr-Latn-RS" altLang="zh-HK" sz="2400" dirty="0" smtClean="0">
                <a:solidFill>
                  <a:schemeClr val="accent5">
                    <a:lumMod val="50000"/>
                  </a:schemeClr>
                </a:solidFill>
                <a:cs typeface="Calibri" panose="020F0502020204030204" pitchFamily="34" charset="0"/>
              </a:rPr>
              <a:t>1</a:t>
            </a:r>
            <a:r>
              <a:rPr lang="en-US" altLang="zh-HK" sz="2400" dirty="0" smtClean="0">
                <a:solidFill>
                  <a:schemeClr val="accent5">
                    <a:lumMod val="50000"/>
                  </a:schemeClr>
                </a:solidFill>
                <a:cs typeface="Calibri" panose="020F0502020204030204" pitchFamily="34" charset="0"/>
              </a:rPr>
              <a:t>3</a:t>
            </a:r>
            <a:r>
              <a:rPr lang="en-GB" altLang="zh-HK" sz="2400" dirty="0" smtClean="0">
                <a:solidFill>
                  <a:schemeClr val="accent5">
                    <a:lumMod val="50000"/>
                  </a:schemeClr>
                </a:solidFill>
                <a:cs typeface="Calibri" panose="020F0502020204030204" pitchFamily="34" charset="0"/>
              </a:rPr>
              <a:t>:</a:t>
            </a:r>
            <a:r>
              <a:rPr lang="en-US" altLang="zh-HK" sz="2400" dirty="0" smtClean="0">
                <a:solidFill>
                  <a:schemeClr val="accent5">
                    <a:lumMod val="50000"/>
                  </a:schemeClr>
                </a:solidFill>
                <a:cs typeface="Calibri" panose="020F0502020204030204" pitchFamily="34" charset="0"/>
              </a:rPr>
              <a:t>30</a:t>
            </a:r>
            <a:r>
              <a:rPr lang="en-GB" altLang="zh-HK" sz="2400" dirty="0" smtClean="0">
                <a:solidFill>
                  <a:schemeClr val="accent5">
                    <a:lumMod val="50000"/>
                  </a:schemeClr>
                </a:solidFill>
                <a:cs typeface="Calibri" panose="020F0502020204030204" pitchFamily="34" charset="0"/>
              </a:rPr>
              <a:t>-1</a:t>
            </a:r>
            <a:r>
              <a:rPr lang="en-US" altLang="zh-HK" sz="2400" dirty="0" smtClean="0">
                <a:solidFill>
                  <a:schemeClr val="accent5">
                    <a:lumMod val="50000"/>
                  </a:schemeClr>
                </a:solidFill>
                <a:cs typeface="Calibri" panose="020F0502020204030204" pitchFamily="34" charset="0"/>
              </a:rPr>
              <a:t>5</a:t>
            </a:r>
            <a:r>
              <a:rPr lang="en-GB" altLang="zh-HK" sz="2400" dirty="0" smtClean="0">
                <a:solidFill>
                  <a:schemeClr val="accent5">
                    <a:lumMod val="50000"/>
                  </a:schemeClr>
                </a:solidFill>
                <a:cs typeface="Calibri" panose="020F0502020204030204" pitchFamily="34" charset="0"/>
              </a:rPr>
              <a:t>:30</a:t>
            </a:r>
            <a:endParaRPr lang="en-GB" sz="2400" dirty="0">
              <a:solidFill>
                <a:schemeClr val="accent5">
                  <a:lumMod val="50000"/>
                </a:schemeClr>
              </a:solidFill>
              <a:cs typeface="Calibri" panose="020F0502020204030204" pitchFamily="34" charset="0"/>
            </a:endParaRPr>
          </a:p>
          <a:p>
            <a:r>
              <a:rPr lang="sr-Latn-RS" altLang="zh-HK" sz="1600" b="1" dirty="0" smtClean="0">
                <a:solidFill>
                  <a:schemeClr val="accent5">
                    <a:lumMod val="50000"/>
                  </a:schemeClr>
                </a:solidFill>
                <a:cs typeface="Calibri" panose="020F0502020204030204" pitchFamily="34" charset="0"/>
              </a:rPr>
              <a:t>Vladimir Todorovic</a:t>
            </a:r>
            <a:endParaRPr lang="en-GB" altLang="zh-HK" sz="1600" b="1" dirty="0" smtClean="0">
              <a:solidFill>
                <a:schemeClr val="accent5">
                  <a:lumMod val="50000"/>
                </a:schemeClr>
              </a:solidFill>
              <a:cs typeface="Calibri" panose="020F0502020204030204" pitchFamily="34" charset="0"/>
            </a:endParaRPr>
          </a:p>
          <a:p>
            <a:r>
              <a:rPr lang="en-GB" altLang="zh-HK" sz="1600" b="1" dirty="0" smtClean="0">
                <a:solidFill>
                  <a:schemeClr val="accent5">
                    <a:lumMod val="50000"/>
                  </a:schemeClr>
                </a:solidFill>
                <a:cs typeface="Calibri" panose="020F0502020204030204" pitchFamily="34" charset="0"/>
              </a:rPr>
              <a:t>Mila Marinkovic</a:t>
            </a:r>
          </a:p>
          <a:p>
            <a:r>
              <a:rPr lang="sr-Latn-RS" altLang="zh-HK" sz="1600" b="1" dirty="0" smtClean="0">
                <a:solidFill>
                  <a:schemeClr val="accent5">
                    <a:lumMod val="50000"/>
                  </a:schemeClr>
                </a:solidFill>
                <a:cs typeface="Calibri" panose="020F0502020204030204" pitchFamily="34" charset="0"/>
              </a:rPr>
              <a:t>Ivan Brkic</a:t>
            </a:r>
            <a:endParaRPr lang="en-GB" altLang="zh-HK" sz="1600" b="1" dirty="0" smtClean="0">
              <a:solidFill>
                <a:schemeClr val="accent5">
                  <a:lumMod val="50000"/>
                </a:schemeClr>
              </a:solidFill>
              <a:cs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808" y="2461846"/>
            <a:ext cx="6270316" cy="313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77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08168" y="6064089"/>
            <a:ext cx="646967" cy="646967"/>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48322" y="87031"/>
            <a:ext cx="5907378" cy="553998"/>
          </a:xfrm>
          <a:prstGeom prst="rect">
            <a:avLst/>
          </a:prstGeom>
        </p:spPr>
        <p:txBody>
          <a:bodyPr wrap="square">
            <a:spAutoFit/>
          </a:bodyPr>
          <a:lstStyle/>
          <a:p>
            <a:r>
              <a:rPr lang="en-US" sz="3000" b="1" i="1" dirty="0">
                <a:latin typeface="StoneSerif"/>
              </a:rPr>
              <a:t>Logical Framework </a:t>
            </a:r>
            <a:r>
              <a:rPr lang="en-US" sz="3000" b="1" i="1" dirty="0" smtClean="0">
                <a:latin typeface="StoneSerif"/>
              </a:rPr>
              <a:t>Matrix</a:t>
            </a:r>
            <a:endParaRPr lang="en-GB" sz="3000" b="1" i="1" dirty="0"/>
          </a:p>
        </p:txBody>
      </p:sp>
      <p:pic>
        <p:nvPicPr>
          <p:cNvPr id="8" name="Resim 7">
            <a:extLst>
              <a:ext uri="{FF2B5EF4-FFF2-40B4-BE49-F238E27FC236}">
                <a16:creationId xmlns:a16="http://schemas.microsoft.com/office/drawing/2014/main" id="{BE9A8947-1F26-44A9-90DD-C50CCA972F34}"/>
              </a:ext>
            </a:extLst>
          </p:cNvPr>
          <p:cNvPicPr>
            <a:picLocks noChangeAspect="1"/>
          </p:cNvPicPr>
          <p:nvPr/>
        </p:nvPicPr>
        <p:blipFill>
          <a:blip r:embed="rId4"/>
          <a:stretch>
            <a:fillRect/>
          </a:stretch>
        </p:blipFill>
        <p:spPr>
          <a:xfrm>
            <a:off x="10238741" y="110361"/>
            <a:ext cx="1774917" cy="1015664"/>
          </a:xfrm>
          <a:prstGeom prst="rect">
            <a:avLst/>
          </a:prstGeom>
        </p:spPr>
      </p:pic>
      <p:sp>
        <p:nvSpPr>
          <p:cNvPr id="4" name="Dikdörtgen 3">
            <a:extLst>
              <a:ext uri="{FF2B5EF4-FFF2-40B4-BE49-F238E27FC236}">
                <a16:creationId xmlns:a16="http://schemas.microsoft.com/office/drawing/2014/main" id="{75704E90-7492-4AD1-B167-52E67B3DE265}"/>
              </a:ext>
            </a:extLst>
          </p:cNvPr>
          <p:cNvSpPr/>
          <p:nvPr/>
        </p:nvSpPr>
        <p:spPr>
          <a:xfrm>
            <a:off x="140224" y="869024"/>
            <a:ext cx="3034988" cy="1938992"/>
          </a:xfrm>
          <a:prstGeom prst="rect">
            <a:avLst/>
          </a:prstGeom>
        </p:spPr>
        <p:txBody>
          <a:bodyPr wrap="square">
            <a:spAutoFit/>
          </a:bodyPr>
          <a:lstStyle/>
          <a:p>
            <a:r>
              <a:rPr lang="en-US" sz="2400" dirty="0"/>
              <a:t>The basic matrix consists of four columns and a</a:t>
            </a:r>
            <a:r>
              <a:rPr lang="tr-TR" sz="2400" dirty="0"/>
              <a:t> </a:t>
            </a:r>
            <a:r>
              <a:rPr lang="en-US" sz="2400" dirty="0"/>
              <a:t>number of rows (usually three or four rows)</a:t>
            </a:r>
          </a:p>
        </p:txBody>
      </p:sp>
      <p:graphicFrame>
        <p:nvGraphicFramePr>
          <p:cNvPr id="5" name="Tablo 4">
            <a:extLst>
              <a:ext uri="{FF2B5EF4-FFF2-40B4-BE49-F238E27FC236}">
                <a16:creationId xmlns:a16="http://schemas.microsoft.com/office/drawing/2014/main" id="{956E9D64-D819-4D4E-8315-3AFC243536C1}"/>
              </a:ext>
            </a:extLst>
          </p:cNvPr>
          <p:cNvGraphicFramePr>
            <a:graphicFrameLocks noGrp="1"/>
          </p:cNvGraphicFramePr>
          <p:nvPr>
            <p:extLst>
              <p:ext uri="{D42A27DB-BD31-4B8C-83A1-F6EECF244321}">
                <p14:modId xmlns:p14="http://schemas.microsoft.com/office/powerpoint/2010/main" val="1094164431"/>
              </p:ext>
            </p:extLst>
          </p:nvPr>
        </p:nvGraphicFramePr>
        <p:xfrm>
          <a:off x="3827321" y="1196348"/>
          <a:ext cx="7575706" cy="5209272"/>
        </p:xfrm>
        <a:graphic>
          <a:graphicData uri="http://schemas.openxmlformats.org/drawingml/2006/table">
            <a:tbl>
              <a:tblPr firstRow="1" firstCol="1" lastRow="1" lastCol="1" bandRow="1" bandCol="1">
                <a:tableStyleId>{F2DE63D5-997A-4646-A377-4702673A728D}</a:tableStyleId>
              </a:tblPr>
              <a:tblGrid>
                <a:gridCol w="1895964">
                  <a:extLst>
                    <a:ext uri="{9D8B030D-6E8A-4147-A177-3AD203B41FA5}">
                      <a16:colId xmlns:a16="http://schemas.microsoft.com/office/drawing/2014/main" val="2082884502"/>
                    </a:ext>
                  </a:extLst>
                </a:gridCol>
                <a:gridCol w="1891889">
                  <a:extLst>
                    <a:ext uri="{9D8B030D-6E8A-4147-A177-3AD203B41FA5}">
                      <a16:colId xmlns:a16="http://schemas.microsoft.com/office/drawing/2014/main" val="4181556345"/>
                    </a:ext>
                  </a:extLst>
                </a:gridCol>
                <a:gridCol w="1891889">
                  <a:extLst>
                    <a:ext uri="{9D8B030D-6E8A-4147-A177-3AD203B41FA5}">
                      <a16:colId xmlns:a16="http://schemas.microsoft.com/office/drawing/2014/main" val="3172861831"/>
                    </a:ext>
                  </a:extLst>
                </a:gridCol>
                <a:gridCol w="1895964">
                  <a:extLst>
                    <a:ext uri="{9D8B030D-6E8A-4147-A177-3AD203B41FA5}">
                      <a16:colId xmlns:a16="http://schemas.microsoft.com/office/drawing/2014/main" val="264855340"/>
                    </a:ext>
                  </a:extLst>
                </a:gridCol>
              </a:tblGrid>
              <a:tr h="473538">
                <a:tc>
                  <a:txBody>
                    <a:bodyPr/>
                    <a:lstStyle/>
                    <a:p>
                      <a:pPr marL="103505">
                        <a:spcBef>
                          <a:spcPts val="185"/>
                        </a:spcBef>
                        <a:spcAft>
                          <a:spcPts val="0"/>
                        </a:spcAft>
                      </a:pPr>
                      <a:r>
                        <a:rPr lang="en-US" sz="1600" dirty="0">
                          <a:effectLst/>
                        </a:rPr>
                        <a:t>Project Description</a:t>
                      </a:r>
                      <a:endParaRPr lang="en-US" sz="16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405130">
                        <a:spcBef>
                          <a:spcPts val="185"/>
                        </a:spcBef>
                        <a:spcAft>
                          <a:spcPts val="0"/>
                        </a:spcAft>
                      </a:pPr>
                      <a:r>
                        <a:rPr lang="en-US" sz="1600">
                          <a:effectLst/>
                        </a:rPr>
                        <a:t>Indicators</a:t>
                      </a:r>
                      <a:endParaRPr lang="en-US" sz="16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353695" indent="66675">
                        <a:lnSpc>
                          <a:spcPct val="90000"/>
                        </a:lnSpc>
                        <a:spcBef>
                          <a:spcPts val="310"/>
                        </a:spcBef>
                        <a:spcAft>
                          <a:spcPts val="0"/>
                        </a:spcAft>
                      </a:pPr>
                      <a:r>
                        <a:rPr lang="en-US" sz="1600">
                          <a:effectLst/>
                        </a:rPr>
                        <a:t>Source of Verification</a:t>
                      </a:r>
                      <a:endParaRPr lang="en-US" sz="16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325120">
                        <a:spcBef>
                          <a:spcPts val="185"/>
                        </a:spcBef>
                        <a:spcAft>
                          <a:spcPts val="0"/>
                        </a:spcAft>
                      </a:pPr>
                      <a:r>
                        <a:rPr lang="en-US" sz="1600" dirty="0">
                          <a:effectLst/>
                        </a:rPr>
                        <a:t>Assumptions</a:t>
                      </a:r>
                      <a:endParaRPr lang="en-US" sz="16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375971085"/>
                  </a:ext>
                </a:extLst>
              </a:tr>
              <a:tr h="1329181">
                <a:tc>
                  <a:txBody>
                    <a:bodyPr/>
                    <a:lstStyle/>
                    <a:p>
                      <a:pPr marL="73660">
                        <a:lnSpc>
                          <a:spcPts val="1030"/>
                        </a:lnSpc>
                        <a:spcBef>
                          <a:spcPts val="250"/>
                        </a:spcBef>
                        <a:spcAft>
                          <a:spcPts val="0"/>
                        </a:spcAft>
                      </a:pPr>
                      <a:r>
                        <a:rPr lang="en-US" sz="1000" dirty="0">
                          <a:effectLst/>
                        </a:rPr>
                        <a:t>Overall objective:</a:t>
                      </a:r>
                    </a:p>
                    <a:p>
                      <a:pPr marL="73660" marR="34925">
                        <a:lnSpc>
                          <a:spcPct val="96000"/>
                        </a:lnSpc>
                        <a:spcBef>
                          <a:spcPts val="10"/>
                        </a:spcBef>
                        <a:spcAft>
                          <a:spcPts val="0"/>
                        </a:spcAft>
                      </a:pPr>
                      <a:r>
                        <a:rPr lang="en-US" sz="1000" b="0" dirty="0">
                          <a:effectLst/>
                        </a:rPr>
                        <a:t>The broad development impact to which the project contributes</a:t>
                      </a:r>
                    </a:p>
                    <a:p>
                      <a:pPr marL="73660" marR="86360">
                        <a:lnSpc>
                          <a:spcPct val="96000"/>
                        </a:lnSpc>
                        <a:spcBef>
                          <a:spcPts val="10"/>
                        </a:spcBef>
                        <a:spcAft>
                          <a:spcPts val="0"/>
                        </a:spcAft>
                      </a:pPr>
                      <a:r>
                        <a:rPr lang="en-US" sz="1000" b="0" dirty="0">
                          <a:effectLst/>
                        </a:rPr>
                        <a:t>–</a:t>
                      </a:r>
                      <a:r>
                        <a:rPr lang="en-US" sz="1000" b="0" spc="-80" dirty="0">
                          <a:effectLst/>
                        </a:rPr>
                        <a:t> </a:t>
                      </a:r>
                      <a:r>
                        <a:rPr lang="en-US" sz="1000" b="0" dirty="0">
                          <a:effectLst/>
                        </a:rPr>
                        <a:t>at</a:t>
                      </a:r>
                      <a:r>
                        <a:rPr lang="en-US" sz="1000" b="0" spc="-80" dirty="0">
                          <a:effectLst/>
                        </a:rPr>
                        <a:t> </a:t>
                      </a:r>
                      <a:r>
                        <a:rPr lang="en-US" sz="1000" b="0" dirty="0">
                          <a:effectLst/>
                        </a:rPr>
                        <a:t>a</a:t>
                      </a:r>
                      <a:r>
                        <a:rPr lang="en-US" sz="1000" b="0" spc="-80" dirty="0">
                          <a:effectLst/>
                        </a:rPr>
                        <a:t> </a:t>
                      </a:r>
                      <a:r>
                        <a:rPr lang="en-US" sz="1000" b="0" dirty="0">
                          <a:effectLst/>
                        </a:rPr>
                        <a:t>national</a:t>
                      </a:r>
                      <a:r>
                        <a:rPr lang="en-US" sz="1000" b="0" spc="-80" dirty="0">
                          <a:effectLst/>
                        </a:rPr>
                        <a:t> </a:t>
                      </a:r>
                      <a:r>
                        <a:rPr lang="en-US" sz="1000" b="0" dirty="0">
                          <a:effectLst/>
                        </a:rPr>
                        <a:t>or</a:t>
                      </a:r>
                      <a:r>
                        <a:rPr lang="en-US" sz="1000" b="0" spc="-80" dirty="0">
                          <a:effectLst/>
                        </a:rPr>
                        <a:t> </a:t>
                      </a:r>
                      <a:r>
                        <a:rPr lang="en-US" sz="1000" b="0" dirty="0">
                          <a:effectLst/>
                        </a:rPr>
                        <a:t>sectoral</a:t>
                      </a:r>
                      <a:r>
                        <a:rPr lang="en-US" sz="1000" b="0" spc="-80" dirty="0">
                          <a:effectLst/>
                        </a:rPr>
                        <a:t> </a:t>
                      </a:r>
                      <a:r>
                        <a:rPr lang="en-US" sz="1000" b="0" dirty="0">
                          <a:effectLst/>
                        </a:rPr>
                        <a:t>level (provides</a:t>
                      </a:r>
                      <a:r>
                        <a:rPr lang="en-US" sz="1000" b="0" spc="-120" dirty="0">
                          <a:effectLst/>
                        </a:rPr>
                        <a:t> </a:t>
                      </a:r>
                      <a:r>
                        <a:rPr lang="en-US" sz="1000" b="0" dirty="0">
                          <a:effectLst/>
                        </a:rPr>
                        <a:t>the</a:t>
                      </a:r>
                      <a:r>
                        <a:rPr lang="en-US" sz="1000" b="0" spc="-120" dirty="0">
                          <a:effectLst/>
                        </a:rPr>
                        <a:t> </a:t>
                      </a:r>
                      <a:r>
                        <a:rPr lang="en-US" sz="1000" b="0" dirty="0">
                          <a:effectLst/>
                        </a:rPr>
                        <a:t>link</a:t>
                      </a:r>
                      <a:r>
                        <a:rPr lang="en-US" sz="1000" b="0" spc="-120" dirty="0">
                          <a:effectLst/>
                        </a:rPr>
                        <a:t> </a:t>
                      </a:r>
                      <a:r>
                        <a:rPr lang="en-US" sz="1000" b="0" dirty="0">
                          <a:effectLst/>
                        </a:rPr>
                        <a:t>to</a:t>
                      </a:r>
                      <a:r>
                        <a:rPr lang="en-US" sz="1000" b="0" spc="-120" dirty="0">
                          <a:effectLst/>
                        </a:rPr>
                        <a:t> </a:t>
                      </a:r>
                      <a:r>
                        <a:rPr lang="en-US" sz="1000" b="0" dirty="0">
                          <a:effectLst/>
                        </a:rPr>
                        <a:t>the</a:t>
                      </a:r>
                      <a:r>
                        <a:rPr lang="en-US" sz="1000" b="0" spc="-120" dirty="0">
                          <a:effectLst/>
                        </a:rPr>
                        <a:t> </a:t>
                      </a:r>
                      <a:r>
                        <a:rPr lang="en-US" sz="1000" b="0" dirty="0">
                          <a:effectLst/>
                        </a:rPr>
                        <a:t>policy and/or sector programme context)</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1120" marR="13970">
                        <a:lnSpc>
                          <a:spcPct val="96000"/>
                        </a:lnSpc>
                        <a:spcBef>
                          <a:spcPts val="275"/>
                        </a:spcBef>
                        <a:spcAft>
                          <a:spcPts val="0"/>
                        </a:spcAft>
                      </a:pPr>
                      <a:r>
                        <a:rPr lang="en-US" sz="1000" dirty="0">
                          <a:effectLst/>
                        </a:rPr>
                        <a:t>Measures the extent to which a contribution to the overall objective has been made. Used during evaluation. However, it is often not appropriate for the project itself to try and collect this information.</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15265">
                        <a:lnSpc>
                          <a:spcPct val="97000"/>
                        </a:lnSpc>
                        <a:spcBef>
                          <a:spcPts val="255"/>
                        </a:spcBef>
                        <a:spcAft>
                          <a:spcPts val="0"/>
                        </a:spcAft>
                      </a:pPr>
                      <a:r>
                        <a:rPr lang="en-US" sz="1000">
                          <a:effectLst/>
                        </a:rPr>
                        <a:t>Sources</a:t>
                      </a:r>
                      <a:r>
                        <a:rPr lang="en-US" sz="1000" spc="-100">
                          <a:effectLst/>
                        </a:rPr>
                        <a:t> </a:t>
                      </a:r>
                      <a:r>
                        <a:rPr lang="en-US" sz="1000">
                          <a:effectLst/>
                        </a:rPr>
                        <a:t>of</a:t>
                      </a:r>
                      <a:r>
                        <a:rPr lang="en-US" sz="1000" spc="-100">
                          <a:effectLst/>
                        </a:rPr>
                        <a:t> </a:t>
                      </a:r>
                      <a:r>
                        <a:rPr lang="en-US" sz="1000">
                          <a:effectLst/>
                        </a:rPr>
                        <a:t>information</a:t>
                      </a:r>
                      <a:r>
                        <a:rPr lang="en-US" sz="1000" spc="-100">
                          <a:effectLst/>
                        </a:rPr>
                        <a:t> </a:t>
                      </a:r>
                      <a:r>
                        <a:rPr lang="en-US" sz="1000">
                          <a:effectLst/>
                        </a:rPr>
                        <a:t>and methods</a:t>
                      </a:r>
                      <a:r>
                        <a:rPr lang="en-US" sz="1000" spc="-135">
                          <a:effectLst/>
                        </a:rPr>
                        <a:t> </a:t>
                      </a:r>
                      <a:r>
                        <a:rPr lang="en-US" sz="1000">
                          <a:effectLst/>
                        </a:rPr>
                        <a:t>used</a:t>
                      </a:r>
                      <a:r>
                        <a:rPr lang="en-US" sz="1000" spc="-135">
                          <a:effectLst/>
                        </a:rPr>
                        <a:t> </a:t>
                      </a:r>
                      <a:r>
                        <a:rPr lang="en-US" sz="1000">
                          <a:effectLst/>
                        </a:rPr>
                        <a:t>to</a:t>
                      </a:r>
                      <a:r>
                        <a:rPr lang="en-US" sz="1000" spc="-135">
                          <a:effectLst/>
                        </a:rPr>
                        <a:t> </a:t>
                      </a:r>
                      <a:r>
                        <a:rPr lang="en-US" sz="1000">
                          <a:effectLst/>
                        </a:rPr>
                        <a:t>collect</a:t>
                      </a:r>
                      <a:r>
                        <a:rPr lang="en-US" sz="1000" spc="-135">
                          <a:effectLst/>
                        </a:rPr>
                        <a:t> </a:t>
                      </a:r>
                      <a:r>
                        <a:rPr lang="en-US" sz="1000">
                          <a:effectLst/>
                        </a:rPr>
                        <a:t>and report</a:t>
                      </a:r>
                      <a:r>
                        <a:rPr lang="en-US" sz="1000" spc="-130">
                          <a:effectLst/>
                        </a:rPr>
                        <a:t> </a:t>
                      </a:r>
                      <a:r>
                        <a:rPr lang="en-US" sz="1000">
                          <a:effectLst/>
                        </a:rPr>
                        <a:t>it</a:t>
                      </a:r>
                      <a:r>
                        <a:rPr lang="en-US" sz="1000" spc="-125">
                          <a:effectLst/>
                        </a:rPr>
                        <a:t> </a:t>
                      </a:r>
                      <a:r>
                        <a:rPr lang="en-US" sz="1000">
                          <a:effectLst/>
                        </a:rPr>
                        <a:t>(including</a:t>
                      </a:r>
                      <a:r>
                        <a:rPr lang="en-US" sz="1000" spc="-125">
                          <a:effectLst/>
                        </a:rPr>
                        <a:t> </a:t>
                      </a:r>
                      <a:r>
                        <a:rPr lang="en-US" sz="1000">
                          <a:effectLst/>
                        </a:rPr>
                        <a:t>who</a:t>
                      </a:r>
                      <a:r>
                        <a:rPr lang="en-US" sz="1000" spc="-125">
                          <a:effectLst/>
                        </a:rPr>
                        <a:t> </a:t>
                      </a:r>
                      <a:r>
                        <a:rPr lang="en-US" sz="1000">
                          <a:effectLst/>
                        </a:rPr>
                        <a:t>and when/how</a:t>
                      </a:r>
                      <a:r>
                        <a:rPr lang="en-US" sz="1000" spc="-155">
                          <a:effectLst/>
                        </a:rPr>
                        <a:t> </a:t>
                      </a:r>
                      <a:r>
                        <a:rPr lang="en-US" sz="1000">
                          <a:effectLst/>
                        </a:rPr>
                        <a:t>frequently).</a:t>
                      </a:r>
                      <a:endParaRPr lang="en-US" sz="10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a:spcAft>
                          <a:spcPts val="0"/>
                        </a:spcAft>
                      </a:pPr>
                      <a:r>
                        <a:rPr lang="en-US" sz="1000" dirty="0">
                          <a:effectLst/>
                        </a:rPr>
                        <a:t> </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2898649191"/>
                  </a:ext>
                </a:extLst>
              </a:tr>
              <a:tr h="1037510">
                <a:tc>
                  <a:txBody>
                    <a:bodyPr/>
                    <a:lstStyle/>
                    <a:p>
                      <a:pPr marL="71755">
                        <a:lnSpc>
                          <a:spcPts val="1040"/>
                        </a:lnSpc>
                        <a:spcBef>
                          <a:spcPts val="340"/>
                        </a:spcBef>
                        <a:spcAft>
                          <a:spcPts val="0"/>
                        </a:spcAft>
                      </a:pPr>
                      <a:r>
                        <a:rPr lang="en-US" sz="1000" dirty="0">
                          <a:effectLst/>
                        </a:rPr>
                        <a:t>Purpose:</a:t>
                      </a:r>
                    </a:p>
                    <a:p>
                      <a:pPr marL="71755" marR="132715">
                        <a:lnSpc>
                          <a:spcPct val="97000"/>
                        </a:lnSpc>
                        <a:spcBef>
                          <a:spcPts val="15"/>
                        </a:spcBef>
                        <a:spcAft>
                          <a:spcPts val="0"/>
                        </a:spcAft>
                      </a:pPr>
                      <a:r>
                        <a:rPr lang="en-US" sz="1000" b="0" dirty="0">
                          <a:effectLst/>
                        </a:rPr>
                        <a:t>The</a:t>
                      </a:r>
                      <a:r>
                        <a:rPr lang="en-US" sz="1000" b="0" spc="-155" dirty="0">
                          <a:effectLst/>
                        </a:rPr>
                        <a:t> </a:t>
                      </a:r>
                      <a:r>
                        <a:rPr lang="en-US" sz="1000" b="0" dirty="0">
                          <a:effectLst/>
                        </a:rPr>
                        <a:t>development</a:t>
                      </a:r>
                      <a:r>
                        <a:rPr lang="en-US" sz="1000" b="0" spc="-155" dirty="0">
                          <a:effectLst/>
                        </a:rPr>
                        <a:t> </a:t>
                      </a:r>
                      <a:r>
                        <a:rPr lang="en-US" sz="1000" b="0" dirty="0">
                          <a:effectLst/>
                        </a:rPr>
                        <a:t>outcome</a:t>
                      </a:r>
                      <a:r>
                        <a:rPr lang="en-US" sz="1000" b="0" spc="-150" dirty="0">
                          <a:effectLst/>
                        </a:rPr>
                        <a:t> </a:t>
                      </a:r>
                      <a:r>
                        <a:rPr lang="en-US" sz="1000" b="0" dirty="0">
                          <a:effectLst/>
                        </a:rPr>
                        <a:t>at the</a:t>
                      </a:r>
                      <a:r>
                        <a:rPr lang="en-US" sz="1000" b="0" spc="-180" dirty="0">
                          <a:effectLst/>
                        </a:rPr>
                        <a:t> </a:t>
                      </a:r>
                      <a:r>
                        <a:rPr lang="en-US" sz="1000" b="0" dirty="0">
                          <a:effectLst/>
                        </a:rPr>
                        <a:t>end</a:t>
                      </a:r>
                      <a:r>
                        <a:rPr lang="en-US" sz="1000" b="0" spc="-175" dirty="0">
                          <a:effectLst/>
                        </a:rPr>
                        <a:t> </a:t>
                      </a:r>
                      <a:r>
                        <a:rPr lang="en-US" sz="1000" b="0" dirty="0">
                          <a:effectLst/>
                        </a:rPr>
                        <a:t>of</a:t>
                      </a:r>
                      <a:r>
                        <a:rPr lang="en-US" sz="1000" b="0" spc="-175" dirty="0">
                          <a:effectLst/>
                        </a:rPr>
                        <a:t> </a:t>
                      </a:r>
                      <a:r>
                        <a:rPr lang="en-US" sz="1000" b="0" dirty="0">
                          <a:effectLst/>
                        </a:rPr>
                        <a:t>the</a:t>
                      </a:r>
                      <a:r>
                        <a:rPr lang="en-US" sz="1000" b="0" spc="-175" dirty="0">
                          <a:effectLst/>
                        </a:rPr>
                        <a:t> </a:t>
                      </a:r>
                      <a:r>
                        <a:rPr lang="en-US" sz="1000" b="0" dirty="0">
                          <a:effectLst/>
                        </a:rPr>
                        <a:t>project</a:t>
                      </a:r>
                      <a:r>
                        <a:rPr lang="en-US" sz="1000" b="0" spc="-175" dirty="0">
                          <a:effectLst/>
                        </a:rPr>
                        <a:t> </a:t>
                      </a:r>
                      <a:r>
                        <a:rPr lang="en-US" sz="1000" b="0" dirty="0">
                          <a:effectLst/>
                        </a:rPr>
                        <a:t>–</a:t>
                      </a:r>
                      <a:r>
                        <a:rPr lang="en-US" sz="1000" b="0" spc="-175" dirty="0">
                          <a:effectLst/>
                        </a:rPr>
                        <a:t> </a:t>
                      </a:r>
                      <a:r>
                        <a:rPr lang="en-US" sz="1000" b="0" dirty="0">
                          <a:effectLst/>
                        </a:rPr>
                        <a:t>more specifically the expected benefits</a:t>
                      </a:r>
                      <a:r>
                        <a:rPr lang="en-US" sz="1000" b="0" spc="-160" dirty="0">
                          <a:effectLst/>
                        </a:rPr>
                        <a:t> </a:t>
                      </a:r>
                      <a:r>
                        <a:rPr lang="en-US" sz="1000" b="0" dirty="0">
                          <a:effectLst/>
                        </a:rPr>
                        <a:t>to</a:t>
                      </a:r>
                      <a:r>
                        <a:rPr lang="en-US" sz="1000" b="0" spc="-155" dirty="0">
                          <a:effectLst/>
                        </a:rPr>
                        <a:t> </a:t>
                      </a:r>
                      <a:r>
                        <a:rPr lang="en-US" sz="1000" b="0" dirty="0">
                          <a:effectLst/>
                        </a:rPr>
                        <a:t>the</a:t>
                      </a:r>
                      <a:r>
                        <a:rPr lang="en-US" sz="1000" b="0" spc="-155" dirty="0">
                          <a:effectLst/>
                        </a:rPr>
                        <a:t> </a:t>
                      </a:r>
                      <a:r>
                        <a:rPr lang="en-US" sz="1000" b="0" dirty="0">
                          <a:effectLst/>
                        </a:rPr>
                        <a:t>target</a:t>
                      </a:r>
                      <a:r>
                        <a:rPr lang="en-US" sz="1000" b="0" spc="-160" dirty="0">
                          <a:effectLst/>
                        </a:rPr>
                        <a:t> </a:t>
                      </a:r>
                      <a:r>
                        <a:rPr lang="en-US" sz="1000" b="0" dirty="0">
                          <a:effectLst/>
                        </a:rPr>
                        <a:t>group(s)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68580">
                        <a:lnSpc>
                          <a:spcPts val="1040"/>
                        </a:lnSpc>
                        <a:spcBef>
                          <a:spcPts val="340"/>
                        </a:spcBef>
                        <a:spcAft>
                          <a:spcPts val="0"/>
                        </a:spcAft>
                      </a:pPr>
                      <a:r>
                        <a:rPr lang="en-US" sz="1000" dirty="0">
                          <a:effectLst/>
                        </a:rPr>
                        <a:t>Helps answer the question</a:t>
                      </a:r>
                    </a:p>
                    <a:p>
                      <a:pPr marL="68580" marR="40640">
                        <a:lnSpc>
                          <a:spcPct val="96000"/>
                        </a:lnSpc>
                        <a:spcBef>
                          <a:spcPts val="20"/>
                        </a:spcBef>
                        <a:spcAft>
                          <a:spcPts val="0"/>
                        </a:spcAft>
                      </a:pPr>
                      <a:r>
                        <a:rPr lang="en-US" sz="1000" dirty="0">
                          <a:effectLst/>
                        </a:rPr>
                        <a:t>‘How</a:t>
                      </a:r>
                      <a:r>
                        <a:rPr lang="en-US" sz="1000" spc="-155" dirty="0">
                          <a:effectLst/>
                        </a:rPr>
                        <a:t> </a:t>
                      </a:r>
                      <a:r>
                        <a:rPr lang="en-US" sz="1000" dirty="0">
                          <a:effectLst/>
                        </a:rPr>
                        <a:t>will</a:t>
                      </a:r>
                      <a:r>
                        <a:rPr lang="en-US" sz="1000" spc="-155" dirty="0">
                          <a:effectLst/>
                        </a:rPr>
                        <a:t> </a:t>
                      </a:r>
                      <a:r>
                        <a:rPr lang="en-US" sz="1000" dirty="0">
                          <a:effectLst/>
                        </a:rPr>
                        <a:t>we</a:t>
                      </a:r>
                      <a:r>
                        <a:rPr lang="en-US" sz="1000" spc="-150" dirty="0">
                          <a:effectLst/>
                        </a:rPr>
                        <a:t> </a:t>
                      </a:r>
                      <a:r>
                        <a:rPr lang="en-US" sz="1000" dirty="0">
                          <a:effectLst/>
                        </a:rPr>
                        <a:t>know</a:t>
                      </a:r>
                      <a:r>
                        <a:rPr lang="en-US" sz="1000" spc="-155" dirty="0">
                          <a:effectLst/>
                        </a:rPr>
                        <a:t> </a:t>
                      </a:r>
                      <a:r>
                        <a:rPr lang="en-US" sz="1000" dirty="0">
                          <a:effectLst/>
                        </a:rPr>
                        <a:t>if</a:t>
                      </a:r>
                      <a:r>
                        <a:rPr lang="en-US" sz="1000" spc="-150" dirty="0">
                          <a:effectLst/>
                        </a:rPr>
                        <a:t> </a:t>
                      </a:r>
                      <a:r>
                        <a:rPr lang="en-US" sz="1000" dirty="0">
                          <a:effectLst/>
                        </a:rPr>
                        <a:t>the</a:t>
                      </a:r>
                      <a:r>
                        <a:rPr lang="en-US" sz="1000" spc="-155" dirty="0">
                          <a:effectLst/>
                        </a:rPr>
                        <a:t> </a:t>
                      </a:r>
                      <a:r>
                        <a:rPr lang="en-US" sz="1000" dirty="0">
                          <a:effectLst/>
                        </a:rPr>
                        <a:t>purpose has been achieved’? Should include</a:t>
                      </a:r>
                      <a:r>
                        <a:rPr lang="en-US" sz="1000" spc="-130" dirty="0">
                          <a:effectLst/>
                        </a:rPr>
                        <a:t> </a:t>
                      </a:r>
                      <a:r>
                        <a:rPr lang="en-US" sz="1000" dirty="0">
                          <a:effectLst/>
                        </a:rPr>
                        <a:t>appropriate</a:t>
                      </a:r>
                      <a:r>
                        <a:rPr lang="en-US" sz="1000" spc="-130" dirty="0">
                          <a:effectLst/>
                        </a:rPr>
                        <a:t> </a:t>
                      </a:r>
                      <a:r>
                        <a:rPr lang="en-US" sz="1000" dirty="0">
                          <a:effectLst/>
                        </a:rPr>
                        <a:t>details</a:t>
                      </a:r>
                    </a:p>
                    <a:p>
                      <a:pPr marL="68580">
                        <a:lnSpc>
                          <a:spcPts val="1010"/>
                        </a:lnSpc>
                        <a:spcAft>
                          <a:spcPts val="0"/>
                        </a:spcAft>
                      </a:pPr>
                      <a:r>
                        <a:rPr lang="en-US" sz="1000" dirty="0">
                          <a:effectLst/>
                        </a:rPr>
                        <a:t>of quantity, quality and time.</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06375">
                        <a:lnSpc>
                          <a:spcPct val="97000"/>
                        </a:lnSpc>
                        <a:spcBef>
                          <a:spcPts val="360"/>
                        </a:spcBef>
                        <a:spcAft>
                          <a:spcPts val="0"/>
                        </a:spcAft>
                      </a:pPr>
                      <a:r>
                        <a:rPr lang="en-US" sz="1000" dirty="0">
                          <a:effectLst/>
                        </a:rPr>
                        <a:t>Sources of information and methods</a:t>
                      </a:r>
                      <a:r>
                        <a:rPr lang="en-US" sz="1000" spc="-125" dirty="0">
                          <a:effectLst/>
                        </a:rPr>
                        <a:t> </a:t>
                      </a:r>
                      <a:r>
                        <a:rPr lang="en-US" sz="1000" dirty="0">
                          <a:effectLst/>
                        </a:rPr>
                        <a:t>used</a:t>
                      </a:r>
                      <a:r>
                        <a:rPr lang="en-US" sz="1000" spc="-120" dirty="0">
                          <a:effectLst/>
                        </a:rPr>
                        <a:t> </a:t>
                      </a:r>
                      <a:r>
                        <a:rPr lang="en-US" sz="1000" dirty="0">
                          <a:effectLst/>
                        </a:rPr>
                        <a:t>to</a:t>
                      </a:r>
                      <a:r>
                        <a:rPr lang="en-US" sz="1000" spc="-120" dirty="0">
                          <a:effectLst/>
                        </a:rPr>
                        <a:t> </a:t>
                      </a:r>
                      <a:r>
                        <a:rPr lang="en-US" sz="1000" dirty="0">
                          <a:effectLst/>
                        </a:rPr>
                        <a:t>collect</a:t>
                      </a:r>
                      <a:r>
                        <a:rPr lang="en-US" sz="1000" spc="-125" dirty="0">
                          <a:effectLst/>
                        </a:rPr>
                        <a:t> </a:t>
                      </a:r>
                      <a:r>
                        <a:rPr lang="en-US" sz="1000" dirty="0">
                          <a:effectLst/>
                        </a:rPr>
                        <a:t>and report</a:t>
                      </a:r>
                      <a:r>
                        <a:rPr lang="en-US" sz="1000" spc="-120" dirty="0">
                          <a:effectLst/>
                        </a:rPr>
                        <a:t> </a:t>
                      </a:r>
                      <a:r>
                        <a:rPr lang="en-US" sz="1000" dirty="0">
                          <a:effectLst/>
                        </a:rPr>
                        <a:t>it</a:t>
                      </a:r>
                      <a:r>
                        <a:rPr lang="en-US" sz="1000" spc="-115" dirty="0">
                          <a:effectLst/>
                        </a:rPr>
                        <a:t> </a:t>
                      </a:r>
                      <a:r>
                        <a:rPr lang="en-US" sz="1000" dirty="0">
                          <a:effectLst/>
                        </a:rPr>
                        <a:t>(including</a:t>
                      </a:r>
                      <a:r>
                        <a:rPr lang="en-US" sz="1000" spc="-115" dirty="0">
                          <a:effectLst/>
                        </a:rPr>
                        <a:t> </a:t>
                      </a:r>
                      <a:r>
                        <a:rPr lang="en-US" sz="1000" dirty="0">
                          <a:effectLst/>
                        </a:rPr>
                        <a:t>who</a:t>
                      </a:r>
                      <a:r>
                        <a:rPr lang="en-US" sz="1000" spc="-115" dirty="0">
                          <a:effectLst/>
                        </a:rPr>
                        <a:t> </a:t>
                      </a:r>
                      <a:r>
                        <a:rPr lang="en-US" sz="1000" dirty="0">
                          <a:effectLst/>
                        </a:rPr>
                        <a:t>and when/how</a:t>
                      </a:r>
                      <a:r>
                        <a:rPr lang="en-US" sz="1000" spc="-135" dirty="0">
                          <a:effectLst/>
                        </a:rPr>
                        <a:t> </a:t>
                      </a:r>
                      <a:r>
                        <a:rPr lang="en-US" sz="1000" dirty="0">
                          <a:effectLst/>
                        </a:rPr>
                        <a:t>frequently)</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97790">
                        <a:lnSpc>
                          <a:spcPct val="97000"/>
                        </a:lnSpc>
                        <a:spcBef>
                          <a:spcPts val="360"/>
                        </a:spcBef>
                        <a:spcAft>
                          <a:spcPts val="0"/>
                        </a:spcAft>
                      </a:pPr>
                      <a:r>
                        <a:rPr lang="en-US" sz="1000" b="0" dirty="0">
                          <a:effectLst/>
                        </a:rPr>
                        <a:t>What conditions external to the project are necessary for achievement of purpose to contribute to the goal? What risks need to be monitored during implementation?</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132230176"/>
                  </a:ext>
                </a:extLst>
              </a:tr>
              <a:tr h="1103023">
                <a:tc>
                  <a:txBody>
                    <a:bodyPr/>
                    <a:lstStyle/>
                    <a:p>
                      <a:pPr marL="71755">
                        <a:lnSpc>
                          <a:spcPts val="1040"/>
                        </a:lnSpc>
                        <a:spcBef>
                          <a:spcPts val="340"/>
                        </a:spcBef>
                        <a:spcAft>
                          <a:spcPts val="0"/>
                        </a:spcAft>
                      </a:pPr>
                      <a:r>
                        <a:rPr lang="en-US" sz="1000" dirty="0">
                          <a:effectLst/>
                        </a:rPr>
                        <a:t>Results</a:t>
                      </a:r>
                      <a:r>
                        <a:rPr lang="tr-TR" sz="1000" dirty="0">
                          <a:effectLst/>
                        </a:rPr>
                        <a:t>/</a:t>
                      </a:r>
                      <a:r>
                        <a:rPr lang="tr-TR" sz="1000" dirty="0" err="1">
                          <a:effectLst/>
                        </a:rPr>
                        <a:t>Outputs</a:t>
                      </a:r>
                      <a:r>
                        <a:rPr lang="en-US" sz="1000" dirty="0">
                          <a:effectLst/>
                        </a:rPr>
                        <a:t>:</a:t>
                      </a:r>
                    </a:p>
                    <a:p>
                      <a:pPr marL="71755">
                        <a:lnSpc>
                          <a:spcPct val="96000"/>
                        </a:lnSpc>
                        <a:spcBef>
                          <a:spcPts val="20"/>
                        </a:spcBef>
                        <a:spcAft>
                          <a:spcPts val="0"/>
                        </a:spcAft>
                      </a:pPr>
                      <a:r>
                        <a:rPr lang="en-US" sz="1000" b="0" dirty="0">
                          <a:effectLst/>
                        </a:rPr>
                        <a:t>The direct/tangible results (good and services) that the project delivers, and which are largely under project management’s control</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68580" marR="86360">
                        <a:lnSpc>
                          <a:spcPct val="98000"/>
                        </a:lnSpc>
                        <a:spcBef>
                          <a:spcPts val="350"/>
                        </a:spcBef>
                        <a:spcAft>
                          <a:spcPts val="0"/>
                        </a:spcAft>
                      </a:pPr>
                      <a:r>
                        <a:rPr lang="en-US" sz="1000">
                          <a:effectLst/>
                        </a:rPr>
                        <a:t>Helps answer the question ‘How</a:t>
                      </a:r>
                      <a:r>
                        <a:rPr lang="en-US" sz="1000" spc="-145">
                          <a:effectLst/>
                        </a:rPr>
                        <a:t> </a:t>
                      </a:r>
                      <a:r>
                        <a:rPr lang="en-US" sz="1000">
                          <a:effectLst/>
                        </a:rPr>
                        <a:t>will</a:t>
                      </a:r>
                      <a:r>
                        <a:rPr lang="en-US" sz="1000" spc="-140">
                          <a:effectLst/>
                        </a:rPr>
                        <a:t> </a:t>
                      </a:r>
                      <a:r>
                        <a:rPr lang="en-US" sz="1000">
                          <a:effectLst/>
                        </a:rPr>
                        <a:t>we</a:t>
                      </a:r>
                      <a:r>
                        <a:rPr lang="en-US" sz="1000" spc="-145">
                          <a:effectLst/>
                        </a:rPr>
                        <a:t> </a:t>
                      </a:r>
                      <a:r>
                        <a:rPr lang="en-US" sz="1000">
                          <a:effectLst/>
                        </a:rPr>
                        <a:t>know</a:t>
                      </a:r>
                      <a:r>
                        <a:rPr lang="en-US" sz="1000" spc="-140">
                          <a:effectLst/>
                        </a:rPr>
                        <a:t> </a:t>
                      </a:r>
                      <a:r>
                        <a:rPr lang="en-US" sz="1000">
                          <a:effectLst/>
                        </a:rPr>
                        <a:t>if</a:t>
                      </a:r>
                      <a:r>
                        <a:rPr lang="en-US" sz="1000" spc="-145">
                          <a:effectLst/>
                        </a:rPr>
                        <a:t> </a:t>
                      </a:r>
                      <a:r>
                        <a:rPr lang="en-US" sz="1000">
                          <a:effectLst/>
                        </a:rPr>
                        <a:t>the</a:t>
                      </a:r>
                      <a:r>
                        <a:rPr lang="en-US" sz="1000" spc="-140">
                          <a:effectLst/>
                        </a:rPr>
                        <a:t> </a:t>
                      </a:r>
                      <a:r>
                        <a:rPr lang="en-US" sz="1000">
                          <a:effectLst/>
                        </a:rPr>
                        <a:t>results have been delivered’? Should include appropriate details of quantity,</a:t>
                      </a:r>
                      <a:r>
                        <a:rPr lang="en-US" sz="1000" spc="-145">
                          <a:effectLst/>
                        </a:rPr>
                        <a:t> </a:t>
                      </a:r>
                      <a:r>
                        <a:rPr lang="en-US" sz="1000">
                          <a:effectLst/>
                        </a:rPr>
                        <a:t>quality</a:t>
                      </a:r>
                      <a:r>
                        <a:rPr lang="en-US" sz="1000" spc="-140">
                          <a:effectLst/>
                        </a:rPr>
                        <a:t> </a:t>
                      </a:r>
                      <a:r>
                        <a:rPr lang="en-US" sz="1000">
                          <a:effectLst/>
                        </a:rPr>
                        <a:t>and</a:t>
                      </a:r>
                      <a:r>
                        <a:rPr lang="en-US" sz="1000" spc="-145">
                          <a:effectLst/>
                        </a:rPr>
                        <a:t> </a:t>
                      </a:r>
                      <a:r>
                        <a:rPr lang="en-US" sz="1000">
                          <a:effectLst/>
                        </a:rPr>
                        <a:t>time.</a:t>
                      </a:r>
                      <a:endParaRPr lang="en-US" sz="100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215265">
                        <a:lnSpc>
                          <a:spcPct val="97000"/>
                        </a:lnSpc>
                        <a:spcBef>
                          <a:spcPts val="360"/>
                        </a:spcBef>
                        <a:spcAft>
                          <a:spcPts val="0"/>
                        </a:spcAft>
                      </a:pPr>
                      <a:r>
                        <a:rPr lang="en-US" sz="1000" dirty="0">
                          <a:effectLst/>
                        </a:rPr>
                        <a:t>Sources</a:t>
                      </a:r>
                      <a:r>
                        <a:rPr lang="en-US" sz="1000" spc="-100" dirty="0">
                          <a:effectLst/>
                        </a:rPr>
                        <a:t> </a:t>
                      </a:r>
                      <a:r>
                        <a:rPr lang="en-US" sz="1000" dirty="0">
                          <a:effectLst/>
                        </a:rPr>
                        <a:t>of</a:t>
                      </a:r>
                      <a:r>
                        <a:rPr lang="en-US" sz="1000" spc="-100" dirty="0">
                          <a:effectLst/>
                        </a:rPr>
                        <a:t> </a:t>
                      </a:r>
                      <a:r>
                        <a:rPr lang="en-US" sz="1000" dirty="0">
                          <a:effectLst/>
                        </a:rPr>
                        <a:t>information</a:t>
                      </a:r>
                      <a:r>
                        <a:rPr lang="en-US" sz="1000" spc="-100" dirty="0">
                          <a:effectLst/>
                        </a:rPr>
                        <a:t> </a:t>
                      </a:r>
                      <a:r>
                        <a:rPr lang="en-US" sz="1000" dirty="0">
                          <a:effectLst/>
                        </a:rPr>
                        <a:t>and methods</a:t>
                      </a:r>
                      <a:r>
                        <a:rPr lang="en-US" sz="1000" spc="-135" dirty="0">
                          <a:effectLst/>
                        </a:rPr>
                        <a:t> </a:t>
                      </a:r>
                      <a:r>
                        <a:rPr lang="en-US" sz="1000" dirty="0">
                          <a:effectLst/>
                        </a:rPr>
                        <a:t>used</a:t>
                      </a:r>
                      <a:r>
                        <a:rPr lang="en-US" sz="1000" spc="-135" dirty="0">
                          <a:effectLst/>
                        </a:rPr>
                        <a:t> </a:t>
                      </a:r>
                      <a:r>
                        <a:rPr lang="en-US" sz="1000" dirty="0">
                          <a:effectLst/>
                        </a:rPr>
                        <a:t>to</a:t>
                      </a:r>
                      <a:r>
                        <a:rPr lang="en-US" sz="1000" spc="-135" dirty="0">
                          <a:effectLst/>
                        </a:rPr>
                        <a:t> </a:t>
                      </a:r>
                      <a:r>
                        <a:rPr lang="en-US" sz="1000" dirty="0">
                          <a:effectLst/>
                        </a:rPr>
                        <a:t>collect</a:t>
                      </a:r>
                      <a:r>
                        <a:rPr lang="en-US" sz="1000" spc="-135" dirty="0">
                          <a:effectLst/>
                        </a:rPr>
                        <a:t> </a:t>
                      </a:r>
                      <a:r>
                        <a:rPr lang="en-US" sz="1000" dirty="0">
                          <a:effectLst/>
                        </a:rPr>
                        <a:t>and report</a:t>
                      </a:r>
                      <a:r>
                        <a:rPr lang="en-US" sz="1000" spc="-130" dirty="0">
                          <a:effectLst/>
                        </a:rPr>
                        <a:t> </a:t>
                      </a:r>
                      <a:r>
                        <a:rPr lang="en-US" sz="1000" dirty="0">
                          <a:effectLst/>
                        </a:rPr>
                        <a:t>it</a:t>
                      </a:r>
                      <a:r>
                        <a:rPr lang="en-US" sz="1000" spc="-125" dirty="0">
                          <a:effectLst/>
                        </a:rPr>
                        <a:t> </a:t>
                      </a:r>
                      <a:r>
                        <a:rPr lang="en-US" sz="1000" dirty="0">
                          <a:effectLst/>
                        </a:rPr>
                        <a:t>(including</a:t>
                      </a:r>
                      <a:r>
                        <a:rPr lang="en-US" sz="1000" spc="-125" dirty="0">
                          <a:effectLst/>
                        </a:rPr>
                        <a:t> </a:t>
                      </a:r>
                      <a:r>
                        <a:rPr lang="en-US" sz="1000" dirty="0">
                          <a:effectLst/>
                        </a:rPr>
                        <a:t>who</a:t>
                      </a:r>
                      <a:r>
                        <a:rPr lang="en-US" sz="1000" spc="-125" dirty="0">
                          <a:effectLst/>
                        </a:rPr>
                        <a:t> </a:t>
                      </a:r>
                      <a:r>
                        <a:rPr lang="en-US" sz="1000" dirty="0">
                          <a:effectLst/>
                        </a:rPr>
                        <a:t>and when/how</a:t>
                      </a:r>
                      <a:r>
                        <a:rPr lang="en-US" sz="1000" spc="-140" dirty="0">
                          <a:effectLst/>
                        </a:rPr>
                        <a:t> </a:t>
                      </a:r>
                      <a:r>
                        <a:rPr lang="en-US" sz="1000" dirty="0">
                          <a:effectLst/>
                        </a:rPr>
                        <a:t>frequently)</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a:lnSpc>
                          <a:spcPct val="98000"/>
                        </a:lnSpc>
                        <a:spcBef>
                          <a:spcPts val="350"/>
                        </a:spcBef>
                        <a:spcAft>
                          <a:spcPts val="0"/>
                        </a:spcAft>
                      </a:pPr>
                      <a:r>
                        <a:rPr lang="en-US" sz="1000" b="0" dirty="0">
                          <a:effectLst/>
                        </a:rPr>
                        <a:t>What factors outside the control of project management are necessary for progress from outputs to purpose? What risks?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480592388"/>
                  </a:ext>
                </a:extLst>
              </a:tr>
              <a:tr h="1266020">
                <a:tc>
                  <a:txBody>
                    <a:bodyPr/>
                    <a:lstStyle/>
                    <a:p>
                      <a:pPr marL="71755">
                        <a:lnSpc>
                          <a:spcPts val="1040"/>
                        </a:lnSpc>
                        <a:spcBef>
                          <a:spcPts val="340"/>
                        </a:spcBef>
                        <a:spcAft>
                          <a:spcPts val="0"/>
                        </a:spcAft>
                      </a:pPr>
                      <a:r>
                        <a:rPr lang="en-US" sz="1000" b="1" dirty="0">
                          <a:effectLst/>
                        </a:rPr>
                        <a:t>Activities</a:t>
                      </a:r>
                      <a:r>
                        <a:rPr lang="tr-TR" sz="1000" b="1" dirty="0">
                          <a:effectLst/>
                        </a:rPr>
                        <a:t>/</a:t>
                      </a:r>
                      <a:r>
                        <a:rPr lang="tr-TR" sz="1000" b="1" dirty="0" err="1">
                          <a:effectLst/>
                        </a:rPr>
                        <a:t>Tasks</a:t>
                      </a:r>
                      <a:r>
                        <a:rPr lang="en-US" sz="1000" b="1" dirty="0">
                          <a:effectLst/>
                        </a:rPr>
                        <a:t>:</a:t>
                      </a:r>
                    </a:p>
                    <a:p>
                      <a:pPr marL="71755" marR="191770" algn="just">
                        <a:lnSpc>
                          <a:spcPct val="97000"/>
                        </a:lnSpc>
                        <a:spcBef>
                          <a:spcPts val="15"/>
                        </a:spcBef>
                        <a:spcAft>
                          <a:spcPts val="0"/>
                        </a:spcAft>
                      </a:pPr>
                      <a:r>
                        <a:rPr lang="en-US" sz="1000" b="0" dirty="0">
                          <a:effectLst/>
                        </a:rPr>
                        <a:t>The</a:t>
                      </a:r>
                      <a:r>
                        <a:rPr lang="en-US" sz="1000" b="0" spc="-140" dirty="0">
                          <a:effectLst/>
                        </a:rPr>
                        <a:t> </a:t>
                      </a:r>
                      <a:r>
                        <a:rPr lang="en-US" sz="1000" b="0" dirty="0">
                          <a:effectLst/>
                        </a:rPr>
                        <a:t>tasks</a:t>
                      </a:r>
                      <a:r>
                        <a:rPr lang="en-US" sz="1000" b="0" spc="-140" dirty="0">
                          <a:effectLst/>
                        </a:rPr>
                        <a:t> </a:t>
                      </a:r>
                      <a:r>
                        <a:rPr lang="en-US" sz="1000" b="1" dirty="0">
                          <a:effectLst/>
                        </a:rPr>
                        <a:t>(</a:t>
                      </a:r>
                      <a:r>
                        <a:rPr lang="en-US" sz="1000" b="0" dirty="0">
                          <a:effectLst/>
                        </a:rPr>
                        <a:t>work</a:t>
                      </a:r>
                      <a:r>
                        <a:rPr lang="en-US" sz="1000" b="0" spc="-140" dirty="0">
                          <a:effectLst/>
                        </a:rPr>
                        <a:t> </a:t>
                      </a:r>
                      <a:r>
                        <a:rPr lang="en-US" sz="1000" b="0" dirty="0">
                          <a:effectLst/>
                        </a:rPr>
                        <a:t>programme) that</a:t>
                      </a:r>
                      <a:r>
                        <a:rPr lang="en-US" sz="1000" b="0" spc="-145" dirty="0">
                          <a:effectLst/>
                        </a:rPr>
                        <a:t> </a:t>
                      </a:r>
                      <a:r>
                        <a:rPr lang="en-US" sz="1000" b="0" dirty="0">
                          <a:effectLst/>
                        </a:rPr>
                        <a:t>need</a:t>
                      </a:r>
                      <a:r>
                        <a:rPr lang="en-US" sz="1000" b="0" spc="-140" dirty="0">
                          <a:effectLst/>
                        </a:rPr>
                        <a:t> </a:t>
                      </a:r>
                      <a:r>
                        <a:rPr lang="en-US" sz="1000" b="0" dirty="0">
                          <a:effectLst/>
                        </a:rPr>
                        <a:t>to</a:t>
                      </a:r>
                      <a:r>
                        <a:rPr lang="en-US" sz="1000" b="0" spc="-140" dirty="0">
                          <a:effectLst/>
                        </a:rPr>
                        <a:t> </a:t>
                      </a:r>
                      <a:r>
                        <a:rPr lang="en-US" sz="1000" b="0" dirty="0">
                          <a:effectLst/>
                        </a:rPr>
                        <a:t>be</a:t>
                      </a:r>
                      <a:r>
                        <a:rPr lang="en-US" sz="1000" b="0" spc="-140" dirty="0">
                          <a:effectLst/>
                        </a:rPr>
                        <a:t> </a:t>
                      </a:r>
                      <a:r>
                        <a:rPr lang="en-US" sz="1000" b="0" dirty="0">
                          <a:effectLst/>
                        </a:rPr>
                        <a:t>carried</a:t>
                      </a:r>
                      <a:r>
                        <a:rPr lang="en-US" sz="1000" b="0" spc="-140" dirty="0">
                          <a:effectLst/>
                        </a:rPr>
                        <a:t> </a:t>
                      </a:r>
                      <a:r>
                        <a:rPr lang="en-US" sz="1000" b="0" dirty="0">
                          <a:effectLst/>
                        </a:rPr>
                        <a:t>out</a:t>
                      </a:r>
                      <a:r>
                        <a:rPr lang="en-US" sz="1000" b="0" spc="-145" dirty="0">
                          <a:effectLst/>
                        </a:rPr>
                        <a:t> </a:t>
                      </a:r>
                      <a:r>
                        <a:rPr lang="en-US" sz="1000" b="0" dirty="0">
                          <a:effectLst/>
                        </a:rPr>
                        <a:t>to deliver</a:t>
                      </a:r>
                      <a:r>
                        <a:rPr lang="en-US" sz="1000" b="0" spc="-95" dirty="0">
                          <a:effectLst/>
                        </a:rPr>
                        <a:t> </a:t>
                      </a:r>
                      <a:r>
                        <a:rPr lang="en-US" sz="1000" b="0" dirty="0">
                          <a:effectLst/>
                        </a:rPr>
                        <a:t>the</a:t>
                      </a:r>
                      <a:r>
                        <a:rPr lang="en-US" sz="1000" b="0" spc="-90" dirty="0">
                          <a:effectLst/>
                        </a:rPr>
                        <a:t> </a:t>
                      </a:r>
                      <a:r>
                        <a:rPr lang="en-US" sz="1000" b="0" dirty="0">
                          <a:effectLst/>
                        </a:rPr>
                        <a:t>planned</a:t>
                      </a:r>
                      <a:r>
                        <a:rPr lang="en-US" sz="1000" b="0" spc="-90" dirty="0">
                          <a:effectLst/>
                        </a:rPr>
                        <a:t> </a:t>
                      </a:r>
                      <a:r>
                        <a:rPr lang="en-US" sz="1000" b="0" dirty="0">
                          <a:effectLst/>
                        </a:rPr>
                        <a:t>results</a:t>
                      </a:r>
                      <a:r>
                        <a:rPr lang="tr-TR" sz="1000" b="0" dirty="0">
                          <a:effectLst/>
                        </a:rPr>
                        <a:t> </a:t>
                      </a:r>
                      <a:r>
                        <a:rPr lang="en-US" sz="1000" b="0" dirty="0">
                          <a:effectLst/>
                        </a:rPr>
                        <a:t>(optional within the matrix itself)</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222250" marR="242570" indent="-131445">
                        <a:lnSpc>
                          <a:spcPct val="93000"/>
                        </a:lnSpc>
                        <a:spcBef>
                          <a:spcPts val="350"/>
                        </a:spcBef>
                        <a:spcAft>
                          <a:spcPts val="0"/>
                        </a:spcAft>
                      </a:pPr>
                      <a:r>
                        <a:rPr lang="en-US" sz="1000" b="0" dirty="0">
                          <a:effectLst/>
                        </a:rPr>
                        <a:t>(sometimes a summary of</a:t>
                      </a:r>
                      <a:r>
                        <a:rPr lang="tr-TR" sz="1000" b="0" dirty="0">
                          <a:effectLst/>
                        </a:rPr>
                        <a:t> </a:t>
                      </a:r>
                      <a:r>
                        <a:rPr lang="en-US" sz="1000" b="0" dirty="0">
                          <a:effectLst/>
                        </a:rPr>
                        <a:t>resources/means is provided in this box)</a:t>
                      </a:r>
                      <a:r>
                        <a:rPr lang="tr-TR" sz="1000" b="0" dirty="0">
                          <a:effectLst/>
                        </a:rPr>
                        <a:t> </a:t>
                      </a:r>
                      <a:r>
                        <a:rPr lang="tr-TR" sz="1000" b="0" dirty="0" err="1">
                          <a:effectLst/>
                        </a:rPr>
                        <a:t>Means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0485" marR="271780" algn="ctr">
                        <a:lnSpc>
                          <a:spcPct val="93000"/>
                        </a:lnSpc>
                        <a:spcBef>
                          <a:spcPts val="350"/>
                        </a:spcBef>
                        <a:spcAft>
                          <a:spcPts val="0"/>
                        </a:spcAft>
                      </a:pPr>
                      <a:r>
                        <a:rPr lang="en-US" sz="1000" b="0" dirty="0">
                          <a:effectLst/>
                        </a:rPr>
                        <a:t>(sometimes a summary of costs/budget is provided</a:t>
                      </a:r>
                    </a:p>
                    <a:p>
                      <a:pPr marL="70485" marR="160655" algn="ctr">
                        <a:lnSpc>
                          <a:spcPts val="1040"/>
                        </a:lnSpc>
                        <a:spcAft>
                          <a:spcPts val="0"/>
                        </a:spcAft>
                      </a:pPr>
                      <a:r>
                        <a:rPr lang="en-US" sz="1000" b="0" dirty="0">
                          <a:effectLst/>
                        </a:rPr>
                        <a:t>in this box)</a:t>
                      </a:r>
                      <a:r>
                        <a:rPr lang="tr-TR" sz="1000" b="0" dirty="0">
                          <a:effectLst/>
                        </a:rPr>
                        <a:t> </a:t>
                      </a:r>
                      <a:r>
                        <a:rPr lang="tr-TR" sz="1000" b="0" dirty="0" err="1">
                          <a:effectLst/>
                        </a:rPr>
                        <a:t>Costs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tc>
                  <a:txBody>
                    <a:bodyPr/>
                    <a:lstStyle/>
                    <a:p>
                      <a:pPr marL="72390" marR="97790">
                        <a:lnSpc>
                          <a:spcPct val="97000"/>
                        </a:lnSpc>
                        <a:spcBef>
                          <a:spcPts val="360"/>
                        </a:spcBef>
                        <a:spcAft>
                          <a:spcPts val="0"/>
                        </a:spcAft>
                      </a:pPr>
                      <a:r>
                        <a:rPr lang="en-US" sz="1000" b="0" dirty="0">
                          <a:effectLst/>
                        </a:rPr>
                        <a:t>Assumptions (factors outside project management’s control) that may impact on the activity-result linkage</a:t>
                      </a:r>
                      <a:r>
                        <a:rPr lang="tr-TR" sz="1000" b="0" dirty="0">
                          <a:effectLst/>
                        </a:rPr>
                        <a:t> </a:t>
                      </a:r>
                      <a:r>
                        <a:rPr lang="en-US" sz="1000" b="0" dirty="0">
                          <a:effectLst/>
                        </a:rPr>
                        <a:t>What external factors are necessary for activities to generate planned outputs? What risks?</a:t>
                      </a:r>
                      <a:endParaRPr lang="en-US" sz="1000" b="0" dirty="0">
                        <a:effectLst/>
                        <a:latin typeface="Georgia" panose="02040502050405020303" pitchFamily="18" charset="0"/>
                        <a:ea typeface="Georgia" panose="02040502050405020303" pitchFamily="18" charset="0"/>
                        <a:cs typeface="Georgia" panose="02040502050405020303" pitchFamily="18" charset="0"/>
                      </a:endParaRPr>
                    </a:p>
                  </a:txBody>
                  <a:tcPr marL="0" marR="0" marT="0" marB="0"/>
                </a:tc>
                <a:extLst>
                  <a:ext uri="{0D108BD9-81ED-4DB2-BD59-A6C34878D82A}">
                    <a16:rowId xmlns:a16="http://schemas.microsoft.com/office/drawing/2014/main" val="1307803740"/>
                  </a:ext>
                </a:extLst>
              </a:tr>
            </a:tbl>
          </a:graphicData>
        </a:graphic>
      </p:graphicFrame>
      <p:sp>
        <p:nvSpPr>
          <p:cNvPr id="9" name="Rectangle 1">
            <a:extLst>
              <a:ext uri="{FF2B5EF4-FFF2-40B4-BE49-F238E27FC236}">
                <a16:creationId xmlns:a16="http://schemas.microsoft.com/office/drawing/2014/main" id="{420B4E4E-E53E-44A4-8CEE-74A1F34E181C}"/>
              </a:ext>
            </a:extLst>
          </p:cNvPr>
          <p:cNvSpPr>
            <a:spLocks noChangeArrowheads="1"/>
          </p:cNvSpPr>
          <p:nvPr/>
        </p:nvSpPr>
        <p:spPr bwMode="auto">
          <a:xfrm>
            <a:off x="3328988" y="21631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Dikdörtgen 10">
            <a:extLst>
              <a:ext uri="{FF2B5EF4-FFF2-40B4-BE49-F238E27FC236}">
                <a16:creationId xmlns:a16="http://schemas.microsoft.com/office/drawing/2014/main" id="{9961EB99-557F-4F77-8650-23E29F832827}"/>
              </a:ext>
            </a:extLst>
          </p:cNvPr>
          <p:cNvSpPr/>
          <p:nvPr/>
        </p:nvSpPr>
        <p:spPr>
          <a:xfrm>
            <a:off x="4994273" y="2616374"/>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en-US" dirty="0"/>
              <a:t>1</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2" name="Dikdörtgen 11">
            <a:extLst>
              <a:ext uri="{FF2B5EF4-FFF2-40B4-BE49-F238E27FC236}">
                <a16:creationId xmlns:a16="http://schemas.microsoft.com/office/drawing/2014/main" id="{3CC9EDC0-34E0-4D6C-B6C8-B68521E790FF}"/>
              </a:ext>
            </a:extLst>
          </p:cNvPr>
          <p:cNvSpPr/>
          <p:nvPr/>
        </p:nvSpPr>
        <p:spPr>
          <a:xfrm>
            <a:off x="4994274" y="3688539"/>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t>2</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3" name="Dikdörtgen 12">
            <a:extLst>
              <a:ext uri="{FF2B5EF4-FFF2-40B4-BE49-F238E27FC236}">
                <a16:creationId xmlns:a16="http://schemas.microsoft.com/office/drawing/2014/main" id="{4B0A38BD-3608-4345-8BB9-C330CD2309F9}"/>
              </a:ext>
            </a:extLst>
          </p:cNvPr>
          <p:cNvSpPr/>
          <p:nvPr/>
        </p:nvSpPr>
        <p:spPr>
          <a:xfrm>
            <a:off x="5004891" y="4664636"/>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3</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4" name="Dikdörtgen 13">
            <a:extLst>
              <a:ext uri="{FF2B5EF4-FFF2-40B4-BE49-F238E27FC236}">
                <a16:creationId xmlns:a16="http://schemas.microsoft.com/office/drawing/2014/main" id="{353064CB-7ED1-4446-9C87-46FF8DF2518D}"/>
              </a:ext>
            </a:extLst>
          </p:cNvPr>
          <p:cNvSpPr/>
          <p:nvPr/>
        </p:nvSpPr>
        <p:spPr>
          <a:xfrm>
            <a:off x="4971347" y="5878167"/>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4</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5" name="Dikdörtgen 14">
            <a:extLst>
              <a:ext uri="{FF2B5EF4-FFF2-40B4-BE49-F238E27FC236}">
                <a16:creationId xmlns:a16="http://schemas.microsoft.com/office/drawing/2014/main" id="{57E05403-359F-4963-81FF-A83B45504CA9}"/>
              </a:ext>
            </a:extLst>
          </p:cNvPr>
          <p:cNvSpPr/>
          <p:nvPr/>
        </p:nvSpPr>
        <p:spPr>
          <a:xfrm>
            <a:off x="10192571" y="5879423"/>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5</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6" name="Dikdörtgen 15">
            <a:extLst>
              <a:ext uri="{FF2B5EF4-FFF2-40B4-BE49-F238E27FC236}">
                <a16:creationId xmlns:a16="http://schemas.microsoft.com/office/drawing/2014/main" id="{E9312500-5D9A-44F6-B67E-B9090779497E}"/>
              </a:ext>
            </a:extLst>
          </p:cNvPr>
          <p:cNvSpPr/>
          <p:nvPr/>
        </p:nvSpPr>
        <p:spPr>
          <a:xfrm>
            <a:off x="10306205" y="4619727"/>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6</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7" name="Dikdörtgen 16">
            <a:extLst>
              <a:ext uri="{FF2B5EF4-FFF2-40B4-BE49-F238E27FC236}">
                <a16:creationId xmlns:a16="http://schemas.microsoft.com/office/drawing/2014/main" id="{10942E80-8FA5-485C-A7C3-C63AB872BDE8}"/>
              </a:ext>
            </a:extLst>
          </p:cNvPr>
          <p:cNvSpPr/>
          <p:nvPr/>
        </p:nvSpPr>
        <p:spPr>
          <a:xfrm>
            <a:off x="10192571" y="3616318"/>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7</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8" name="Dikdörtgen 17">
            <a:extLst>
              <a:ext uri="{FF2B5EF4-FFF2-40B4-BE49-F238E27FC236}">
                <a16:creationId xmlns:a16="http://schemas.microsoft.com/office/drawing/2014/main" id="{5DCE5A54-D590-4C17-AA66-D811CF6E5CC4}"/>
              </a:ext>
            </a:extLst>
          </p:cNvPr>
          <p:cNvSpPr/>
          <p:nvPr/>
        </p:nvSpPr>
        <p:spPr>
          <a:xfrm>
            <a:off x="6755239" y="2553024"/>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8</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9" name="Dikdörtgen 18">
            <a:extLst>
              <a:ext uri="{FF2B5EF4-FFF2-40B4-BE49-F238E27FC236}">
                <a16:creationId xmlns:a16="http://schemas.microsoft.com/office/drawing/2014/main" id="{B37B8CBA-8007-4F7D-8F29-CE18520CB694}"/>
              </a:ext>
            </a:extLst>
          </p:cNvPr>
          <p:cNvSpPr/>
          <p:nvPr/>
        </p:nvSpPr>
        <p:spPr>
          <a:xfrm>
            <a:off x="8491786" y="2540148"/>
            <a:ext cx="537309"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9</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0" name="Dikdörtgen 19">
            <a:extLst>
              <a:ext uri="{FF2B5EF4-FFF2-40B4-BE49-F238E27FC236}">
                <a16:creationId xmlns:a16="http://schemas.microsoft.com/office/drawing/2014/main" id="{725D865E-F541-4F28-B969-7D2B14D7BB26}"/>
              </a:ext>
            </a:extLst>
          </p:cNvPr>
          <p:cNvSpPr/>
          <p:nvPr/>
        </p:nvSpPr>
        <p:spPr>
          <a:xfrm>
            <a:off x="6663817" y="3628117"/>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10</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1" name="Dikdörtgen 20">
            <a:extLst>
              <a:ext uri="{FF2B5EF4-FFF2-40B4-BE49-F238E27FC236}">
                <a16:creationId xmlns:a16="http://schemas.microsoft.com/office/drawing/2014/main" id="{8B62F2F9-4EA0-4D75-91D6-B7D7B0CA408F}"/>
              </a:ext>
            </a:extLst>
          </p:cNvPr>
          <p:cNvSpPr/>
          <p:nvPr/>
        </p:nvSpPr>
        <p:spPr>
          <a:xfrm>
            <a:off x="8491786" y="3663311"/>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11</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2" name="Dikdörtgen 21">
            <a:extLst>
              <a:ext uri="{FF2B5EF4-FFF2-40B4-BE49-F238E27FC236}">
                <a16:creationId xmlns:a16="http://schemas.microsoft.com/office/drawing/2014/main" id="{5C02CFA9-D4F7-427E-B037-4CE7894B26D2}"/>
              </a:ext>
            </a:extLst>
          </p:cNvPr>
          <p:cNvSpPr/>
          <p:nvPr/>
        </p:nvSpPr>
        <p:spPr>
          <a:xfrm>
            <a:off x="6664397" y="4664636"/>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12</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23" name="Dikdörtgen 22">
            <a:extLst>
              <a:ext uri="{FF2B5EF4-FFF2-40B4-BE49-F238E27FC236}">
                <a16:creationId xmlns:a16="http://schemas.microsoft.com/office/drawing/2014/main" id="{93D313BA-41EA-4B8F-BA82-5A0FE2064BBC}"/>
              </a:ext>
            </a:extLst>
          </p:cNvPr>
          <p:cNvSpPr/>
          <p:nvPr/>
        </p:nvSpPr>
        <p:spPr>
          <a:xfrm>
            <a:off x="8491787" y="4632807"/>
            <a:ext cx="568551" cy="36933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5"/>
          </a:lnRef>
          <a:fillRef idx="1">
            <a:schemeClr val="lt1"/>
          </a:fillRef>
          <a:effectRef idx="0">
            <a:schemeClr val="accent5"/>
          </a:effectRef>
          <a:fontRef idx="minor">
            <a:schemeClr val="dk1"/>
          </a:fontRef>
        </p:style>
        <p:txBody>
          <a:bodyPr wrap="square">
            <a:spAutoFit/>
          </a:bodyPr>
          <a:lstStyle/>
          <a:p>
            <a:pPr marL="133350">
              <a:spcBef>
                <a:spcPts val="525"/>
              </a:spcBef>
              <a:spcAft>
                <a:spcPts val="0"/>
              </a:spcAft>
            </a:pPr>
            <a:r>
              <a:rPr lang="tr-TR" dirty="0">
                <a:latin typeface="Georgia" panose="02040502050405020303" pitchFamily="18" charset="0"/>
                <a:ea typeface="Georgia" panose="02040502050405020303" pitchFamily="18" charset="0"/>
                <a:cs typeface="Georgia" panose="02040502050405020303" pitchFamily="18" charset="0"/>
              </a:rPr>
              <a:t>13</a:t>
            </a:r>
            <a:endParaRPr lang="en-US" dirty="0">
              <a:latin typeface="Georgia" panose="02040502050405020303" pitchFamily="18" charset="0"/>
              <a:ea typeface="Georgia" panose="02040502050405020303" pitchFamily="18" charset="0"/>
              <a:cs typeface="Georgia" panose="02040502050405020303" pitchFamily="18" charset="0"/>
            </a:endParaRPr>
          </a:p>
        </p:txBody>
      </p:sp>
      <p:sp>
        <p:nvSpPr>
          <p:cNvPr id="10" name="Dikdörtgen 9">
            <a:extLst>
              <a:ext uri="{FF2B5EF4-FFF2-40B4-BE49-F238E27FC236}">
                <a16:creationId xmlns:a16="http://schemas.microsoft.com/office/drawing/2014/main" id="{A9A150CF-706E-4837-B56C-80F23820DBAF}"/>
              </a:ext>
            </a:extLst>
          </p:cNvPr>
          <p:cNvSpPr/>
          <p:nvPr/>
        </p:nvSpPr>
        <p:spPr>
          <a:xfrm>
            <a:off x="484335" y="2988198"/>
            <a:ext cx="3391808" cy="3785652"/>
          </a:xfrm>
          <a:prstGeom prst="rect">
            <a:avLst/>
          </a:prstGeom>
        </p:spPr>
        <p:txBody>
          <a:bodyPr wrap="square">
            <a:spAutoFit/>
          </a:bodyPr>
          <a:lstStyle/>
          <a:p>
            <a:r>
              <a:rPr lang="tr-TR" sz="2400" dirty="0"/>
              <a:t>T</a:t>
            </a:r>
            <a:r>
              <a:rPr lang="en-US" sz="2400" dirty="0"/>
              <a:t>here is a general sequence to completing the matrix, which starts with the project description (top down), then the assumptions (bottom-up), followed by the indicators and then sources of verification (working across). </a:t>
            </a:r>
          </a:p>
        </p:txBody>
      </p:sp>
      <p:sp>
        <p:nvSpPr>
          <p:cNvPr id="24" name="Dikdörtgen 23">
            <a:extLst>
              <a:ext uri="{FF2B5EF4-FFF2-40B4-BE49-F238E27FC236}">
                <a16:creationId xmlns:a16="http://schemas.microsoft.com/office/drawing/2014/main" id="{FC27BAD3-5272-41AE-802B-C8DDE7D7CD34}"/>
              </a:ext>
            </a:extLst>
          </p:cNvPr>
          <p:cNvSpPr/>
          <p:nvPr/>
        </p:nvSpPr>
        <p:spPr>
          <a:xfrm>
            <a:off x="9153525" y="6404518"/>
            <a:ext cx="172301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t>Prerequisites</a:t>
            </a:r>
          </a:p>
        </p:txBody>
      </p:sp>
      <p:sp>
        <p:nvSpPr>
          <p:cNvPr id="26" name="TextBox 25"/>
          <p:cNvSpPr txBox="1"/>
          <p:nvPr/>
        </p:nvSpPr>
        <p:spPr>
          <a:xfrm flipH="1">
            <a:off x="53420" y="6404518"/>
            <a:ext cx="772428" cy="369332"/>
          </a:xfrm>
          <a:prstGeom prst="rect">
            <a:avLst/>
          </a:prstGeom>
          <a:noFill/>
        </p:spPr>
        <p:txBody>
          <a:bodyPr wrap="square" rtlCol="0">
            <a:spAutoFit/>
          </a:bodyPr>
          <a:lstStyle/>
          <a:p>
            <a:r>
              <a:rPr lang="en-GB" b="1" dirty="0" smtClean="0"/>
              <a:t>M</a:t>
            </a:r>
            <a:endParaRPr lang="en-GB" b="1" dirty="0"/>
          </a:p>
        </p:txBody>
      </p:sp>
      <p:sp>
        <p:nvSpPr>
          <p:cNvPr id="27" name="Rounded Rectangle 26"/>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31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8E05EE59-3C80-4D45-A897-AAB84CD9B2D2}"/>
              </a:ext>
            </a:extLst>
          </p:cNvPr>
          <p:cNvSpPr/>
          <p:nvPr/>
        </p:nvSpPr>
        <p:spPr>
          <a:xfrm>
            <a:off x="136864" y="316532"/>
            <a:ext cx="5784542" cy="553998"/>
          </a:xfrm>
          <a:prstGeom prst="rect">
            <a:avLst/>
          </a:prstGeom>
        </p:spPr>
        <p:txBody>
          <a:bodyPr wrap="square">
            <a:spAutoFit/>
          </a:bodyPr>
          <a:lstStyle/>
          <a:p>
            <a:r>
              <a:rPr lang="en-US" sz="3000" b="1" i="1" dirty="0">
                <a:latin typeface="StoneSerif"/>
              </a:rPr>
              <a:t>Logical Framework </a:t>
            </a:r>
            <a:r>
              <a:rPr lang="en-US" sz="3000" b="1" i="1" dirty="0" smtClean="0">
                <a:latin typeface="StoneSerif"/>
              </a:rPr>
              <a:t>Matrix</a:t>
            </a:r>
            <a:endParaRPr lang="en-GB" sz="3000" b="1" i="1" dirty="0"/>
          </a:p>
        </p:txBody>
      </p:sp>
      <p:pic>
        <p:nvPicPr>
          <p:cNvPr id="8" name="Resim 7">
            <a:extLst>
              <a:ext uri="{FF2B5EF4-FFF2-40B4-BE49-F238E27FC236}">
                <a16:creationId xmlns:a16="http://schemas.microsoft.com/office/drawing/2014/main" id="{BE9A8947-1F26-44A9-90DD-C50CCA972F34}"/>
              </a:ext>
            </a:extLst>
          </p:cNvPr>
          <p:cNvPicPr>
            <a:picLocks noChangeAspect="1"/>
          </p:cNvPicPr>
          <p:nvPr/>
        </p:nvPicPr>
        <p:blipFill>
          <a:blip r:embed="rId4"/>
          <a:stretch>
            <a:fillRect/>
          </a:stretch>
        </p:blipFill>
        <p:spPr>
          <a:xfrm>
            <a:off x="10238741" y="110361"/>
            <a:ext cx="1774917" cy="1015664"/>
          </a:xfrm>
          <a:prstGeom prst="rect">
            <a:avLst/>
          </a:prstGeom>
        </p:spPr>
      </p:pic>
      <p:sp>
        <p:nvSpPr>
          <p:cNvPr id="9" name="Rectangle 1">
            <a:extLst>
              <a:ext uri="{FF2B5EF4-FFF2-40B4-BE49-F238E27FC236}">
                <a16:creationId xmlns:a16="http://schemas.microsoft.com/office/drawing/2014/main" id="{420B4E4E-E53E-44A4-8CEE-74A1F34E181C}"/>
              </a:ext>
            </a:extLst>
          </p:cNvPr>
          <p:cNvSpPr>
            <a:spLocks noChangeArrowheads="1"/>
          </p:cNvSpPr>
          <p:nvPr/>
        </p:nvSpPr>
        <p:spPr bwMode="auto">
          <a:xfrm>
            <a:off x="3328988" y="21631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Dikdörtgen 5">
            <a:extLst>
              <a:ext uri="{FF2B5EF4-FFF2-40B4-BE49-F238E27FC236}">
                <a16:creationId xmlns:a16="http://schemas.microsoft.com/office/drawing/2014/main" id="{574E2056-4FC7-4675-8A19-BB2EDC85D77F}"/>
              </a:ext>
            </a:extLst>
          </p:cNvPr>
          <p:cNvSpPr/>
          <p:nvPr/>
        </p:nvSpPr>
        <p:spPr>
          <a:xfrm>
            <a:off x="136865" y="1126025"/>
            <a:ext cx="10673704" cy="5801588"/>
          </a:xfrm>
          <a:prstGeom prst="rect">
            <a:avLst/>
          </a:prstGeom>
        </p:spPr>
        <p:txBody>
          <a:bodyPr wrap="square">
            <a:spAutoFit/>
          </a:bodyPr>
          <a:lstStyle/>
          <a:p>
            <a:pPr marL="342900" indent="-342900" algn="just">
              <a:buFont typeface="Arial" panose="020B0604020202020204" pitchFamily="34" charset="0"/>
              <a:buChar char="•"/>
            </a:pPr>
            <a:r>
              <a:rPr lang="en-US" sz="2200" dirty="0"/>
              <a:t>The Logical Framework is a way of representing the substance of the project/programme in a</a:t>
            </a:r>
            <a:r>
              <a:rPr lang="tr-TR" sz="2200" dirty="0"/>
              <a:t> </a:t>
            </a:r>
            <a:r>
              <a:rPr lang="en-US" sz="2200" dirty="0"/>
              <a:t>synthesis which includes everything and is easily understood</a:t>
            </a:r>
            <a:r>
              <a:rPr lang="en-US" sz="2200" dirty="0" smtClean="0"/>
              <a:t>.</a:t>
            </a:r>
            <a:endParaRPr lang="tr-TR" sz="2200" dirty="0"/>
          </a:p>
          <a:p>
            <a:pPr marL="342900" indent="-342900" algn="just">
              <a:buFont typeface="Arial" panose="020B0604020202020204" pitchFamily="34" charset="0"/>
              <a:buChar char="•"/>
            </a:pPr>
            <a:r>
              <a:rPr lang="en-US" sz="2200" dirty="0"/>
              <a:t>The first column of the </a:t>
            </a:r>
            <a:r>
              <a:rPr lang="en-US" sz="2200" dirty="0" err="1"/>
              <a:t>Logframe</a:t>
            </a:r>
            <a:r>
              <a:rPr lang="en-US" sz="2200" dirty="0"/>
              <a:t> matrix summarizes the ‘means-end’ logic of the proposed project (also known</a:t>
            </a:r>
            <a:r>
              <a:rPr lang="tr-TR" sz="2200" dirty="0"/>
              <a:t> </a:t>
            </a:r>
            <a:r>
              <a:rPr lang="en-US" sz="2200" dirty="0"/>
              <a:t>as the ‘intervention logic</a:t>
            </a:r>
            <a:r>
              <a:rPr lang="en-US" sz="2200" dirty="0" smtClean="0"/>
              <a:t>’).</a:t>
            </a:r>
            <a:endParaRPr lang="tr-TR" sz="2200" dirty="0"/>
          </a:p>
          <a:p>
            <a:pPr marL="342900" indent="-342900" algn="just">
              <a:buFont typeface="Arial" panose="020B0604020202020204" pitchFamily="34" charset="0"/>
              <a:buChar char="•"/>
            </a:pPr>
            <a:r>
              <a:rPr lang="en-US" sz="2200" dirty="0"/>
              <a:t>The logical framework is a means for representing the contents of an</a:t>
            </a:r>
            <a:r>
              <a:rPr lang="tr-TR" sz="2200" dirty="0"/>
              <a:t> </a:t>
            </a:r>
            <a:r>
              <a:rPr lang="en-US" sz="2200" dirty="0"/>
              <a:t>intervention. Objectives, results, activities, and their causal associations</a:t>
            </a:r>
            <a:r>
              <a:rPr lang="tr-TR" sz="2200" dirty="0"/>
              <a:t> </a:t>
            </a:r>
            <a:r>
              <a:rPr lang="en-US" sz="2200" dirty="0"/>
              <a:t>are systematically presented in the first column of the matrix (vertical</a:t>
            </a:r>
            <a:r>
              <a:rPr lang="tr-TR" sz="2200" dirty="0"/>
              <a:t> </a:t>
            </a:r>
            <a:r>
              <a:rPr lang="en-US" sz="2200" dirty="0"/>
              <a:t>logic). Establishing a logical framework is possible only after thorough</a:t>
            </a:r>
            <a:r>
              <a:rPr lang="tr-TR" sz="2200" dirty="0"/>
              <a:t> </a:t>
            </a:r>
            <a:r>
              <a:rPr lang="en-US" sz="2200" dirty="0"/>
              <a:t>analysis of available information (problems and opportunities</a:t>
            </a:r>
            <a:r>
              <a:rPr lang="en-US" sz="2200" dirty="0" smtClean="0"/>
              <a:t>).</a:t>
            </a:r>
            <a:endParaRPr lang="en-US" sz="2200" dirty="0"/>
          </a:p>
          <a:p>
            <a:pPr marL="342900" indent="-342900" algn="just">
              <a:buFont typeface="Arial" panose="020B0604020202020204" pitchFamily="34" charset="0"/>
              <a:buChar char="•"/>
            </a:pPr>
            <a:r>
              <a:rPr lang="en-US" sz="2200" dirty="0"/>
              <a:t>Apart from the logic between the objectives, the results and the activities,</a:t>
            </a:r>
            <a:r>
              <a:rPr lang="tr-TR" sz="2200" dirty="0"/>
              <a:t> </a:t>
            </a:r>
            <a:r>
              <a:rPr lang="en-US" sz="2200" dirty="0"/>
              <a:t>the external factors assumptions that affect the anticipated results of the</a:t>
            </a:r>
            <a:r>
              <a:rPr lang="tr-TR" sz="2200" dirty="0"/>
              <a:t> </a:t>
            </a:r>
            <a:r>
              <a:rPr lang="en-US" sz="2200" dirty="0"/>
              <a:t>intervention are included in the fourth column.</a:t>
            </a:r>
            <a:r>
              <a:rPr lang="tr-TR" sz="2200" dirty="0"/>
              <a:t> </a:t>
            </a:r>
            <a:r>
              <a:rPr lang="en-US" sz="2200" dirty="0"/>
              <a:t>Objectives, results and activities are more accurately described by indicators</a:t>
            </a:r>
            <a:r>
              <a:rPr lang="tr-TR" sz="2200" dirty="0"/>
              <a:t> </a:t>
            </a:r>
            <a:r>
              <a:rPr lang="en-US" sz="2200" dirty="0"/>
              <a:t>- second column. In order to obtain the necessary information to measure</a:t>
            </a:r>
            <a:r>
              <a:rPr lang="tr-TR" sz="2200" dirty="0"/>
              <a:t> </a:t>
            </a:r>
            <a:r>
              <a:rPr lang="en-US" sz="2200" dirty="0"/>
              <a:t>performance the sources for verification - third column are also described</a:t>
            </a:r>
            <a:r>
              <a:rPr lang="en-US" sz="2200" dirty="0" smtClean="0"/>
              <a:t>.</a:t>
            </a:r>
            <a:endParaRPr lang="tr-TR" sz="2200" dirty="0"/>
          </a:p>
          <a:p>
            <a:pPr marL="342900" indent="-342900" algn="just">
              <a:buFont typeface="Arial" panose="020B0604020202020204" pitchFamily="34" charset="0"/>
              <a:buChar char="•"/>
            </a:pPr>
            <a:r>
              <a:rPr lang="en-US" sz="2200" dirty="0"/>
              <a:t>Assets and costs for implementation of activities are presented in order of</a:t>
            </a:r>
            <a:r>
              <a:rPr lang="tr-TR" sz="2200" dirty="0"/>
              <a:t> </a:t>
            </a:r>
            <a:r>
              <a:rPr lang="en-US" sz="2200" dirty="0"/>
              <a:t>activity (fourth row).</a:t>
            </a:r>
            <a:r>
              <a:rPr lang="tr-TR" sz="2200" dirty="0"/>
              <a:t> </a:t>
            </a:r>
            <a:r>
              <a:rPr lang="en-US" sz="2200" dirty="0"/>
              <a:t>To achieve the intended objectives, results and activities certain prerequisites</a:t>
            </a:r>
            <a:r>
              <a:rPr lang="tr-TR" sz="2200" dirty="0"/>
              <a:t> </a:t>
            </a:r>
            <a:r>
              <a:rPr lang="en-US" sz="2200" dirty="0"/>
              <a:t>that exist in the surroundings and which do not depend on us must be met.</a:t>
            </a:r>
            <a:endParaRPr lang="tr-TR" sz="2200" dirty="0"/>
          </a:p>
          <a:p>
            <a:endParaRPr lang="en-US" sz="1900" dirty="0"/>
          </a:p>
        </p:txBody>
      </p:sp>
      <p:sp>
        <p:nvSpPr>
          <p:cNvPr id="10" name="Rounded Rectangle 9"/>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28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135032" y="5793142"/>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309716" y="1126025"/>
            <a:ext cx="10825316" cy="5509200"/>
          </a:xfrm>
          <a:prstGeom prst="rect">
            <a:avLst/>
          </a:prstGeom>
        </p:spPr>
        <p:txBody>
          <a:bodyPr wrap="square">
            <a:spAutoFit/>
          </a:bodyPr>
          <a:lstStyle/>
          <a:p>
            <a:pPr algn="just"/>
            <a:r>
              <a:rPr lang="en-US" sz="2200" dirty="0"/>
              <a:t>The matrix should provide a summary of the Project</a:t>
            </a:r>
            <a:r>
              <a:rPr lang="tr-TR" sz="2200" dirty="0"/>
              <a:t> </a:t>
            </a:r>
            <a:r>
              <a:rPr lang="en-US" sz="2200" dirty="0"/>
              <a:t>design, and should generally be between 1 </a:t>
            </a:r>
            <a:r>
              <a:rPr lang="tr-TR" sz="2200" dirty="0" err="1"/>
              <a:t>to</a:t>
            </a:r>
            <a:r>
              <a:rPr lang="tr-TR" sz="2200" dirty="0"/>
              <a:t> 4 of </a:t>
            </a:r>
            <a:r>
              <a:rPr lang="en-US" sz="2200" dirty="0"/>
              <a:t>pages in length. The ‘length’ of the matrix will</a:t>
            </a:r>
            <a:r>
              <a:rPr lang="tr-TR" sz="2200" dirty="0"/>
              <a:t> </a:t>
            </a:r>
            <a:r>
              <a:rPr lang="en-US" sz="2200" dirty="0"/>
              <a:t>depend on the scale and complexity of the project,</a:t>
            </a:r>
            <a:r>
              <a:rPr lang="tr-TR" sz="2200" dirty="0"/>
              <a:t> </a:t>
            </a:r>
            <a:r>
              <a:rPr lang="en-US" sz="2200" dirty="0"/>
              <a:t>and how many ‘objective’ levels are included in the</a:t>
            </a:r>
            <a:r>
              <a:rPr lang="tr-TR" sz="2200" dirty="0"/>
              <a:t> </a:t>
            </a:r>
            <a:r>
              <a:rPr lang="en-US" sz="2200" dirty="0"/>
              <a:t>matrix.</a:t>
            </a:r>
          </a:p>
          <a:p>
            <a:pPr algn="just"/>
            <a:endParaRPr lang="tr-TR" sz="2200" dirty="0"/>
          </a:p>
          <a:p>
            <a:pPr algn="just"/>
            <a:r>
              <a:rPr lang="en-US" sz="2200" dirty="0"/>
              <a:t>In general, it is recommended that the matrix only includes the project Overall Objective,</a:t>
            </a:r>
            <a:r>
              <a:rPr lang="tr-TR" sz="2200" dirty="0"/>
              <a:t> </a:t>
            </a:r>
            <a:r>
              <a:rPr lang="en-US" sz="2200" dirty="0"/>
              <a:t>Purpose and Results, and a brief summary of indicative activities. Nevertheless, indicative</a:t>
            </a:r>
            <a:r>
              <a:rPr lang="tr-TR" sz="2200" dirty="0"/>
              <a:t> </a:t>
            </a:r>
            <a:r>
              <a:rPr lang="en-US" sz="2200" dirty="0"/>
              <a:t>activities shall be described/documented separately (i.e. using an activity schedule).</a:t>
            </a:r>
            <a:r>
              <a:rPr lang="tr-TR" sz="2200" dirty="0"/>
              <a:t> </a:t>
            </a:r>
          </a:p>
          <a:p>
            <a:pPr algn="just"/>
            <a:endParaRPr lang="en-US" sz="2200" dirty="0"/>
          </a:p>
          <a:p>
            <a:pPr algn="just"/>
            <a:r>
              <a:rPr lang="en-US" sz="2200" dirty="0"/>
              <a:t>The main reasons for this are:</a:t>
            </a:r>
          </a:p>
          <a:p>
            <a:pPr marL="342900" indent="-342900" algn="just">
              <a:buFont typeface="Arial" panose="020B0604020202020204" pitchFamily="34" charset="0"/>
              <a:buChar char="•"/>
            </a:pPr>
            <a:r>
              <a:rPr lang="en-US" sz="2200" dirty="0" smtClean="0"/>
              <a:t>To </a:t>
            </a:r>
            <a:r>
              <a:rPr lang="en-US" sz="2200" dirty="0"/>
              <a:t>keep the </a:t>
            </a:r>
            <a:r>
              <a:rPr lang="en-US" sz="2200" dirty="0" err="1"/>
              <a:t>Logframe</a:t>
            </a:r>
            <a:r>
              <a:rPr lang="en-US" sz="2200" dirty="0"/>
              <a:t> matrix focused on the results, purpose and overall objective (results</a:t>
            </a:r>
            <a:r>
              <a:rPr lang="tr-TR" sz="2200" dirty="0"/>
              <a:t> </a:t>
            </a:r>
            <a:r>
              <a:rPr lang="en-US" sz="2200" dirty="0"/>
              <a:t>based);</a:t>
            </a:r>
          </a:p>
          <a:p>
            <a:pPr marL="342900" indent="-342900" algn="just">
              <a:buFont typeface="Arial" panose="020B0604020202020204" pitchFamily="34" charset="0"/>
              <a:buChar char="•"/>
            </a:pPr>
            <a:r>
              <a:rPr lang="en-US" sz="2200" dirty="0" smtClean="0"/>
              <a:t>Activities </a:t>
            </a:r>
            <a:r>
              <a:rPr lang="en-US" sz="2200" dirty="0"/>
              <a:t>should be subject to regular review and change (an ongoing management</a:t>
            </a:r>
            <a:r>
              <a:rPr lang="tr-TR" sz="2200" dirty="0"/>
              <a:t> </a:t>
            </a:r>
            <a:r>
              <a:rPr lang="en-US" sz="2200" dirty="0"/>
              <a:t>responsibility), and their inclusion in the </a:t>
            </a:r>
            <a:r>
              <a:rPr lang="en-US" sz="2200" dirty="0" err="1"/>
              <a:t>Logframe</a:t>
            </a:r>
            <a:r>
              <a:rPr lang="en-US" sz="2200" dirty="0"/>
              <a:t> matrix means that the matrix must be</a:t>
            </a:r>
            <a:r>
              <a:rPr lang="tr-TR" sz="2200" dirty="0"/>
              <a:t> </a:t>
            </a:r>
            <a:r>
              <a:rPr lang="en-US" sz="2200" dirty="0"/>
              <a:t>revised more frequently than is often the case to keep it ‘current and relevant’; and</a:t>
            </a:r>
            <a:r>
              <a:rPr lang="tr-TR" sz="2200" dirty="0"/>
              <a:t> </a:t>
            </a:r>
          </a:p>
          <a:p>
            <a:pPr marL="342900" indent="-342900" algn="just">
              <a:buFont typeface="Arial" panose="020B0604020202020204" pitchFamily="34" charset="0"/>
              <a:buChar char="•"/>
            </a:pPr>
            <a:r>
              <a:rPr lang="en-US" sz="2200" dirty="0" smtClean="0"/>
              <a:t>Indicative activities </a:t>
            </a:r>
            <a:r>
              <a:rPr lang="en-US" sz="2200" dirty="0"/>
              <a:t>are often better presented separately, using either a Gantt chart format</a:t>
            </a:r>
            <a:r>
              <a:rPr lang="tr-TR" sz="2200" dirty="0"/>
              <a:t> </a:t>
            </a:r>
            <a:r>
              <a:rPr lang="en-US" sz="2200" dirty="0"/>
              <a:t>and/or a narrative description of the activities in accompanying text.</a:t>
            </a:r>
          </a:p>
        </p:txBody>
      </p:sp>
      <p:sp>
        <p:nvSpPr>
          <p:cNvPr id="7" name="Dikdörtgen 6">
            <a:extLst>
              <a:ext uri="{FF2B5EF4-FFF2-40B4-BE49-F238E27FC236}">
                <a16:creationId xmlns:a16="http://schemas.microsoft.com/office/drawing/2014/main" id="{8E05EE59-3C80-4D45-A897-AAB84CD9B2D2}"/>
              </a:ext>
            </a:extLst>
          </p:cNvPr>
          <p:cNvSpPr/>
          <p:nvPr/>
        </p:nvSpPr>
        <p:spPr>
          <a:xfrm>
            <a:off x="1324990" y="316532"/>
            <a:ext cx="5002068"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3" name="Resim 2">
            <a:extLst>
              <a:ext uri="{FF2B5EF4-FFF2-40B4-BE49-F238E27FC236}">
                <a16:creationId xmlns:a16="http://schemas.microsoft.com/office/drawing/2014/main" id="{4344B5FB-EF17-4347-841D-E60A61C2064E}"/>
              </a:ext>
            </a:extLst>
          </p:cNvPr>
          <p:cNvPicPr>
            <a:picLocks noChangeAspect="1"/>
          </p:cNvPicPr>
          <p:nvPr/>
        </p:nvPicPr>
        <p:blipFill>
          <a:blip r:embed="rId4"/>
          <a:stretch>
            <a:fillRect/>
          </a:stretch>
        </p:blipFill>
        <p:spPr>
          <a:xfrm>
            <a:off x="10238741" y="110361"/>
            <a:ext cx="1774917" cy="1015664"/>
          </a:xfrm>
          <a:prstGeom prst="rect">
            <a:avLst/>
          </a:prstGeom>
        </p:spPr>
      </p:pic>
      <p:sp>
        <p:nvSpPr>
          <p:cNvPr id="8" name="TextBox 7"/>
          <p:cNvSpPr txBox="1"/>
          <p:nvPr/>
        </p:nvSpPr>
        <p:spPr>
          <a:xfrm>
            <a:off x="0" y="6518786"/>
            <a:ext cx="540178" cy="369332"/>
          </a:xfrm>
          <a:prstGeom prst="rect">
            <a:avLst/>
          </a:prstGeom>
          <a:noFill/>
        </p:spPr>
        <p:txBody>
          <a:bodyPr wrap="square" rtlCol="0">
            <a:spAutoFit/>
          </a:bodyPr>
          <a:lstStyle/>
          <a:p>
            <a:r>
              <a:rPr lang="en-GB" b="1" dirty="0" smtClean="0"/>
              <a:t>M</a:t>
            </a:r>
            <a:endParaRPr lang="en-GB" b="1" dirty="0"/>
          </a:p>
        </p:txBody>
      </p:sp>
      <p:sp>
        <p:nvSpPr>
          <p:cNvPr id="9" name="Rounded Rectangle 8"/>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183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1227059" y="2170070"/>
            <a:ext cx="9763219" cy="1569660"/>
          </a:xfrm>
          <a:prstGeom prst="rect">
            <a:avLst/>
          </a:prstGeom>
        </p:spPr>
        <p:txBody>
          <a:bodyPr wrap="square">
            <a:spAutoFit/>
          </a:bodyPr>
          <a:lstStyle/>
          <a:p>
            <a:pPr marL="342900" indent="-342900" algn="just">
              <a:buFont typeface="Arial" panose="020B0604020202020204" pitchFamily="34" charset="0"/>
              <a:buChar char="•"/>
            </a:pPr>
            <a:r>
              <a:rPr lang="en-US" sz="2400" dirty="0"/>
              <a:t>EU stresses the importance of this tool</a:t>
            </a:r>
          </a:p>
          <a:p>
            <a:pPr marL="342900" indent="-342900" algn="just">
              <a:buFont typeface="Arial" panose="020B0604020202020204" pitchFamily="34" charset="0"/>
              <a:buChar char="•"/>
            </a:pPr>
            <a:r>
              <a:rPr lang="en-US" sz="2400" dirty="0"/>
              <a:t>Should be considered as a starting point of the project design</a:t>
            </a:r>
          </a:p>
          <a:p>
            <a:pPr marL="342900" indent="-342900" algn="just">
              <a:buFont typeface="Arial" panose="020B0604020202020204" pitchFamily="34" charset="0"/>
              <a:buChar char="•"/>
            </a:pPr>
            <a:r>
              <a:rPr lang="en-US" sz="2400" dirty="0"/>
              <a:t>N</a:t>
            </a:r>
            <a:r>
              <a:rPr lang="tr-TR" sz="2400" dirty="0"/>
              <a:t>ot</a:t>
            </a:r>
            <a:r>
              <a:rPr lang="en-US" sz="2400" dirty="0"/>
              <a:t> just a form to fill in…drafting should involve the all team and partners</a:t>
            </a:r>
          </a:p>
          <a:p>
            <a:pPr marL="342900" indent="-342900" algn="just">
              <a:buFont typeface="Arial" panose="020B0604020202020204" pitchFamily="34" charset="0"/>
              <a:buChar char="•"/>
            </a:pPr>
            <a:r>
              <a:rPr lang="en-US" sz="2400" b="1" dirty="0"/>
              <a:t>The </a:t>
            </a:r>
            <a:r>
              <a:rPr lang="en-US" sz="2400" b="1" dirty="0" err="1"/>
              <a:t>Logframe</a:t>
            </a:r>
            <a:r>
              <a:rPr lang="en-US" sz="2400" b="1" dirty="0"/>
              <a:t> </a:t>
            </a:r>
            <a:r>
              <a:rPr lang="en-US" sz="2400" b="1" dirty="0" smtClean="0"/>
              <a:t>should </a:t>
            </a:r>
            <a:r>
              <a:rPr lang="en-US" sz="2400" b="1" dirty="0"/>
              <a:t>b</a:t>
            </a:r>
            <a:r>
              <a:rPr lang="en-US" sz="2400" b="1" dirty="0" smtClean="0"/>
              <a:t>e </a:t>
            </a:r>
            <a:r>
              <a:rPr lang="en-US" sz="2400" b="1" dirty="0"/>
              <a:t>d</a:t>
            </a:r>
            <a:r>
              <a:rPr lang="en-US" sz="2400" b="1" dirty="0" smtClean="0"/>
              <a:t>rafted </a:t>
            </a:r>
            <a:r>
              <a:rPr lang="en-US" sz="2400" b="1" dirty="0"/>
              <a:t>b</a:t>
            </a:r>
            <a:r>
              <a:rPr lang="en-US" sz="2400" b="1" dirty="0" smtClean="0"/>
              <a:t>efore </a:t>
            </a:r>
            <a:r>
              <a:rPr lang="en-US" sz="2400" b="1" dirty="0"/>
              <a:t>t</a:t>
            </a:r>
            <a:r>
              <a:rPr lang="en-US" sz="2400" b="1" dirty="0" smtClean="0"/>
              <a:t>he </a:t>
            </a:r>
            <a:r>
              <a:rPr lang="en-US" sz="2400" b="1" dirty="0"/>
              <a:t>a</a:t>
            </a:r>
            <a:r>
              <a:rPr lang="en-US" sz="2400" b="1" dirty="0" smtClean="0"/>
              <a:t>pplication form</a:t>
            </a:r>
            <a:endParaRPr lang="en-US" sz="2400" b="1" dirty="0"/>
          </a:p>
        </p:txBody>
      </p:sp>
      <p:pic>
        <p:nvPicPr>
          <p:cNvPr id="3" name="Resim 2">
            <a:extLst>
              <a:ext uri="{FF2B5EF4-FFF2-40B4-BE49-F238E27FC236}">
                <a16:creationId xmlns:a16="http://schemas.microsoft.com/office/drawing/2014/main" id="{4344B5FB-EF17-4347-841D-E60A61C2064E}"/>
              </a:ext>
            </a:extLst>
          </p:cNvPr>
          <p:cNvPicPr>
            <a:picLocks noChangeAspect="1"/>
          </p:cNvPicPr>
          <p:nvPr/>
        </p:nvPicPr>
        <p:blipFill>
          <a:blip r:embed="rId4"/>
          <a:stretch>
            <a:fillRect/>
          </a:stretch>
        </p:blipFill>
        <p:spPr>
          <a:xfrm>
            <a:off x="10238743" y="110360"/>
            <a:ext cx="1774916" cy="1015663"/>
          </a:xfrm>
          <a:prstGeom prst="rect">
            <a:avLst/>
          </a:prstGeom>
        </p:spPr>
      </p:pic>
      <p:sp>
        <p:nvSpPr>
          <p:cNvPr id="8" name="Dikdörtgen 7">
            <a:extLst>
              <a:ext uri="{FF2B5EF4-FFF2-40B4-BE49-F238E27FC236}">
                <a16:creationId xmlns:a16="http://schemas.microsoft.com/office/drawing/2014/main" id="{6A62D26F-0D73-4240-9B0E-A5C4C22D3359}"/>
              </a:ext>
            </a:extLst>
          </p:cNvPr>
          <p:cNvSpPr/>
          <p:nvPr/>
        </p:nvSpPr>
        <p:spPr>
          <a:xfrm>
            <a:off x="1324990" y="316532"/>
            <a:ext cx="4943075"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sp>
        <p:nvSpPr>
          <p:cNvPr id="7" name="TextBox 6"/>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9" name="Rounded Rectangle 8"/>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86891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281294" y="1126023"/>
            <a:ext cx="3523790" cy="280076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dirty="0"/>
              <a:t>The vertical lines identify what the project intends to do, clarifies the relationship of cause and</a:t>
            </a:r>
            <a:r>
              <a:rPr lang="tr-TR" sz="2200" dirty="0"/>
              <a:t> </a:t>
            </a:r>
            <a:r>
              <a:rPr lang="en-US" sz="2200" dirty="0"/>
              <a:t>effect, and specifies the presuppositions and important uncertainties which are outside the control of</a:t>
            </a:r>
            <a:r>
              <a:rPr lang="tr-TR" sz="2200" dirty="0"/>
              <a:t> </a:t>
            </a:r>
            <a:r>
              <a:rPr lang="en-US" sz="2200" dirty="0"/>
              <a:t>the project manager.</a:t>
            </a:r>
          </a:p>
        </p:txBody>
      </p:sp>
      <p:pic>
        <p:nvPicPr>
          <p:cNvPr id="3" name="Resim 2">
            <a:extLst>
              <a:ext uri="{FF2B5EF4-FFF2-40B4-BE49-F238E27FC236}">
                <a16:creationId xmlns:a16="http://schemas.microsoft.com/office/drawing/2014/main" id="{4344B5FB-EF17-4347-841D-E60A61C2064E}"/>
              </a:ext>
            </a:extLst>
          </p:cNvPr>
          <p:cNvPicPr>
            <a:picLocks noChangeAspect="1"/>
          </p:cNvPicPr>
          <p:nvPr/>
        </p:nvPicPr>
        <p:blipFill>
          <a:blip r:embed="rId4"/>
          <a:stretch>
            <a:fillRect/>
          </a:stretch>
        </p:blipFill>
        <p:spPr>
          <a:xfrm>
            <a:off x="10685227" y="110361"/>
            <a:ext cx="1328431" cy="760170"/>
          </a:xfrm>
          <a:prstGeom prst="rect">
            <a:avLst/>
          </a:prstGeom>
        </p:spPr>
      </p:pic>
      <p:sp>
        <p:nvSpPr>
          <p:cNvPr id="8" name="Dikdörtgen 7">
            <a:extLst>
              <a:ext uri="{FF2B5EF4-FFF2-40B4-BE49-F238E27FC236}">
                <a16:creationId xmlns:a16="http://schemas.microsoft.com/office/drawing/2014/main" id="{6A62D26F-0D73-4240-9B0E-A5C4C22D3359}"/>
              </a:ext>
            </a:extLst>
          </p:cNvPr>
          <p:cNvSpPr/>
          <p:nvPr/>
        </p:nvSpPr>
        <p:spPr>
          <a:xfrm>
            <a:off x="0" y="169230"/>
            <a:ext cx="5943600"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sp>
        <p:nvSpPr>
          <p:cNvPr id="2" name="Dikdörtgen 1">
            <a:extLst>
              <a:ext uri="{FF2B5EF4-FFF2-40B4-BE49-F238E27FC236}">
                <a16:creationId xmlns:a16="http://schemas.microsoft.com/office/drawing/2014/main" id="{44734E81-866C-4861-8E18-420963E3A678}"/>
              </a:ext>
            </a:extLst>
          </p:cNvPr>
          <p:cNvSpPr/>
          <p:nvPr/>
        </p:nvSpPr>
        <p:spPr>
          <a:xfrm>
            <a:off x="229674" y="4083363"/>
            <a:ext cx="3627029" cy="21236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200" dirty="0"/>
              <a:t>The horizontal lines refer to effects and resources used by the project, making</a:t>
            </a:r>
            <a:r>
              <a:rPr lang="tr-TR" sz="2200" dirty="0"/>
              <a:t> </a:t>
            </a:r>
            <a:r>
              <a:rPr lang="en-US" sz="2200" dirty="0"/>
              <a:t>reference to specific</a:t>
            </a:r>
            <a:r>
              <a:rPr lang="tr-TR" sz="2200" dirty="0"/>
              <a:t> </a:t>
            </a:r>
            <a:r>
              <a:rPr lang="en-US" sz="2200" dirty="0"/>
              <a:t>key indicators and to the sources from which the indicators can be verified.</a:t>
            </a:r>
          </a:p>
        </p:txBody>
      </p:sp>
      <p:pic>
        <p:nvPicPr>
          <p:cNvPr id="9" name="Resim 8">
            <a:extLst>
              <a:ext uri="{FF2B5EF4-FFF2-40B4-BE49-F238E27FC236}">
                <a16:creationId xmlns:a16="http://schemas.microsoft.com/office/drawing/2014/main" id="{D03AA9F9-1F45-44A9-AD18-390446EF63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9972" y="213668"/>
            <a:ext cx="5961899" cy="3466484"/>
          </a:xfrm>
          <a:prstGeom prst="rect">
            <a:avLst/>
          </a:prstGeom>
        </p:spPr>
      </p:pic>
      <p:pic>
        <p:nvPicPr>
          <p:cNvPr id="11" name="Resim 10">
            <a:extLst>
              <a:ext uri="{FF2B5EF4-FFF2-40B4-BE49-F238E27FC236}">
                <a16:creationId xmlns:a16="http://schemas.microsoft.com/office/drawing/2014/main" id="{5B70D095-92E6-423B-B3C1-9D3810D6206E}"/>
              </a:ext>
            </a:extLst>
          </p:cNvPr>
          <p:cNvPicPr>
            <a:picLocks noChangeAspect="1"/>
          </p:cNvPicPr>
          <p:nvPr/>
        </p:nvPicPr>
        <p:blipFill rotWithShape="1">
          <a:blip r:embed="rId6"/>
          <a:srcRect l="17205" t="36870" r="39906" b="11974"/>
          <a:stretch/>
        </p:blipFill>
        <p:spPr>
          <a:xfrm>
            <a:off x="4303579" y="3680152"/>
            <a:ext cx="6478292" cy="3149972"/>
          </a:xfrm>
          <a:prstGeom prst="rect">
            <a:avLst/>
          </a:prstGeom>
        </p:spPr>
      </p:pic>
      <p:sp>
        <p:nvSpPr>
          <p:cNvPr id="10" name="TextBox 9"/>
          <p:cNvSpPr txBox="1"/>
          <p:nvPr/>
        </p:nvSpPr>
        <p:spPr>
          <a:xfrm>
            <a:off x="0" y="6425150"/>
            <a:ext cx="229674" cy="369332"/>
          </a:xfrm>
          <a:prstGeom prst="rect">
            <a:avLst/>
          </a:prstGeom>
          <a:noFill/>
        </p:spPr>
        <p:txBody>
          <a:bodyPr wrap="square" rtlCol="0">
            <a:spAutoFit/>
          </a:bodyPr>
          <a:lstStyle/>
          <a:p>
            <a:r>
              <a:rPr lang="en-GB" b="1" dirty="0" smtClean="0"/>
              <a:t>M</a:t>
            </a:r>
            <a:endParaRPr lang="en-GB" b="1" dirty="0"/>
          </a:p>
        </p:txBody>
      </p:sp>
      <p:sp>
        <p:nvSpPr>
          <p:cNvPr id="12" name="Rounded Rectangle 11"/>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5799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5723F-F596-427E-8E97-26EAAEBCC96C}"/>
              </a:ext>
            </a:extLst>
          </p:cNvPr>
          <p:cNvSpPr>
            <a:spLocks noGrp="1"/>
          </p:cNvSpPr>
          <p:nvPr>
            <p:ph type="title"/>
          </p:nvPr>
        </p:nvSpPr>
        <p:spPr>
          <a:xfrm>
            <a:off x="0" y="603802"/>
            <a:ext cx="12043064" cy="5897382"/>
          </a:xfrm>
        </p:spPr>
        <p:txBody>
          <a:bodyPr>
            <a:noAutofit/>
          </a:bodyPr>
          <a:lstStyle/>
          <a:p>
            <a:r>
              <a:rPr lang="en-US" sz="2000" b="1" dirty="0">
                <a:latin typeface="+mn-lt"/>
              </a:rPr>
              <a:t>1.	</a:t>
            </a:r>
            <a:r>
              <a:rPr lang="en-US" sz="2000" b="1" dirty="0" smtClean="0">
                <a:latin typeface="+mn-lt"/>
              </a:rPr>
              <a:t>Excellence</a:t>
            </a:r>
            <a:br>
              <a:rPr lang="en-US" sz="2000" b="1" dirty="0" smtClean="0">
                <a:latin typeface="+mn-lt"/>
              </a:rPr>
            </a:br>
            <a:r>
              <a:rPr lang="en-US" sz="1500" dirty="0">
                <a:latin typeface="+mn-lt"/>
              </a:rPr>
              <a:t/>
            </a:r>
            <a:br>
              <a:rPr lang="en-US" sz="1500" dirty="0">
                <a:latin typeface="+mn-lt"/>
              </a:rPr>
            </a:br>
            <a:r>
              <a:rPr lang="en-US" sz="1800" dirty="0" smtClean="0">
                <a:latin typeface="+mn-lt"/>
              </a:rPr>
              <a:t>1.1 Objectives:</a:t>
            </a:r>
            <a:r>
              <a:rPr lang="tr-TR" sz="1800" dirty="0">
                <a:latin typeface="+mn-lt"/>
              </a:rPr>
              <a:t/>
            </a:r>
            <a:br>
              <a:rPr lang="tr-TR" sz="1800" dirty="0">
                <a:latin typeface="+mn-lt"/>
              </a:rPr>
            </a:br>
            <a:r>
              <a:rPr lang="tr-TR" sz="1800" b="1" i="1" dirty="0">
                <a:latin typeface="+mn-lt"/>
              </a:rPr>
              <a:t/>
            </a:r>
            <a:br>
              <a:rPr lang="tr-TR" sz="1800" b="1" i="1" dirty="0">
                <a:latin typeface="+mn-lt"/>
              </a:rPr>
            </a:br>
            <a:r>
              <a:rPr lang="en-US" sz="1800" b="1" i="1" dirty="0">
                <a:latin typeface="+mn-lt"/>
              </a:rPr>
              <a:t>Objectives should be </a:t>
            </a:r>
            <a:r>
              <a:rPr lang="en-US" sz="1800" b="1" i="1" dirty="0" smtClean="0">
                <a:latin typeface="+mn-lt"/>
              </a:rPr>
              <a:t>SMART:</a:t>
            </a:r>
            <a:r>
              <a:rPr lang="en-US" sz="1800" b="1" i="1" dirty="0">
                <a:latin typeface="+mn-lt"/>
              </a:rPr>
              <a:t/>
            </a:r>
            <a:br>
              <a:rPr lang="en-US" sz="1800" b="1" i="1" dirty="0">
                <a:latin typeface="+mn-lt"/>
              </a:rPr>
            </a:br>
            <a:r>
              <a:rPr lang="en-US" sz="1800" dirty="0" smtClean="0">
                <a:latin typeface="+mn-lt"/>
              </a:rPr>
              <a:t>Specific</a:t>
            </a:r>
            <a:r>
              <a:rPr lang="en-US" sz="1800" dirty="0">
                <a:latin typeface="+mn-lt"/>
              </a:rPr>
              <a:t>: objectives must be precise in order to be understood clearly</a:t>
            </a:r>
            <a:br>
              <a:rPr lang="en-US" sz="1800" dirty="0">
                <a:latin typeface="+mn-lt"/>
              </a:rPr>
            </a:br>
            <a:r>
              <a:rPr lang="en-US" sz="1800" dirty="0" smtClean="0">
                <a:latin typeface="+mn-lt"/>
              </a:rPr>
              <a:t>Measurable</a:t>
            </a:r>
            <a:r>
              <a:rPr lang="en-US" sz="1800" dirty="0">
                <a:latin typeface="+mn-lt"/>
              </a:rPr>
              <a:t>: it should be possible to measure the progress towards the achievement of the objectives based on a </a:t>
            </a:r>
            <a:r>
              <a:rPr lang="en-US" sz="1800" dirty="0" smtClean="0">
                <a:latin typeface="+mn-lt"/>
              </a:rPr>
              <a:t>pre-defined set </a:t>
            </a:r>
            <a:r>
              <a:rPr lang="en-US" sz="1800" dirty="0">
                <a:latin typeface="+mn-lt"/>
              </a:rPr>
              <a:t>of quantifiable indicators</a:t>
            </a:r>
            <a:br>
              <a:rPr lang="en-US" sz="1800" dirty="0">
                <a:latin typeface="+mn-lt"/>
              </a:rPr>
            </a:br>
            <a:r>
              <a:rPr lang="en-US" sz="1800" dirty="0" smtClean="0">
                <a:latin typeface="+mn-lt"/>
              </a:rPr>
              <a:t>Achievable</a:t>
            </a:r>
            <a:r>
              <a:rPr lang="en-US" sz="1800" dirty="0">
                <a:latin typeface="+mn-lt"/>
              </a:rPr>
              <a:t>: objectives must be attainable with the resources allocated, and within the duration of the planned action</a:t>
            </a:r>
            <a:br>
              <a:rPr lang="en-US" sz="1800" dirty="0">
                <a:latin typeface="+mn-lt"/>
              </a:rPr>
            </a:br>
            <a:r>
              <a:rPr lang="en-US" sz="1800" dirty="0" smtClean="0">
                <a:latin typeface="+mn-lt"/>
              </a:rPr>
              <a:t>Results-focused</a:t>
            </a:r>
            <a:r>
              <a:rPr lang="en-US" sz="1800" dirty="0">
                <a:latin typeface="+mn-lt"/>
              </a:rPr>
              <a:t>: the goals should measure outcomes, not activities</a:t>
            </a:r>
            <a:br>
              <a:rPr lang="en-US" sz="1800" dirty="0">
                <a:latin typeface="+mn-lt"/>
              </a:rPr>
            </a:br>
            <a:r>
              <a:rPr lang="en-US" sz="1800" dirty="0" smtClean="0">
                <a:latin typeface="+mn-lt"/>
              </a:rPr>
              <a:t>Time-bound</a:t>
            </a:r>
            <a:r>
              <a:rPr lang="en-US" sz="1800" dirty="0">
                <a:latin typeface="+mn-lt"/>
              </a:rPr>
              <a:t>: objectives must have a clear time-frame, a deadline by which they are to be achieved.</a:t>
            </a:r>
            <a:br>
              <a:rPr lang="en-US" sz="1800" dirty="0">
                <a:latin typeface="+mn-lt"/>
              </a:rPr>
            </a:br>
            <a:r>
              <a:rPr lang="en-US" sz="1800" dirty="0" smtClean="0">
                <a:latin typeface="+mn-lt"/>
              </a:rPr>
              <a:t/>
            </a:r>
            <a:br>
              <a:rPr lang="en-US" sz="1800" dirty="0" smtClean="0">
                <a:latin typeface="+mn-lt"/>
              </a:rPr>
            </a:br>
            <a:r>
              <a:rPr lang="en-US" sz="1800" dirty="0" smtClean="0">
                <a:latin typeface="+mn-lt"/>
              </a:rPr>
              <a:t>1.2 Relation </a:t>
            </a:r>
            <a:r>
              <a:rPr lang="en-US" sz="1800" dirty="0">
                <a:latin typeface="+mn-lt"/>
              </a:rPr>
              <a:t>to the work </a:t>
            </a:r>
            <a:r>
              <a:rPr lang="en-US" sz="1800" dirty="0" err="1" smtClean="0">
                <a:latin typeface="+mn-lt"/>
              </a:rPr>
              <a:t>programme</a:t>
            </a:r>
            <a:r>
              <a:rPr lang="en-US" sz="1800" dirty="0">
                <a:latin typeface="+mn-lt"/>
              </a:rPr>
              <a:t>:</a:t>
            </a:r>
            <a:r>
              <a:rPr lang="tr-TR" sz="1800" dirty="0" smtClean="0">
                <a:latin typeface="+mn-lt"/>
              </a:rPr>
              <a:t> </a:t>
            </a:r>
            <a:r>
              <a:rPr lang="en-US" sz="1800" dirty="0">
                <a:latin typeface="+mn-lt"/>
              </a:rPr>
              <a:t>Indicate why your proposal would </a:t>
            </a:r>
            <a:r>
              <a:rPr lang="en-US" sz="1800" dirty="0" smtClean="0">
                <a:latin typeface="+mn-lt"/>
              </a:rPr>
              <a:t>fit to the framework defined by the Call / </a:t>
            </a:r>
            <a:r>
              <a:rPr lang="en-US" sz="1800" dirty="0" err="1" smtClean="0">
                <a:latin typeface="+mn-lt"/>
              </a:rPr>
              <a:t>programme</a:t>
            </a:r>
            <a:r>
              <a:rPr lang="en-US" sz="1800" dirty="0" smtClean="0">
                <a:latin typeface="+mn-lt"/>
              </a:rPr>
              <a:t> / strategies etc. </a:t>
            </a:r>
            <a:br>
              <a:rPr lang="en-US" sz="1800" dirty="0" smtClean="0">
                <a:latin typeface="+mn-lt"/>
              </a:rPr>
            </a:br>
            <a:r>
              <a:rPr lang="en-US" sz="1800" dirty="0">
                <a:latin typeface="+mn-lt"/>
              </a:rPr>
              <a:t/>
            </a:r>
            <a:br>
              <a:rPr lang="en-US" sz="1800" dirty="0">
                <a:latin typeface="+mn-lt"/>
              </a:rPr>
            </a:br>
            <a:r>
              <a:rPr lang="en-US" sz="1800" dirty="0">
                <a:latin typeface="+mn-lt"/>
              </a:rPr>
              <a:t>1.3 </a:t>
            </a:r>
            <a:r>
              <a:rPr lang="en-US" sz="1800" dirty="0" smtClean="0">
                <a:latin typeface="+mn-lt"/>
              </a:rPr>
              <a:t> Concept </a:t>
            </a:r>
            <a:r>
              <a:rPr lang="en-US" sz="1800" dirty="0">
                <a:latin typeface="+mn-lt"/>
              </a:rPr>
              <a:t>and </a:t>
            </a:r>
            <a:r>
              <a:rPr lang="en-US" sz="1800" dirty="0" smtClean="0">
                <a:latin typeface="+mn-lt"/>
              </a:rPr>
              <a:t>methodology</a:t>
            </a:r>
            <a:br>
              <a:rPr lang="en-US" sz="1800" dirty="0" smtClean="0">
                <a:latin typeface="+mn-lt"/>
              </a:rPr>
            </a:br>
            <a:r>
              <a:rPr lang="en-US" sz="1800" dirty="0">
                <a:latin typeface="+mn-lt"/>
              </a:rPr>
              <a:t/>
            </a:r>
            <a:br>
              <a:rPr lang="en-US" sz="1800" dirty="0">
                <a:latin typeface="+mn-lt"/>
              </a:rPr>
            </a:br>
            <a:r>
              <a:rPr lang="en-US" sz="1800" dirty="0" smtClean="0">
                <a:latin typeface="+mn-lt"/>
              </a:rPr>
              <a:t>(</a:t>
            </a:r>
            <a:r>
              <a:rPr lang="en-US" sz="1800" dirty="0">
                <a:latin typeface="+mn-lt"/>
              </a:rPr>
              <a:t>a) </a:t>
            </a:r>
            <a:r>
              <a:rPr lang="en-US" sz="1800" dirty="0" smtClean="0">
                <a:latin typeface="+mn-lt"/>
              </a:rPr>
              <a:t>Concept</a:t>
            </a:r>
            <a:r>
              <a:rPr lang="tr-TR" sz="1800" dirty="0" smtClean="0">
                <a:latin typeface="+mn-lt"/>
              </a:rPr>
              <a:t> </a:t>
            </a:r>
            <a:r>
              <a:rPr lang="en-US" sz="1800" dirty="0">
                <a:latin typeface="+mn-lt"/>
              </a:rPr>
              <a:t>Explain the overall concept underpinning your proposal. Describe the main ideas, models or assumptions. Highlight trans-disciplinary considerations and the methodology that you intend to follow. Set out your </a:t>
            </a:r>
            <a:r>
              <a:rPr lang="en-US" sz="1800" dirty="0" smtClean="0">
                <a:latin typeface="+mn-lt"/>
              </a:rPr>
              <a:t>activities</a:t>
            </a:r>
            <a:r>
              <a:rPr lang="tr-TR" sz="1800" dirty="0" smtClean="0">
                <a:latin typeface="+mn-lt"/>
              </a:rPr>
              <a:t>; </a:t>
            </a:r>
            <a:r>
              <a:rPr lang="en-US" sz="1800" dirty="0">
                <a:latin typeface="+mn-lt"/>
              </a:rPr>
              <a:t>Show the European dimension of your proposal and how it will add value to Europe.</a:t>
            </a:r>
            <a:br>
              <a:rPr lang="en-US" sz="1800" dirty="0">
                <a:latin typeface="+mn-lt"/>
              </a:rPr>
            </a:br>
            <a:r>
              <a:rPr lang="en-US" sz="1800" dirty="0">
                <a:latin typeface="+mn-lt"/>
              </a:rPr>
              <a:t/>
            </a:r>
            <a:br>
              <a:rPr lang="en-US" sz="1800" dirty="0">
                <a:latin typeface="+mn-lt"/>
              </a:rPr>
            </a:br>
            <a:r>
              <a:rPr lang="en-US" sz="1800" dirty="0" smtClean="0">
                <a:latin typeface="+mn-lt"/>
              </a:rPr>
              <a:t>(</a:t>
            </a:r>
            <a:r>
              <a:rPr lang="en-US" sz="1800" dirty="0">
                <a:latin typeface="+mn-lt"/>
              </a:rPr>
              <a:t>b) </a:t>
            </a:r>
            <a:r>
              <a:rPr lang="en-US" sz="1800" dirty="0" smtClean="0">
                <a:latin typeface="+mn-lt"/>
              </a:rPr>
              <a:t>Methodology</a:t>
            </a:r>
            <a:r>
              <a:rPr lang="en-GB" sz="1800" dirty="0">
                <a:latin typeface="+mn-lt"/>
              </a:rPr>
              <a:t>:</a:t>
            </a:r>
            <a:r>
              <a:rPr lang="tr-TR" sz="1800" dirty="0" smtClean="0">
                <a:latin typeface="+mn-lt"/>
              </a:rPr>
              <a:t> </a:t>
            </a:r>
            <a:r>
              <a:rPr lang="en-US" sz="1800" dirty="0">
                <a:latin typeface="+mn-lt"/>
              </a:rPr>
              <a:t>Explain how your proposal will lead to market take-up and what will be required to achieve that</a:t>
            </a:r>
            <a:r>
              <a:rPr lang="tr-TR" sz="1800" dirty="0">
                <a:latin typeface="+mn-lt"/>
              </a:rPr>
              <a:t>; </a:t>
            </a:r>
            <a:r>
              <a:rPr lang="en-US" sz="1800" dirty="0">
                <a:latin typeface="+mn-lt"/>
              </a:rPr>
              <a:t>Where relevant, describe how sex and/or gender issues are taken into account. </a:t>
            </a:r>
            <a:r>
              <a:rPr lang="tr-TR" sz="1800" dirty="0">
                <a:latin typeface="+mn-lt"/>
              </a:rPr>
              <a:t/>
            </a:r>
            <a:br>
              <a:rPr lang="tr-TR" sz="1800" dirty="0">
                <a:latin typeface="+mn-lt"/>
              </a:rPr>
            </a:br>
            <a:r>
              <a:rPr lang="en-US" sz="1800" dirty="0">
                <a:latin typeface="+mn-lt"/>
              </a:rPr>
              <a:t/>
            </a:r>
            <a:br>
              <a:rPr lang="en-US" sz="1800" dirty="0">
                <a:latin typeface="+mn-lt"/>
              </a:rPr>
            </a:br>
            <a:r>
              <a:rPr lang="en-US" sz="1800" dirty="0" smtClean="0">
                <a:latin typeface="+mn-lt"/>
              </a:rPr>
              <a:t>1.4 Ambition</a:t>
            </a:r>
            <a:r>
              <a:rPr lang="en-GB" sz="1800" dirty="0">
                <a:latin typeface="+mn-lt"/>
              </a:rPr>
              <a:t>:</a:t>
            </a:r>
            <a:r>
              <a:rPr lang="tr-TR" sz="1800" dirty="0" smtClean="0">
                <a:latin typeface="+mn-lt"/>
              </a:rPr>
              <a:t> </a:t>
            </a:r>
            <a:r>
              <a:rPr lang="en-US" sz="1800" dirty="0">
                <a:latin typeface="+mn-lt"/>
              </a:rPr>
              <a:t>Describe your proposal’s innovation potential / the advance it would provide beyond the state-of-the-art, and the extent it is ambitious / a game-changer. </a:t>
            </a:r>
            <a:r>
              <a:rPr lang="en-US" sz="1800" dirty="0" smtClean="0">
                <a:latin typeface="+mn-lt"/>
              </a:rPr>
              <a:t>Where </a:t>
            </a:r>
            <a:r>
              <a:rPr lang="en-US" sz="1800" dirty="0">
                <a:latin typeface="+mn-lt"/>
              </a:rPr>
              <a:t>relevant, compare with to products and services already available on the market. Please refer to the results of any patent search carried out.</a:t>
            </a:r>
            <a:r>
              <a:rPr lang="en-US" sz="1000" dirty="0"/>
              <a:t/>
            </a:r>
            <a:br>
              <a:rPr lang="en-US" sz="1000" dirty="0"/>
            </a:br>
            <a:endParaRPr lang="en-US" sz="1000" dirty="0"/>
          </a:p>
        </p:txBody>
      </p:sp>
      <p:sp>
        <p:nvSpPr>
          <p:cNvPr id="3" name="Dikdörtgen 2">
            <a:extLst>
              <a:ext uri="{FF2B5EF4-FFF2-40B4-BE49-F238E27FC236}">
                <a16:creationId xmlns:a16="http://schemas.microsoft.com/office/drawing/2014/main" id="{FEF8D762-B778-4EDD-8891-AEC6EFC58DC2}"/>
              </a:ext>
            </a:extLst>
          </p:cNvPr>
          <p:cNvSpPr/>
          <p:nvPr/>
        </p:nvSpPr>
        <p:spPr>
          <a:xfrm>
            <a:off x="5864813" y="0"/>
            <a:ext cx="6597704" cy="461665"/>
          </a:xfrm>
          <a:prstGeom prst="rect">
            <a:avLst/>
          </a:prstGeom>
        </p:spPr>
        <p:txBody>
          <a:bodyPr wrap="none">
            <a:spAutoFit/>
          </a:bodyPr>
          <a:lstStyle/>
          <a:p>
            <a:r>
              <a:rPr lang="en-US" sz="2400" b="1" dirty="0"/>
              <a:t>Technical Annexes</a:t>
            </a:r>
            <a:r>
              <a:rPr lang="tr-TR" sz="2400" b="1" dirty="0"/>
              <a:t> Content (Example of H2020</a:t>
            </a:r>
            <a:r>
              <a:rPr lang="tr-TR" sz="2400" b="1" dirty="0" smtClean="0"/>
              <a:t>)</a:t>
            </a:r>
            <a:r>
              <a:rPr lang="en-US" sz="2400" b="1" dirty="0" smtClean="0"/>
              <a:t> </a:t>
            </a:r>
            <a:endParaRPr lang="en-US" sz="2400" dirty="0"/>
          </a:p>
        </p:txBody>
      </p:sp>
    </p:spTree>
    <p:extLst>
      <p:ext uri="{BB962C8B-B14F-4D97-AF65-F5344CB8AC3E}">
        <p14:creationId xmlns:p14="http://schemas.microsoft.com/office/powerpoint/2010/main" val="421056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ikdörtgen 16">
            <a:extLst>
              <a:ext uri="{FF2B5EF4-FFF2-40B4-BE49-F238E27FC236}">
                <a16:creationId xmlns:a16="http://schemas.microsoft.com/office/drawing/2014/main" id="{6DCAC0F6-36A0-4D18-A18E-A962D420AE9F}"/>
              </a:ext>
            </a:extLst>
          </p:cNvPr>
          <p:cNvSpPr/>
          <p:nvPr/>
        </p:nvSpPr>
        <p:spPr>
          <a:xfrm>
            <a:off x="162895" y="254980"/>
            <a:ext cx="9061315"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r>
              <a:rPr lang="en-US" sz="3000" b="1" i="1" dirty="0" smtClean="0">
                <a:latin typeface="StoneSerif"/>
              </a:rPr>
              <a:t> – IF AND THAN</a:t>
            </a:r>
            <a:r>
              <a:rPr lang="en-GB" sz="3000" b="1" i="1" dirty="0" smtClean="0">
                <a:latin typeface="StoneSerif"/>
              </a:rPr>
              <a:t> </a:t>
            </a:r>
            <a:endParaRPr lang="en-GB" sz="30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86" y="808978"/>
            <a:ext cx="9600092" cy="5976831"/>
          </a:xfrm>
          <a:prstGeom prst="rect">
            <a:avLst/>
          </a:prstGeom>
        </p:spPr>
      </p:pic>
    </p:spTree>
    <p:extLst>
      <p:ext uri="{BB962C8B-B14F-4D97-AF65-F5344CB8AC3E}">
        <p14:creationId xmlns:p14="http://schemas.microsoft.com/office/powerpoint/2010/main" val="4454299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Related image">
            <a:extLst>
              <a:ext uri="{FF2B5EF4-FFF2-40B4-BE49-F238E27FC236}">
                <a16:creationId xmlns:a16="http://schemas.microsoft.com/office/drawing/2014/main" id="{74DFC663-A35D-4C43-8AFB-95AEDDDBF12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extLst>
              <a:ext uri="{FF2B5EF4-FFF2-40B4-BE49-F238E27FC236}">
                <a16:creationId xmlns:a16="http://schemas.microsoft.com/office/drawing/2014/main" id="{9EC8A254-E96C-41AF-A457-E1BDF35F3629}"/>
              </a:ext>
            </a:extLst>
          </p:cNvPr>
          <p:cNvSpPr/>
          <p:nvPr/>
        </p:nvSpPr>
        <p:spPr>
          <a:xfrm>
            <a:off x="427704" y="1882053"/>
            <a:ext cx="10587044" cy="3539430"/>
          </a:xfrm>
          <a:prstGeom prst="rect">
            <a:avLst/>
          </a:prstGeom>
        </p:spPr>
        <p:txBody>
          <a:bodyPr wrap="square">
            <a:spAutoFit/>
          </a:bodyPr>
          <a:lstStyle/>
          <a:p>
            <a:pPr algn="just"/>
            <a:r>
              <a:rPr lang="en-US" sz="2800" dirty="0"/>
              <a:t>The first column of the </a:t>
            </a:r>
            <a:r>
              <a:rPr lang="en-US" sz="2800" dirty="0" err="1"/>
              <a:t>Logframe</a:t>
            </a:r>
            <a:r>
              <a:rPr lang="en-US" sz="2800" dirty="0"/>
              <a:t> matrix </a:t>
            </a:r>
            <a:r>
              <a:rPr lang="en-US" sz="2800" dirty="0" err="1"/>
              <a:t>summarises</a:t>
            </a:r>
            <a:r>
              <a:rPr lang="en-US" sz="2800" dirty="0"/>
              <a:t> the ‘means-end’ logic of the proposed Project</a:t>
            </a:r>
            <a:r>
              <a:rPr lang="tr-TR" sz="2800" dirty="0"/>
              <a:t> </a:t>
            </a:r>
            <a:r>
              <a:rPr lang="en-US" sz="2800" dirty="0"/>
              <a:t>(also known as the ‘intervention logic’).</a:t>
            </a:r>
          </a:p>
          <a:p>
            <a:pPr marL="342900" indent="-342900" algn="just">
              <a:buFont typeface="Arial" panose="020B0604020202020204" pitchFamily="34" charset="0"/>
              <a:buChar char="•"/>
            </a:pPr>
            <a:r>
              <a:rPr lang="en-US" sz="2800" dirty="0"/>
              <a:t>The fourth line gives the activities to realize;</a:t>
            </a:r>
          </a:p>
          <a:p>
            <a:pPr marL="342900" indent="-342900" algn="just">
              <a:buFont typeface="Arial" panose="020B0604020202020204" pitchFamily="34" charset="0"/>
              <a:buChar char="•"/>
            </a:pPr>
            <a:r>
              <a:rPr lang="en-US" sz="2800" dirty="0"/>
              <a:t>If these activities are carried out, the desired results should come about;</a:t>
            </a:r>
          </a:p>
          <a:p>
            <a:pPr marL="342900" indent="-342900" algn="just">
              <a:buFont typeface="Arial" panose="020B0604020202020204" pitchFamily="34" charset="0"/>
              <a:buChar char="•"/>
            </a:pPr>
            <a:r>
              <a:rPr lang="en-US" sz="2800" dirty="0"/>
              <a:t>Collectively, the results should help fulfil the specific objective;</a:t>
            </a:r>
          </a:p>
          <a:p>
            <a:pPr marL="342900" indent="-342900" algn="just">
              <a:buFont typeface="Arial" panose="020B0604020202020204" pitchFamily="34" charset="0"/>
              <a:buChar char="•"/>
            </a:pPr>
            <a:r>
              <a:rPr lang="en-US" sz="2800" dirty="0"/>
              <a:t>The specific project objective contributes to fulfilling the general objectives.</a:t>
            </a:r>
          </a:p>
        </p:txBody>
      </p:sp>
      <p:pic>
        <p:nvPicPr>
          <p:cNvPr id="3" name="Resim 2">
            <a:extLst>
              <a:ext uri="{FF2B5EF4-FFF2-40B4-BE49-F238E27FC236}">
                <a16:creationId xmlns:a16="http://schemas.microsoft.com/office/drawing/2014/main" id="{4344B5FB-EF17-4347-841D-E60A61C2064E}"/>
              </a:ext>
            </a:extLst>
          </p:cNvPr>
          <p:cNvPicPr>
            <a:picLocks noChangeAspect="1"/>
          </p:cNvPicPr>
          <p:nvPr/>
        </p:nvPicPr>
        <p:blipFill>
          <a:blip r:embed="rId4"/>
          <a:stretch>
            <a:fillRect/>
          </a:stretch>
        </p:blipFill>
        <p:spPr>
          <a:xfrm>
            <a:off x="10238743" y="110360"/>
            <a:ext cx="1774916" cy="1015663"/>
          </a:xfrm>
          <a:prstGeom prst="rect">
            <a:avLst/>
          </a:prstGeom>
        </p:spPr>
      </p:pic>
      <p:sp>
        <p:nvSpPr>
          <p:cNvPr id="8" name="Dikdörtgen 7">
            <a:extLst>
              <a:ext uri="{FF2B5EF4-FFF2-40B4-BE49-F238E27FC236}">
                <a16:creationId xmlns:a16="http://schemas.microsoft.com/office/drawing/2014/main" id="{6A62D26F-0D73-4240-9B0E-A5C4C22D3359}"/>
              </a:ext>
            </a:extLst>
          </p:cNvPr>
          <p:cNvSpPr/>
          <p:nvPr/>
        </p:nvSpPr>
        <p:spPr>
          <a:xfrm>
            <a:off x="1324990" y="316532"/>
            <a:ext cx="5149552" cy="553998"/>
          </a:xfrm>
          <a:prstGeom prst="rect">
            <a:avLst/>
          </a:prstGeom>
        </p:spPr>
        <p:txBody>
          <a:bodyPr wrap="square">
            <a:spAutoFit/>
          </a:bodyPr>
          <a:lstStyle/>
          <a:p>
            <a:r>
              <a:rPr lang="tr-TR" sz="3000" b="1" i="1" dirty="0" smtClean="0">
                <a:latin typeface="StoneSerif"/>
              </a:rPr>
              <a:t>Logical </a:t>
            </a:r>
            <a:r>
              <a:rPr lang="tr-TR" sz="3000" b="1" i="1" dirty="0">
                <a:latin typeface="StoneSerif"/>
              </a:rPr>
              <a:t>Framework </a:t>
            </a:r>
            <a:r>
              <a:rPr lang="tr-TR" sz="3000" b="1" i="1" dirty="0" smtClean="0">
                <a:latin typeface="StoneSerif"/>
              </a:rPr>
              <a:t>Matrix</a:t>
            </a:r>
            <a:endParaRPr lang="en-GB" sz="3000" b="1" i="1" dirty="0"/>
          </a:p>
        </p:txBody>
      </p:sp>
      <p:sp>
        <p:nvSpPr>
          <p:cNvPr id="7" name="TextBox 6"/>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9" name="Rounded Rectangle 8"/>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5439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06430855-BD42-4A46-89AE-BD4C32882CB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430000" y="6085921"/>
            <a:ext cx="625136" cy="62513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614D030A-2FD8-4264-A251-150CEE964BF1}"/>
              </a:ext>
            </a:extLst>
          </p:cNvPr>
          <p:cNvSpPr>
            <a:spLocks noGrp="1"/>
          </p:cNvSpPr>
          <p:nvPr>
            <p:ph idx="1"/>
          </p:nvPr>
        </p:nvSpPr>
        <p:spPr>
          <a:xfrm>
            <a:off x="0" y="286075"/>
            <a:ext cx="12192000" cy="4351338"/>
          </a:xfrm>
        </p:spPr>
        <p:txBody>
          <a:bodyPr>
            <a:noAutofit/>
          </a:bodyPr>
          <a:lstStyle/>
          <a:p>
            <a:pPr algn="just">
              <a:lnSpc>
                <a:spcPct val="100000"/>
              </a:lnSpc>
            </a:pPr>
            <a:r>
              <a:rPr lang="en-US" sz="1900" b="1" dirty="0"/>
              <a:t>Overall Objective:</a:t>
            </a:r>
            <a:r>
              <a:rPr lang="tr-TR" sz="1900" b="1" dirty="0"/>
              <a:t> </a:t>
            </a:r>
            <a:r>
              <a:rPr lang="en-US" sz="1900" dirty="0"/>
              <a:t>This is a general development objective that refers to the long term benefits to </a:t>
            </a:r>
            <a:r>
              <a:rPr lang="en-US" sz="1900" dirty="0" smtClean="0"/>
              <a:t>an entire </a:t>
            </a:r>
            <a:r>
              <a:rPr lang="en-US" sz="1900" dirty="0"/>
              <a:t>population, but is outside of the Project control, and is what the Project will contribute to. Normally the overall objective relates and links to a national objective.</a:t>
            </a:r>
          </a:p>
          <a:p>
            <a:pPr algn="just">
              <a:lnSpc>
                <a:spcPct val="100000"/>
              </a:lnSpc>
            </a:pPr>
            <a:r>
              <a:rPr lang="en-US" sz="1900" b="1" dirty="0"/>
              <a:t>Project Purpose:</a:t>
            </a:r>
            <a:r>
              <a:rPr lang="tr-TR" sz="1900" b="1" dirty="0"/>
              <a:t> </a:t>
            </a:r>
            <a:r>
              <a:rPr lang="en-US" sz="1900" dirty="0"/>
              <a:t>This refers to what the specific objective of the project is, and describes the changed situation the Project should result in if it achieves its results. The Project Purpose should define the sustainable benefits for the target group/s. It may reflect a change in the target </a:t>
            </a:r>
            <a:r>
              <a:rPr lang="en-US" sz="1900" dirty="0" smtClean="0"/>
              <a:t>group's behavior, </a:t>
            </a:r>
            <a:r>
              <a:rPr lang="en-US" sz="1900" dirty="0"/>
              <a:t>or the benefits which will accrue to them. There is normally only one project purpose.</a:t>
            </a:r>
          </a:p>
          <a:p>
            <a:pPr algn="just">
              <a:lnSpc>
                <a:spcPct val="100000"/>
              </a:lnSpc>
            </a:pPr>
            <a:r>
              <a:rPr lang="en-US" sz="1900" b="1" dirty="0"/>
              <a:t>Results:</a:t>
            </a:r>
            <a:r>
              <a:rPr lang="tr-TR" sz="1900" b="1" dirty="0"/>
              <a:t> </a:t>
            </a:r>
            <a:r>
              <a:rPr lang="en-US" sz="1900" dirty="0"/>
              <a:t>The results are a statement of the outcome, or the effects of the activities undertaken. If all of Results are achieved, we would expect that the Project Purpose is achieved as a consequence. Although they are numbered, Results are defined according to logical areas and not sequential (they do not have to happen in order), Results are within the control of the Project - they are what the Project guarantees it can deliver. They describe the effect of the completion of the activities.</a:t>
            </a:r>
            <a:endParaRPr lang="tr-TR" sz="1900" dirty="0"/>
          </a:p>
          <a:p>
            <a:pPr algn="just">
              <a:lnSpc>
                <a:spcPct val="100000"/>
              </a:lnSpc>
            </a:pPr>
            <a:r>
              <a:rPr lang="en-US" sz="1900" b="1" dirty="0" smtClean="0"/>
              <a:t>Activities:</a:t>
            </a:r>
            <a:r>
              <a:rPr lang="tr-TR" sz="1900" b="1" dirty="0" smtClean="0"/>
              <a:t> </a:t>
            </a:r>
            <a:r>
              <a:rPr lang="en-US" sz="1900" dirty="0"/>
              <a:t>These are the sequential steps necessary to achieve a result. They are the tasks to be carried out according to each result. Each activity needs to be specific and detailed to allow for complete clarity as to what is to be done, and to allow for budgeting. The activities must be numbered in sequence according to the relevant result! </a:t>
            </a:r>
          </a:p>
          <a:p>
            <a:pPr algn="just">
              <a:lnSpc>
                <a:spcPct val="100000"/>
              </a:lnSpc>
            </a:pPr>
            <a:r>
              <a:rPr lang="en-US" sz="1900" b="1" dirty="0" smtClean="0"/>
              <a:t>Means</a:t>
            </a:r>
            <a:r>
              <a:rPr lang="en-US" sz="1900" b="1" dirty="0"/>
              <a:t>:</a:t>
            </a:r>
            <a:r>
              <a:rPr lang="tr-TR" sz="1900" b="1" dirty="0" smtClean="0"/>
              <a:t> </a:t>
            </a:r>
            <a:r>
              <a:rPr lang="en-US" sz="1900" dirty="0"/>
              <a:t>These are the necessary means to undertake the activities. They include personnel, materials, and infrastructure. They describe the resources required for the successful implementation of the project activities. They are also basically a list of items that will need to be budgeted for.</a:t>
            </a:r>
          </a:p>
          <a:p>
            <a:pPr algn="just">
              <a:lnSpc>
                <a:spcPct val="100000"/>
              </a:lnSpc>
            </a:pPr>
            <a:r>
              <a:rPr lang="en-US" sz="1900" b="1" dirty="0" smtClean="0"/>
              <a:t>Cost:</a:t>
            </a:r>
            <a:r>
              <a:rPr lang="tr-TR" sz="1900" b="1" dirty="0" smtClean="0"/>
              <a:t> </a:t>
            </a:r>
            <a:r>
              <a:rPr lang="en-US" sz="1900" dirty="0"/>
              <a:t>This states the overall cost of the project, and the expected sources. It is not a detailed budget</a:t>
            </a:r>
            <a:r>
              <a:rPr lang="tr-TR" sz="1900" dirty="0"/>
              <a:t>.</a:t>
            </a:r>
            <a:endParaRPr lang="en-US" sz="1900" dirty="0"/>
          </a:p>
        </p:txBody>
      </p:sp>
      <p:sp>
        <p:nvSpPr>
          <p:cNvPr id="10" name="Dikdörtgen 9">
            <a:extLst>
              <a:ext uri="{FF2B5EF4-FFF2-40B4-BE49-F238E27FC236}">
                <a16:creationId xmlns:a16="http://schemas.microsoft.com/office/drawing/2014/main" id="{1ADE193D-B224-4D26-9CA2-928AB2CE8BFE}"/>
              </a:ext>
            </a:extLst>
          </p:cNvPr>
          <p:cNvSpPr/>
          <p:nvPr/>
        </p:nvSpPr>
        <p:spPr>
          <a:xfrm>
            <a:off x="55985" y="17603"/>
            <a:ext cx="3631111" cy="323165"/>
          </a:xfrm>
          <a:prstGeom prst="rect">
            <a:avLst/>
          </a:prstGeom>
        </p:spPr>
        <p:txBody>
          <a:bodyPr wrap="square">
            <a:spAutoFit/>
          </a:bodyPr>
          <a:lstStyle/>
          <a:p>
            <a:r>
              <a:rPr lang="en-US" sz="1500" b="1" i="1" dirty="0">
                <a:latin typeface="StoneSerif"/>
              </a:rPr>
              <a:t>Logical Framework </a:t>
            </a:r>
            <a:r>
              <a:rPr lang="en-US" sz="1500" b="1" i="1" dirty="0" smtClean="0">
                <a:latin typeface="StoneSerif"/>
              </a:rPr>
              <a:t>Matrix </a:t>
            </a:r>
            <a:endParaRPr lang="en-US" sz="1500" b="1" i="1" dirty="0"/>
          </a:p>
        </p:txBody>
      </p:sp>
      <p:sp>
        <p:nvSpPr>
          <p:cNvPr id="6" name="TextBox 5"/>
          <p:cNvSpPr txBox="1"/>
          <p:nvPr/>
        </p:nvSpPr>
        <p:spPr>
          <a:xfrm>
            <a:off x="55985" y="6488440"/>
            <a:ext cx="327473" cy="369332"/>
          </a:xfrm>
          <a:prstGeom prst="rect">
            <a:avLst/>
          </a:prstGeom>
          <a:noFill/>
        </p:spPr>
        <p:txBody>
          <a:bodyPr wrap="square" rtlCol="0">
            <a:spAutoFit/>
          </a:bodyPr>
          <a:lstStyle/>
          <a:p>
            <a:r>
              <a:rPr lang="en-GB" b="1" dirty="0" smtClean="0"/>
              <a:t>M</a:t>
            </a:r>
            <a:endParaRPr lang="en-GB" b="1" dirty="0"/>
          </a:p>
        </p:txBody>
      </p:sp>
      <p:sp>
        <p:nvSpPr>
          <p:cNvPr id="7" name="Rounded Rectangle 6"/>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8553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08FFDB06-E4B0-4942-BDD9-3E582C85E6C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614D030A-2FD8-4264-A251-150CEE964BF1}"/>
              </a:ext>
            </a:extLst>
          </p:cNvPr>
          <p:cNvSpPr>
            <a:spLocks noGrp="1"/>
          </p:cNvSpPr>
          <p:nvPr>
            <p:ph idx="1"/>
          </p:nvPr>
        </p:nvSpPr>
        <p:spPr>
          <a:xfrm>
            <a:off x="0" y="1297858"/>
            <a:ext cx="11999150" cy="4572000"/>
          </a:xfrm>
        </p:spPr>
        <p:txBody>
          <a:bodyPr>
            <a:noAutofit/>
          </a:bodyPr>
          <a:lstStyle/>
          <a:p>
            <a:pPr marL="0" indent="0" algn="just">
              <a:lnSpc>
                <a:spcPct val="100000"/>
              </a:lnSpc>
              <a:buNone/>
            </a:pPr>
            <a:r>
              <a:rPr lang="en-US" sz="2200" dirty="0"/>
              <a:t>It is useful to standardize the way in which the hierarchy of project objectives is</a:t>
            </a:r>
            <a:r>
              <a:rPr lang="tr-TR" sz="2200" dirty="0"/>
              <a:t> </a:t>
            </a:r>
            <a:r>
              <a:rPr lang="en-US" sz="2200" dirty="0"/>
              <a:t>described.</a:t>
            </a:r>
          </a:p>
          <a:p>
            <a:pPr algn="just">
              <a:lnSpc>
                <a:spcPct val="100000"/>
              </a:lnSpc>
            </a:pPr>
            <a:r>
              <a:rPr lang="tr-TR" sz="2200" dirty="0"/>
              <a:t>T</a:t>
            </a:r>
            <a:r>
              <a:rPr lang="en-US" sz="2200" dirty="0"/>
              <a:t>he Overall Objective/Goal describes the anticipated long term objective towards which</a:t>
            </a:r>
            <a:r>
              <a:rPr lang="tr-TR" sz="2200" dirty="0"/>
              <a:t> </a:t>
            </a:r>
            <a:r>
              <a:rPr lang="en-US" sz="2200" dirty="0"/>
              <a:t>the project will contribute (project justification). It is to be expressed as ‘To contribute</a:t>
            </a:r>
            <a:r>
              <a:rPr lang="tr-TR" sz="2200" dirty="0"/>
              <a:t> </a:t>
            </a:r>
            <a:r>
              <a:rPr lang="en-US" sz="2200" dirty="0"/>
              <a:t>to…..`;</a:t>
            </a:r>
          </a:p>
          <a:p>
            <a:pPr algn="just">
              <a:lnSpc>
                <a:spcPct val="100000"/>
              </a:lnSpc>
            </a:pPr>
            <a:r>
              <a:rPr lang="tr-TR" sz="2200" dirty="0"/>
              <a:t>T</a:t>
            </a:r>
            <a:r>
              <a:rPr lang="en-US" sz="2200" dirty="0"/>
              <a:t>he Specific Objective/Purpose describes the intended effects of the Project</a:t>
            </a:r>
            <a:r>
              <a:rPr lang="tr-TR" sz="2200" dirty="0"/>
              <a:t> </a:t>
            </a:r>
            <a:r>
              <a:rPr lang="en-US" sz="2200" dirty="0"/>
              <a:t>(project purpose), the immediate objective for the direct beneficiaries as a precisely stated</a:t>
            </a:r>
            <a:r>
              <a:rPr lang="tr-TR" sz="2200" dirty="0"/>
              <a:t> </a:t>
            </a:r>
            <a:r>
              <a:rPr lang="en-US" sz="2200" dirty="0"/>
              <a:t>future condition. It is to be expressed in terms of benefits to the target group being</a:t>
            </a:r>
            <a:r>
              <a:rPr lang="tr-TR" sz="2200" dirty="0"/>
              <a:t> </a:t>
            </a:r>
            <a:r>
              <a:rPr lang="en-US" sz="2200" dirty="0"/>
              <a:t>‘Increased/improved/ </a:t>
            </a:r>
            <a:r>
              <a:rPr lang="en-US" sz="2200" dirty="0" err="1"/>
              <a:t>etc</a:t>
            </a:r>
            <a:endParaRPr lang="tr-TR" sz="2200" dirty="0"/>
          </a:p>
          <a:p>
            <a:pPr algn="just">
              <a:lnSpc>
                <a:spcPct val="100000"/>
              </a:lnSpc>
            </a:pPr>
            <a:r>
              <a:rPr lang="en-US" sz="2200" dirty="0"/>
              <a:t>Results/outputs are expressed as the targets which the project management must</a:t>
            </a:r>
            <a:r>
              <a:rPr lang="tr-TR" sz="2200" dirty="0"/>
              <a:t> </a:t>
            </a:r>
            <a:r>
              <a:rPr lang="en-US" sz="2200" dirty="0"/>
              <a:t>achieve and sustain within the life of the project. Their combined impact should be</a:t>
            </a:r>
            <a:r>
              <a:rPr lang="tr-TR" sz="2200" dirty="0"/>
              <a:t> </a:t>
            </a:r>
            <a:r>
              <a:rPr lang="en-US" sz="2200" dirty="0"/>
              <a:t>sufficient to achieve the immediate objective. They are to be expressed in terms of a</a:t>
            </a:r>
            <a:r>
              <a:rPr lang="tr-TR" sz="2200" dirty="0"/>
              <a:t> </a:t>
            </a:r>
            <a:r>
              <a:rPr lang="en-US" sz="2200" dirty="0"/>
              <a:t>tangible result ‘delivered/produced/conducted </a:t>
            </a:r>
            <a:r>
              <a:rPr lang="en-US" sz="2200" dirty="0" err="1"/>
              <a:t>etc</a:t>
            </a:r>
            <a:endParaRPr lang="tr-TR" sz="2200" dirty="0"/>
          </a:p>
          <a:p>
            <a:pPr algn="just">
              <a:lnSpc>
                <a:spcPct val="100000"/>
              </a:lnSpc>
            </a:pPr>
            <a:r>
              <a:rPr lang="en-US" sz="2200" dirty="0"/>
              <a:t>Activities are expressed as processes, in the present tense starting with an active</a:t>
            </a:r>
            <a:r>
              <a:rPr lang="tr-TR" sz="2200" dirty="0"/>
              <a:t> </a:t>
            </a:r>
            <a:r>
              <a:rPr lang="en-US" sz="2200" dirty="0"/>
              <a:t>verb, such as ‘Prepare, design, construct, research …..’. Avoid detailing activities; indicate</a:t>
            </a:r>
            <a:r>
              <a:rPr lang="tr-TR" sz="2200" dirty="0"/>
              <a:t> </a:t>
            </a:r>
            <a:r>
              <a:rPr lang="en-US" sz="2200" dirty="0"/>
              <a:t>the basic structure and strategy of the project.</a:t>
            </a:r>
          </a:p>
        </p:txBody>
      </p:sp>
      <p:sp>
        <p:nvSpPr>
          <p:cNvPr id="4" name="Dikdörtgen 3">
            <a:extLst>
              <a:ext uri="{FF2B5EF4-FFF2-40B4-BE49-F238E27FC236}">
                <a16:creationId xmlns:a16="http://schemas.microsoft.com/office/drawing/2014/main" id="{D53B79D4-8311-4103-A54E-6DEE421AE619}"/>
              </a:ext>
            </a:extLst>
          </p:cNvPr>
          <p:cNvSpPr/>
          <p:nvPr/>
        </p:nvSpPr>
        <p:spPr>
          <a:xfrm>
            <a:off x="0" y="295076"/>
            <a:ext cx="5102942" cy="461665"/>
          </a:xfrm>
          <a:prstGeom prst="rect">
            <a:avLst/>
          </a:prstGeom>
        </p:spPr>
        <p:txBody>
          <a:bodyPr wrap="square">
            <a:spAutoFit/>
          </a:bodyPr>
          <a:lstStyle/>
          <a:p>
            <a:r>
              <a:rPr lang="en-US" sz="2400" b="1" i="1" dirty="0">
                <a:latin typeface="StoneSerif"/>
              </a:rPr>
              <a:t>Logical Framework </a:t>
            </a:r>
            <a:r>
              <a:rPr lang="en-US" sz="2400" b="1" i="1" dirty="0" smtClean="0">
                <a:latin typeface="StoneSerif"/>
              </a:rPr>
              <a:t>Matrix</a:t>
            </a:r>
            <a:endParaRPr lang="en-US" sz="2400" b="1" i="1" dirty="0"/>
          </a:p>
        </p:txBody>
      </p:sp>
    </p:spTree>
    <p:extLst>
      <p:ext uri="{BB962C8B-B14F-4D97-AF65-F5344CB8AC3E}">
        <p14:creationId xmlns:p14="http://schemas.microsoft.com/office/powerpoint/2010/main" val="40713145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754206-71BE-4F2F-970F-DF7B9218B18E}"/>
              </a:ext>
            </a:extLst>
          </p:cNvPr>
          <p:cNvPicPr>
            <a:picLocks noChangeAspect="1"/>
          </p:cNvPicPr>
          <p:nvPr/>
        </p:nvPicPr>
        <p:blipFill rotWithShape="1">
          <a:blip r:embed="rId2"/>
          <a:srcRect l="23342" t="41361" r="43826" b="12245"/>
          <a:stretch/>
        </p:blipFill>
        <p:spPr>
          <a:xfrm>
            <a:off x="2985799" y="993644"/>
            <a:ext cx="6587409" cy="5236145"/>
          </a:xfrm>
          <a:prstGeom prst="rect">
            <a:avLst/>
          </a:prstGeom>
        </p:spPr>
      </p:pic>
      <p:sp>
        <p:nvSpPr>
          <p:cNvPr id="6" name="Dikdörtgen 5">
            <a:extLst>
              <a:ext uri="{FF2B5EF4-FFF2-40B4-BE49-F238E27FC236}">
                <a16:creationId xmlns:a16="http://schemas.microsoft.com/office/drawing/2014/main" id="{FD717F5D-613A-4421-AD3B-1DB26F775D3B}"/>
              </a:ext>
            </a:extLst>
          </p:cNvPr>
          <p:cNvSpPr/>
          <p:nvPr/>
        </p:nvSpPr>
        <p:spPr>
          <a:xfrm>
            <a:off x="4767943" y="366601"/>
            <a:ext cx="480526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400" b="1" dirty="0" err="1"/>
              <a:t>Logframe</a:t>
            </a:r>
            <a:r>
              <a:rPr lang="en-US" sz="1400" b="1" dirty="0"/>
              <a:t> objective hierarchy column with examples of</a:t>
            </a:r>
            <a:r>
              <a:rPr lang="tr-TR" sz="1400" b="1" dirty="0"/>
              <a:t> </a:t>
            </a:r>
            <a:r>
              <a:rPr lang="en-US" sz="1400" b="1" dirty="0"/>
              <a:t>statement</a:t>
            </a:r>
            <a:endParaRPr lang="en-US" sz="1400" dirty="0"/>
          </a:p>
        </p:txBody>
      </p:sp>
      <p:sp>
        <p:nvSpPr>
          <p:cNvPr id="7" name="Dikdörtgen 6">
            <a:extLst>
              <a:ext uri="{FF2B5EF4-FFF2-40B4-BE49-F238E27FC236}">
                <a16:creationId xmlns:a16="http://schemas.microsoft.com/office/drawing/2014/main" id="{41A5A8E3-06D7-4834-B51F-CCDF6E23F188}"/>
              </a:ext>
            </a:extLst>
          </p:cNvPr>
          <p:cNvSpPr/>
          <p:nvPr/>
        </p:nvSpPr>
        <p:spPr>
          <a:xfrm>
            <a:off x="2985800" y="366601"/>
            <a:ext cx="178214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400" b="1" dirty="0"/>
              <a:t>Objective Tree</a:t>
            </a:r>
          </a:p>
          <a:p>
            <a:pPr algn="ctr"/>
            <a:endParaRPr lang="en-US" sz="1400" dirty="0"/>
          </a:p>
        </p:txBody>
      </p:sp>
      <p:pic>
        <p:nvPicPr>
          <p:cNvPr id="8" name="Resim 7">
            <a:extLst>
              <a:ext uri="{FF2B5EF4-FFF2-40B4-BE49-F238E27FC236}">
                <a16:creationId xmlns:a16="http://schemas.microsoft.com/office/drawing/2014/main" id="{D60F25FD-D381-40E0-82D6-BE9D3454ADF6}"/>
              </a:ext>
            </a:extLst>
          </p:cNvPr>
          <p:cNvPicPr>
            <a:picLocks noChangeAspect="1"/>
          </p:cNvPicPr>
          <p:nvPr/>
        </p:nvPicPr>
        <p:blipFill>
          <a:blip r:embed="rId3"/>
          <a:stretch>
            <a:fillRect/>
          </a:stretch>
        </p:blipFill>
        <p:spPr>
          <a:xfrm>
            <a:off x="162897" y="2379306"/>
            <a:ext cx="2658174" cy="1497563"/>
          </a:xfrm>
          <a:prstGeom prst="ellipse">
            <a:avLst/>
          </a:prstGeom>
          <a:ln>
            <a:noFill/>
          </a:ln>
          <a:effectLst>
            <a:softEdge rad="112500"/>
          </a:effectLst>
        </p:spPr>
      </p:pic>
      <p:sp>
        <p:nvSpPr>
          <p:cNvPr id="9" name="Dikdörtgen 8">
            <a:extLst>
              <a:ext uri="{FF2B5EF4-FFF2-40B4-BE49-F238E27FC236}">
                <a16:creationId xmlns:a16="http://schemas.microsoft.com/office/drawing/2014/main" id="{95A25EC2-56B1-4D0E-9D88-CAD6F159D270}"/>
              </a:ext>
            </a:extLst>
          </p:cNvPr>
          <p:cNvSpPr/>
          <p:nvPr/>
        </p:nvSpPr>
        <p:spPr>
          <a:xfrm>
            <a:off x="162896" y="254980"/>
            <a:ext cx="2658175" cy="147732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10" name="Picture 2" descr="Related image">
            <a:extLst>
              <a:ext uri="{FF2B5EF4-FFF2-40B4-BE49-F238E27FC236}">
                <a16:creationId xmlns:a16="http://schemas.microsoft.com/office/drawing/2014/main" id="{5B418BDD-5B1B-4654-9181-31143E47C15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844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3516C9-20E3-458D-9163-21801ACEF8C2}"/>
              </a:ext>
            </a:extLst>
          </p:cNvPr>
          <p:cNvSpPr/>
          <p:nvPr/>
        </p:nvSpPr>
        <p:spPr>
          <a:xfrm>
            <a:off x="162895" y="1270643"/>
            <a:ext cx="11753801" cy="5478423"/>
          </a:xfrm>
          <a:prstGeom prst="rect">
            <a:avLst/>
          </a:prstGeom>
        </p:spPr>
        <p:txBody>
          <a:bodyPr wrap="square">
            <a:spAutoFit/>
          </a:bodyPr>
          <a:lstStyle/>
          <a:p>
            <a:pPr algn="just"/>
            <a:r>
              <a:rPr lang="en-US" sz="3200" b="1" dirty="0" smtClean="0"/>
              <a:t>Assumptions:</a:t>
            </a:r>
            <a:r>
              <a:rPr lang="tr-TR" sz="3200" b="1" dirty="0" smtClean="0"/>
              <a:t> </a:t>
            </a:r>
            <a:r>
              <a:rPr lang="en-US" sz="2800" dirty="0"/>
              <a:t>Assumptions are usually progressively identified</a:t>
            </a:r>
            <a:r>
              <a:rPr lang="tr-TR" sz="2800" dirty="0"/>
              <a:t> </a:t>
            </a:r>
            <a:r>
              <a:rPr lang="en-US" sz="2800" dirty="0"/>
              <a:t>during the analysis phase.</a:t>
            </a:r>
            <a:r>
              <a:rPr lang="tr-TR" sz="2800" dirty="0"/>
              <a:t> </a:t>
            </a:r>
            <a:r>
              <a:rPr lang="en-US" sz="2800" dirty="0"/>
              <a:t>Additional assumptions might also be identified</a:t>
            </a:r>
            <a:r>
              <a:rPr lang="tr-TR" sz="2800" dirty="0"/>
              <a:t> </a:t>
            </a:r>
            <a:r>
              <a:rPr lang="en-US" sz="2800" dirty="0"/>
              <a:t>through further consultations with stakeholders,</a:t>
            </a:r>
            <a:r>
              <a:rPr lang="tr-TR" sz="2800" dirty="0"/>
              <a:t> </a:t>
            </a:r>
            <a:r>
              <a:rPr lang="en-US" sz="2800" dirty="0"/>
              <a:t>as the hierarchy of project objectives is</a:t>
            </a:r>
            <a:r>
              <a:rPr lang="tr-TR" sz="2800" dirty="0"/>
              <a:t> </a:t>
            </a:r>
            <a:r>
              <a:rPr lang="en-US" sz="2800" dirty="0"/>
              <a:t>discussed</a:t>
            </a:r>
            <a:r>
              <a:rPr lang="tr-TR" sz="2800" dirty="0"/>
              <a:t> </a:t>
            </a:r>
            <a:r>
              <a:rPr lang="en-US" sz="2800" dirty="0"/>
              <a:t>and progressively </a:t>
            </a:r>
            <a:r>
              <a:rPr lang="en-US" sz="2800" dirty="0" err="1"/>
              <a:t>analysed</a:t>
            </a:r>
            <a:r>
              <a:rPr lang="en-US" sz="2800" dirty="0"/>
              <a:t> in more </a:t>
            </a:r>
            <a:r>
              <a:rPr lang="en-US" sz="2800" dirty="0" smtClean="0"/>
              <a:t>detail.</a:t>
            </a:r>
            <a:endParaRPr lang="tr-TR" sz="28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Risks:</a:t>
            </a:r>
            <a:r>
              <a:rPr lang="tr-TR" sz="2600" dirty="0"/>
              <a:t> </a:t>
            </a:r>
            <a:r>
              <a:rPr lang="en-US" sz="2600" dirty="0"/>
              <a:t>All of the negative external factors which should be</a:t>
            </a:r>
            <a:r>
              <a:rPr lang="tr-TR" sz="2600" dirty="0"/>
              <a:t> </a:t>
            </a:r>
            <a:r>
              <a:rPr lang="en-US" sz="2600" dirty="0"/>
              <a:t>considered for the success of the project.</a:t>
            </a:r>
            <a:endParaRPr lang="tr-TR" sz="2600" dirty="0"/>
          </a:p>
          <a:p>
            <a:pPr marL="457200" indent="-457200">
              <a:buFont typeface="Arial" panose="020B0604020202020204" pitchFamily="34" charset="0"/>
              <a:buChar char="•"/>
            </a:pPr>
            <a:endParaRPr lang="en-US" sz="1300" dirty="0"/>
          </a:p>
          <a:p>
            <a:pPr marL="457200" indent="-457200">
              <a:buFont typeface="Arial" panose="020B0604020202020204" pitchFamily="34" charset="0"/>
              <a:buChar char="•"/>
            </a:pPr>
            <a:r>
              <a:rPr lang="en-US" sz="2600" dirty="0"/>
              <a:t>Assumptions:</a:t>
            </a:r>
            <a:r>
              <a:rPr lang="tr-TR" sz="2600" dirty="0"/>
              <a:t> </a:t>
            </a:r>
            <a:r>
              <a:rPr lang="en-US" sz="2600" dirty="0"/>
              <a:t>All of the positively expressed external factors which affect or determine the success of the project.</a:t>
            </a:r>
            <a:endParaRPr lang="tr-TR" sz="2600" dirty="0"/>
          </a:p>
          <a:p>
            <a:pPr marL="457200" indent="-457200">
              <a:buFont typeface="Arial" panose="020B0604020202020204" pitchFamily="34" charset="0"/>
              <a:buChar char="•"/>
            </a:pPr>
            <a:endParaRPr lang="en-US" sz="1300" dirty="0"/>
          </a:p>
          <a:p>
            <a:pPr marL="457200" indent="-457200">
              <a:buFont typeface="Arial" panose="020B0604020202020204" pitchFamily="34" charset="0"/>
              <a:buChar char="•"/>
            </a:pPr>
            <a:r>
              <a:rPr lang="en-US" sz="2600" dirty="0"/>
              <a:t>Pre-conditions:</a:t>
            </a:r>
            <a:r>
              <a:rPr lang="tr-TR" sz="2600" dirty="0"/>
              <a:t> </a:t>
            </a:r>
            <a:r>
              <a:rPr lang="en-US" sz="2600" dirty="0"/>
              <a:t>The conditions which should be overcome before the implementation of activities.</a:t>
            </a:r>
          </a:p>
          <a:p>
            <a:endParaRPr lang="en-US" sz="2600" dirty="0"/>
          </a:p>
        </p:txBody>
      </p:sp>
      <p:sp>
        <p:nvSpPr>
          <p:cNvPr id="9" name="Dikdörtgen 8">
            <a:extLst>
              <a:ext uri="{FF2B5EF4-FFF2-40B4-BE49-F238E27FC236}">
                <a16:creationId xmlns:a16="http://schemas.microsoft.com/office/drawing/2014/main" id="{891C999F-8B80-4958-AEC3-74FD71710C51}"/>
              </a:ext>
            </a:extLst>
          </p:cNvPr>
          <p:cNvSpPr/>
          <p:nvPr/>
        </p:nvSpPr>
        <p:spPr>
          <a:xfrm>
            <a:off x="162896" y="254980"/>
            <a:ext cx="5987181"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4" name="Picture 2" descr="Related image">
            <a:extLst>
              <a:ext uri="{FF2B5EF4-FFF2-40B4-BE49-F238E27FC236}">
                <a16:creationId xmlns:a16="http://schemas.microsoft.com/office/drawing/2014/main" id="{F1EF3286-FB55-4CA2-95F3-A35A255BCDF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5980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3516C9-20E3-458D-9163-21801ACEF8C2}"/>
              </a:ext>
            </a:extLst>
          </p:cNvPr>
          <p:cNvSpPr/>
          <p:nvPr/>
        </p:nvSpPr>
        <p:spPr>
          <a:xfrm>
            <a:off x="625051" y="1423244"/>
            <a:ext cx="9986866" cy="2185214"/>
          </a:xfrm>
          <a:prstGeom prst="rect">
            <a:avLst/>
          </a:prstGeom>
        </p:spPr>
        <p:txBody>
          <a:bodyPr wrap="square">
            <a:spAutoFit/>
          </a:bodyPr>
          <a:lstStyle/>
          <a:p>
            <a:r>
              <a:rPr lang="en-US" sz="2200" dirty="0"/>
              <a:t>An assumption is a condition :</a:t>
            </a:r>
            <a:endParaRPr lang="tr-TR" sz="2200" dirty="0"/>
          </a:p>
          <a:p>
            <a:r>
              <a:rPr lang="en-US" sz="2200" dirty="0"/>
              <a:t> </a:t>
            </a:r>
          </a:p>
          <a:p>
            <a:pPr marL="342900" indent="-342900">
              <a:buFont typeface="Arial" panose="020B0604020202020204" pitchFamily="34" charset="0"/>
              <a:buChar char="•"/>
            </a:pPr>
            <a:r>
              <a:rPr lang="en-US" sz="2200" dirty="0"/>
              <a:t>  required for project success; </a:t>
            </a:r>
          </a:p>
          <a:p>
            <a:pPr marL="342900" indent="-342900">
              <a:buFont typeface="Arial" panose="020B0604020202020204" pitchFamily="34" charset="0"/>
              <a:buChar char="•"/>
            </a:pPr>
            <a:r>
              <a:rPr lang="en-US" sz="2200" dirty="0"/>
              <a:t>  which is not under the control of project  management; and</a:t>
            </a:r>
          </a:p>
          <a:p>
            <a:pPr marL="342900" indent="-342900">
              <a:buFont typeface="Arial" panose="020B0604020202020204" pitchFamily="34" charset="0"/>
              <a:buChar char="•"/>
            </a:pPr>
            <a:r>
              <a:rPr lang="en-US" sz="2200" dirty="0"/>
              <a:t>  which will need to be monitored</a:t>
            </a:r>
          </a:p>
          <a:p>
            <a:endParaRPr lang="en-US" sz="2600" dirty="0"/>
          </a:p>
        </p:txBody>
      </p:sp>
      <p:sp>
        <p:nvSpPr>
          <p:cNvPr id="3" name="Dikdörtgen 2">
            <a:extLst>
              <a:ext uri="{FF2B5EF4-FFF2-40B4-BE49-F238E27FC236}">
                <a16:creationId xmlns:a16="http://schemas.microsoft.com/office/drawing/2014/main" id="{8E969192-924A-4A50-827C-9C3AB07C1A34}"/>
              </a:ext>
            </a:extLst>
          </p:cNvPr>
          <p:cNvSpPr/>
          <p:nvPr/>
        </p:nvSpPr>
        <p:spPr>
          <a:xfrm>
            <a:off x="162896" y="254980"/>
            <a:ext cx="6090420"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sp>
        <p:nvSpPr>
          <p:cNvPr id="4" name="Dikdörtgen 3">
            <a:extLst>
              <a:ext uri="{FF2B5EF4-FFF2-40B4-BE49-F238E27FC236}">
                <a16:creationId xmlns:a16="http://schemas.microsoft.com/office/drawing/2014/main" id="{246C03F1-20EC-45B1-8C0C-CB9B80E4AF52}"/>
              </a:ext>
            </a:extLst>
          </p:cNvPr>
          <p:cNvSpPr/>
          <p:nvPr/>
        </p:nvSpPr>
        <p:spPr>
          <a:xfrm>
            <a:off x="625051" y="3469324"/>
            <a:ext cx="10996678" cy="1446550"/>
          </a:xfrm>
          <a:prstGeom prst="rect">
            <a:avLst/>
          </a:prstGeom>
        </p:spPr>
        <p:txBody>
          <a:bodyPr wrap="square">
            <a:spAutoFit/>
          </a:bodyPr>
          <a:lstStyle/>
          <a:p>
            <a:pPr algn="just"/>
            <a:r>
              <a:rPr lang="en-US" sz="2200" dirty="0"/>
              <a:t>Assumptions are external factors that have the potential to</a:t>
            </a:r>
            <a:r>
              <a:rPr lang="tr-TR" sz="2200" dirty="0"/>
              <a:t> </a:t>
            </a:r>
            <a:r>
              <a:rPr lang="en-US" sz="2200" dirty="0"/>
              <a:t>influence (or even determine) the success of a project, but lie outside the direct control of project managers</a:t>
            </a:r>
            <a:r>
              <a:rPr lang="tr-TR" sz="2200" dirty="0"/>
              <a:t> </a:t>
            </a:r>
            <a:r>
              <a:rPr lang="en-US" sz="2200" dirty="0"/>
              <a:t>Assumptions are risks, which can jeopardize the success of the Project and are worded positively, i.e. they describe circumstance</a:t>
            </a:r>
            <a:r>
              <a:rPr lang="tr-TR" sz="2200" dirty="0"/>
              <a:t>s </a:t>
            </a:r>
            <a:r>
              <a:rPr lang="en-US" sz="2200" dirty="0"/>
              <a:t>required to achieve certain objectives</a:t>
            </a:r>
          </a:p>
        </p:txBody>
      </p:sp>
      <p:pic>
        <p:nvPicPr>
          <p:cNvPr id="5" name="Picture 2" descr="Related image">
            <a:extLst>
              <a:ext uri="{FF2B5EF4-FFF2-40B4-BE49-F238E27FC236}">
                <a16:creationId xmlns:a16="http://schemas.microsoft.com/office/drawing/2014/main" id="{87B0FC00-CCCD-4C31-AFF8-E7577BEFAD3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174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3516C9-20E3-458D-9163-21801ACEF8C2}"/>
              </a:ext>
            </a:extLst>
          </p:cNvPr>
          <p:cNvSpPr/>
          <p:nvPr/>
        </p:nvSpPr>
        <p:spPr>
          <a:xfrm>
            <a:off x="1020147" y="1430132"/>
            <a:ext cx="10829731" cy="3539430"/>
          </a:xfrm>
          <a:prstGeom prst="rect">
            <a:avLst/>
          </a:prstGeom>
        </p:spPr>
        <p:txBody>
          <a:bodyPr wrap="square">
            <a:spAutoFit/>
          </a:bodyPr>
          <a:lstStyle/>
          <a:p>
            <a:pPr>
              <a:buFont typeface="Wingdings" panose="05000000000000000000" pitchFamily="2" charset="2"/>
              <a:buNone/>
            </a:pPr>
            <a:r>
              <a:rPr lang="en-US" altLang="en-US" sz="3200" dirty="0"/>
              <a:t>Key points in setting </a:t>
            </a:r>
            <a:r>
              <a:rPr lang="en-US" altLang="en-US" sz="3200" dirty="0" smtClean="0"/>
              <a:t>Assumption</a:t>
            </a:r>
            <a:endParaRPr lang="tr-TR" altLang="en-US" sz="3200" dirty="0"/>
          </a:p>
          <a:p>
            <a:pPr marL="457200" indent="-457200">
              <a:buFont typeface="Arial" panose="020B0604020202020204" pitchFamily="34" charset="0"/>
              <a:buChar char="•"/>
            </a:pPr>
            <a:endParaRPr lang="en-US" altLang="en-US" sz="3200" dirty="0"/>
          </a:p>
          <a:p>
            <a:pPr marL="457200" indent="-457200">
              <a:buFont typeface="Arial" panose="020B0604020202020204" pitchFamily="34" charset="0"/>
              <a:buChar char="•"/>
            </a:pPr>
            <a:r>
              <a:rPr lang="en-US" altLang="en-US" sz="3200" dirty="0"/>
              <a:t>Should be relevant and probable</a:t>
            </a:r>
          </a:p>
          <a:p>
            <a:pPr marL="457200" indent="-457200">
              <a:buFont typeface="Arial" panose="020B0604020202020204" pitchFamily="34" charset="0"/>
              <a:buChar char="•"/>
            </a:pPr>
            <a:r>
              <a:rPr lang="en-US" altLang="en-US" sz="3200" dirty="0"/>
              <a:t>If an assumption is not important or almost certain: Do not include</a:t>
            </a:r>
          </a:p>
          <a:p>
            <a:pPr marL="457200" indent="-457200">
              <a:buFont typeface="Arial" panose="020B0604020202020204" pitchFamily="34" charset="0"/>
              <a:buChar char="•"/>
            </a:pPr>
            <a:r>
              <a:rPr lang="en-US" altLang="en-US" sz="3200" dirty="0"/>
              <a:t>If an assumption is unlikely to occur: Killer assumption – abandon project</a:t>
            </a:r>
            <a:endParaRPr lang="en-US" sz="2600" dirty="0"/>
          </a:p>
        </p:txBody>
      </p:sp>
      <p:sp>
        <p:nvSpPr>
          <p:cNvPr id="3" name="Dikdörtgen 2">
            <a:extLst>
              <a:ext uri="{FF2B5EF4-FFF2-40B4-BE49-F238E27FC236}">
                <a16:creationId xmlns:a16="http://schemas.microsoft.com/office/drawing/2014/main" id="{8E969192-924A-4A50-827C-9C3AB07C1A34}"/>
              </a:ext>
            </a:extLst>
          </p:cNvPr>
          <p:cNvSpPr/>
          <p:nvPr/>
        </p:nvSpPr>
        <p:spPr>
          <a:xfrm>
            <a:off x="162896" y="254980"/>
            <a:ext cx="5869194"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4" name="Picture 2" descr="Related image">
            <a:extLst>
              <a:ext uri="{FF2B5EF4-FFF2-40B4-BE49-F238E27FC236}">
                <a16:creationId xmlns:a16="http://schemas.microsoft.com/office/drawing/2014/main" id="{001D99A4-2994-4BD2-8B66-115FA0C18EF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9617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Related image">
            <a:extLst>
              <a:ext uri="{FF2B5EF4-FFF2-40B4-BE49-F238E27FC236}">
                <a16:creationId xmlns:a16="http://schemas.microsoft.com/office/drawing/2014/main" id="{0009EEFF-B789-4FF2-9D40-8679C392415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459496" y="6115417"/>
            <a:ext cx="595639" cy="59563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A53516C9-20E3-458D-9163-21801ACEF8C2}"/>
              </a:ext>
            </a:extLst>
          </p:cNvPr>
          <p:cNvSpPr/>
          <p:nvPr/>
        </p:nvSpPr>
        <p:spPr>
          <a:xfrm>
            <a:off x="142729" y="2000442"/>
            <a:ext cx="3060910" cy="2677656"/>
          </a:xfrm>
          <a:prstGeom prst="rect">
            <a:avLst/>
          </a:prstGeom>
        </p:spPr>
        <p:txBody>
          <a:bodyPr wrap="square">
            <a:spAutoFit/>
          </a:bodyPr>
          <a:lstStyle/>
          <a:p>
            <a:pPr algn="ctr">
              <a:buFont typeface="Wingdings" panose="05000000000000000000" pitchFamily="2" charset="2"/>
              <a:buNone/>
            </a:pPr>
            <a:r>
              <a:rPr lang="en-US" altLang="en-US" sz="2400" dirty="0"/>
              <a:t>A useful way of assessing the importance of</a:t>
            </a:r>
            <a:r>
              <a:rPr lang="tr-TR" altLang="en-US" sz="2400" dirty="0"/>
              <a:t> </a:t>
            </a:r>
            <a:r>
              <a:rPr lang="en-US" altLang="en-US" sz="2400" dirty="0"/>
              <a:t>Assumptions during design is with the decision</a:t>
            </a:r>
            <a:r>
              <a:rPr lang="tr-TR" altLang="en-US" sz="2400" dirty="0"/>
              <a:t> </a:t>
            </a:r>
            <a:r>
              <a:rPr lang="en-US" altLang="en-US" sz="2400" dirty="0"/>
              <a:t>making flowchart</a:t>
            </a:r>
            <a:endParaRPr lang="en-US" sz="2400" dirty="0"/>
          </a:p>
        </p:txBody>
      </p:sp>
      <p:sp>
        <p:nvSpPr>
          <p:cNvPr id="3" name="Dikdörtgen 2">
            <a:extLst>
              <a:ext uri="{FF2B5EF4-FFF2-40B4-BE49-F238E27FC236}">
                <a16:creationId xmlns:a16="http://schemas.microsoft.com/office/drawing/2014/main" id="{8E969192-924A-4A50-827C-9C3AB07C1A34}"/>
              </a:ext>
            </a:extLst>
          </p:cNvPr>
          <p:cNvSpPr/>
          <p:nvPr/>
        </p:nvSpPr>
        <p:spPr>
          <a:xfrm>
            <a:off x="162896" y="254980"/>
            <a:ext cx="5312457"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4" name="Resim 3">
            <a:extLst>
              <a:ext uri="{FF2B5EF4-FFF2-40B4-BE49-F238E27FC236}">
                <a16:creationId xmlns:a16="http://schemas.microsoft.com/office/drawing/2014/main" id="{89F98A12-7260-4B0C-86AE-0D1FF87BD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5868" y="170349"/>
            <a:ext cx="2063785" cy="13556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Line 3">
            <a:extLst>
              <a:ext uri="{FF2B5EF4-FFF2-40B4-BE49-F238E27FC236}">
                <a16:creationId xmlns:a16="http://schemas.microsoft.com/office/drawing/2014/main" id="{8A8DC34E-CD8F-4564-AB6E-3D8A72D1A2B1}"/>
              </a:ext>
            </a:extLst>
          </p:cNvPr>
          <p:cNvSpPr>
            <a:spLocks noChangeShapeType="1"/>
          </p:cNvSpPr>
          <p:nvPr/>
        </p:nvSpPr>
        <p:spPr bwMode="auto">
          <a:xfrm>
            <a:off x="6778690" y="3024836"/>
            <a:ext cx="1981200" cy="0"/>
          </a:xfrm>
          <a:prstGeom prst="line">
            <a:avLst/>
          </a:prstGeom>
          <a:noFill/>
          <a:ln w="127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a:extLst>
              <a:ext uri="{FF2B5EF4-FFF2-40B4-BE49-F238E27FC236}">
                <a16:creationId xmlns:a16="http://schemas.microsoft.com/office/drawing/2014/main" id="{13D91BB0-2B86-4537-A188-B320C92C84D7}"/>
              </a:ext>
            </a:extLst>
          </p:cNvPr>
          <p:cNvSpPr>
            <a:spLocks noChangeShapeType="1"/>
          </p:cNvSpPr>
          <p:nvPr/>
        </p:nvSpPr>
        <p:spPr bwMode="auto">
          <a:xfrm>
            <a:off x="6778690" y="3558236"/>
            <a:ext cx="1981200" cy="0"/>
          </a:xfrm>
          <a:prstGeom prst="line">
            <a:avLst/>
          </a:prstGeom>
          <a:noFill/>
          <a:ln w="127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a:extLst>
              <a:ext uri="{FF2B5EF4-FFF2-40B4-BE49-F238E27FC236}">
                <a16:creationId xmlns:a16="http://schemas.microsoft.com/office/drawing/2014/main" id="{B3AF799D-AB29-45B0-A7C7-4E58F5687B6A}"/>
              </a:ext>
            </a:extLst>
          </p:cNvPr>
          <p:cNvSpPr>
            <a:spLocks noChangeShapeType="1"/>
          </p:cNvSpPr>
          <p:nvPr/>
        </p:nvSpPr>
        <p:spPr bwMode="auto">
          <a:xfrm>
            <a:off x="6778690" y="4091636"/>
            <a:ext cx="1981200" cy="0"/>
          </a:xfrm>
          <a:prstGeom prst="line">
            <a:avLst/>
          </a:prstGeom>
          <a:noFill/>
          <a:ln w="127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8">
            <a:extLst>
              <a:ext uri="{FF2B5EF4-FFF2-40B4-BE49-F238E27FC236}">
                <a16:creationId xmlns:a16="http://schemas.microsoft.com/office/drawing/2014/main" id="{1B185FD5-CB3F-4D6E-9306-36096A674889}"/>
              </a:ext>
            </a:extLst>
          </p:cNvPr>
          <p:cNvSpPr>
            <a:spLocks noChangeArrowheads="1"/>
          </p:cNvSpPr>
          <p:nvPr/>
        </p:nvSpPr>
        <p:spPr bwMode="auto">
          <a:xfrm>
            <a:off x="6713603" y="1048398"/>
            <a:ext cx="2286000" cy="590550"/>
          </a:xfrm>
          <a:prstGeom prst="rect">
            <a:avLst/>
          </a:prstGeom>
          <a:solidFill>
            <a:srgbClr val="009C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Rectangle 11">
            <a:extLst>
              <a:ext uri="{FF2B5EF4-FFF2-40B4-BE49-F238E27FC236}">
                <a16:creationId xmlns:a16="http://schemas.microsoft.com/office/drawing/2014/main" id="{680027EB-24FC-4196-B902-DA45DFA385B7}"/>
              </a:ext>
            </a:extLst>
          </p:cNvPr>
          <p:cNvSpPr>
            <a:spLocks noChangeArrowheads="1"/>
          </p:cNvSpPr>
          <p:nvPr/>
        </p:nvSpPr>
        <p:spPr bwMode="auto">
          <a:xfrm>
            <a:off x="6713603" y="1048398"/>
            <a:ext cx="2286000" cy="590550"/>
          </a:xfrm>
          <a:prstGeom prst="rect">
            <a:avLst/>
          </a:prstGeom>
          <a:solidFill>
            <a:srgbClr val="009C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12">
            <a:extLst>
              <a:ext uri="{FF2B5EF4-FFF2-40B4-BE49-F238E27FC236}">
                <a16:creationId xmlns:a16="http://schemas.microsoft.com/office/drawing/2014/main" id="{DA4E2ED6-61A9-4B60-B0A9-3B5058A10712}"/>
              </a:ext>
            </a:extLst>
          </p:cNvPr>
          <p:cNvSpPr>
            <a:spLocks noChangeArrowheads="1"/>
          </p:cNvSpPr>
          <p:nvPr/>
        </p:nvSpPr>
        <p:spPr bwMode="auto">
          <a:xfrm>
            <a:off x="7154928" y="1108723"/>
            <a:ext cx="1477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13">
            <a:extLst>
              <a:ext uri="{FF2B5EF4-FFF2-40B4-BE49-F238E27FC236}">
                <a16:creationId xmlns:a16="http://schemas.microsoft.com/office/drawing/2014/main" id="{F291009F-A076-4D9D-A93D-5E4FF11D3301}"/>
              </a:ext>
            </a:extLst>
          </p:cNvPr>
          <p:cNvSpPr>
            <a:spLocks noChangeArrowheads="1"/>
          </p:cNvSpPr>
          <p:nvPr/>
        </p:nvSpPr>
        <p:spPr bwMode="auto">
          <a:xfrm>
            <a:off x="7121590" y="1118248"/>
            <a:ext cx="15541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14">
            <a:extLst>
              <a:ext uri="{FF2B5EF4-FFF2-40B4-BE49-F238E27FC236}">
                <a16:creationId xmlns:a16="http://schemas.microsoft.com/office/drawing/2014/main" id="{98D09BDD-6D07-4A0B-8216-00295D933D55}"/>
              </a:ext>
            </a:extLst>
          </p:cNvPr>
          <p:cNvSpPr>
            <a:spLocks noChangeArrowheads="1"/>
          </p:cNvSpPr>
          <p:nvPr/>
        </p:nvSpPr>
        <p:spPr bwMode="auto">
          <a:xfrm>
            <a:off x="7146990" y="1127773"/>
            <a:ext cx="198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GB" altLang="en-US" sz="1600">
                <a:solidFill>
                  <a:srgbClr val="FFFFFF"/>
                </a:solidFill>
                <a:latin typeface="Times New Roman" panose="02020603050405020304" pitchFamily="18" charset="0"/>
              </a:rPr>
              <a:t>Is </a:t>
            </a:r>
            <a:endParaRPr kumimoji="0" lang="en-GB" altLang="en-US" sz="4000">
              <a:latin typeface="Times New Roman" panose="02020603050405020304" pitchFamily="18" charset="0"/>
            </a:endParaRPr>
          </a:p>
        </p:txBody>
      </p:sp>
      <p:sp>
        <p:nvSpPr>
          <p:cNvPr id="13" name="Rectangle 15">
            <a:extLst>
              <a:ext uri="{FF2B5EF4-FFF2-40B4-BE49-F238E27FC236}">
                <a16:creationId xmlns:a16="http://schemas.microsoft.com/office/drawing/2014/main" id="{FC970BCF-9CB1-4B80-8060-FE7D040F4827}"/>
              </a:ext>
            </a:extLst>
          </p:cNvPr>
          <p:cNvSpPr>
            <a:spLocks noChangeArrowheads="1"/>
          </p:cNvSpPr>
          <p:nvPr/>
        </p:nvSpPr>
        <p:spPr bwMode="auto">
          <a:xfrm>
            <a:off x="7323203" y="1127773"/>
            <a:ext cx="300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GB" altLang="en-US" sz="1600" dirty="0">
                <a:solidFill>
                  <a:srgbClr val="FFFFFF"/>
                </a:solidFill>
                <a:latin typeface="Times New Roman" panose="02020603050405020304" pitchFamily="18" charset="0"/>
              </a:rPr>
              <a:t>the </a:t>
            </a:r>
            <a:endParaRPr kumimoji="0" lang="en-GB" altLang="en-US" sz="4000" dirty="0">
              <a:latin typeface="Times New Roman" panose="02020603050405020304" pitchFamily="18" charset="0"/>
            </a:endParaRPr>
          </a:p>
        </p:txBody>
      </p:sp>
      <p:sp>
        <p:nvSpPr>
          <p:cNvPr id="14" name="Rectangle 16">
            <a:extLst>
              <a:ext uri="{FF2B5EF4-FFF2-40B4-BE49-F238E27FC236}">
                <a16:creationId xmlns:a16="http://schemas.microsoft.com/office/drawing/2014/main" id="{335BF594-25B4-4D1E-9DFE-83E4C26BB652}"/>
              </a:ext>
            </a:extLst>
          </p:cNvPr>
          <p:cNvSpPr>
            <a:spLocks noChangeArrowheads="1"/>
          </p:cNvSpPr>
          <p:nvPr/>
        </p:nvSpPr>
        <p:spPr bwMode="auto">
          <a:xfrm>
            <a:off x="7561328" y="1127773"/>
            <a:ext cx="1063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spcBef>
                <a:spcPct val="0"/>
              </a:spcBef>
              <a:buSzTx/>
              <a:buFontTx/>
              <a:buNone/>
            </a:pPr>
            <a:r>
              <a:rPr kumimoji="0" lang="en-GB" altLang="en-US" sz="1600">
                <a:solidFill>
                  <a:srgbClr val="FFFFFF"/>
                </a:solidFill>
                <a:latin typeface="Times New Roman" panose="02020603050405020304" pitchFamily="18" charset="0"/>
              </a:rPr>
              <a:t>assumption</a:t>
            </a:r>
            <a:endParaRPr kumimoji="0" lang="en-GB" altLang="en-US" sz="4000">
              <a:latin typeface="Times New Roman" panose="02020603050405020304" pitchFamily="18" charset="0"/>
            </a:endParaRPr>
          </a:p>
        </p:txBody>
      </p:sp>
      <p:sp>
        <p:nvSpPr>
          <p:cNvPr id="15" name="Rectangle 17">
            <a:extLst>
              <a:ext uri="{FF2B5EF4-FFF2-40B4-BE49-F238E27FC236}">
                <a16:creationId xmlns:a16="http://schemas.microsoft.com/office/drawing/2014/main" id="{1AC3C84C-608C-480D-ACD6-A9101D7CB8B3}"/>
              </a:ext>
            </a:extLst>
          </p:cNvPr>
          <p:cNvSpPr>
            <a:spLocks noChangeArrowheads="1"/>
          </p:cNvSpPr>
          <p:nvPr/>
        </p:nvSpPr>
        <p:spPr bwMode="auto">
          <a:xfrm>
            <a:off x="7491478" y="1372248"/>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GB" altLang="en-US" sz="1600">
                <a:solidFill>
                  <a:srgbClr val="FFFFFF"/>
                </a:solidFill>
                <a:latin typeface="Times New Roman" panose="02020603050405020304" pitchFamily="18" charset="0"/>
              </a:rPr>
              <a:t>important</a:t>
            </a:r>
            <a:endParaRPr kumimoji="0" lang="en-GB" altLang="en-US" sz="4000">
              <a:latin typeface="Times New Roman" panose="02020603050405020304" pitchFamily="18" charset="0"/>
            </a:endParaRPr>
          </a:p>
        </p:txBody>
      </p:sp>
      <p:sp>
        <p:nvSpPr>
          <p:cNvPr id="16" name="Rectangle 18">
            <a:extLst>
              <a:ext uri="{FF2B5EF4-FFF2-40B4-BE49-F238E27FC236}">
                <a16:creationId xmlns:a16="http://schemas.microsoft.com/office/drawing/2014/main" id="{E0042168-8C0C-4142-855C-9C1E948DEC2A}"/>
              </a:ext>
            </a:extLst>
          </p:cNvPr>
          <p:cNvSpPr>
            <a:spLocks noChangeArrowheads="1"/>
          </p:cNvSpPr>
          <p:nvPr/>
        </p:nvSpPr>
        <p:spPr bwMode="auto">
          <a:xfrm>
            <a:off x="8232840" y="1372248"/>
            <a:ext cx="90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GB" altLang="en-US" sz="1600">
                <a:solidFill>
                  <a:srgbClr val="FFFFFF"/>
                </a:solidFill>
                <a:latin typeface="Times New Roman" panose="02020603050405020304" pitchFamily="18" charset="0"/>
              </a:rPr>
              <a:t>?</a:t>
            </a:r>
            <a:endParaRPr kumimoji="0" lang="en-GB" altLang="en-US" sz="4000">
              <a:latin typeface="Times New Roman" panose="02020603050405020304" pitchFamily="18" charset="0"/>
            </a:endParaRPr>
          </a:p>
        </p:txBody>
      </p:sp>
      <p:sp>
        <p:nvSpPr>
          <p:cNvPr id="17" name="Rectangle 19">
            <a:extLst>
              <a:ext uri="{FF2B5EF4-FFF2-40B4-BE49-F238E27FC236}">
                <a16:creationId xmlns:a16="http://schemas.microsoft.com/office/drawing/2014/main" id="{B9349AB3-8B81-412E-910E-47267CB14023}"/>
              </a:ext>
            </a:extLst>
          </p:cNvPr>
          <p:cNvSpPr>
            <a:spLocks noChangeArrowheads="1"/>
          </p:cNvSpPr>
          <p:nvPr/>
        </p:nvSpPr>
        <p:spPr bwMode="auto">
          <a:xfrm>
            <a:off x="7418453" y="1353198"/>
            <a:ext cx="9525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8" name="Picture 20">
            <a:extLst>
              <a:ext uri="{FF2B5EF4-FFF2-40B4-BE49-F238E27FC236}">
                <a16:creationId xmlns:a16="http://schemas.microsoft.com/office/drawing/2014/main" id="{D0D36864-4F6E-4629-AE75-F5E38D7D790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07153" y="1500836"/>
            <a:ext cx="11763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1">
            <a:extLst>
              <a:ext uri="{FF2B5EF4-FFF2-40B4-BE49-F238E27FC236}">
                <a16:creationId xmlns:a16="http://schemas.microsoft.com/office/drawing/2014/main" id="{3F4AF84A-4870-4B3F-B3D2-952C4FEEE30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759890" y="1577036"/>
            <a:ext cx="1760538"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22">
            <a:extLst>
              <a:ext uri="{FF2B5EF4-FFF2-40B4-BE49-F238E27FC236}">
                <a16:creationId xmlns:a16="http://schemas.microsoft.com/office/drawing/2014/main" id="{474ACF15-C6CA-4CA7-A0B6-548A3F6DE139}"/>
              </a:ext>
            </a:extLst>
          </p:cNvPr>
          <p:cNvSpPr>
            <a:spLocks/>
          </p:cNvSpPr>
          <p:nvPr/>
        </p:nvSpPr>
        <p:spPr bwMode="auto">
          <a:xfrm>
            <a:off x="7235890" y="2262836"/>
            <a:ext cx="115888" cy="461962"/>
          </a:xfrm>
          <a:custGeom>
            <a:avLst/>
            <a:gdLst>
              <a:gd name="T0" fmla="*/ 0 w 73"/>
              <a:gd name="T1" fmla="*/ 291 h 291"/>
              <a:gd name="T2" fmla="*/ 0 w 73"/>
              <a:gd name="T3" fmla="*/ 73 h 291"/>
              <a:gd name="T4" fmla="*/ 73 w 73"/>
              <a:gd name="T5" fmla="*/ 0 h 291"/>
              <a:gd name="T6" fmla="*/ 73 w 73"/>
              <a:gd name="T7" fmla="*/ 198 h 291"/>
              <a:gd name="T8" fmla="*/ 0 w 73"/>
              <a:gd name="T9" fmla="*/ 291 h 291"/>
            </a:gdLst>
            <a:ahLst/>
            <a:cxnLst>
              <a:cxn ang="0">
                <a:pos x="T0" y="T1"/>
              </a:cxn>
              <a:cxn ang="0">
                <a:pos x="T2" y="T3"/>
              </a:cxn>
              <a:cxn ang="0">
                <a:pos x="T4" y="T5"/>
              </a:cxn>
              <a:cxn ang="0">
                <a:pos x="T6" y="T7"/>
              </a:cxn>
              <a:cxn ang="0">
                <a:pos x="T8" y="T9"/>
              </a:cxn>
            </a:cxnLst>
            <a:rect l="0" t="0" r="r" b="b"/>
            <a:pathLst>
              <a:path w="73" h="291">
                <a:moveTo>
                  <a:pt x="0" y="291"/>
                </a:moveTo>
                <a:lnTo>
                  <a:pt x="0" y="73"/>
                </a:lnTo>
                <a:lnTo>
                  <a:pt x="73" y="0"/>
                </a:lnTo>
                <a:lnTo>
                  <a:pt x="73" y="198"/>
                </a:lnTo>
                <a:lnTo>
                  <a:pt x="0" y="291"/>
                </a:lnTo>
                <a:close/>
              </a:path>
            </a:pathLst>
          </a:custGeom>
          <a:solidFill>
            <a:srgbClr val="00B3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a:extLst>
              <a:ext uri="{FF2B5EF4-FFF2-40B4-BE49-F238E27FC236}">
                <a16:creationId xmlns:a16="http://schemas.microsoft.com/office/drawing/2014/main" id="{0A8CDE95-1C23-482E-80B0-549A193F44F6}"/>
              </a:ext>
            </a:extLst>
          </p:cNvPr>
          <p:cNvSpPr>
            <a:spLocks/>
          </p:cNvSpPr>
          <p:nvPr/>
        </p:nvSpPr>
        <p:spPr bwMode="auto">
          <a:xfrm>
            <a:off x="4264090" y="2262836"/>
            <a:ext cx="3087688" cy="115887"/>
          </a:xfrm>
          <a:custGeom>
            <a:avLst/>
            <a:gdLst>
              <a:gd name="T0" fmla="*/ 1872 w 1945"/>
              <a:gd name="T1" fmla="*/ 73 h 73"/>
              <a:gd name="T2" fmla="*/ 0 w 1945"/>
              <a:gd name="T3" fmla="*/ 73 h 73"/>
              <a:gd name="T4" fmla="*/ 245 w 1945"/>
              <a:gd name="T5" fmla="*/ 0 h 73"/>
              <a:gd name="T6" fmla="*/ 1945 w 1945"/>
              <a:gd name="T7" fmla="*/ 0 h 73"/>
              <a:gd name="T8" fmla="*/ 1872 w 1945"/>
              <a:gd name="T9" fmla="*/ 73 h 73"/>
            </a:gdLst>
            <a:ahLst/>
            <a:cxnLst>
              <a:cxn ang="0">
                <a:pos x="T0" y="T1"/>
              </a:cxn>
              <a:cxn ang="0">
                <a:pos x="T2" y="T3"/>
              </a:cxn>
              <a:cxn ang="0">
                <a:pos x="T4" y="T5"/>
              </a:cxn>
              <a:cxn ang="0">
                <a:pos x="T6" y="T7"/>
              </a:cxn>
              <a:cxn ang="0">
                <a:pos x="T8" y="T9"/>
              </a:cxn>
            </a:cxnLst>
            <a:rect l="0" t="0" r="r" b="b"/>
            <a:pathLst>
              <a:path w="1945" h="73">
                <a:moveTo>
                  <a:pt x="1872" y="73"/>
                </a:moveTo>
                <a:lnTo>
                  <a:pt x="0" y="73"/>
                </a:lnTo>
                <a:lnTo>
                  <a:pt x="245" y="0"/>
                </a:lnTo>
                <a:lnTo>
                  <a:pt x="1945" y="0"/>
                </a:lnTo>
                <a:lnTo>
                  <a:pt x="1872" y="73"/>
                </a:lnTo>
                <a:close/>
              </a:path>
            </a:pathLst>
          </a:custGeom>
          <a:solidFill>
            <a:srgbClr val="007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24">
            <a:extLst>
              <a:ext uri="{FF2B5EF4-FFF2-40B4-BE49-F238E27FC236}">
                <a16:creationId xmlns:a16="http://schemas.microsoft.com/office/drawing/2014/main" id="{8DD1DEAC-5989-44D0-8D7B-7DAC8A1F26BC}"/>
              </a:ext>
            </a:extLst>
          </p:cNvPr>
          <p:cNvSpPr>
            <a:spLocks noChangeArrowheads="1"/>
          </p:cNvSpPr>
          <p:nvPr/>
        </p:nvSpPr>
        <p:spPr bwMode="auto">
          <a:xfrm>
            <a:off x="4264090" y="2378723"/>
            <a:ext cx="2971800" cy="346075"/>
          </a:xfrm>
          <a:prstGeom prst="rect">
            <a:avLst/>
          </a:prstGeom>
          <a:solidFill>
            <a:srgbClr val="009C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25">
            <a:extLst>
              <a:ext uri="{FF2B5EF4-FFF2-40B4-BE49-F238E27FC236}">
                <a16:creationId xmlns:a16="http://schemas.microsoft.com/office/drawing/2014/main" id="{81D657B4-BC67-461F-92C8-B5CB72BF66E0}"/>
              </a:ext>
            </a:extLst>
          </p:cNvPr>
          <p:cNvSpPr>
            <a:spLocks/>
          </p:cNvSpPr>
          <p:nvPr/>
        </p:nvSpPr>
        <p:spPr bwMode="auto">
          <a:xfrm>
            <a:off x="7235890" y="2262836"/>
            <a:ext cx="115888" cy="461962"/>
          </a:xfrm>
          <a:custGeom>
            <a:avLst/>
            <a:gdLst>
              <a:gd name="T0" fmla="*/ 0 w 73"/>
              <a:gd name="T1" fmla="*/ 291 h 291"/>
              <a:gd name="T2" fmla="*/ 0 w 73"/>
              <a:gd name="T3" fmla="*/ 73 h 291"/>
              <a:gd name="T4" fmla="*/ 73 w 73"/>
              <a:gd name="T5" fmla="*/ 0 h 291"/>
              <a:gd name="T6" fmla="*/ 73 w 73"/>
              <a:gd name="T7" fmla="*/ 198 h 291"/>
              <a:gd name="T8" fmla="*/ 0 w 73"/>
              <a:gd name="T9" fmla="*/ 291 h 291"/>
            </a:gdLst>
            <a:ahLst/>
            <a:cxnLst>
              <a:cxn ang="0">
                <a:pos x="T0" y="T1"/>
              </a:cxn>
              <a:cxn ang="0">
                <a:pos x="T2" y="T3"/>
              </a:cxn>
              <a:cxn ang="0">
                <a:pos x="T4" y="T5"/>
              </a:cxn>
              <a:cxn ang="0">
                <a:pos x="T6" y="T7"/>
              </a:cxn>
              <a:cxn ang="0">
                <a:pos x="T8" y="T9"/>
              </a:cxn>
            </a:cxnLst>
            <a:rect l="0" t="0" r="r" b="b"/>
            <a:pathLst>
              <a:path w="73" h="291">
                <a:moveTo>
                  <a:pt x="0" y="291"/>
                </a:moveTo>
                <a:lnTo>
                  <a:pt x="0" y="73"/>
                </a:lnTo>
                <a:lnTo>
                  <a:pt x="73" y="0"/>
                </a:lnTo>
                <a:lnTo>
                  <a:pt x="73" y="198"/>
                </a:lnTo>
                <a:lnTo>
                  <a:pt x="0" y="291"/>
                </a:lnTo>
                <a:close/>
              </a:path>
            </a:pathLst>
          </a:custGeom>
          <a:solidFill>
            <a:srgbClr val="00B3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6">
            <a:extLst>
              <a:ext uri="{FF2B5EF4-FFF2-40B4-BE49-F238E27FC236}">
                <a16:creationId xmlns:a16="http://schemas.microsoft.com/office/drawing/2014/main" id="{BC30EFA9-5B2D-44F9-ACD7-EF857A352647}"/>
              </a:ext>
            </a:extLst>
          </p:cNvPr>
          <p:cNvSpPr>
            <a:spLocks/>
          </p:cNvSpPr>
          <p:nvPr/>
        </p:nvSpPr>
        <p:spPr bwMode="auto">
          <a:xfrm>
            <a:off x="4264090" y="2262836"/>
            <a:ext cx="3087688" cy="115887"/>
          </a:xfrm>
          <a:custGeom>
            <a:avLst/>
            <a:gdLst>
              <a:gd name="T0" fmla="*/ 1872 w 1945"/>
              <a:gd name="T1" fmla="*/ 73 h 73"/>
              <a:gd name="T2" fmla="*/ 0 w 1945"/>
              <a:gd name="T3" fmla="*/ 73 h 73"/>
              <a:gd name="T4" fmla="*/ 245 w 1945"/>
              <a:gd name="T5" fmla="*/ 0 h 73"/>
              <a:gd name="T6" fmla="*/ 1945 w 1945"/>
              <a:gd name="T7" fmla="*/ 0 h 73"/>
              <a:gd name="T8" fmla="*/ 1872 w 1945"/>
              <a:gd name="T9" fmla="*/ 73 h 73"/>
            </a:gdLst>
            <a:ahLst/>
            <a:cxnLst>
              <a:cxn ang="0">
                <a:pos x="T0" y="T1"/>
              </a:cxn>
              <a:cxn ang="0">
                <a:pos x="T2" y="T3"/>
              </a:cxn>
              <a:cxn ang="0">
                <a:pos x="T4" y="T5"/>
              </a:cxn>
              <a:cxn ang="0">
                <a:pos x="T6" y="T7"/>
              </a:cxn>
              <a:cxn ang="0">
                <a:pos x="T8" y="T9"/>
              </a:cxn>
            </a:cxnLst>
            <a:rect l="0" t="0" r="r" b="b"/>
            <a:pathLst>
              <a:path w="1945" h="73">
                <a:moveTo>
                  <a:pt x="1872" y="73"/>
                </a:moveTo>
                <a:lnTo>
                  <a:pt x="0" y="73"/>
                </a:lnTo>
                <a:lnTo>
                  <a:pt x="245" y="0"/>
                </a:lnTo>
                <a:lnTo>
                  <a:pt x="1945" y="0"/>
                </a:lnTo>
                <a:lnTo>
                  <a:pt x="1872" y="73"/>
                </a:lnTo>
                <a:close/>
              </a:path>
            </a:pathLst>
          </a:custGeom>
          <a:solidFill>
            <a:srgbClr val="0079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Rectangle 27">
            <a:extLst>
              <a:ext uri="{FF2B5EF4-FFF2-40B4-BE49-F238E27FC236}">
                <a16:creationId xmlns:a16="http://schemas.microsoft.com/office/drawing/2014/main" id="{D365F4B4-8FEB-493B-A36F-E4E68E0DEB77}"/>
              </a:ext>
            </a:extLst>
          </p:cNvPr>
          <p:cNvSpPr>
            <a:spLocks noChangeArrowheads="1"/>
          </p:cNvSpPr>
          <p:nvPr/>
        </p:nvSpPr>
        <p:spPr bwMode="auto">
          <a:xfrm>
            <a:off x="4264090" y="2378723"/>
            <a:ext cx="2971800" cy="346075"/>
          </a:xfrm>
          <a:prstGeom prst="rect">
            <a:avLst/>
          </a:prstGeom>
          <a:solidFill>
            <a:srgbClr val="009C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8">
            <a:extLst>
              <a:ext uri="{FF2B5EF4-FFF2-40B4-BE49-F238E27FC236}">
                <a16:creationId xmlns:a16="http://schemas.microsoft.com/office/drawing/2014/main" id="{BEC68AC1-5837-4393-A3DC-F325DBB75D63}"/>
              </a:ext>
            </a:extLst>
          </p:cNvPr>
          <p:cNvSpPr>
            <a:spLocks noChangeArrowheads="1"/>
          </p:cNvSpPr>
          <p:nvPr/>
        </p:nvSpPr>
        <p:spPr bwMode="auto">
          <a:xfrm>
            <a:off x="4429190" y="2439048"/>
            <a:ext cx="2717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Rectangle 29">
            <a:extLst>
              <a:ext uri="{FF2B5EF4-FFF2-40B4-BE49-F238E27FC236}">
                <a16:creationId xmlns:a16="http://schemas.microsoft.com/office/drawing/2014/main" id="{74DC1FCD-7BC9-4F27-A96F-C1C274F12CA9}"/>
              </a:ext>
            </a:extLst>
          </p:cNvPr>
          <p:cNvSpPr>
            <a:spLocks noChangeArrowheads="1"/>
          </p:cNvSpPr>
          <p:nvPr/>
        </p:nvSpPr>
        <p:spPr bwMode="auto">
          <a:xfrm>
            <a:off x="5178490" y="2448573"/>
            <a:ext cx="1392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30">
            <a:extLst>
              <a:ext uri="{FF2B5EF4-FFF2-40B4-BE49-F238E27FC236}">
                <a16:creationId xmlns:a16="http://schemas.microsoft.com/office/drawing/2014/main" id="{8194DCA0-B9E4-4B87-85B3-38F08E2270AF}"/>
              </a:ext>
            </a:extLst>
          </p:cNvPr>
          <p:cNvSpPr>
            <a:spLocks noChangeArrowheads="1"/>
          </p:cNvSpPr>
          <p:nvPr/>
        </p:nvSpPr>
        <p:spPr bwMode="auto">
          <a:xfrm>
            <a:off x="5216590" y="2458098"/>
            <a:ext cx="1309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US" altLang="en-US" sz="1600" dirty="0">
                <a:solidFill>
                  <a:srgbClr val="FFFFFF"/>
                </a:solidFill>
                <a:latin typeface="Times New Roman" panose="02020603050405020304" pitchFamily="18" charset="0"/>
              </a:rPr>
              <a:t>Will it hold true</a:t>
            </a:r>
            <a:endParaRPr kumimoji="0" lang="en-US" altLang="en-US" sz="4000" dirty="0">
              <a:latin typeface="Times New Roman" panose="02020603050405020304" pitchFamily="18" charset="0"/>
            </a:endParaRPr>
          </a:p>
        </p:txBody>
      </p:sp>
      <p:sp>
        <p:nvSpPr>
          <p:cNvPr id="29" name="Rectangle 31">
            <a:extLst>
              <a:ext uri="{FF2B5EF4-FFF2-40B4-BE49-F238E27FC236}">
                <a16:creationId xmlns:a16="http://schemas.microsoft.com/office/drawing/2014/main" id="{61472CCF-4A42-49ED-B1D4-8174BF1997EA}"/>
              </a:ext>
            </a:extLst>
          </p:cNvPr>
          <p:cNvSpPr>
            <a:spLocks noChangeArrowheads="1"/>
          </p:cNvSpPr>
          <p:nvPr/>
        </p:nvSpPr>
        <p:spPr bwMode="auto">
          <a:xfrm>
            <a:off x="6513578" y="2458098"/>
            <a:ext cx="92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US" altLang="en-US" sz="1600">
                <a:solidFill>
                  <a:srgbClr val="FFFFFF"/>
                </a:solidFill>
                <a:latin typeface="Times New Roman" panose="02020603050405020304" pitchFamily="18" charset="0"/>
              </a:rPr>
              <a:t>?</a:t>
            </a:r>
            <a:endParaRPr kumimoji="0" lang="en-US" altLang="en-US" sz="4000">
              <a:latin typeface="Times New Roman" panose="02020603050405020304" pitchFamily="18" charset="0"/>
            </a:endParaRPr>
          </a:p>
        </p:txBody>
      </p:sp>
      <p:sp>
        <p:nvSpPr>
          <p:cNvPr id="30" name="Rectangle 32">
            <a:extLst>
              <a:ext uri="{FF2B5EF4-FFF2-40B4-BE49-F238E27FC236}">
                <a16:creationId xmlns:a16="http://schemas.microsoft.com/office/drawing/2014/main" id="{DA156215-4A1D-4DD2-AE84-AC4958FFF76D}"/>
              </a:ext>
            </a:extLst>
          </p:cNvPr>
          <p:cNvSpPr>
            <a:spLocks noChangeArrowheads="1"/>
          </p:cNvSpPr>
          <p:nvPr/>
        </p:nvSpPr>
        <p:spPr bwMode="auto">
          <a:xfrm>
            <a:off x="4624453" y="2880373"/>
            <a:ext cx="2136775" cy="350838"/>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ectangle 33">
            <a:extLst>
              <a:ext uri="{FF2B5EF4-FFF2-40B4-BE49-F238E27FC236}">
                <a16:creationId xmlns:a16="http://schemas.microsoft.com/office/drawing/2014/main" id="{8536B3DB-BEAC-496D-8066-0BD73A2B09B5}"/>
              </a:ext>
            </a:extLst>
          </p:cNvPr>
          <p:cNvSpPr>
            <a:spLocks noChangeArrowheads="1"/>
          </p:cNvSpPr>
          <p:nvPr/>
        </p:nvSpPr>
        <p:spPr bwMode="auto">
          <a:xfrm>
            <a:off x="5094353" y="2940698"/>
            <a:ext cx="126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Rectangle 34">
            <a:extLst>
              <a:ext uri="{FF2B5EF4-FFF2-40B4-BE49-F238E27FC236}">
                <a16:creationId xmlns:a16="http://schemas.microsoft.com/office/drawing/2014/main" id="{47AA0A34-5A9D-4684-B876-5EB5DE9CE252}"/>
              </a:ext>
            </a:extLst>
          </p:cNvPr>
          <p:cNvSpPr>
            <a:spLocks noChangeArrowheads="1"/>
          </p:cNvSpPr>
          <p:nvPr/>
        </p:nvSpPr>
        <p:spPr bwMode="auto">
          <a:xfrm>
            <a:off x="4624453" y="3405836"/>
            <a:ext cx="2136775" cy="350837"/>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Rectangle 35">
            <a:extLst>
              <a:ext uri="{FF2B5EF4-FFF2-40B4-BE49-F238E27FC236}">
                <a16:creationId xmlns:a16="http://schemas.microsoft.com/office/drawing/2014/main" id="{3A625D6E-D14D-4DC7-AFAF-841229E2D31F}"/>
              </a:ext>
            </a:extLst>
          </p:cNvPr>
          <p:cNvSpPr>
            <a:spLocks noChangeArrowheads="1"/>
          </p:cNvSpPr>
          <p:nvPr/>
        </p:nvSpPr>
        <p:spPr bwMode="auto">
          <a:xfrm>
            <a:off x="5394390" y="3466161"/>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36">
            <a:extLst>
              <a:ext uri="{FF2B5EF4-FFF2-40B4-BE49-F238E27FC236}">
                <a16:creationId xmlns:a16="http://schemas.microsoft.com/office/drawing/2014/main" id="{9571CA8F-09BE-43B5-884C-CF91AEEF472A}"/>
              </a:ext>
            </a:extLst>
          </p:cNvPr>
          <p:cNvSpPr>
            <a:spLocks noChangeArrowheads="1"/>
          </p:cNvSpPr>
          <p:nvPr/>
        </p:nvSpPr>
        <p:spPr bwMode="auto">
          <a:xfrm>
            <a:off x="4624453" y="3931298"/>
            <a:ext cx="2136775" cy="350838"/>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Rectangle 37">
            <a:extLst>
              <a:ext uri="{FF2B5EF4-FFF2-40B4-BE49-F238E27FC236}">
                <a16:creationId xmlns:a16="http://schemas.microsoft.com/office/drawing/2014/main" id="{A5BFB328-A3F4-4148-9EA0-380F3EFA4024}"/>
              </a:ext>
            </a:extLst>
          </p:cNvPr>
          <p:cNvSpPr>
            <a:spLocks noChangeArrowheads="1"/>
          </p:cNvSpPr>
          <p:nvPr/>
        </p:nvSpPr>
        <p:spPr bwMode="auto">
          <a:xfrm>
            <a:off x="5311840" y="3991623"/>
            <a:ext cx="831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38">
            <a:extLst>
              <a:ext uri="{FF2B5EF4-FFF2-40B4-BE49-F238E27FC236}">
                <a16:creationId xmlns:a16="http://schemas.microsoft.com/office/drawing/2014/main" id="{5841A7F6-6FA0-49CA-A5B1-588A2F8F6294}"/>
              </a:ext>
            </a:extLst>
          </p:cNvPr>
          <p:cNvSpPr>
            <a:spLocks noChangeArrowheads="1"/>
          </p:cNvSpPr>
          <p:nvPr/>
        </p:nvSpPr>
        <p:spPr bwMode="auto">
          <a:xfrm>
            <a:off x="4624453" y="2880373"/>
            <a:ext cx="2136775" cy="350838"/>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Rectangle 39">
            <a:extLst>
              <a:ext uri="{FF2B5EF4-FFF2-40B4-BE49-F238E27FC236}">
                <a16:creationId xmlns:a16="http://schemas.microsoft.com/office/drawing/2014/main" id="{C4CAFBCC-99FE-45E2-9583-C0146749795D}"/>
              </a:ext>
            </a:extLst>
          </p:cNvPr>
          <p:cNvSpPr>
            <a:spLocks noChangeArrowheads="1"/>
          </p:cNvSpPr>
          <p:nvPr/>
        </p:nvSpPr>
        <p:spPr bwMode="auto">
          <a:xfrm>
            <a:off x="5094353" y="2940698"/>
            <a:ext cx="1266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Rectangle 40">
            <a:extLst>
              <a:ext uri="{FF2B5EF4-FFF2-40B4-BE49-F238E27FC236}">
                <a16:creationId xmlns:a16="http://schemas.microsoft.com/office/drawing/2014/main" id="{C60112E1-2041-443B-92B3-20C4E611F49A}"/>
              </a:ext>
            </a:extLst>
          </p:cNvPr>
          <p:cNvSpPr>
            <a:spLocks noChangeArrowheads="1"/>
          </p:cNvSpPr>
          <p:nvPr/>
        </p:nvSpPr>
        <p:spPr bwMode="auto">
          <a:xfrm>
            <a:off x="5184840" y="2948636"/>
            <a:ext cx="1174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41">
            <a:extLst>
              <a:ext uri="{FF2B5EF4-FFF2-40B4-BE49-F238E27FC236}">
                <a16:creationId xmlns:a16="http://schemas.microsoft.com/office/drawing/2014/main" id="{B12EEF38-090C-4210-9DFA-3CBE8CB5AD70}"/>
              </a:ext>
            </a:extLst>
          </p:cNvPr>
          <p:cNvSpPr>
            <a:spLocks noChangeArrowheads="1"/>
          </p:cNvSpPr>
          <p:nvPr/>
        </p:nvSpPr>
        <p:spPr bwMode="auto">
          <a:xfrm>
            <a:off x="5126103" y="2958161"/>
            <a:ext cx="1365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US" altLang="en-US" sz="1600">
                <a:solidFill>
                  <a:srgbClr val="000000"/>
                </a:solidFill>
                <a:latin typeface="Times New Roman" panose="02020603050405020304" pitchFamily="18" charset="0"/>
              </a:rPr>
              <a:t>Almost certainly</a:t>
            </a:r>
            <a:endParaRPr kumimoji="0" lang="en-US" altLang="en-US" sz="4000">
              <a:latin typeface="Times New Roman" panose="02020603050405020304" pitchFamily="18" charset="0"/>
            </a:endParaRPr>
          </a:p>
        </p:txBody>
      </p:sp>
      <p:sp>
        <p:nvSpPr>
          <p:cNvPr id="40" name="Rectangle 42">
            <a:extLst>
              <a:ext uri="{FF2B5EF4-FFF2-40B4-BE49-F238E27FC236}">
                <a16:creationId xmlns:a16="http://schemas.microsoft.com/office/drawing/2014/main" id="{7659A833-8650-4B2E-8CCD-F2FF592C2EAC}"/>
              </a:ext>
            </a:extLst>
          </p:cNvPr>
          <p:cNvSpPr>
            <a:spLocks noChangeArrowheads="1"/>
          </p:cNvSpPr>
          <p:nvPr/>
        </p:nvSpPr>
        <p:spPr bwMode="auto">
          <a:xfrm>
            <a:off x="4624453" y="3405836"/>
            <a:ext cx="2136775" cy="350837"/>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Rectangle 43">
            <a:extLst>
              <a:ext uri="{FF2B5EF4-FFF2-40B4-BE49-F238E27FC236}">
                <a16:creationId xmlns:a16="http://schemas.microsoft.com/office/drawing/2014/main" id="{9606A2A1-20F9-4570-8785-A3C7AC6CB944}"/>
              </a:ext>
            </a:extLst>
          </p:cNvPr>
          <p:cNvSpPr>
            <a:spLocks noChangeArrowheads="1"/>
          </p:cNvSpPr>
          <p:nvPr/>
        </p:nvSpPr>
        <p:spPr bwMode="auto">
          <a:xfrm>
            <a:off x="5394390" y="3466161"/>
            <a:ext cx="666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Rectangle 44">
            <a:extLst>
              <a:ext uri="{FF2B5EF4-FFF2-40B4-BE49-F238E27FC236}">
                <a16:creationId xmlns:a16="http://schemas.microsoft.com/office/drawing/2014/main" id="{E9C16612-06D9-49D0-A460-984A93EAE386}"/>
              </a:ext>
            </a:extLst>
          </p:cNvPr>
          <p:cNvSpPr>
            <a:spLocks noChangeArrowheads="1"/>
          </p:cNvSpPr>
          <p:nvPr/>
        </p:nvSpPr>
        <p:spPr bwMode="auto">
          <a:xfrm>
            <a:off x="5553140" y="3475686"/>
            <a:ext cx="427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Rectangle 45">
            <a:extLst>
              <a:ext uri="{FF2B5EF4-FFF2-40B4-BE49-F238E27FC236}">
                <a16:creationId xmlns:a16="http://schemas.microsoft.com/office/drawing/2014/main" id="{F6D0FB1C-93AD-45E7-84FB-8CB0815AEDE5}"/>
              </a:ext>
            </a:extLst>
          </p:cNvPr>
          <p:cNvSpPr>
            <a:spLocks noChangeArrowheads="1"/>
          </p:cNvSpPr>
          <p:nvPr/>
        </p:nvSpPr>
        <p:spPr bwMode="auto">
          <a:xfrm>
            <a:off x="5459478" y="3485211"/>
            <a:ext cx="690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US" altLang="en-US" sz="1600">
                <a:latin typeface="Times New Roman" panose="02020603050405020304" pitchFamily="18" charset="0"/>
              </a:rPr>
              <a:t>Possibly</a:t>
            </a:r>
          </a:p>
        </p:txBody>
      </p:sp>
      <p:sp>
        <p:nvSpPr>
          <p:cNvPr id="44" name="Rectangle 46">
            <a:extLst>
              <a:ext uri="{FF2B5EF4-FFF2-40B4-BE49-F238E27FC236}">
                <a16:creationId xmlns:a16="http://schemas.microsoft.com/office/drawing/2014/main" id="{41FB2F5C-222A-4149-84A0-1E29610C1400}"/>
              </a:ext>
            </a:extLst>
          </p:cNvPr>
          <p:cNvSpPr>
            <a:spLocks noChangeArrowheads="1"/>
          </p:cNvSpPr>
          <p:nvPr/>
        </p:nvSpPr>
        <p:spPr bwMode="auto">
          <a:xfrm>
            <a:off x="4624453" y="3931298"/>
            <a:ext cx="2136775" cy="350838"/>
          </a:xfrm>
          <a:prstGeom prst="rect">
            <a:avLst/>
          </a:prstGeom>
          <a:noFill/>
          <a:ln w="1270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Rectangle 47">
            <a:extLst>
              <a:ext uri="{FF2B5EF4-FFF2-40B4-BE49-F238E27FC236}">
                <a16:creationId xmlns:a16="http://schemas.microsoft.com/office/drawing/2014/main" id="{E11A5CC5-46C8-4E5D-AD33-80CDEEE1F6E1}"/>
              </a:ext>
            </a:extLst>
          </p:cNvPr>
          <p:cNvSpPr>
            <a:spLocks noChangeArrowheads="1"/>
          </p:cNvSpPr>
          <p:nvPr/>
        </p:nvSpPr>
        <p:spPr bwMode="auto">
          <a:xfrm>
            <a:off x="5475353" y="4001148"/>
            <a:ext cx="58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Rectangle 48">
            <a:extLst>
              <a:ext uri="{FF2B5EF4-FFF2-40B4-BE49-F238E27FC236}">
                <a16:creationId xmlns:a16="http://schemas.microsoft.com/office/drawing/2014/main" id="{8BB1C7DD-0633-43AD-8714-AA32B96C8FC1}"/>
              </a:ext>
            </a:extLst>
          </p:cNvPr>
          <p:cNvSpPr>
            <a:spLocks noChangeArrowheads="1"/>
          </p:cNvSpPr>
          <p:nvPr/>
        </p:nvSpPr>
        <p:spPr bwMode="auto">
          <a:xfrm>
            <a:off x="5243578" y="4010673"/>
            <a:ext cx="1127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spcBef>
                <a:spcPct val="0"/>
              </a:spcBef>
              <a:buSzTx/>
              <a:buFontTx/>
              <a:buNone/>
            </a:pPr>
            <a:r>
              <a:rPr kumimoji="0" lang="en-US" altLang="en-US" sz="1600">
                <a:solidFill>
                  <a:srgbClr val="000000"/>
                </a:solidFill>
                <a:latin typeface="Times New Roman" panose="02020603050405020304" pitchFamily="18" charset="0"/>
              </a:rPr>
              <a:t>Very unlikely</a:t>
            </a:r>
            <a:endParaRPr kumimoji="0" lang="en-US" altLang="en-US" sz="4000">
              <a:latin typeface="Times New Roman" panose="02020603050405020304" pitchFamily="18" charset="0"/>
            </a:endParaRPr>
          </a:p>
        </p:txBody>
      </p:sp>
      <p:sp>
        <p:nvSpPr>
          <p:cNvPr id="47" name="Line 49">
            <a:extLst>
              <a:ext uri="{FF2B5EF4-FFF2-40B4-BE49-F238E27FC236}">
                <a16:creationId xmlns:a16="http://schemas.microsoft.com/office/drawing/2014/main" id="{9720D05E-893B-4EEB-95B8-E44151511202}"/>
              </a:ext>
            </a:extLst>
          </p:cNvPr>
          <p:cNvSpPr>
            <a:spLocks noChangeShapeType="1"/>
          </p:cNvSpPr>
          <p:nvPr/>
        </p:nvSpPr>
        <p:spPr bwMode="auto">
          <a:xfrm>
            <a:off x="4319653" y="2727973"/>
            <a:ext cx="0" cy="1433513"/>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0">
            <a:extLst>
              <a:ext uri="{FF2B5EF4-FFF2-40B4-BE49-F238E27FC236}">
                <a16:creationId xmlns:a16="http://schemas.microsoft.com/office/drawing/2014/main" id="{6DDD7633-C31F-4E2A-817C-CA666411C254}"/>
              </a:ext>
            </a:extLst>
          </p:cNvPr>
          <p:cNvSpPr>
            <a:spLocks noChangeShapeType="1"/>
          </p:cNvSpPr>
          <p:nvPr/>
        </p:nvSpPr>
        <p:spPr bwMode="auto">
          <a:xfrm>
            <a:off x="4319653" y="4175773"/>
            <a:ext cx="185737" cy="1588"/>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Freeform 51">
            <a:extLst>
              <a:ext uri="{FF2B5EF4-FFF2-40B4-BE49-F238E27FC236}">
                <a16:creationId xmlns:a16="http://schemas.microsoft.com/office/drawing/2014/main" id="{0F840191-9E6B-447B-A9F3-5E70F8743C8A}"/>
              </a:ext>
            </a:extLst>
          </p:cNvPr>
          <p:cNvSpPr>
            <a:spLocks/>
          </p:cNvSpPr>
          <p:nvPr/>
        </p:nvSpPr>
        <p:spPr bwMode="auto">
          <a:xfrm>
            <a:off x="4503803" y="4123386"/>
            <a:ext cx="104775" cy="106362"/>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52">
            <a:extLst>
              <a:ext uri="{FF2B5EF4-FFF2-40B4-BE49-F238E27FC236}">
                <a16:creationId xmlns:a16="http://schemas.microsoft.com/office/drawing/2014/main" id="{2534F844-2A2E-4D62-83F4-82BCF03B5B72}"/>
              </a:ext>
            </a:extLst>
          </p:cNvPr>
          <p:cNvSpPr>
            <a:spLocks noChangeShapeType="1"/>
          </p:cNvSpPr>
          <p:nvPr/>
        </p:nvSpPr>
        <p:spPr bwMode="auto">
          <a:xfrm>
            <a:off x="4319653" y="4175773"/>
            <a:ext cx="185737" cy="1588"/>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Freeform 53">
            <a:extLst>
              <a:ext uri="{FF2B5EF4-FFF2-40B4-BE49-F238E27FC236}">
                <a16:creationId xmlns:a16="http://schemas.microsoft.com/office/drawing/2014/main" id="{F24DAF01-702A-4488-800E-7836726AE7A4}"/>
              </a:ext>
            </a:extLst>
          </p:cNvPr>
          <p:cNvSpPr>
            <a:spLocks/>
          </p:cNvSpPr>
          <p:nvPr/>
        </p:nvSpPr>
        <p:spPr bwMode="auto">
          <a:xfrm>
            <a:off x="4503803" y="4123386"/>
            <a:ext cx="104775" cy="106362"/>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54">
            <a:extLst>
              <a:ext uri="{FF2B5EF4-FFF2-40B4-BE49-F238E27FC236}">
                <a16:creationId xmlns:a16="http://schemas.microsoft.com/office/drawing/2014/main" id="{A7588901-129E-494D-A9BF-B87CC4AB4563}"/>
              </a:ext>
            </a:extLst>
          </p:cNvPr>
          <p:cNvSpPr>
            <a:spLocks noChangeShapeType="1"/>
          </p:cNvSpPr>
          <p:nvPr/>
        </p:nvSpPr>
        <p:spPr bwMode="auto">
          <a:xfrm>
            <a:off x="4319653" y="3642373"/>
            <a:ext cx="185737" cy="1588"/>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55">
            <a:extLst>
              <a:ext uri="{FF2B5EF4-FFF2-40B4-BE49-F238E27FC236}">
                <a16:creationId xmlns:a16="http://schemas.microsoft.com/office/drawing/2014/main" id="{AE0D1BC4-2037-4C17-902B-4900F9624839}"/>
              </a:ext>
            </a:extLst>
          </p:cNvPr>
          <p:cNvSpPr>
            <a:spLocks/>
          </p:cNvSpPr>
          <p:nvPr/>
        </p:nvSpPr>
        <p:spPr bwMode="auto">
          <a:xfrm>
            <a:off x="4503803" y="3589986"/>
            <a:ext cx="104775" cy="106362"/>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Line 56">
            <a:extLst>
              <a:ext uri="{FF2B5EF4-FFF2-40B4-BE49-F238E27FC236}">
                <a16:creationId xmlns:a16="http://schemas.microsoft.com/office/drawing/2014/main" id="{CE7FCD22-6182-448E-AAF3-FDB1BF31D497}"/>
              </a:ext>
            </a:extLst>
          </p:cNvPr>
          <p:cNvSpPr>
            <a:spLocks noChangeShapeType="1"/>
          </p:cNvSpPr>
          <p:nvPr/>
        </p:nvSpPr>
        <p:spPr bwMode="auto">
          <a:xfrm>
            <a:off x="4319653" y="3642373"/>
            <a:ext cx="185737" cy="1588"/>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Freeform 57">
            <a:extLst>
              <a:ext uri="{FF2B5EF4-FFF2-40B4-BE49-F238E27FC236}">
                <a16:creationId xmlns:a16="http://schemas.microsoft.com/office/drawing/2014/main" id="{729D6795-001B-4110-88CF-749A99CBD054}"/>
              </a:ext>
            </a:extLst>
          </p:cNvPr>
          <p:cNvSpPr>
            <a:spLocks/>
          </p:cNvSpPr>
          <p:nvPr/>
        </p:nvSpPr>
        <p:spPr bwMode="auto">
          <a:xfrm>
            <a:off x="4503803" y="3589986"/>
            <a:ext cx="104775" cy="106362"/>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6" name="Group 58">
            <a:extLst>
              <a:ext uri="{FF2B5EF4-FFF2-40B4-BE49-F238E27FC236}">
                <a16:creationId xmlns:a16="http://schemas.microsoft.com/office/drawing/2014/main" id="{16BBDF6F-7BBC-461B-8796-1B519E4A6A90}"/>
              </a:ext>
            </a:extLst>
          </p:cNvPr>
          <p:cNvGrpSpPr>
            <a:grpSpLocks/>
          </p:cNvGrpSpPr>
          <p:nvPr/>
        </p:nvGrpSpPr>
        <p:grpSpPr bwMode="auto">
          <a:xfrm>
            <a:off x="4319653" y="2980386"/>
            <a:ext cx="288925" cy="106362"/>
            <a:chOff x="610" y="2228"/>
            <a:chExt cx="183" cy="67"/>
          </a:xfrm>
        </p:grpSpPr>
        <p:sp>
          <p:nvSpPr>
            <p:cNvPr id="57" name="Line 59">
              <a:extLst>
                <a:ext uri="{FF2B5EF4-FFF2-40B4-BE49-F238E27FC236}">
                  <a16:creationId xmlns:a16="http://schemas.microsoft.com/office/drawing/2014/main" id="{B98073A3-4A3E-42A0-85AF-8B2532B8039A}"/>
                </a:ext>
              </a:extLst>
            </p:cNvPr>
            <p:cNvSpPr>
              <a:spLocks noChangeShapeType="1"/>
            </p:cNvSpPr>
            <p:nvPr/>
          </p:nvSpPr>
          <p:spPr bwMode="auto">
            <a:xfrm>
              <a:off x="610" y="2261"/>
              <a:ext cx="118" cy="1"/>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Freeform 60">
              <a:extLst>
                <a:ext uri="{FF2B5EF4-FFF2-40B4-BE49-F238E27FC236}">
                  <a16:creationId xmlns:a16="http://schemas.microsoft.com/office/drawing/2014/main" id="{C66D4B19-841E-4F9B-B4D1-F400C644146D}"/>
                </a:ext>
              </a:extLst>
            </p:cNvPr>
            <p:cNvSpPr>
              <a:spLocks/>
            </p:cNvSpPr>
            <p:nvPr/>
          </p:nvSpPr>
          <p:spPr bwMode="auto">
            <a:xfrm>
              <a:off x="726" y="2228"/>
              <a:ext cx="67" cy="67"/>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Line 61">
              <a:extLst>
                <a:ext uri="{FF2B5EF4-FFF2-40B4-BE49-F238E27FC236}">
                  <a16:creationId xmlns:a16="http://schemas.microsoft.com/office/drawing/2014/main" id="{364A18C8-48CF-4C46-923C-172B3640DBC8}"/>
                </a:ext>
              </a:extLst>
            </p:cNvPr>
            <p:cNvSpPr>
              <a:spLocks noChangeShapeType="1"/>
            </p:cNvSpPr>
            <p:nvPr/>
          </p:nvSpPr>
          <p:spPr bwMode="auto">
            <a:xfrm>
              <a:off x="610" y="2261"/>
              <a:ext cx="118" cy="1"/>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Freeform 62">
              <a:extLst>
                <a:ext uri="{FF2B5EF4-FFF2-40B4-BE49-F238E27FC236}">
                  <a16:creationId xmlns:a16="http://schemas.microsoft.com/office/drawing/2014/main" id="{E7400B71-3DEC-433E-930D-EFAE8F969F4B}"/>
                </a:ext>
              </a:extLst>
            </p:cNvPr>
            <p:cNvSpPr>
              <a:spLocks/>
            </p:cNvSpPr>
            <p:nvPr/>
          </p:nvSpPr>
          <p:spPr bwMode="auto">
            <a:xfrm>
              <a:off x="726" y="2228"/>
              <a:ext cx="67" cy="67"/>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Line 63">
              <a:extLst>
                <a:ext uri="{FF2B5EF4-FFF2-40B4-BE49-F238E27FC236}">
                  <a16:creationId xmlns:a16="http://schemas.microsoft.com/office/drawing/2014/main" id="{F2234DED-EB94-40C1-8D6A-07B172815A35}"/>
                </a:ext>
              </a:extLst>
            </p:cNvPr>
            <p:cNvSpPr>
              <a:spLocks noChangeShapeType="1"/>
            </p:cNvSpPr>
            <p:nvPr/>
          </p:nvSpPr>
          <p:spPr bwMode="auto">
            <a:xfrm>
              <a:off x="610" y="2261"/>
              <a:ext cx="118" cy="1"/>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Freeform 64">
              <a:extLst>
                <a:ext uri="{FF2B5EF4-FFF2-40B4-BE49-F238E27FC236}">
                  <a16:creationId xmlns:a16="http://schemas.microsoft.com/office/drawing/2014/main" id="{A1A2AD4F-5D17-4C6E-920A-4C8314F486B5}"/>
                </a:ext>
              </a:extLst>
            </p:cNvPr>
            <p:cNvSpPr>
              <a:spLocks/>
            </p:cNvSpPr>
            <p:nvPr/>
          </p:nvSpPr>
          <p:spPr bwMode="auto">
            <a:xfrm>
              <a:off x="726" y="2228"/>
              <a:ext cx="67" cy="67"/>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Line 65">
              <a:extLst>
                <a:ext uri="{FF2B5EF4-FFF2-40B4-BE49-F238E27FC236}">
                  <a16:creationId xmlns:a16="http://schemas.microsoft.com/office/drawing/2014/main" id="{64B864AB-0667-4F2A-A730-906266B3EACB}"/>
                </a:ext>
              </a:extLst>
            </p:cNvPr>
            <p:cNvSpPr>
              <a:spLocks noChangeShapeType="1"/>
            </p:cNvSpPr>
            <p:nvPr/>
          </p:nvSpPr>
          <p:spPr bwMode="auto">
            <a:xfrm>
              <a:off x="610" y="2261"/>
              <a:ext cx="118" cy="1"/>
            </a:xfrm>
            <a:prstGeom prst="line">
              <a:avLst/>
            </a:prstGeom>
            <a:noFill/>
            <a:ln w="12700">
              <a:solidFill>
                <a:srgbClr val="0099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Freeform 66">
              <a:extLst>
                <a:ext uri="{FF2B5EF4-FFF2-40B4-BE49-F238E27FC236}">
                  <a16:creationId xmlns:a16="http://schemas.microsoft.com/office/drawing/2014/main" id="{9DEB97E2-F41E-447C-A987-FCC0A409B4C6}"/>
                </a:ext>
              </a:extLst>
            </p:cNvPr>
            <p:cNvSpPr>
              <a:spLocks/>
            </p:cNvSpPr>
            <p:nvPr/>
          </p:nvSpPr>
          <p:spPr bwMode="auto">
            <a:xfrm>
              <a:off x="726" y="2228"/>
              <a:ext cx="67" cy="67"/>
            </a:xfrm>
            <a:custGeom>
              <a:avLst/>
              <a:gdLst>
                <a:gd name="T0" fmla="*/ 0 w 67"/>
                <a:gd name="T1" fmla="*/ 67 h 67"/>
                <a:gd name="T2" fmla="*/ 67 w 67"/>
                <a:gd name="T3" fmla="*/ 33 h 67"/>
                <a:gd name="T4" fmla="*/ 0 w 67"/>
                <a:gd name="T5" fmla="*/ 0 h 67"/>
                <a:gd name="T6" fmla="*/ 0 w 67"/>
                <a:gd name="T7" fmla="*/ 67 h 67"/>
              </a:gdLst>
              <a:ahLst/>
              <a:cxnLst>
                <a:cxn ang="0">
                  <a:pos x="T0" y="T1"/>
                </a:cxn>
                <a:cxn ang="0">
                  <a:pos x="T2" y="T3"/>
                </a:cxn>
                <a:cxn ang="0">
                  <a:pos x="T4" y="T5"/>
                </a:cxn>
                <a:cxn ang="0">
                  <a:pos x="T6" y="T7"/>
                </a:cxn>
              </a:cxnLst>
              <a:rect l="0" t="0" r="r" b="b"/>
              <a:pathLst>
                <a:path w="67" h="67">
                  <a:moveTo>
                    <a:pt x="0" y="67"/>
                  </a:moveTo>
                  <a:lnTo>
                    <a:pt x="67" y="33"/>
                  </a:lnTo>
                  <a:lnTo>
                    <a:pt x="0" y="0"/>
                  </a:lnTo>
                  <a:lnTo>
                    <a:pt x="0" y="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6" name="Picture 68">
            <a:extLst>
              <a:ext uri="{FF2B5EF4-FFF2-40B4-BE49-F238E27FC236}">
                <a16:creationId xmlns:a16="http://schemas.microsoft.com/office/drawing/2014/main" id="{4B544A60-92AB-4073-8B94-B503091B08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809103" y="3405836"/>
            <a:ext cx="299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9">
            <a:extLst>
              <a:ext uri="{FF2B5EF4-FFF2-40B4-BE49-F238E27FC236}">
                <a16:creationId xmlns:a16="http://schemas.microsoft.com/office/drawing/2014/main" id="{20C948CE-ADE9-4A32-8259-E4744584064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36090" y="3863036"/>
            <a:ext cx="31035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70">
            <a:extLst>
              <a:ext uri="{FF2B5EF4-FFF2-40B4-BE49-F238E27FC236}">
                <a16:creationId xmlns:a16="http://schemas.microsoft.com/office/drawing/2014/main" id="{AD1D4DDC-D205-4AA0-801B-417E79B92A8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062853" y="4542486"/>
            <a:ext cx="33734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71">
            <a:extLst>
              <a:ext uri="{FF2B5EF4-FFF2-40B4-BE49-F238E27FC236}">
                <a16:creationId xmlns:a16="http://schemas.microsoft.com/office/drawing/2014/main" id="{9E23E91E-26F5-468B-9ECA-D5E3D02466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131490" y="4548836"/>
            <a:ext cx="582613"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72">
            <a:extLst>
              <a:ext uri="{FF2B5EF4-FFF2-40B4-BE49-F238E27FC236}">
                <a16:creationId xmlns:a16="http://schemas.microsoft.com/office/drawing/2014/main" id="{07D713E9-08D0-49B6-94BA-49742C5C7F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988490" y="5615636"/>
            <a:ext cx="29257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3">
            <a:extLst>
              <a:ext uri="{FF2B5EF4-FFF2-40B4-BE49-F238E27FC236}">
                <a16:creationId xmlns:a16="http://schemas.microsoft.com/office/drawing/2014/main" id="{5387DE47-3E91-486E-A311-80A334195911}"/>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084703" y="4929836"/>
            <a:ext cx="29987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ounded Rectangle 72"/>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4" name="Picture 67">
            <a:extLst>
              <a:ext uri="{FF2B5EF4-FFF2-40B4-BE49-F238E27FC236}">
                <a16:creationId xmlns:a16="http://schemas.microsoft.com/office/drawing/2014/main" id="{D6C1CA26-78EA-4FE4-B730-D9C4AEBB6D6F}"/>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809103" y="2750198"/>
            <a:ext cx="29987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7939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3516C9-20E3-458D-9163-21801ACEF8C2}"/>
              </a:ext>
            </a:extLst>
          </p:cNvPr>
          <p:cNvSpPr/>
          <p:nvPr/>
        </p:nvSpPr>
        <p:spPr>
          <a:xfrm>
            <a:off x="383458" y="1415383"/>
            <a:ext cx="11312013" cy="4524315"/>
          </a:xfrm>
          <a:prstGeom prst="rect">
            <a:avLst/>
          </a:prstGeom>
        </p:spPr>
        <p:txBody>
          <a:bodyPr wrap="square">
            <a:spAutoFit/>
          </a:bodyPr>
          <a:lstStyle/>
          <a:p>
            <a:pPr algn="just"/>
            <a:r>
              <a:rPr lang="en-US" altLang="en-US" sz="2400" dirty="0"/>
              <a:t>Once the project description and assumptions have</a:t>
            </a:r>
            <a:r>
              <a:rPr lang="tr-TR" altLang="en-US" sz="2400" dirty="0"/>
              <a:t> </a:t>
            </a:r>
            <a:r>
              <a:rPr lang="en-US" altLang="en-US" sz="2400" dirty="0"/>
              <a:t>been drafted (columns 1 and 4 of the matrix), the next</a:t>
            </a:r>
            <a:r>
              <a:rPr lang="tr-TR" altLang="en-US" sz="2400" dirty="0"/>
              <a:t> </a:t>
            </a:r>
            <a:r>
              <a:rPr lang="en-US" altLang="en-US" sz="2400" dirty="0"/>
              <a:t>task is to identify indicators that might be used to</a:t>
            </a:r>
            <a:r>
              <a:rPr lang="tr-TR" altLang="en-US" sz="2400" dirty="0"/>
              <a:t> </a:t>
            </a:r>
            <a:r>
              <a:rPr lang="en-US" altLang="en-US" sz="2400" dirty="0"/>
              <a:t>measure and report on the achievement of objectives</a:t>
            </a:r>
            <a:r>
              <a:rPr lang="tr-TR" altLang="en-US" sz="2400" dirty="0"/>
              <a:t> </a:t>
            </a:r>
            <a:r>
              <a:rPr lang="en-US" altLang="en-US" sz="2400" dirty="0"/>
              <a:t>(column 2) and the sources of that sources</a:t>
            </a:r>
            <a:r>
              <a:rPr lang="tr-TR" altLang="en-US" sz="2400" dirty="0"/>
              <a:t> </a:t>
            </a:r>
            <a:r>
              <a:rPr lang="en-US" altLang="en-US" sz="2400" dirty="0"/>
              <a:t>information (column 3).</a:t>
            </a:r>
            <a:r>
              <a:rPr lang="tr-TR" altLang="en-US" sz="2400" dirty="0"/>
              <a:t> </a:t>
            </a:r>
            <a:endParaRPr lang="en-US" altLang="en-US" sz="2400" dirty="0" smtClean="0"/>
          </a:p>
          <a:p>
            <a:pPr algn="just"/>
            <a:endParaRPr lang="en-US" altLang="en-US" sz="2400" b="1" dirty="0"/>
          </a:p>
          <a:p>
            <a:pPr algn="just"/>
            <a:r>
              <a:rPr lang="en-US" altLang="en-US" sz="2400" b="1" dirty="0" smtClean="0"/>
              <a:t>Indicators </a:t>
            </a:r>
            <a:r>
              <a:rPr lang="en-US" altLang="en-US" sz="2400" dirty="0"/>
              <a:t>are the definition of the results, objectives and objectives of the project in measurable terms.</a:t>
            </a:r>
            <a:r>
              <a:rPr lang="tr-TR" altLang="en-US" sz="2400" dirty="0"/>
              <a:t> </a:t>
            </a:r>
            <a:r>
              <a:rPr lang="en-US" altLang="en-US" sz="2400" dirty="0"/>
              <a:t>There is no cause-effect relationship between them.</a:t>
            </a:r>
            <a:r>
              <a:rPr lang="tr-TR" altLang="en-US" sz="2400" dirty="0"/>
              <a:t> </a:t>
            </a:r>
            <a:r>
              <a:rPr lang="en-US" altLang="en-US" sz="2400" dirty="0"/>
              <a:t>However, it shows how we can monitor the successful fulfillment of objectives as a performance measure.</a:t>
            </a:r>
            <a:r>
              <a:rPr lang="tr-TR" altLang="en-US" sz="2400" dirty="0"/>
              <a:t> </a:t>
            </a:r>
            <a:r>
              <a:rPr lang="en-US" altLang="en-US" sz="2400" dirty="0"/>
              <a:t>Indicators should be appropriate to the needs of the user, easy to collect, use and understand, clear definition, independent of each other and as few as possible.</a:t>
            </a:r>
            <a:r>
              <a:rPr lang="tr-TR" altLang="en-US" sz="2400" dirty="0"/>
              <a:t> </a:t>
            </a:r>
            <a:r>
              <a:rPr lang="en-US" altLang="en-US" sz="2400" dirty="0"/>
              <a:t>Indicators are generally defined in terms of quantity, quality, location, target group and time.</a:t>
            </a:r>
            <a:endParaRPr lang="tr-TR" altLang="en-US" sz="2400" dirty="0"/>
          </a:p>
          <a:p>
            <a:pPr marL="457200" indent="-457200" algn="just">
              <a:buFont typeface="Wingdings" panose="05000000000000000000" pitchFamily="2" charset="2"/>
              <a:buChar char="§"/>
            </a:pPr>
            <a:endParaRPr lang="tr-TR" sz="2400" dirty="0"/>
          </a:p>
        </p:txBody>
      </p:sp>
      <p:sp>
        <p:nvSpPr>
          <p:cNvPr id="3" name="Dikdörtgen 2">
            <a:extLst>
              <a:ext uri="{FF2B5EF4-FFF2-40B4-BE49-F238E27FC236}">
                <a16:creationId xmlns:a16="http://schemas.microsoft.com/office/drawing/2014/main" id="{8E969192-924A-4A50-827C-9C3AB07C1A34}"/>
              </a:ext>
            </a:extLst>
          </p:cNvPr>
          <p:cNvSpPr/>
          <p:nvPr/>
        </p:nvSpPr>
        <p:spPr>
          <a:xfrm>
            <a:off x="162896" y="254980"/>
            <a:ext cx="6223156"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4" name="Picture 2" descr="Related image">
            <a:extLst>
              <a:ext uri="{FF2B5EF4-FFF2-40B4-BE49-F238E27FC236}">
                <a16:creationId xmlns:a16="http://schemas.microsoft.com/office/drawing/2014/main" id="{B5914F6B-3E4B-494B-A750-68475602567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525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5723F-F596-427E-8E97-26EAAEBCC96C}"/>
              </a:ext>
            </a:extLst>
          </p:cNvPr>
          <p:cNvSpPr>
            <a:spLocks noGrp="1"/>
          </p:cNvSpPr>
          <p:nvPr>
            <p:ph type="title"/>
          </p:nvPr>
        </p:nvSpPr>
        <p:spPr>
          <a:xfrm>
            <a:off x="139439" y="461665"/>
            <a:ext cx="11876809" cy="6117169"/>
          </a:xfrm>
        </p:spPr>
        <p:txBody>
          <a:bodyPr>
            <a:noAutofit/>
          </a:bodyPr>
          <a:lstStyle/>
          <a:p>
            <a:r>
              <a:rPr lang="en-US" sz="2200" b="1" dirty="0" smtClean="0"/>
              <a:t/>
            </a:r>
            <a:br>
              <a:rPr lang="en-US" sz="2200" b="1" dirty="0" smtClean="0"/>
            </a:br>
            <a:r>
              <a:rPr lang="en-US" sz="2200" b="1" dirty="0" smtClean="0"/>
              <a:t>2</a:t>
            </a:r>
            <a:r>
              <a:rPr lang="en-US" sz="2200" b="1" dirty="0"/>
              <a:t>.	</a:t>
            </a:r>
            <a:r>
              <a:rPr lang="en-US" sz="2200" b="1" dirty="0" smtClean="0"/>
              <a:t>Impact</a:t>
            </a:r>
            <a:br>
              <a:rPr lang="en-US" sz="2200" b="1" dirty="0" smtClean="0"/>
            </a:br>
            <a:r>
              <a:rPr lang="en-US" sz="1800" dirty="0"/>
              <a:t/>
            </a:r>
            <a:br>
              <a:rPr lang="en-US" sz="1800" dirty="0"/>
            </a:br>
            <a:r>
              <a:rPr lang="en-US" sz="1800" dirty="0" smtClean="0"/>
              <a:t>2.1 </a:t>
            </a:r>
            <a:r>
              <a:rPr lang="en-US" sz="2200" b="1" dirty="0" smtClean="0"/>
              <a:t>Expected impacts:</a:t>
            </a:r>
            <a:r>
              <a:rPr lang="tr-TR" sz="2200" b="1" dirty="0" smtClean="0"/>
              <a:t> </a:t>
            </a:r>
            <a:r>
              <a:rPr lang="en-US" sz="2200" b="1" dirty="0" smtClean="0"/>
              <a:t>  </a:t>
            </a:r>
            <a:r>
              <a:rPr lang="en-US" sz="1800" dirty="0" smtClean="0"/>
              <a:t>Please </a:t>
            </a:r>
            <a:r>
              <a:rPr lang="en-US" sz="1800" dirty="0"/>
              <a:t>be specific, and provide only information that applies to the proposal and its objectives. Wherever possible, use quantified indicators and targets</a:t>
            </a:r>
            <a:r>
              <a:rPr lang="tr-TR" sz="1800" dirty="0"/>
              <a:t>. </a:t>
            </a:r>
            <a:r>
              <a:rPr lang="en-US" sz="1800" dirty="0"/>
              <a:t>Describe how your action will contribute</a:t>
            </a:r>
            <a:r>
              <a:rPr lang="tr-TR" sz="1800" dirty="0"/>
              <a:t>; </a:t>
            </a:r>
            <a:r>
              <a:rPr lang="en-US" sz="1800" dirty="0"/>
              <a:t>Show which user needs or challenge you have identified and how these will be met by your proposal; Describe the type of market you target (e.g. niche or high volume)</a:t>
            </a:r>
            <a:r>
              <a:rPr lang="tr-TR" sz="1800" dirty="0"/>
              <a:t>; </a:t>
            </a:r>
            <a:r>
              <a:rPr lang="en-US" sz="1800" dirty="0"/>
              <a:t>Show the economic relevance of your solution, in particular for the scale-up of the industry partner(s) in the consortium (turnover, market share, employment creation, longer-term sales expectations, return on investment and profit</a:t>
            </a:r>
            <a:r>
              <a:rPr lang="tr-TR" sz="1800" dirty="0"/>
              <a:t>; </a:t>
            </a:r>
            <a:r>
              <a:rPr lang="en-US" sz="1800" dirty="0"/>
              <a:t>In the context of your proposal, elaborate on your capital investment policy for the next three years of operation</a:t>
            </a:r>
            <a:r>
              <a:rPr lang="tr-TR" sz="1800" dirty="0"/>
              <a:t>; </a:t>
            </a:r>
            <a:r>
              <a:rPr lang="en-US" sz="1800" dirty="0"/>
              <a:t>Describe any barriers/obstacles, and any framework conditions </a:t>
            </a:r>
            <a:r>
              <a:rPr lang="en-US" sz="1800" dirty="0" smtClean="0"/>
              <a:t/>
            </a:r>
            <a:br>
              <a:rPr lang="en-US" sz="1800" dirty="0" smtClean="0"/>
            </a:br>
            <a:r>
              <a:rPr lang="en-US" sz="1800" dirty="0"/>
              <a:t/>
            </a:r>
            <a:br>
              <a:rPr lang="en-US" sz="1800" dirty="0"/>
            </a:br>
            <a:r>
              <a:rPr lang="en-US" sz="1800" dirty="0" smtClean="0"/>
              <a:t>2.2 </a:t>
            </a:r>
            <a:r>
              <a:rPr lang="en-US" sz="2200" b="1" dirty="0"/>
              <a:t>Measures to maximize impact</a:t>
            </a:r>
            <a:r>
              <a:rPr lang="en-US" sz="1800" dirty="0"/>
              <a:t/>
            </a:r>
            <a:br>
              <a:rPr lang="en-US" sz="1800" dirty="0"/>
            </a:br>
            <a:r>
              <a:rPr lang="en-GB" sz="1800" dirty="0"/>
              <a:t/>
            </a:r>
            <a:br>
              <a:rPr lang="en-GB" sz="1800" dirty="0"/>
            </a:br>
            <a:r>
              <a:rPr lang="en-US" sz="1800" dirty="0" smtClean="0"/>
              <a:t>a</a:t>
            </a:r>
            <a:r>
              <a:rPr lang="en-US" sz="1800" dirty="0"/>
              <a:t>) Dissemination and exploitation  of </a:t>
            </a:r>
            <a:r>
              <a:rPr lang="en-US" sz="1800" dirty="0" smtClean="0"/>
              <a:t>results</a:t>
            </a:r>
            <a:r>
              <a:rPr lang="tr-TR" sz="1800" dirty="0" smtClean="0"/>
              <a:t>; </a:t>
            </a:r>
            <a:r>
              <a:rPr lang="en-US" sz="1800" dirty="0" smtClean="0"/>
              <a:t>Explain which stakeholders should be involved in the last stretch towards a successful commercial exploitation of your proposal, in addition to those already present in the consortium and/or in the validation process of the proposal</a:t>
            </a:r>
            <a:r>
              <a:rPr lang="tr-TR" sz="1800" dirty="0" smtClean="0"/>
              <a:t>; </a:t>
            </a:r>
            <a:r>
              <a:rPr lang="en-US" sz="1800" dirty="0" smtClean="0"/>
              <a:t>Elaborate on how you intend to position yourself in the market over time;</a:t>
            </a:r>
            <a:r>
              <a:rPr lang="tr-TR" sz="1800" dirty="0" smtClean="0"/>
              <a:t> </a:t>
            </a:r>
            <a:r>
              <a:rPr lang="en-US" sz="1800" dirty="0" smtClean="0"/>
              <a:t>On the basis of your expected result, elaborate on the possible further development strategy for your project  to ensure your future </a:t>
            </a:r>
            <a:r>
              <a:rPr lang="tr-TR" sz="1800" dirty="0" smtClean="0"/>
              <a:t>	</a:t>
            </a:r>
            <a:r>
              <a:rPr lang="en-GB" sz="1800" dirty="0" smtClean="0"/>
              <a:t/>
            </a:r>
            <a:br>
              <a:rPr lang="en-GB" sz="1800" dirty="0" smtClean="0"/>
            </a:br>
            <a:r>
              <a:rPr lang="en-GB" sz="1800" dirty="0" smtClean="0"/>
              <a:t> </a:t>
            </a:r>
            <a:r>
              <a:rPr lang="en-US" sz="1800" dirty="0" smtClean="0"/>
              <a:t>competitiveness</a:t>
            </a:r>
            <a:r>
              <a:rPr lang="tr-TR" sz="1800" dirty="0" smtClean="0"/>
              <a:t>; </a:t>
            </a:r>
            <a:r>
              <a:rPr lang="en-US" sz="1800" dirty="0" smtClean="0"/>
              <a:t>Add any other factors of relevance related to dissemination and exploitation of results that could increase impact and explain how.</a:t>
            </a:r>
            <a:r>
              <a:rPr lang="en-US" sz="1800" dirty="0"/>
              <a:t/>
            </a:r>
            <a:br>
              <a:rPr lang="en-US" sz="1800" dirty="0"/>
            </a:br>
            <a:r>
              <a:rPr lang="en-GB" sz="1800" dirty="0"/>
              <a:t/>
            </a:r>
            <a:br>
              <a:rPr lang="en-GB" sz="1800" dirty="0"/>
            </a:br>
            <a:r>
              <a:rPr lang="en-US" sz="1800" dirty="0" smtClean="0"/>
              <a:t>b</a:t>
            </a:r>
            <a:r>
              <a:rPr lang="en-US" sz="1800" dirty="0"/>
              <a:t>) Intellectual Property, knowledge protection and regulatory issues</a:t>
            </a:r>
            <a:br>
              <a:rPr lang="en-US" sz="1800" dirty="0"/>
            </a:br>
            <a:r>
              <a:rPr lang="en-GB" sz="1800" dirty="0"/>
              <a:t/>
            </a:r>
            <a:br>
              <a:rPr lang="en-GB" sz="1800" dirty="0"/>
            </a:br>
            <a:r>
              <a:rPr lang="en-US" sz="1800" dirty="0" smtClean="0"/>
              <a:t>c</a:t>
            </a:r>
            <a:r>
              <a:rPr lang="en-US" sz="1800" dirty="0"/>
              <a:t>) Communication activities</a:t>
            </a:r>
            <a:r>
              <a:rPr lang="tr-TR" sz="1800" dirty="0"/>
              <a:t>; </a:t>
            </a:r>
            <a:r>
              <a:rPr lang="en-US" sz="1800" dirty="0"/>
              <a:t>Describe the communication measures for promoting your work during the period of the grant. Measures should be </a:t>
            </a:r>
            <a:r>
              <a:rPr lang="en-US" sz="1800" dirty="0" smtClean="0"/>
              <a:t>proportionate </a:t>
            </a:r>
            <a:r>
              <a:rPr lang="en-US" sz="1800" dirty="0"/>
              <a:t>to the scale of the activity, with clear objectives.  They should be tailored to the needs of various audiences, including groups beyond your </a:t>
            </a:r>
            <a:r>
              <a:rPr lang="en-US" sz="1800" dirty="0" smtClean="0"/>
              <a:t>own </a:t>
            </a:r>
            <a:r>
              <a:rPr lang="en-US" sz="1800" dirty="0"/>
              <a:t>community. </a:t>
            </a:r>
            <a:r>
              <a:rPr lang="en-US" sz="1200" dirty="0"/>
              <a:t/>
            </a:r>
            <a:br>
              <a:rPr lang="en-US" sz="1200" dirty="0"/>
            </a:br>
            <a:r>
              <a:rPr lang="en-US" sz="1200" dirty="0"/>
              <a:t/>
            </a:r>
            <a:br>
              <a:rPr lang="en-US" sz="1200" dirty="0"/>
            </a:br>
            <a:endParaRPr lang="en-US" sz="1200" dirty="0"/>
          </a:p>
        </p:txBody>
      </p:sp>
      <p:sp>
        <p:nvSpPr>
          <p:cNvPr id="3" name="Dikdörtgen 2">
            <a:extLst>
              <a:ext uri="{FF2B5EF4-FFF2-40B4-BE49-F238E27FC236}">
                <a16:creationId xmlns:a16="http://schemas.microsoft.com/office/drawing/2014/main" id="{4AE5A0CD-9182-4B02-9231-2899C217B5F0}"/>
              </a:ext>
            </a:extLst>
          </p:cNvPr>
          <p:cNvSpPr/>
          <p:nvPr/>
        </p:nvSpPr>
        <p:spPr>
          <a:xfrm>
            <a:off x="5957179" y="0"/>
            <a:ext cx="6551217" cy="461665"/>
          </a:xfrm>
          <a:prstGeom prst="rect">
            <a:avLst/>
          </a:prstGeom>
        </p:spPr>
        <p:txBody>
          <a:bodyPr wrap="none">
            <a:spAutoFit/>
          </a:bodyPr>
          <a:lstStyle/>
          <a:p>
            <a:r>
              <a:rPr lang="en-US" sz="2400" b="1" dirty="0"/>
              <a:t>Technical Annexes</a:t>
            </a:r>
            <a:r>
              <a:rPr lang="tr-TR" sz="2400" b="1" dirty="0"/>
              <a:t> Content (Example of H2020</a:t>
            </a:r>
            <a:r>
              <a:rPr lang="tr-TR" sz="2400" b="1" dirty="0" smtClean="0"/>
              <a:t>)</a:t>
            </a:r>
            <a:r>
              <a:rPr lang="en-US" sz="2400" b="1" dirty="0" smtClean="0"/>
              <a:t> </a:t>
            </a:r>
            <a:endParaRPr lang="en-US" sz="2400" dirty="0"/>
          </a:p>
        </p:txBody>
      </p:sp>
    </p:spTree>
    <p:extLst>
      <p:ext uri="{BB962C8B-B14F-4D97-AF65-F5344CB8AC3E}">
        <p14:creationId xmlns:p14="http://schemas.microsoft.com/office/powerpoint/2010/main" val="141911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3516C9-20E3-458D-9163-21801ACEF8C2}"/>
              </a:ext>
            </a:extLst>
          </p:cNvPr>
          <p:cNvSpPr/>
          <p:nvPr/>
        </p:nvSpPr>
        <p:spPr>
          <a:xfrm>
            <a:off x="126214" y="1714916"/>
            <a:ext cx="6332375" cy="3939540"/>
          </a:xfrm>
          <a:prstGeom prst="rect">
            <a:avLst/>
          </a:prstGeom>
        </p:spPr>
        <p:txBody>
          <a:bodyPr wrap="square">
            <a:spAutoFit/>
          </a:bodyPr>
          <a:lstStyle/>
          <a:p>
            <a:pPr algn="just"/>
            <a:r>
              <a:rPr lang="en-US" sz="2500" dirty="0"/>
              <a:t>Objectively Verifiable Indicators describe the project’s</a:t>
            </a:r>
            <a:r>
              <a:rPr lang="tr-TR" sz="2500" dirty="0"/>
              <a:t> </a:t>
            </a:r>
            <a:r>
              <a:rPr lang="en-US" sz="2500" dirty="0"/>
              <a:t>objectives in operationally measurable terms</a:t>
            </a:r>
            <a:r>
              <a:rPr lang="tr-TR" sz="2500" dirty="0"/>
              <a:t> </a:t>
            </a:r>
            <a:r>
              <a:rPr lang="en-US" sz="2500" dirty="0"/>
              <a:t>(quantity, quality, time – or </a:t>
            </a:r>
            <a:r>
              <a:rPr lang="en-US" sz="2500" b="1" dirty="0" err="1"/>
              <a:t>QQT</a:t>
            </a:r>
            <a:r>
              <a:rPr lang="en-US" sz="2500" dirty="0"/>
              <a:t>). Specifying </a:t>
            </a:r>
            <a:r>
              <a:rPr lang="en-US" sz="2500" dirty="0" err="1"/>
              <a:t>OVIs</a:t>
            </a:r>
            <a:r>
              <a:rPr lang="tr-TR" sz="2500" dirty="0"/>
              <a:t> </a:t>
            </a:r>
            <a:r>
              <a:rPr lang="en-US" sz="2500" dirty="0"/>
              <a:t>helps to check the feasibility of objectives and helps</a:t>
            </a:r>
            <a:r>
              <a:rPr lang="tr-TR" sz="2500" dirty="0"/>
              <a:t> </a:t>
            </a:r>
            <a:r>
              <a:rPr lang="en-US" sz="2500" dirty="0"/>
              <a:t>form the basis of the project’s monitoring and</a:t>
            </a:r>
            <a:r>
              <a:rPr lang="tr-TR" sz="2500" dirty="0"/>
              <a:t> </a:t>
            </a:r>
            <a:r>
              <a:rPr lang="en-US" sz="2500" dirty="0"/>
              <a:t>evaluation system. They are formulated in response</a:t>
            </a:r>
            <a:r>
              <a:rPr lang="tr-TR" sz="2500" dirty="0"/>
              <a:t> </a:t>
            </a:r>
            <a:r>
              <a:rPr lang="en-US" sz="2500" dirty="0"/>
              <a:t>to the question “How would we know whether or</a:t>
            </a:r>
            <a:r>
              <a:rPr lang="tr-TR" sz="2500" dirty="0"/>
              <a:t> </a:t>
            </a:r>
            <a:r>
              <a:rPr lang="en-US" sz="2500" dirty="0"/>
              <a:t>not what has been planned is actually happening or</a:t>
            </a:r>
            <a:r>
              <a:rPr lang="tr-TR" sz="2500" dirty="0"/>
              <a:t> </a:t>
            </a:r>
            <a:r>
              <a:rPr lang="en-US" sz="2500" dirty="0"/>
              <a:t>happened? How do we verify success?”</a:t>
            </a:r>
            <a:endParaRPr lang="tr-TR" sz="2500" dirty="0"/>
          </a:p>
        </p:txBody>
      </p:sp>
      <p:sp>
        <p:nvSpPr>
          <p:cNvPr id="3" name="Dikdörtgen 2">
            <a:extLst>
              <a:ext uri="{FF2B5EF4-FFF2-40B4-BE49-F238E27FC236}">
                <a16:creationId xmlns:a16="http://schemas.microsoft.com/office/drawing/2014/main" id="{8E969192-924A-4A50-827C-9C3AB07C1A34}"/>
              </a:ext>
            </a:extLst>
          </p:cNvPr>
          <p:cNvSpPr/>
          <p:nvPr/>
        </p:nvSpPr>
        <p:spPr>
          <a:xfrm>
            <a:off x="162896" y="254980"/>
            <a:ext cx="5353001"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sp>
        <p:nvSpPr>
          <p:cNvPr id="5" name="Dikdörtgen 4">
            <a:extLst>
              <a:ext uri="{FF2B5EF4-FFF2-40B4-BE49-F238E27FC236}">
                <a16:creationId xmlns:a16="http://schemas.microsoft.com/office/drawing/2014/main" id="{A66D3131-740C-4ABF-8A4F-E02F9B0EA035}"/>
              </a:ext>
            </a:extLst>
          </p:cNvPr>
          <p:cNvSpPr/>
          <p:nvPr/>
        </p:nvSpPr>
        <p:spPr>
          <a:xfrm>
            <a:off x="6725265" y="200118"/>
            <a:ext cx="5307613" cy="1785104"/>
          </a:xfrm>
          <a:prstGeom prst="rect">
            <a:avLst/>
          </a:prstGeom>
        </p:spPr>
        <p:txBody>
          <a:bodyPr wrap="square">
            <a:spAutoFit/>
          </a:bodyPr>
          <a:lstStyle/>
          <a:p>
            <a:pPr algn="just"/>
            <a:r>
              <a:rPr lang="en-US" sz="2200" dirty="0"/>
              <a:t>Although there are no absolute principles to provide the best indicator of success, it is useful to create an indicator </a:t>
            </a:r>
            <a:r>
              <a:rPr lang="tr-TR" sz="2200" dirty="0"/>
              <a:t> </a:t>
            </a:r>
            <a:r>
              <a:rPr lang="en-US" sz="2200" dirty="0"/>
              <a:t>with SMART Specific (S)</a:t>
            </a:r>
            <a:r>
              <a:rPr lang="tr-TR" sz="2200" dirty="0"/>
              <a:t>, </a:t>
            </a:r>
            <a:r>
              <a:rPr lang="en-US" sz="2200" dirty="0"/>
              <a:t>Measurable (M)</a:t>
            </a:r>
            <a:r>
              <a:rPr lang="tr-TR" sz="2200" dirty="0"/>
              <a:t>, </a:t>
            </a:r>
            <a:r>
              <a:rPr lang="en-US" sz="2200" dirty="0"/>
              <a:t>Ac</a:t>
            </a:r>
            <a:r>
              <a:rPr lang="tr-TR" sz="2200" dirty="0" err="1"/>
              <a:t>hievable</a:t>
            </a:r>
            <a:r>
              <a:rPr lang="en-US" sz="2200" dirty="0"/>
              <a:t> (A)</a:t>
            </a:r>
            <a:r>
              <a:rPr lang="tr-TR" sz="2200" dirty="0"/>
              <a:t>, </a:t>
            </a:r>
            <a:r>
              <a:rPr lang="tr-TR" sz="2200" dirty="0" err="1"/>
              <a:t>Relevant</a:t>
            </a:r>
            <a:r>
              <a:rPr lang="tr-TR" sz="2200" dirty="0"/>
              <a:t> </a:t>
            </a:r>
            <a:r>
              <a:rPr lang="en-US" sz="2200" dirty="0"/>
              <a:t>(R)</a:t>
            </a:r>
            <a:r>
              <a:rPr lang="tr-TR" sz="2200" dirty="0"/>
              <a:t>, </a:t>
            </a:r>
            <a:r>
              <a:rPr lang="en-US" sz="2200" dirty="0"/>
              <a:t>Time </a:t>
            </a:r>
            <a:r>
              <a:rPr lang="tr-TR" sz="2200" dirty="0" err="1"/>
              <a:t>Bound</a:t>
            </a:r>
            <a:r>
              <a:rPr lang="en-US" sz="2200" dirty="0"/>
              <a:t> (T)</a:t>
            </a:r>
          </a:p>
        </p:txBody>
      </p:sp>
      <p:pic>
        <p:nvPicPr>
          <p:cNvPr id="6" name="Picture 2" descr="Related image">
            <a:extLst>
              <a:ext uri="{FF2B5EF4-FFF2-40B4-BE49-F238E27FC236}">
                <a16:creationId xmlns:a16="http://schemas.microsoft.com/office/drawing/2014/main" id="{46460B7F-AFBC-41D6-9FF7-2700DFCAB83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7132" y="5654456"/>
            <a:ext cx="1064858" cy="106485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3">
            <a:extLst>
              <a:ext uri="{FF2B5EF4-FFF2-40B4-BE49-F238E27FC236}">
                <a16:creationId xmlns:a16="http://schemas.microsoft.com/office/drawing/2014/main" id="{15A579DE-7CB3-47E4-A46E-20166A7DE16D}"/>
              </a:ext>
            </a:extLst>
          </p:cNvPr>
          <p:cNvPicPr>
            <a:picLocks noChangeAspect="1"/>
          </p:cNvPicPr>
          <p:nvPr/>
        </p:nvPicPr>
        <p:blipFill rotWithShape="1">
          <a:blip r:embed="rId3"/>
          <a:srcRect l="7335" t="13333" r="5505" b="10624"/>
          <a:stretch/>
        </p:blipFill>
        <p:spPr>
          <a:xfrm>
            <a:off x="6725265" y="2245895"/>
            <a:ext cx="5250096" cy="35347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93558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5397246"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endParaRPr lang="en-GB" sz="3000" b="1" i="1" dirty="0"/>
          </a:p>
        </p:txBody>
      </p:sp>
      <p:pic>
        <p:nvPicPr>
          <p:cNvPr id="6" name="Resim 5">
            <a:extLst>
              <a:ext uri="{FF2B5EF4-FFF2-40B4-BE49-F238E27FC236}">
                <a16:creationId xmlns:a16="http://schemas.microsoft.com/office/drawing/2014/main" id="{2AEB3319-538E-425D-9E95-4546C42252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055" y="3642851"/>
            <a:ext cx="11216993" cy="2936109"/>
          </a:xfrm>
          <a:prstGeom prst="rect">
            <a:avLst/>
          </a:prstGeom>
        </p:spPr>
      </p:pic>
      <p:sp>
        <p:nvSpPr>
          <p:cNvPr id="7" name="Dikdörtgen 6">
            <a:extLst>
              <a:ext uri="{FF2B5EF4-FFF2-40B4-BE49-F238E27FC236}">
                <a16:creationId xmlns:a16="http://schemas.microsoft.com/office/drawing/2014/main" id="{C5993A73-CC50-4F55-92A3-DDA81D70C713}"/>
              </a:ext>
            </a:extLst>
          </p:cNvPr>
          <p:cNvSpPr/>
          <p:nvPr/>
        </p:nvSpPr>
        <p:spPr>
          <a:xfrm>
            <a:off x="324465" y="1270643"/>
            <a:ext cx="10937583" cy="2123658"/>
          </a:xfrm>
          <a:prstGeom prst="rect">
            <a:avLst/>
          </a:prstGeom>
        </p:spPr>
        <p:txBody>
          <a:bodyPr wrap="square">
            <a:spAutoFit/>
          </a:bodyPr>
          <a:lstStyle/>
          <a:p>
            <a:r>
              <a:rPr lang="en-US" sz="2200" dirty="0"/>
              <a:t>For each objective or result to measure, the </a:t>
            </a:r>
            <a:r>
              <a:rPr lang="tr-TR" sz="2200" dirty="0" err="1"/>
              <a:t>Indicators</a:t>
            </a:r>
            <a:r>
              <a:rPr lang="en-US" sz="2200" dirty="0"/>
              <a:t> must contain the definition:</a:t>
            </a:r>
          </a:p>
          <a:p>
            <a:pPr marL="342900" indent="-342900">
              <a:buFont typeface="+mj-lt"/>
              <a:buAutoNum type="arabicPeriod"/>
            </a:pPr>
            <a:r>
              <a:rPr lang="en-US" sz="2200" dirty="0"/>
              <a:t>of the variable (the element to measure: WHAT</a:t>
            </a:r>
            <a:r>
              <a:rPr lang="en-US" sz="2200" dirty="0" smtClean="0"/>
              <a:t>?)</a:t>
            </a:r>
            <a:endParaRPr lang="en-US" sz="2200" dirty="0"/>
          </a:p>
          <a:p>
            <a:pPr marL="342900" indent="-342900">
              <a:buFont typeface="+mj-lt"/>
              <a:buAutoNum type="arabicPeriod"/>
            </a:pPr>
            <a:r>
              <a:rPr lang="en-US" sz="2200" dirty="0"/>
              <a:t>the recipients (those who will benefit from the project: WHO</a:t>
            </a:r>
            <a:r>
              <a:rPr lang="en-US" sz="2200" dirty="0" smtClean="0"/>
              <a:t>?)</a:t>
            </a:r>
            <a:endParaRPr lang="en-US" sz="2200" dirty="0"/>
          </a:p>
          <a:p>
            <a:pPr marL="342900" indent="-342900">
              <a:buFont typeface="+mj-lt"/>
              <a:buAutoNum type="arabicPeriod"/>
            </a:pPr>
            <a:r>
              <a:rPr lang="en-US" sz="2200" dirty="0"/>
              <a:t>the quantity (the present situation and the proposed situation: HOW MUCH</a:t>
            </a:r>
            <a:r>
              <a:rPr lang="en-US" sz="2200" dirty="0" smtClean="0"/>
              <a:t>?)</a:t>
            </a:r>
            <a:endParaRPr lang="en-US" sz="2200" dirty="0"/>
          </a:p>
          <a:p>
            <a:pPr marL="342900" indent="-342900">
              <a:buFont typeface="+mj-lt"/>
              <a:buAutoNum type="arabicPeriod"/>
            </a:pPr>
            <a:r>
              <a:rPr lang="en-US" sz="2200" dirty="0"/>
              <a:t>the time (the time period within which the objective should be reached: WHEN</a:t>
            </a:r>
            <a:r>
              <a:rPr lang="en-US" sz="2200" dirty="0" smtClean="0"/>
              <a:t>?)</a:t>
            </a:r>
            <a:endParaRPr lang="en-US" sz="2200" dirty="0"/>
          </a:p>
          <a:p>
            <a:pPr marL="342900" indent="-342900">
              <a:buFont typeface="+mj-lt"/>
              <a:buAutoNum type="arabicPeriod"/>
            </a:pPr>
            <a:r>
              <a:rPr lang="en-US" sz="2200" dirty="0"/>
              <a:t>the place (WHERE</a:t>
            </a:r>
            <a:r>
              <a:rPr lang="en-US" sz="2200" dirty="0" smtClean="0"/>
              <a:t>?)</a:t>
            </a:r>
            <a:endParaRPr lang="en-US" sz="2200" dirty="0"/>
          </a:p>
        </p:txBody>
      </p:sp>
      <p:pic>
        <p:nvPicPr>
          <p:cNvPr id="5" name="Picture 2" descr="Related image">
            <a:extLst>
              <a:ext uri="{FF2B5EF4-FFF2-40B4-BE49-F238E27FC236}">
                <a16:creationId xmlns:a16="http://schemas.microsoft.com/office/drawing/2014/main" id="{540CC579-2105-4DFB-86CC-89FAE2EC55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8342" y="6444196"/>
            <a:ext cx="381836" cy="369332"/>
          </a:xfrm>
          <a:prstGeom prst="rect">
            <a:avLst/>
          </a:prstGeom>
          <a:noFill/>
        </p:spPr>
        <p:txBody>
          <a:bodyPr wrap="none" rtlCol="0">
            <a:spAutoFit/>
          </a:bodyPr>
          <a:lstStyle/>
          <a:p>
            <a:r>
              <a:rPr lang="en-GB" b="1" dirty="0" smtClean="0"/>
              <a:t>M</a:t>
            </a:r>
            <a:endParaRPr lang="en-GB" b="1" dirty="0"/>
          </a:p>
        </p:txBody>
      </p:sp>
      <p:sp>
        <p:nvSpPr>
          <p:cNvPr id="9" name="Rounded Rectangle 8"/>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3236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5780704"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r>
              <a:rPr lang="en-GB" sz="3000" b="1" i="1" dirty="0" smtClean="0">
                <a:latin typeface="StoneSerif"/>
              </a:rPr>
              <a:t> </a:t>
            </a:r>
            <a:endParaRPr lang="en-GB" sz="3000" b="1" i="1" dirty="0"/>
          </a:p>
        </p:txBody>
      </p:sp>
      <p:sp>
        <p:nvSpPr>
          <p:cNvPr id="2" name="Dikdörtgen 1">
            <a:extLst>
              <a:ext uri="{FF2B5EF4-FFF2-40B4-BE49-F238E27FC236}">
                <a16:creationId xmlns:a16="http://schemas.microsoft.com/office/drawing/2014/main" id="{B7A11764-F050-4AFC-BEA9-41EFFDB9A0F7}"/>
              </a:ext>
            </a:extLst>
          </p:cNvPr>
          <p:cNvSpPr/>
          <p:nvPr/>
        </p:nvSpPr>
        <p:spPr>
          <a:xfrm>
            <a:off x="353961" y="1270643"/>
            <a:ext cx="11623435" cy="2339102"/>
          </a:xfrm>
          <a:prstGeom prst="rect">
            <a:avLst/>
          </a:prstGeom>
        </p:spPr>
        <p:txBody>
          <a:bodyPr wrap="square">
            <a:spAutoFit/>
          </a:bodyPr>
          <a:lstStyle/>
          <a:p>
            <a:pPr marL="342900" indent="-342900" algn="just">
              <a:buFont typeface="Arial" panose="020B0604020202020204" pitchFamily="34" charset="0"/>
              <a:buChar char="•"/>
            </a:pPr>
            <a:r>
              <a:rPr lang="en-US" sz="2200" dirty="0"/>
              <a:t>The third column contains the </a:t>
            </a:r>
            <a:r>
              <a:rPr lang="en-US" sz="2200" b="1" dirty="0"/>
              <a:t>sources for verification</a:t>
            </a:r>
            <a:r>
              <a:rPr lang="en-US" sz="2200" dirty="0"/>
              <a:t>. The sources for</a:t>
            </a:r>
            <a:r>
              <a:rPr lang="tr-TR" sz="2200" dirty="0"/>
              <a:t> </a:t>
            </a:r>
            <a:r>
              <a:rPr lang="en-US" sz="2200" dirty="0"/>
              <a:t>verification show how / when can the achievement of the goal, intent, results</a:t>
            </a:r>
            <a:r>
              <a:rPr lang="tr-TR" sz="2200" dirty="0"/>
              <a:t> </a:t>
            </a:r>
            <a:r>
              <a:rPr lang="en-US" sz="2200" dirty="0"/>
              <a:t>and activities (made operational through the indicators) be checked.</a:t>
            </a:r>
            <a:endParaRPr lang="tr-TR" sz="2200" dirty="0"/>
          </a:p>
          <a:p>
            <a:pPr marL="342900" indent="-342900" algn="just">
              <a:buFont typeface="Arial" panose="020B0604020202020204" pitchFamily="34" charset="0"/>
              <a:buChar char="•"/>
            </a:pPr>
            <a:endParaRPr lang="tr-TR" sz="1400" dirty="0"/>
          </a:p>
          <a:p>
            <a:pPr marL="342900" indent="-342900" algn="just">
              <a:buFont typeface="Arial" panose="020B0604020202020204" pitchFamily="34" charset="0"/>
              <a:buChar char="•"/>
            </a:pPr>
            <a:r>
              <a:rPr lang="en-US" sz="2200" dirty="0"/>
              <a:t>The source of verification should be considered and specified at the same time as the formulation of indicators. This will help to test whether or not the Indicators can be realistically measured at the expense of a reasonable amount of time, money and effort.</a:t>
            </a:r>
          </a:p>
        </p:txBody>
      </p:sp>
      <p:sp>
        <p:nvSpPr>
          <p:cNvPr id="4" name="Dikdörtgen 3">
            <a:extLst>
              <a:ext uri="{FF2B5EF4-FFF2-40B4-BE49-F238E27FC236}">
                <a16:creationId xmlns:a16="http://schemas.microsoft.com/office/drawing/2014/main" id="{CBBEF58E-3D51-49A9-BB74-B885C8D723A4}"/>
              </a:ext>
            </a:extLst>
          </p:cNvPr>
          <p:cNvSpPr/>
          <p:nvPr/>
        </p:nvSpPr>
        <p:spPr>
          <a:xfrm>
            <a:off x="162897" y="4071410"/>
            <a:ext cx="11814500" cy="2123658"/>
          </a:xfrm>
          <a:prstGeom prst="rect">
            <a:avLst/>
          </a:prstGeom>
        </p:spPr>
        <p:txBody>
          <a:bodyPr wrap="square">
            <a:spAutoFit/>
          </a:bodyPr>
          <a:lstStyle/>
          <a:p>
            <a:r>
              <a:rPr lang="en-US" sz="2200" dirty="0"/>
              <a:t>The </a:t>
            </a:r>
            <a:r>
              <a:rPr lang="en-US" sz="2200" dirty="0" err="1"/>
              <a:t>SOV</a:t>
            </a:r>
            <a:r>
              <a:rPr lang="en-US" sz="2200" dirty="0"/>
              <a:t> should specify:</a:t>
            </a:r>
            <a:endParaRPr lang="tr-TR" sz="2200" dirty="0"/>
          </a:p>
          <a:p>
            <a:pPr marL="342900" indent="-342900">
              <a:buFont typeface="Arial" panose="020B0604020202020204" pitchFamily="34" charset="0"/>
              <a:buChar char="•"/>
            </a:pPr>
            <a:r>
              <a:rPr lang="en-US" sz="2200" dirty="0" smtClean="0"/>
              <a:t>how </a:t>
            </a:r>
            <a:r>
              <a:rPr lang="en-US" sz="2200" dirty="0"/>
              <a:t>the information should be collected (e.g. from administrative records, special studies</a:t>
            </a:r>
            <a:r>
              <a:rPr lang="en-US" sz="2200" dirty="0" smtClean="0"/>
              <a:t>, sample </a:t>
            </a:r>
            <a:r>
              <a:rPr lang="en-US" sz="2200" dirty="0"/>
              <a:t>surveys, observation, </a:t>
            </a:r>
            <a:r>
              <a:rPr lang="en-US" sz="2200" dirty="0" err="1"/>
              <a:t>etc</a:t>
            </a:r>
            <a:r>
              <a:rPr lang="en-US" sz="2200" dirty="0"/>
              <a:t>) and/or the available documented source (e.g. progress reports,</a:t>
            </a:r>
          </a:p>
          <a:p>
            <a:pPr marL="342900" indent="-342900">
              <a:buFont typeface="Arial" panose="020B0604020202020204" pitchFamily="34" charset="0"/>
              <a:buChar char="•"/>
            </a:pPr>
            <a:r>
              <a:rPr lang="en-US" sz="2200" dirty="0"/>
              <a:t>project accounts, official statistics, engineering completion certificates, etc.)</a:t>
            </a:r>
          </a:p>
          <a:p>
            <a:pPr marL="342900" indent="-342900">
              <a:buFont typeface="Arial" panose="020B0604020202020204" pitchFamily="34" charset="0"/>
              <a:buChar char="•"/>
            </a:pPr>
            <a:r>
              <a:rPr lang="en-US" sz="2200" dirty="0"/>
              <a:t>who should collect/provide the </a:t>
            </a:r>
            <a:r>
              <a:rPr lang="en-US" sz="2200" dirty="0" smtClean="0"/>
              <a:t>information</a:t>
            </a:r>
          </a:p>
          <a:p>
            <a:pPr marL="342900" indent="-342900">
              <a:buFont typeface="Arial" panose="020B0604020202020204" pitchFamily="34" charset="0"/>
              <a:buChar char="•"/>
            </a:pPr>
            <a:r>
              <a:rPr lang="en-US" sz="2200" dirty="0" smtClean="0"/>
              <a:t>when/how </a:t>
            </a:r>
            <a:r>
              <a:rPr lang="en-US" sz="2200" dirty="0"/>
              <a:t>regularly it should be provided (e.g. monthly, quarterly, annually, etc.)</a:t>
            </a:r>
          </a:p>
        </p:txBody>
      </p:sp>
      <p:pic>
        <p:nvPicPr>
          <p:cNvPr id="5" name="Picture 2" descr="Related image">
            <a:extLst>
              <a:ext uri="{FF2B5EF4-FFF2-40B4-BE49-F238E27FC236}">
                <a16:creationId xmlns:a16="http://schemas.microsoft.com/office/drawing/2014/main" id="{546EAA96-0743-4779-8684-55BC4E428DE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7" name="Rounded Rectangle 6"/>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356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 Bilgi Yer Tutucusu 4">
            <a:extLst>
              <a:ext uri="{FF2B5EF4-FFF2-40B4-BE49-F238E27FC236}">
                <a16:creationId xmlns:a16="http://schemas.microsoft.com/office/drawing/2014/main" id="{986D6776-1961-4A4B-84BC-7290E1B9CCA9}"/>
              </a:ext>
            </a:extLst>
          </p:cNvPr>
          <p:cNvSpPr>
            <a:spLocks noGrp="1"/>
          </p:cNvSpPr>
          <p:nvPr>
            <p:ph type="ftr" sz="quarter" idx="11"/>
          </p:nvPr>
        </p:nvSpPr>
        <p:spPr/>
        <p:txBody>
          <a:bodyPr/>
          <a:lstStyle/>
          <a:p>
            <a:endParaRPr lang="tr-TR" altLang="en-US"/>
          </a:p>
          <a:p>
            <a:r>
              <a:rPr lang="tr-TR" altLang="en-US" sz="800"/>
              <a:t>Project implemented by Eurochambres &amp; TOBB</a:t>
            </a:r>
            <a:r>
              <a:rPr lang="en-US" altLang="en-US" sz="800"/>
              <a:t> </a:t>
            </a:r>
          </a:p>
        </p:txBody>
      </p:sp>
      <p:sp>
        <p:nvSpPr>
          <p:cNvPr id="633858" name="Rectangle 2">
            <a:extLst>
              <a:ext uri="{FF2B5EF4-FFF2-40B4-BE49-F238E27FC236}">
                <a16:creationId xmlns:a16="http://schemas.microsoft.com/office/drawing/2014/main" id="{6479AA57-8630-4D88-ABB5-3B4EFF3FAAA0}"/>
              </a:ext>
            </a:extLst>
          </p:cNvPr>
          <p:cNvSpPr>
            <a:spLocks noGrp="1" noChangeArrowheads="1"/>
          </p:cNvSpPr>
          <p:nvPr>
            <p:ph type="title"/>
          </p:nvPr>
        </p:nvSpPr>
        <p:spPr>
          <a:xfrm>
            <a:off x="8113225" y="4325173"/>
            <a:ext cx="3104549" cy="7366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algn="ctr"/>
            <a:r>
              <a:rPr lang="en-GB" altLang="en-US" sz="3200" dirty="0">
                <a:solidFill>
                  <a:schemeClr val="accent2">
                    <a:lumMod val="50000"/>
                  </a:schemeClr>
                </a:solidFill>
                <a:effectLst>
                  <a:outerShdw blurRad="38100" dist="38100" dir="2700000" algn="tl">
                    <a:srgbClr val="C0C0C0"/>
                  </a:outerShdw>
                </a:effectLst>
                <a:latin typeface="+mn-lt"/>
              </a:rPr>
              <a:t>Sources of Verification</a:t>
            </a:r>
          </a:p>
        </p:txBody>
      </p:sp>
      <p:sp>
        <p:nvSpPr>
          <p:cNvPr id="633859" name="Line 3">
            <a:extLst>
              <a:ext uri="{FF2B5EF4-FFF2-40B4-BE49-F238E27FC236}">
                <a16:creationId xmlns:a16="http://schemas.microsoft.com/office/drawing/2014/main" id="{292ED83C-114D-433B-B2C3-C31ECFDF4ABA}"/>
              </a:ext>
            </a:extLst>
          </p:cNvPr>
          <p:cNvSpPr>
            <a:spLocks noChangeShapeType="1"/>
          </p:cNvSpPr>
          <p:nvPr/>
        </p:nvSpPr>
        <p:spPr bwMode="auto">
          <a:xfrm>
            <a:off x="2439988" y="1997075"/>
            <a:ext cx="0" cy="3557588"/>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0" name="Line 4">
            <a:extLst>
              <a:ext uri="{FF2B5EF4-FFF2-40B4-BE49-F238E27FC236}">
                <a16:creationId xmlns:a16="http://schemas.microsoft.com/office/drawing/2014/main" id="{89768800-94FC-41B5-986A-B76F8D1A0A1F}"/>
              </a:ext>
            </a:extLst>
          </p:cNvPr>
          <p:cNvSpPr>
            <a:spLocks noChangeShapeType="1"/>
          </p:cNvSpPr>
          <p:nvPr/>
        </p:nvSpPr>
        <p:spPr bwMode="auto">
          <a:xfrm>
            <a:off x="2463800" y="5573713"/>
            <a:ext cx="735488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1" name="Rectangle 5">
            <a:extLst>
              <a:ext uri="{FF2B5EF4-FFF2-40B4-BE49-F238E27FC236}">
                <a16:creationId xmlns:a16="http://schemas.microsoft.com/office/drawing/2014/main" id="{AB5BAABA-C8D9-4ADF-A828-669371DBA0A2}"/>
              </a:ext>
            </a:extLst>
          </p:cNvPr>
          <p:cNvSpPr>
            <a:spLocks noChangeArrowheads="1"/>
          </p:cNvSpPr>
          <p:nvPr/>
        </p:nvSpPr>
        <p:spPr bwMode="auto">
          <a:xfrm rot="16200000">
            <a:off x="1648046" y="2580326"/>
            <a:ext cx="93936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buSzTx/>
              <a:buFontTx/>
              <a:buNone/>
            </a:pPr>
            <a:r>
              <a:rPr lang="en-GB" altLang="en-US" sz="2400" b="1" dirty="0">
                <a:solidFill>
                  <a:schemeClr val="bg1">
                    <a:lumMod val="50000"/>
                  </a:schemeClr>
                </a:solidFill>
                <a:effectLst>
                  <a:outerShdw blurRad="38100" dist="38100" dir="2700000" algn="tl">
                    <a:srgbClr val="C0C0C0"/>
                  </a:outerShdw>
                </a:effectLst>
                <a:latin typeface="Verdana" panose="020B0604030504040204" pitchFamily="34" charset="0"/>
              </a:rPr>
              <a:t>Cost</a:t>
            </a:r>
          </a:p>
        </p:txBody>
      </p:sp>
      <p:sp>
        <p:nvSpPr>
          <p:cNvPr id="633862" name="Rectangle 6">
            <a:extLst>
              <a:ext uri="{FF2B5EF4-FFF2-40B4-BE49-F238E27FC236}">
                <a16:creationId xmlns:a16="http://schemas.microsoft.com/office/drawing/2014/main" id="{BA83ED37-9361-46E2-BEAB-E40F5552605F}"/>
              </a:ext>
            </a:extLst>
          </p:cNvPr>
          <p:cNvSpPr>
            <a:spLocks noChangeArrowheads="1"/>
          </p:cNvSpPr>
          <p:nvPr/>
        </p:nvSpPr>
        <p:spPr bwMode="auto">
          <a:xfrm>
            <a:off x="7613650" y="5616576"/>
            <a:ext cx="163506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buSzTx/>
              <a:buFontTx/>
              <a:buNone/>
            </a:pPr>
            <a:r>
              <a:rPr lang="en-GB" altLang="en-US" b="1">
                <a:solidFill>
                  <a:schemeClr val="bg1">
                    <a:lumMod val="50000"/>
                  </a:schemeClr>
                </a:solidFill>
                <a:effectLst>
                  <a:outerShdw blurRad="38100" dist="38100" dir="2700000" algn="tl">
                    <a:srgbClr val="C0C0C0"/>
                  </a:outerShdw>
                </a:effectLst>
                <a:latin typeface="Verdana" panose="020B0604030504040204" pitchFamily="34" charset="0"/>
              </a:rPr>
              <a:t>Complexity</a:t>
            </a:r>
          </a:p>
        </p:txBody>
      </p:sp>
      <p:sp>
        <p:nvSpPr>
          <p:cNvPr id="633863" name="Arc 7">
            <a:extLst>
              <a:ext uri="{FF2B5EF4-FFF2-40B4-BE49-F238E27FC236}">
                <a16:creationId xmlns:a16="http://schemas.microsoft.com/office/drawing/2014/main" id="{F57B1251-D2D5-4B31-8835-26FCE107685E}"/>
              </a:ext>
            </a:extLst>
          </p:cNvPr>
          <p:cNvSpPr>
            <a:spLocks/>
          </p:cNvSpPr>
          <p:nvPr/>
        </p:nvSpPr>
        <p:spPr bwMode="auto">
          <a:xfrm>
            <a:off x="2894014" y="1916113"/>
            <a:ext cx="6719887" cy="3200400"/>
          </a:xfrm>
          <a:custGeom>
            <a:avLst/>
            <a:gdLst>
              <a:gd name="G0" fmla="+- 0 0 0"/>
              <a:gd name="G1" fmla="+- 0 0 0"/>
              <a:gd name="G2" fmla="+- 21600 0 0"/>
              <a:gd name="T0" fmla="*/ 21600 w 21600"/>
              <a:gd name="T1" fmla="*/ 21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599" y="20"/>
                </a:moveTo>
                <a:cubicBezTo>
                  <a:pt x="21588" y="11942"/>
                  <a:pt x="11921" y="21600"/>
                  <a:pt x="-1" y="21600"/>
                </a:cubicBezTo>
              </a:path>
              <a:path w="21600" h="21600" stroke="0" extrusionOk="0">
                <a:moveTo>
                  <a:pt x="21599" y="20"/>
                </a:moveTo>
                <a:cubicBezTo>
                  <a:pt x="21588" y="11942"/>
                  <a:pt x="11921" y="21600"/>
                  <a:pt x="-1" y="21600"/>
                </a:cubicBez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4" name="Rectangle 8">
            <a:extLst>
              <a:ext uri="{FF2B5EF4-FFF2-40B4-BE49-F238E27FC236}">
                <a16:creationId xmlns:a16="http://schemas.microsoft.com/office/drawing/2014/main" id="{87992A4F-F8FF-43FA-9304-10A61C140D69}"/>
              </a:ext>
            </a:extLst>
          </p:cNvPr>
          <p:cNvSpPr>
            <a:spLocks noChangeArrowheads="1"/>
          </p:cNvSpPr>
          <p:nvPr/>
        </p:nvSpPr>
        <p:spPr bwMode="auto">
          <a:xfrm>
            <a:off x="2608115" y="4775201"/>
            <a:ext cx="1671934"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a:solidFill>
                  <a:schemeClr val="accent2">
                    <a:lumMod val="50000"/>
                  </a:schemeClr>
                </a:solidFill>
                <a:latin typeface="Verdana" panose="020B0604030504040204" pitchFamily="34" charset="0"/>
              </a:rPr>
              <a:t>Administrative</a:t>
            </a:r>
          </a:p>
          <a:p>
            <a:pPr algn="ctr" eaLnBrk="0" hangingPunct="0">
              <a:buSzTx/>
              <a:buFontTx/>
              <a:buNone/>
            </a:pPr>
            <a:r>
              <a:rPr lang="en-GB" altLang="en-US" sz="1600" i="1">
                <a:solidFill>
                  <a:schemeClr val="accent2">
                    <a:lumMod val="50000"/>
                  </a:schemeClr>
                </a:solidFill>
                <a:latin typeface="Verdana" panose="020B0604030504040204" pitchFamily="34" charset="0"/>
              </a:rPr>
              <a:t>reports</a:t>
            </a:r>
          </a:p>
        </p:txBody>
      </p:sp>
      <p:sp>
        <p:nvSpPr>
          <p:cNvPr id="633865" name="Rectangle 9">
            <a:extLst>
              <a:ext uri="{FF2B5EF4-FFF2-40B4-BE49-F238E27FC236}">
                <a16:creationId xmlns:a16="http://schemas.microsoft.com/office/drawing/2014/main" id="{A0BC7893-098B-4FAA-855B-32C4EFF831F5}"/>
              </a:ext>
            </a:extLst>
          </p:cNvPr>
          <p:cNvSpPr>
            <a:spLocks noChangeArrowheads="1"/>
          </p:cNvSpPr>
          <p:nvPr/>
        </p:nvSpPr>
        <p:spPr bwMode="auto">
          <a:xfrm>
            <a:off x="4221776" y="4508501"/>
            <a:ext cx="151483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a:solidFill>
                  <a:schemeClr val="accent2">
                    <a:lumMod val="50000"/>
                  </a:schemeClr>
                </a:solidFill>
                <a:latin typeface="Verdana" panose="020B0604030504040204" pitchFamily="34" charset="0"/>
              </a:rPr>
              <a:t>Management</a:t>
            </a:r>
          </a:p>
          <a:p>
            <a:pPr algn="ctr" eaLnBrk="0" hangingPunct="0">
              <a:buSzTx/>
              <a:buFontTx/>
              <a:buNone/>
            </a:pPr>
            <a:r>
              <a:rPr lang="en-GB" altLang="en-US" sz="1600" i="1">
                <a:solidFill>
                  <a:schemeClr val="accent2">
                    <a:lumMod val="50000"/>
                  </a:schemeClr>
                </a:solidFill>
                <a:latin typeface="Verdana" panose="020B0604030504040204" pitchFamily="34" charset="0"/>
              </a:rPr>
              <a:t>reports</a:t>
            </a:r>
          </a:p>
        </p:txBody>
      </p:sp>
      <p:sp>
        <p:nvSpPr>
          <p:cNvPr id="633866" name="Rectangle 10">
            <a:extLst>
              <a:ext uri="{FF2B5EF4-FFF2-40B4-BE49-F238E27FC236}">
                <a16:creationId xmlns:a16="http://schemas.microsoft.com/office/drawing/2014/main" id="{562236FE-8D1B-4800-B472-32BFA9D0C5ED}"/>
              </a:ext>
            </a:extLst>
          </p:cNvPr>
          <p:cNvSpPr>
            <a:spLocks noChangeArrowheads="1"/>
          </p:cNvSpPr>
          <p:nvPr/>
        </p:nvSpPr>
        <p:spPr bwMode="auto">
          <a:xfrm>
            <a:off x="5887437" y="4070351"/>
            <a:ext cx="1109279"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a:solidFill>
                  <a:schemeClr val="accent2">
                    <a:lumMod val="50000"/>
                  </a:schemeClr>
                </a:solidFill>
                <a:latin typeface="Verdana" panose="020B0604030504040204" pitchFamily="34" charset="0"/>
              </a:rPr>
              <a:t>Available</a:t>
            </a:r>
          </a:p>
          <a:p>
            <a:pPr algn="ctr" eaLnBrk="0" hangingPunct="0">
              <a:buSzTx/>
              <a:buFontTx/>
              <a:buNone/>
            </a:pPr>
            <a:r>
              <a:rPr lang="en-GB" altLang="en-US" sz="1600" i="1">
                <a:solidFill>
                  <a:schemeClr val="accent2">
                    <a:lumMod val="50000"/>
                  </a:schemeClr>
                </a:solidFill>
                <a:latin typeface="Verdana" panose="020B0604030504040204" pitchFamily="34" charset="0"/>
              </a:rPr>
              <a:t>statistics</a:t>
            </a:r>
          </a:p>
        </p:txBody>
      </p:sp>
      <p:sp>
        <p:nvSpPr>
          <p:cNvPr id="633867" name="Rectangle 11">
            <a:extLst>
              <a:ext uri="{FF2B5EF4-FFF2-40B4-BE49-F238E27FC236}">
                <a16:creationId xmlns:a16="http://schemas.microsoft.com/office/drawing/2014/main" id="{C3A8953D-C745-48E3-9B81-D56B9A5B5C58}"/>
              </a:ext>
            </a:extLst>
          </p:cNvPr>
          <p:cNvSpPr>
            <a:spLocks noChangeArrowheads="1"/>
          </p:cNvSpPr>
          <p:nvPr/>
        </p:nvSpPr>
        <p:spPr bwMode="auto">
          <a:xfrm>
            <a:off x="6570444" y="3460751"/>
            <a:ext cx="201497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dirty="0">
                <a:solidFill>
                  <a:schemeClr val="accent2">
                    <a:lumMod val="50000"/>
                  </a:schemeClr>
                </a:solidFill>
                <a:latin typeface="Verdana" panose="020B0604030504040204" pitchFamily="34" charset="0"/>
              </a:rPr>
              <a:t>Adapted available</a:t>
            </a:r>
          </a:p>
          <a:p>
            <a:pPr algn="ctr" eaLnBrk="0" hangingPunct="0">
              <a:buSzTx/>
              <a:buFontTx/>
              <a:buNone/>
            </a:pPr>
            <a:r>
              <a:rPr lang="en-GB" altLang="en-US" sz="1600" i="1" dirty="0">
                <a:solidFill>
                  <a:schemeClr val="accent2">
                    <a:lumMod val="50000"/>
                  </a:schemeClr>
                </a:solidFill>
                <a:latin typeface="Verdana" panose="020B0604030504040204" pitchFamily="34" charset="0"/>
              </a:rPr>
              <a:t>statistics</a:t>
            </a:r>
          </a:p>
        </p:txBody>
      </p:sp>
      <p:sp>
        <p:nvSpPr>
          <p:cNvPr id="633868" name="Rectangle 12">
            <a:extLst>
              <a:ext uri="{FF2B5EF4-FFF2-40B4-BE49-F238E27FC236}">
                <a16:creationId xmlns:a16="http://schemas.microsoft.com/office/drawing/2014/main" id="{AFC55E1C-36BE-4BDD-8177-A1B341A5BAB8}"/>
              </a:ext>
            </a:extLst>
          </p:cNvPr>
          <p:cNvSpPr>
            <a:spLocks noChangeArrowheads="1"/>
          </p:cNvSpPr>
          <p:nvPr/>
        </p:nvSpPr>
        <p:spPr bwMode="auto">
          <a:xfrm>
            <a:off x="7586034" y="2698751"/>
            <a:ext cx="177132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dirty="0">
                <a:solidFill>
                  <a:schemeClr val="accent2">
                    <a:lumMod val="50000"/>
                  </a:schemeClr>
                </a:solidFill>
                <a:latin typeface="Verdana" panose="020B0604030504040204" pitchFamily="34" charset="0"/>
              </a:rPr>
              <a:t>Interviews with</a:t>
            </a:r>
          </a:p>
          <a:p>
            <a:pPr algn="ctr" eaLnBrk="0" hangingPunct="0">
              <a:buSzTx/>
              <a:buFontTx/>
              <a:buNone/>
            </a:pPr>
            <a:r>
              <a:rPr lang="en-GB" altLang="en-US" sz="1600" i="1" dirty="0">
                <a:solidFill>
                  <a:schemeClr val="accent2">
                    <a:lumMod val="50000"/>
                  </a:schemeClr>
                </a:solidFill>
                <a:latin typeface="Verdana" panose="020B0604030504040204" pitchFamily="34" charset="0"/>
              </a:rPr>
              <a:t>beneficiaries</a:t>
            </a:r>
          </a:p>
        </p:txBody>
      </p:sp>
      <p:sp>
        <p:nvSpPr>
          <p:cNvPr id="633869" name="Rectangle 13">
            <a:extLst>
              <a:ext uri="{FF2B5EF4-FFF2-40B4-BE49-F238E27FC236}">
                <a16:creationId xmlns:a16="http://schemas.microsoft.com/office/drawing/2014/main" id="{EC16A59D-8C5C-4979-BC0D-C383F0806A98}"/>
              </a:ext>
            </a:extLst>
          </p:cNvPr>
          <p:cNvSpPr>
            <a:spLocks noChangeArrowheads="1"/>
          </p:cNvSpPr>
          <p:nvPr/>
        </p:nvSpPr>
        <p:spPr bwMode="auto">
          <a:xfrm>
            <a:off x="8066005" y="1955801"/>
            <a:ext cx="133049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defRPr>
                <a:solidFill>
                  <a:schemeClr val="tx1"/>
                </a:solidFill>
                <a:latin typeface="Arial" panose="020B0604020202020204" pitchFamily="34" charset="0"/>
              </a:defRPr>
            </a:lvl1pPr>
            <a:lvl2pPr marL="571500" defTabSz="762000">
              <a:spcBef>
                <a:spcPct val="0"/>
              </a:spcBef>
              <a:defRPr>
                <a:solidFill>
                  <a:schemeClr val="tx1"/>
                </a:solidFill>
                <a:latin typeface="Arial" panose="020B0604020202020204" pitchFamily="34" charset="0"/>
              </a:defRPr>
            </a:lvl2pPr>
            <a:lvl3pPr marL="1143000" defTabSz="762000">
              <a:spcBef>
                <a:spcPct val="0"/>
              </a:spcBef>
              <a:defRPr>
                <a:solidFill>
                  <a:schemeClr val="tx1"/>
                </a:solidFill>
                <a:latin typeface="Arial" panose="020B0604020202020204" pitchFamily="34" charset="0"/>
              </a:defRPr>
            </a:lvl3pPr>
            <a:lvl4pPr marL="1714500" defTabSz="762000">
              <a:spcBef>
                <a:spcPct val="0"/>
              </a:spcBef>
              <a:defRPr>
                <a:solidFill>
                  <a:schemeClr val="tx1"/>
                </a:solidFill>
                <a:latin typeface="Arial" panose="020B0604020202020204" pitchFamily="34" charset="0"/>
              </a:defRPr>
            </a:lvl4pPr>
            <a:lvl5pPr marL="2286000" defTabSz="762000">
              <a:spcBef>
                <a:spcPct val="0"/>
              </a:spcBef>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buSzTx/>
              <a:buFontTx/>
              <a:buNone/>
            </a:pPr>
            <a:r>
              <a:rPr lang="en-GB" altLang="en-US" sz="1600" i="1" dirty="0">
                <a:solidFill>
                  <a:schemeClr val="accent2">
                    <a:lumMod val="50000"/>
                  </a:schemeClr>
                </a:solidFill>
                <a:latin typeface="Verdana" panose="020B0604030504040204" pitchFamily="34" charset="0"/>
              </a:rPr>
              <a:t>Specialised</a:t>
            </a:r>
          </a:p>
          <a:p>
            <a:pPr algn="ctr" eaLnBrk="0" hangingPunct="0">
              <a:buSzTx/>
              <a:buFontTx/>
              <a:buNone/>
            </a:pPr>
            <a:r>
              <a:rPr lang="en-GB" altLang="en-US" sz="1600" i="1" dirty="0">
                <a:solidFill>
                  <a:schemeClr val="accent2">
                    <a:lumMod val="50000"/>
                  </a:schemeClr>
                </a:solidFill>
                <a:latin typeface="Verdana" panose="020B0604030504040204" pitchFamily="34" charset="0"/>
              </a:rPr>
              <a:t>surveys</a:t>
            </a:r>
          </a:p>
        </p:txBody>
      </p:sp>
      <p:sp>
        <p:nvSpPr>
          <p:cNvPr id="633870" name="Arc 14">
            <a:extLst>
              <a:ext uri="{FF2B5EF4-FFF2-40B4-BE49-F238E27FC236}">
                <a16:creationId xmlns:a16="http://schemas.microsoft.com/office/drawing/2014/main" id="{8EF889E8-9FE4-46DF-9DA1-3BDD9F82741B}"/>
              </a:ext>
            </a:extLst>
          </p:cNvPr>
          <p:cNvSpPr>
            <a:spLocks/>
          </p:cNvSpPr>
          <p:nvPr/>
        </p:nvSpPr>
        <p:spPr bwMode="auto">
          <a:xfrm>
            <a:off x="2516188" y="1973263"/>
            <a:ext cx="7073900" cy="3492500"/>
          </a:xfrm>
          <a:custGeom>
            <a:avLst/>
            <a:gdLst>
              <a:gd name="G0" fmla="+- 0 0 0"/>
              <a:gd name="G1" fmla="+- 0 0 0"/>
              <a:gd name="G2" fmla="+- 21600 0 0"/>
              <a:gd name="T0" fmla="*/ 21600 w 21600"/>
              <a:gd name="T1" fmla="*/ 2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599" y="19"/>
                </a:moveTo>
                <a:cubicBezTo>
                  <a:pt x="21588" y="11941"/>
                  <a:pt x="11921" y="21600"/>
                  <a:pt x="-1" y="21600"/>
                </a:cubicBezTo>
              </a:path>
              <a:path w="21600" h="21600" stroke="0" extrusionOk="0">
                <a:moveTo>
                  <a:pt x="21599" y="19"/>
                </a:moveTo>
                <a:cubicBezTo>
                  <a:pt x="21588" y="11941"/>
                  <a:pt x="11921" y="21600"/>
                  <a:pt x="-1" y="21600"/>
                </a:cubicBezTo>
                <a:lnTo>
                  <a:pt x="0" y="0"/>
                </a:lnTo>
                <a:close/>
              </a:path>
            </a:pathLst>
          </a:custGeom>
          <a:noFill/>
          <a:ln w="28575" cap="rnd">
            <a:solidFill>
              <a:schemeClr val="bg1">
                <a:lumMod val="50000"/>
              </a:schemeClr>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lumMod val="50000"/>
                </a:schemeClr>
              </a:solidFill>
            </a:endParaRPr>
          </a:p>
        </p:txBody>
      </p:sp>
      <p:sp>
        <p:nvSpPr>
          <p:cNvPr id="17" name="Dikdörtgen 16">
            <a:extLst>
              <a:ext uri="{FF2B5EF4-FFF2-40B4-BE49-F238E27FC236}">
                <a16:creationId xmlns:a16="http://schemas.microsoft.com/office/drawing/2014/main" id="{6DCAC0F6-36A0-4D18-A18E-A962D420AE9F}"/>
              </a:ext>
            </a:extLst>
          </p:cNvPr>
          <p:cNvSpPr/>
          <p:nvPr/>
        </p:nvSpPr>
        <p:spPr>
          <a:xfrm>
            <a:off x="162896" y="254980"/>
            <a:ext cx="5928188" cy="553998"/>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r>
              <a:rPr lang="en-GB" sz="3000" b="1" i="1" dirty="0" smtClean="0">
                <a:latin typeface="StoneSerif"/>
              </a:rPr>
              <a:t> </a:t>
            </a:r>
            <a:endParaRPr lang="en-GB" sz="3000" b="1" i="1" dirty="0"/>
          </a:p>
        </p:txBody>
      </p:sp>
      <p:pic>
        <p:nvPicPr>
          <p:cNvPr id="18" name="Picture 2" descr="Related image">
            <a:extLst>
              <a:ext uri="{FF2B5EF4-FFF2-40B4-BE49-F238E27FC236}">
                <a16:creationId xmlns:a16="http://schemas.microsoft.com/office/drawing/2014/main" id="{288BC456-0A2B-4D27-8E09-C719149F46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8342" y="6281968"/>
            <a:ext cx="381836" cy="369332"/>
          </a:xfrm>
          <a:prstGeom prst="rect">
            <a:avLst/>
          </a:prstGeom>
          <a:noFill/>
        </p:spPr>
        <p:txBody>
          <a:bodyPr wrap="none" rtlCol="0">
            <a:spAutoFit/>
          </a:bodyPr>
          <a:lstStyle/>
          <a:p>
            <a:r>
              <a:rPr lang="en-GB" b="1" dirty="0" smtClean="0"/>
              <a:t>M</a:t>
            </a:r>
            <a:endParaRPr lang="en-GB" b="1" dirty="0"/>
          </a:p>
        </p:txBody>
      </p:sp>
      <p:sp>
        <p:nvSpPr>
          <p:cNvPr id="20" name="Rounded Rectangle 19"/>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3864"/>
                                        </p:tgtEl>
                                        <p:attrNameLst>
                                          <p:attrName>style.visibility</p:attrName>
                                        </p:attrNameLst>
                                      </p:cBhvr>
                                      <p:to>
                                        <p:strVal val="visible"/>
                                      </p:to>
                                    </p:set>
                                    <p:animEffect transition="in" filter="dissolve">
                                      <p:cBhvr>
                                        <p:cTn id="7" dur="500"/>
                                        <p:tgtEl>
                                          <p:spTgt spid="633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3865"/>
                                        </p:tgtEl>
                                        <p:attrNameLst>
                                          <p:attrName>style.visibility</p:attrName>
                                        </p:attrNameLst>
                                      </p:cBhvr>
                                      <p:to>
                                        <p:strVal val="visible"/>
                                      </p:to>
                                    </p:set>
                                    <p:animEffect transition="in" filter="dissolve">
                                      <p:cBhvr>
                                        <p:cTn id="12" dur="500"/>
                                        <p:tgtEl>
                                          <p:spTgt spid="6338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3866"/>
                                        </p:tgtEl>
                                        <p:attrNameLst>
                                          <p:attrName>style.visibility</p:attrName>
                                        </p:attrNameLst>
                                      </p:cBhvr>
                                      <p:to>
                                        <p:strVal val="visible"/>
                                      </p:to>
                                    </p:set>
                                    <p:animEffect transition="in" filter="dissolve">
                                      <p:cBhvr>
                                        <p:cTn id="17" dur="500"/>
                                        <p:tgtEl>
                                          <p:spTgt spid="6338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3867"/>
                                        </p:tgtEl>
                                        <p:attrNameLst>
                                          <p:attrName>style.visibility</p:attrName>
                                        </p:attrNameLst>
                                      </p:cBhvr>
                                      <p:to>
                                        <p:strVal val="visible"/>
                                      </p:to>
                                    </p:set>
                                    <p:animEffect transition="in" filter="dissolve">
                                      <p:cBhvr>
                                        <p:cTn id="22" dur="500"/>
                                        <p:tgtEl>
                                          <p:spTgt spid="6338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3868"/>
                                        </p:tgtEl>
                                        <p:attrNameLst>
                                          <p:attrName>style.visibility</p:attrName>
                                        </p:attrNameLst>
                                      </p:cBhvr>
                                      <p:to>
                                        <p:strVal val="visible"/>
                                      </p:to>
                                    </p:set>
                                    <p:animEffect transition="in" filter="dissolve">
                                      <p:cBhvr>
                                        <p:cTn id="27" dur="500"/>
                                        <p:tgtEl>
                                          <p:spTgt spid="6338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3869"/>
                                        </p:tgtEl>
                                        <p:attrNameLst>
                                          <p:attrName>style.visibility</p:attrName>
                                        </p:attrNameLst>
                                      </p:cBhvr>
                                      <p:to>
                                        <p:strVal val="visible"/>
                                      </p:to>
                                    </p:set>
                                    <p:animEffect transition="in" filter="dissolve">
                                      <p:cBhvr>
                                        <p:cTn id="32" dur="500"/>
                                        <p:tgtEl>
                                          <p:spTgt spid="6338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33870"/>
                                        </p:tgtEl>
                                        <p:attrNameLst>
                                          <p:attrName>style.visibility</p:attrName>
                                        </p:attrNameLst>
                                      </p:cBhvr>
                                      <p:to>
                                        <p:strVal val="visible"/>
                                      </p:to>
                                    </p:set>
                                    <p:animEffect transition="in" filter="wipe(left)">
                                      <p:cBhvr>
                                        <p:cTn id="37" dur="500"/>
                                        <p:tgtEl>
                                          <p:spTgt spid="633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4" grpId="0" autoUpdateAnimBg="0"/>
      <p:bldP spid="633865" grpId="0" autoUpdateAnimBg="0"/>
      <p:bldP spid="633866" grpId="0" autoUpdateAnimBg="0"/>
      <p:bldP spid="633867" grpId="0" autoUpdateAnimBg="0"/>
      <p:bldP spid="633868" grpId="0" autoUpdateAnimBg="0"/>
      <p:bldP spid="633869"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254980"/>
            <a:ext cx="7801233" cy="553998"/>
          </a:xfrm>
          <a:prstGeom prst="rect">
            <a:avLst/>
          </a:prstGeom>
        </p:spPr>
        <p:txBody>
          <a:bodyPr wrap="square">
            <a:spAutoFit/>
          </a:bodyPr>
          <a:lstStyle/>
          <a:p>
            <a:r>
              <a:rPr lang="en-US" sz="3000" b="1" i="1" dirty="0">
                <a:latin typeface="StoneSerif"/>
              </a:rPr>
              <a:t>Activity, resource</a:t>
            </a:r>
            <a:r>
              <a:rPr lang="tr-TR" sz="3000" b="1" i="1" dirty="0">
                <a:latin typeface="StoneSerif"/>
              </a:rPr>
              <a:t> </a:t>
            </a:r>
            <a:r>
              <a:rPr lang="en-US" sz="3000" b="1" i="1" dirty="0">
                <a:latin typeface="StoneSerif"/>
              </a:rPr>
              <a:t>and cost </a:t>
            </a:r>
            <a:r>
              <a:rPr lang="en-US" sz="3000" b="1" i="1" dirty="0" smtClean="0">
                <a:latin typeface="StoneSerif"/>
              </a:rPr>
              <a:t>schedules</a:t>
            </a:r>
            <a:endParaRPr lang="en-GB" sz="3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1486787"/>
            <a:ext cx="11694807" cy="3477875"/>
          </a:xfrm>
          <a:prstGeom prst="rect">
            <a:avLst/>
          </a:prstGeom>
        </p:spPr>
        <p:txBody>
          <a:bodyPr wrap="square">
            <a:spAutoFit/>
          </a:bodyPr>
          <a:lstStyle/>
          <a:p>
            <a:pPr marL="342900" indent="-342900" algn="just">
              <a:buFont typeface="Arial" panose="020B0604020202020204" pitchFamily="34" charset="0"/>
              <a:buChar char="•"/>
            </a:pPr>
            <a:r>
              <a:rPr lang="en-US" sz="2200" b="1" dirty="0"/>
              <a:t>Activity </a:t>
            </a:r>
            <a:r>
              <a:rPr lang="tr-TR" sz="2200" b="1" dirty="0" smtClean="0"/>
              <a:t>Schedule</a:t>
            </a:r>
            <a:r>
              <a:rPr lang="en-US" sz="2200" b="1" dirty="0" smtClean="0"/>
              <a:t>:</a:t>
            </a:r>
            <a:r>
              <a:rPr lang="en-US" sz="2200" dirty="0" smtClean="0"/>
              <a:t> </a:t>
            </a:r>
            <a:r>
              <a:rPr lang="en-US" sz="2200" dirty="0"/>
              <a:t>The aim of the project is to plan the works (activities) to be done in order to ensure the determined transformation. It will help to shape the human, technical and other resources that will be necessary for the continuation of the project and to clarify the project budget accordingly.</a:t>
            </a:r>
            <a:endParaRPr lang="tr-TR" sz="2200" dirty="0"/>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en-US" sz="2200" b="1" dirty="0"/>
              <a:t>Activity-Time </a:t>
            </a:r>
            <a:r>
              <a:rPr lang="tr-TR" sz="2200" b="1" dirty="0" smtClean="0"/>
              <a:t>Schedule</a:t>
            </a:r>
            <a:r>
              <a:rPr lang="en-US" sz="2200" dirty="0"/>
              <a:t>:</a:t>
            </a:r>
            <a:r>
              <a:rPr lang="en-US" sz="2200" dirty="0" smtClean="0"/>
              <a:t> </a:t>
            </a:r>
            <a:r>
              <a:rPr lang="en-US" sz="2200" dirty="0"/>
              <a:t>is the planning to see the completion periods of the designed activities, which activities should be performed before, together or after, and by whom.</a:t>
            </a:r>
            <a:r>
              <a:rPr lang="tr-TR" sz="2200" dirty="0"/>
              <a:t> </a:t>
            </a:r>
            <a:r>
              <a:rPr lang="en-US" sz="2200" dirty="0"/>
              <a:t>After determining the results to be achieved and the activities that will ensure the achievement of these results, the decision on when, how long and by whom these activities will be performed is placed in the following table.</a:t>
            </a:r>
          </a:p>
        </p:txBody>
      </p:sp>
      <p:pic>
        <p:nvPicPr>
          <p:cNvPr id="5" name="Picture 2" descr="Related image">
            <a:extLst>
              <a:ext uri="{FF2B5EF4-FFF2-40B4-BE49-F238E27FC236}">
                <a16:creationId xmlns:a16="http://schemas.microsoft.com/office/drawing/2014/main" id="{CB2FCB78-BB14-4BD6-B207-D35B1E227ED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934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6">
            <a:extLst>
              <a:ext uri="{FF2B5EF4-FFF2-40B4-BE49-F238E27FC236}">
                <a16:creationId xmlns:a16="http://schemas.microsoft.com/office/drawing/2014/main" id="{6DCAC0F6-36A0-4D18-A18E-A962D420AE9F}"/>
              </a:ext>
            </a:extLst>
          </p:cNvPr>
          <p:cNvSpPr>
            <a:spLocks noGrp="1"/>
          </p:cNvSpPr>
          <p:nvPr>
            <p:ph type="title"/>
          </p:nvPr>
        </p:nvSpPr>
        <p:spPr>
          <a:xfrm>
            <a:off x="838200" y="773991"/>
            <a:ext cx="10515600" cy="507831"/>
          </a:xfrm>
          <a:prstGeom prst="rect">
            <a:avLst/>
          </a:prstGeom>
        </p:spPr>
        <p:txBody>
          <a:bodyPr wrap="square">
            <a:spAutoFit/>
          </a:bodyPr>
          <a:lstStyle/>
          <a:p>
            <a:r>
              <a:rPr lang="tr-TR" sz="3000" b="1" i="1" dirty="0">
                <a:latin typeface="StoneSerif"/>
              </a:rPr>
              <a:t>Logical Framework </a:t>
            </a:r>
            <a:r>
              <a:rPr lang="tr-TR" sz="3000" b="1" i="1" dirty="0" smtClean="0">
                <a:latin typeface="StoneSerif"/>
              </a:rPr>
              <a:t>Matrix</a:t>
            </a:r>
            <a:r>
              <a:rPr lang="en-US" sz="3000" b="1" i="1" dirty="0" smtClean="0">
                <a:latin typeface="StoneSerif"/>
              </a:rPr>
              <a:t> – </a:t>
            </a:r>
            <a:r>
              <a:rPr lang="en-US" sz="3000" b="1" i="1" dirty="0" smtClean="0">
                <a:latin typeface="StoneSerif"/>
              </a:rPr>
              <a:t>GOOD vs BAD</a:t>
            </a:r>
            <a:endParaRPr lang="en-GB" sz="3000" b="1" i="1" dirty="0"/>
          </a:p>
        </p:txBody>
      </p:sp>
      <p:pic>
        <p:nvPicPr>
          <p:cNvPr id="5" name="Picture 4"/>
          <p:cNvPicPr>
            <a:picLocks noChangeAspect="1"/>
          </p:cNvPicPr>
          <p:nvPr/>
        </p:nvPicPr>
        <p:blipFill>
          <a:blip r:embed="rId2"/>
          <a:stretch>
            <a:fillRect/>
          </a:stretch>
        </p:blipFill>
        <p:spPr>
          <a:xfrm>
            <a:off x="555457" y="1285624"/>
            <a:ext cx="11056308" cy="5436018"/>
          </a:xfrm>
          <a:prstGeom prst="rect">
            <a:avLst/>
          </a:prstGeom>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1666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Framework Approach - why?</a:t>
            </a:r>
            <a:endParaRPr lang="en-US" dirty="0"/>
          </a:p>
        </p:txBody>
      </p:sp>
      <p:pic>
        <p:nvPicPr>
          <p:cNvPr id="4" name="Picture 3"/>
          <p:cNvPicPr>
            <a:picLocks noChangeAspect="1"/>
          </p:cNvPicPr>
          <p:nvPr/>
        </p:nvPicPr>
        <p:blipFill>
          <a:blip r:embed="rId2"/>
          <a:stretch>
            <a:fillRect/>
          </a:stretch>
        </p:blipFill>
        <p:spPr>
          <a:xfrm>
            <a:off x="357187" y="1466850"/>
            <a:ext cx="11477625" cy="5391150"/>
          </a:xfrm>
          <a:prstGeom prst="rect">
            <a:avLst/>
          </a:prstGeom>
        </p:spPr>
      </p:pic>
      <p:sp>
        <p:nvSpPr>
          <p:cNvPr id="6" name="Rounded Rectangle 5"/>
          <p:cNvSpPr/>
          <p:nvPr/>
        </p:nvSpPr>
        <p:spPr>
          <a:xfrm>
            <a:off x="144380" y="6422297"/>
            <a:ext cx="368969" cy="363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27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5A25EC2-56B1-4D0E-9D88-CAD6F159D270}"/>
              </a:ext>
            </a:extLst>
          </p:cNvPr>
          <p:cNvSpPr/>
          <p:nvPr/>
        </p:nvSpPr>
        <p:spPr>
          <a:xfrm>
            <a:off x="162896" y="254980"/>
            <a:ext cx="10827382" cy="553998"/>
          </a:xfrm>
          <a:prstGeom prst="rect">
            <a:avLst/>
          </a:prstGeom>
          <a:solidFill>
            <a:schemeClr val="accent1">
              <a:lumMod val="40000"/>
              <a:lumOff val="60000"/>
            </a:schemeClr>
          </a:solidFill>
        </p:spPr>
        <p:txBody>
          <a:bodyPr wrap="square">
            <a:spAutoFit/>
          </a:bodyPr>
          <a:lstStyle/>
          <a:p>
            <a:r>
              <a:rPr lang="tr-TR" sz="3000" b="1" i="1" dirty="0">
                <a:latin typeface="StoneSerif"/>
              </a:rPr>
              <a:t>Logical Framework </a:t>
            </a:r>
            <a:r>
              <a:rPr lang="tr-TR" sz="3000" b="1" i="1" dirty="0" smtClean="0">
                <a:latin typeface="StoneSerif"/>
              </a:rPr>
              <a:t>Matrix </a:t>
            </a:r>
            <a:r>
              <a:rPr lang="en-US" sz="3000" b="1" i="1" dirty="0" smtClean="0">
                <a:latin typeface="StoneSerif"/>
              </a:rPr>
              <a:t>– specific objectives</a:t>
            </a:r>
            <a:endParaRPr lang="en-GB" sz="3000" b="1" i="1" dirty="0"/>
          </a:p>
        </p:txBody>
      </p:sp>
      <p:pic>
        <p:nvPicPr>
          <p:cNvPr id="10" name="Picture 2" descr="Related image">
            <a:extLst>
              <a:ext uri="{FF2B5EF4-FFF2-40B4-BE49-F238E27FC236}">
                <a16:creationId xmlns:a16="http://schemas.microsoft.com/office/drawing/2014/main" id="{5B418BDD-5B1B-4654-9181-31143E47C1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15656434"/>
              </p:ext>
            </p:extLst>
          </p:nvPr>
        </p:nvGraphicFramePr>
        <p:xfrm>
          <a:off x="0" y="808978"/>
          <a:ext cx="10990277" cy="5779819"/>
        </p:xfrm>
        <a:graphic>
          <a:graphicData uri="http://schemas.openxmlformats.org/drawingml/2006/table">
            <a:tbl>
              <a:tblPr firstRow="1" firstCol="1" bandRow="1">
                <a:tableStyleId>{5C22544A-7EE6-4342-B048-85BDC9FD1C3A}</a:tableStyleId>
              </a:tblPr>
              <a:tblGrid>
                <a:gridCol w="1245870">
                  <a:extLst>
                    <a:ext uri="{9D8B030D-6E8A-4147-A177-3AD203B41FA5}">
                      <a16:colId xmlns:a16="http://schemas.microsoft.com/office/drawing/2014/main" val="20000"/>
                    </a:ext>
                  </a:extLst>
                </a:gridCol>
                <a:gridCol w="2434590">
                  <a:extLst>
                    <a:ext uri="{9D8B030D-6E8A-4147-A177-3AD203B41FA5}">
                      <a16:colId xmlns:a16="http://schemas.microsoft.com/office/drawing/2014/main" val="20001"/>
                    </a:ext>
                  </a:extLst>
                </a:gridCol>
                <a:gridCol w="2891790">
                  <a:extLst>
                    <a:ext uri="{9D8B030D-6E8A-4147-A177-3AD203B41FA5}">
                      <a16:colId xmlns:a16="http://schemas.microsoft.com/office/drawing/2014/main" val="20002"/>
                    </a:ext>
                  </a:extLst>
                </a:gridCol>
                <a:gridCol w="2731770">
                  <a:extLst>
                    <a:ext uri="{9D8B030D-6E8A-4147-A177-3AD203B41FA5}">
                      <a16:colId xmlns:a16="http://schemas.microsoft.com/office/drawing/2014/main" val="20003"/>
                    </a:ext>
                  </a:extLst>
                </a:gridCol>
                <a:gridCol w="1686257">
                  <a:extLst>
                    <a:ext uri="{9D8B030D-6E8A-4147-A177-3AD203B41FA5}">
                      <a16:colId xmlns:a16="http://schemas.microsoft.com/office/drawing/2014/main" val="20004"/>
                    </a:ext>
                  </a:extLst>
                </a:gridCol>
              </a:tblGrid>
              <a:tr h="788125">
                <a:tc>
                  <a:txBody>
                    <a:bodyPr/>
                    <a:lstStyle/>
                    <a:p>
                      <a:pPr marL="0" marR="0" algn="ctr">
                        <a:lnSpc>
                          <a:spcPct val="120000"/>
                        </a:lnSpc>
                        <a:spcBef>
                          <a:spcPts val="600"/>
                        </a:spcBef>
                        <a:spcAft>
                          <a:spcPts val="0"/>
                        </a:spcAft>
                      </a:pPr>
                      <a:r>
                        <a:rPr lang="en-GB" sz="2200" dirty="0">
                          <a:effectLst/>
                        </a:rPr>
                        <a:t> </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a:effectLst/>
                        </a:rPr>
                        <a:t>Intervention Logic</a:t>
                      </a:r>
                      <a:endParaRPr lang="en-US" sz="220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a:effectLst/>
                        </a:rPr>
                        <a:t>Objectively Verifiable Indicators</a:t>
                      </a:r>
                      <a:endParaRPr lang="en-US" sz="220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dirty="0">
                          <a:effectLst/>
                        </a:rPr>
                        <a:t>Sources of Verification</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US" sz="2200" dirty="0" smtClean="0">
                          <a:effectLst/>
                          <a:latin typeface="Calibri"/>
                          <a:ea typeface="Times New Roman"/>
                          <a:cs typeface="Times New Roman"/>
                        </a:rPr>
                        <a:t>Assumptions</a:t>
                      </a:r>
                      <a:endParaRPr lang="en-US" sz="22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4975147">
                <a:tc>
                  <a:txBody>
                    <a:bodyPr/>
                    <a:lstStyle/>
                    <a:p>
                      <a:pPr marL="0" marR="0" algn="just">
                        <a:lnSpc>
                          <a:spcPct val="120000"/>
                        </a:lnSpc>
                        <a:spcBef>
                          <a:spcPts val="600"/>
                        </a:spcBef>
                        <a:spcAft>
                          <a:spcPts val="0"/>
                        </a:spcAft>
                      </a:pPr>
                      <a:r>
                        <a:rPr lang="en-GB" sz="2200" dirty="0" smtClean="0">
                          <a:effectLst/>
                        </a:rPr>
                        <a:t>Specific Objective</a:t>
                      </a:r>
                      <a:endParaRPr lang="en-US" sz="2200" dirty="0">
                        <a:effectLst/>
                        <a:latin typeface="Calibri"/>
                        <a:ea typeface="Times New Roman"/>
                        <a:cs typeface="Times New Roman"/>
                      </a:endParaRPr>
                    </a:p>
                  </a:txBody>
                  <a:tcPr marL="68580" marR="68580" marT="0" marB="0" anchor="ctr"/>
                </a:tc>
                <a:tc>
                  <a:txBody>
                    <a:bodyPr/>
                    <a:lstStyle/>
                    <a:p>
                      <a:pPr marL="0" marR="0" algn="just">
                        <a:lnSpc>
                          <a:spcPct val="120000"/>
                        </a:lnSpc>
                        <a:spcBef>
                          <a:spcPts val="600"/>
                        </a:spcBef>
                        <a:spcAft>
                          <a:spcPts val="0"/>
                        </a:spcAft>
                      </a:pPr>
                      <a:r>
                        <a:rPr lang="en-US" sz="2200" dirty="0" smtClean="0">
                          <a:effectLst/>
                        </a:rPr>
                        <a:t>Provision of new support services to innovative resident SMEs and an increase both in the number of high-tech start-ups and investment readiness of the SMEs, </a:t>
                      </a:r>
                      <a:endParaRPr lang="en-US" sz="2200" dirty="0">
                        <a:effectLst/>
                        <a:latin typeface="Calibri"/>
                        <a:ea typeface="Times New Roman"/>
                        <a:cs typeface="Times New Roman"/>
                      </a:endParaRPr>
                    </a:p>
                  </a:txBody>
                  <a:tcPr marL="68580" marR="68580" marT="0" marB="0" anchor="ct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2200" dirty="0" smtClean="0">
                          <a:effectLst/>
                          <a:latin typeface="Calibri"/>
                          <a:ea typeface="Times New Roman"/>
                          <a:cs typeface="Times New Roman"/>
                        </a:rPr>
                        <a:t>20 training programmes provided</a:t>
                      </a:r>
                      <a:endParaRPr lang="en-US" sz="2200" dirty="0" smtClean="0">
                        <a:effectLst/>
                        <a:latin typeface="Calibri"/>
                        <a:ea typeface="Times New Roman"/>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2200" dirty="0" smtClean="0">
                          <a:effectLst/>
                          <a:latin typeface="Calibri"/>
                          <a:ea typeface="Times New Roman"/>
                          <a:cs typeface="Times New Roman"/>
                        </a:rPr>
                        <a:t>40 </a:t>
                      </a:r>
                      <a:r>
                        <a:rPr lang="en-GB" sz="2200" dirty="0">
                          <a:effectLst/>
                          <a:latin typeface="Calibri"/>
                          <a:ea typeface="Times New Roman"/>
                          <a:cs typeface="Times New Roman"/>
                        </a:rPr>
                        <a:t>beneficiary employees receiving </a:t>
                      </a:r>
                      <a:r>
                        <a:rPr lang="en-GB" sz="2200" dirty="0" smtClean="0">
                          <a:effectLst/>
                          <a:latin typeface="Calibri"/>
                          <a:ea typeface="Times New Roman"/>
                          <a:cs typeface="Times New Roman"/>
                        </a:rPr>
                        <a:t>training</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2200" dirty="0" smtClean="0">
                          <a:effectLst/>
                          <a:latin typeface="Calibri"/>
                          <a:ea typeface="Times New Roman"/>
                          <a:cs typeface="Times New Roman"/>
                        </a:rPr>
                        <a:t>10 </a:t>
                      </a:r>
                      <a:r>
                        <a:rPr lang="en-GB" sz="2200" dirty="0">
                          <a:effectLst/>
                          <a:latin typeface="Calibri"/>
                          <a:ea typeface="Times New Roman"/>
                          <a:cs typeface="Times New Roman"/>
                        </a:rPr>
                        <a:t>new services offered to </a:t>
                      </a:r>
                      <a:r>
                        <a:rPr lang="en-GB" sz="2200" dirty="0" smtClean="0">
                          <a:effectLst/>
                          <a:latin typeface="Calibri"/>
                          <a:ea typeface="Times New Roman"/>
                          <a:cs typeface="Times New Roman"/>
                        </a:rPr>
                        <a:t>SMEs</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2200" dirty="0" smtClean="0">
                          <a:effectLst/>
                          <a:latin typeface="Calibri"/>
                          <a:ea typeface="Times New Roman"/>
                          <a:cs typeface="Times New Roman"/>
                        </a:rPr>
                        <a:t>Increase </a:t>
                      </a:r>
                      <a:r>
                        <a:rPr lang="en-GB" sz="2200" dirty="0">
                          <a:effectLst/>
                          <a:latin typeface="Calibri"/>
                          <a:ea typeface="Times New Roman"/>
                          <a:cs typeface="Times New Roman"/>
                        </a:rPr>
                        <a:t>in no. of SME employees for 30 </a:t>
                      </a:r>
                      <a:r>
                        <a:rPr lang="en-GB" sz="2200" dirty="0" smtClean="0">
                          <a:effectLst/>
                          <a:latin typeface="Calibri"/>
                          <a:ea typeface="Times New Roman"/>
                          <a:cs typeface="Times New Roman"/>
                        </a:rPr>
                        <a:t>employees</a:t>
                      </a:r>
                    </a:p>
                    <a:p>
                      <a:pPr marL="342900" marR="0" lvl="0" indent="-342900" algn="l">
                        <a:lnSpc>
                          <a:spcPct val="115000"/>
                        </a:lnSpc>
                        <a:spcBef>
                          <a:spcPts val="0"/>
                        </a:spcBef>
                        <a:spcAft>
                          <a:spcPts val="0"/>
                        </a:spcAft>
                        <a:buSzPts val="900"/>
                        <a:buFont typeface="Arial" pitchFamily="34" charset="0"/>
                        <a:buChar char="•"/>
                      </a:pPr>
                      <a:endParaRPr lang="en-US" sz="2200" dirty="0">
                        <a:effectLst/>
                        <a:latin typeface="Calibri"/>
                        <a:ea typeface="Times New Roman"/>
                        <a:cs typeface="Times New Roman"/>
                      </a:endParaRPr>
                    </a:p>
                  </a:txBody>
                  <a:tcPr marL="114300" marR="114300" marT="0" marB="0"/>
                </a:tc>
                <a:tc>
                  <a:txBody>
                    <a:bodyPr/>
                    <a:lstStyle/>
                    <a:p>
                      <a:pPr marL="342900" marR="0" lvl="0" indent="-342900" algn="l">
                        <a:lnSpc>
                          <a:spcPct val="115000"/>
                        </a:lnSpc>
                        <a:spcBef>
                          <a:spcPts val="0"/>
                        </a:spcBef>
                        <a:spcAft>
                          <a:spcPts val="0"/>
                        </a:spcAft>
                        <a:buFont typeface="Symbol"/>
                        <a:buChar char=""/>
                      </a:pPr>
                      <a:r>
                        <a:rPr lang="en-GB" sz="2200" dirty="0" smtClean="0">
                          <a:effectLst/>
                          <a:latin typeface="Calibri"/>
                          <a:ea typeface="Times New Roman"/>
                          <a:cs typeface="Arial"/>
                        </a:rPr>
                        <a:t>The </a:t>
                      </a:r>
                      <a:r>
                        <a:rPr lang="en-GB" sz="2200" dirty="0">
                          <a:effectLst/>
                          <a:latin typeface="Calibri"/>
                          <a:ea typeface="Times New Roman"/>
                          <a:cs typeface="Arial"/>
                        </a:rPr>
                        <a:t>SME Policy Index and SBA Fact Sheets;</a:t>
                      </a:r>
                      <a:endParaRPr lang="en-US" sz="2200" dirty="0">
                        <a:effectLst/>
                        <a:latin typeface="Calibri"/>
                        <a:ea typeface="Times New Roman"/>
                        <a:cs typeface="Times New Roman"/>
                      </a:endParaRPr>
                    </a:p>
                    <a:p>
                      <a:pPr marL="342900" marR="0" lvl="0" indent="-342900" algn="l">
                        <a:lnSpc>
                          <a:spcPct val="115000"/>
                        </a:lnSpc>
                        <a:spcBef>
                          <a:spcPts val="0"/>
                        </a:spcBef>
                        <a:spcAft>
                          <a:spcPts val="0"/>
                        </a:spcAft>
                        <a:buFont typeface="Symbol"/>
                        <a:buChar char=""/>
                      </a:pPr>
                      <a:r>
                        <a:rPr lang="en-GB" sz="2200" dirty="0">
                          <a:effectLst/>
                          <a:latin typeface="Calibri"/>
                          <a:ea typeface="Times New Roman"/>
                          <a:cs typeface="Arial"/>
                        </a:rPr>
                        <a:t>EIB Reports;</a:t>
                      </a:r>
                      <a:endParaRPr lang="en-US" sz="2200" dirty="0">
                        <a:effectLst/>
                        <a:latin typeface="Calibri"/>
                        <a:ea typeface="Times New Roman"/>
                        <a:cs typeface="Times New Roman"/>
                      </a:endParaRPr>
                    </a:p>
                    <a:p>
                      <a:pPr marL="342900" marR="0" lvl="0" indent="-342900" algn="l">
                        <a:lnSpc>
                          <a:spcPct val="115000"/>
                        </a:lnSpc>
                        <a:spcBef>
                          <a:spcPts val="0"/>
                        </a:spcBef>
                        <a:spcAft>
                          <a:spcPts val="0"/>
                        </a:spcAft>
                        <a:buFont typeface="Symbol"/>
                        <a:buChar char=""/>
                      </a:pPr>
                      <a:r>
                        <a:rPr lang="en-GB" sz="2200" dirty="0">
                          <a:effectLst/>
                          <a:latin typeface="Calibri"/>
                          <a:ea typeface="Times New Roman"/>
                          <a:cs typeface="Arial"/>
                        </a:rPr>
                        <a:t>Beneficiary annual reports;</a:t>
                      </a:r>
                      <a:endParaRPr lang="en-US" sz="2200" dirty="0">
                        <a:effectLst/>
                        <a:latin typeface="Calibri"/>
                        <a:ea typeface="Times New Roman"/>
                        <a:cs typeface="Times New Roman"/>
                      </a:endParaRPr>
                    </a:p>
                    <a:p>
                      <a:pPr marL="342900" marR="0" lvl="0" indent="-342900" algn="l">
                        <a:lnSpc>
                          <a:spcPct val="120000"/>
                        </a:lnSpc>
                        <a:spcBef>
                          <a:spcPts val="0"/>
                        </a:spcBef>
                        <a:spcAft>
                          <a:spcPts val="0"/>
                        </a:spcAft>
                        <a:buFont typeface="Symbol"/>
                        <a:buChar char=""/>
                      </a:pPr>
                      <a:r>
                        <a:rPr lang="en-US" sz="2200" dirty="0" smtClean="0">
                          <a:effectLst/>
                          <a:latin typeface="Calibri"/>
                          <a:ea typeface="Times New Roman"/>
                          <a:cs typeface="Arial"/>
                        </a:rPr>
                        <a:t>Project Reports</a:t>
                      </a:r>
                      <a:endParaRPr lang="en-US" sz="2200" dirty="0">
                        <a:effectLst/>
                        <a:latin typeface="Calibri"/>
                        <a:ea typeface="Times New Roman"/>
                        <a:cs typeface="Times New Roman"/>
                      </a:endParaRPr>
                    </a:p>
                  </a:txBody>
                  <a:tcPr marL="114300" marR="114300" marT="0" marB="0"/>
                </a:tc>
                <a:tc>
                  <a:txBody>
                    <a:bodyPr/>
                    <a:lstStyle/>
                    <a:p>
                      <a:pPr marL="342900" marR="0" lvl="0" indent="-342900" algn="l">
                        <a:lnSpc>
                          <a:spcPct val="120000"/>
                        </a:lnSpc>
                        <a:spcBef>
                          <a:spcPts val="0"/>
                        </a:spcBef>
                        <a:spcAft>
                          <a:spcPts val="0"/>
                        </a:spcAft>
                        <a:buFont typeface="Symbol"/>
                        <a:buChar char=""/>
                      </a:pPr>
                      <a:endParaRPr lang="en-US" sz="2200" dirty="0">
                        <a:effectLst/>
                        <a:latin typeface="Calibri"/>
                        <a:ea typeface="Times New Roman"/>
                        <a:cs typeface="Times New Roman"/>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21749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5A25EC2-56B1-4D0E-9D88-CAD6F159D270}"/>
              </a:ext>
            </a:extLst>
          </p:cNvPr>
          <p:cNvSpPr/>
          <p:nvPr/>
        </p:nvSpPr>
        <p:spPr>
          <a:xfrm>
            <a:off x="162896" y="254980"/>
            <a:ext cx="10827382" cy="553998"/>
          </a:xfrm>
          <a:prstGeom prst="rect">
            <a:avLst/>
          </a:prstGeom>
          <a:solidFill>
            <a:schemeClr val="accent1">
              <a:lumMod val="40000"/>
              <a:lumOff val="60000"/>
            </a:schemeClr>
          </a:solidFill>
        </p:spPr>
        <p:txBody>
          <a:bodyPr wrap="square">
            <a:spAutoFit/>
          </a:bodyPr>
          <a:lstStyle/>
          <a:p>
            <a:r>
              <a:rPr lang="tr-TR" sz="3000" b="1" i="1" dirty="0">
                <a:latin typeface="StoneSerif"/>
              </a:rPr>
              <a:t>Logical Framework </a:t>
            </a:r>
            <a:r>
              <a:rPr lang="tr-TR" sz="3000" b="1" i="1" dirty="0" smtClean="0">
                <a:latin typeface="StoneSerif"/>
              </a:rPr>
              <a:t>Matrix </a:t>
            </a:r>
            <a:r>
              <a:rPr lang="en-US" sz="3000" b="1" i="1" dirty="0" smtClean="0">
                <a:latin typeface="StoneSerif"/>
              </a:rPr>
              <a:t>– Activities</a:t>
            </a:r>
            <a:endParaRPr lang="en-GB" sz="3000" b="1" i="1" dirty="0"/>
          </a:p>
        </p:txBody>
      </p:sp>
      <p:pic>
        <p:nvPicPr>
          <p:cNvPr id="10" name="Picture 2" descr="Related image">
            <a:extLst>
              <a:ext uri="{FF2B5EF4-FFF2-40B4-BE49-F238E27FC236}">
                <a16:creationId xmlns:a16="http://schemas.microsoft.com/office/drawing/2014/main" id="{5B418BDD-5B1B-4654-9181-31143E47C15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335744852"/>
              </p:ext>
            </p:extLst>
          </p:nvPr>
        </p:nvGraphicFramePr>
        <p:xfrm>
          <a:off x="0" y="808978"/>
          <a:ext cx="10990278" cy="5763272"/>
        </p:xfrm>
        <a:graphic>
          <a:graphicData uri="http://schemas.openxmlformats.org/drawingml/2006/table">
            <a:tbl>
              <a:tblPr firstRow="1" firstCol="1" bandRow="1">
                <a:tableStyleId>{5C22544A-7EE6-4342-B048-85BDC9FD1C3A}</a:tableStyleId>
              </a:tblPr>
              <a:tblGrid>
                <a:gridCol w="1331705">
                  <a:extLst>
                    <a:ext uri="{9D8B030D-6E8A-4147-A177-3AD203B41FA5}">
                      <a16:colId xmlns:a16="http://schemas.microsoft.com/office/drawing/2014/main" val="20000"/>
                    </a:ext>
                  </a:extLst>
                </a:gridCol>
                <a:gridCol w="258878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4440888">
                  <a:extLst>
                    <a:ext uri="{9D8B030D-6E8A-4147-A177-3AD203B41FA5}">
                      <a16:colId xmlns:a16="http://schemas.microsoft.com/office/drawing/2014/main" val="20003"/>
                    </a:ext>
                  </a:extLst>
                </a:gridCol>
              </a:tblGrid>
              <a:tr h="788125">
                <a:tc>
                  <a:txBody>
                    <a:bodyPr/>
                    <a:lstStyle/>
                    <a:p>
                      <a:pPr marL="0" marR="0" algn="ctr">
                        <a:lnSpc>
                          <a:spcPct val="120000"/>
                        </a:lnSpc>
                        <a:spcBef>
                          <a:spcPts val="600"/>
                        </a:spcBef>
                        <a:spcAft>
                          <a:spcPts val="0"/>
                        </a:spcAft>
                      </a:pPr>
                      <a:r>
                        <a:rPr lang="en-GB" sz="2200" dirty="0">
                          <a:effectLst/>
                        </a:rPr>
                        <a:t> </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a:effectLst/>
                        </a:rPr>
                        <a:t>Intervention Logic</a:t>
                      </a:r>
                      <a:endParaRPr lang="en-US" sz="220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dirty="0" smtClean="0">
                          <a:effectLst/>
                        </a:rPr>
                        <a:t>Means</a:t>
                      </a:r>
                      <a:endParaRPr lang="en-US" sz="2200" dirty="0">
                        <a:effectLst/>
                        <a:latin typeface="Calibri"/>
                        <a:ea typeface="Times New Roman"/>
                        <a:cs typeface="Times New Roman"/>
                      </a:endParaRPr>
                    </a:p>
                  </a:txBody>
                  <a:tcPr marL="68580" marR="68580" marT="0" marB="0" anchor="ctr"/>
                </a:tc>
                <a:tc>
                  <a:txBody>
                    <a:bodyPr/>
                    <a:lstStyle/>
                    <a:p>
                      <a:pPr marL="0" marR="0" algn="ctr">
                        <a:lnSpc>
                          <a:spcPct val="120000"/>
                        </a:lnSpc>
                        <a:spcBef>
                          <a:spcPts val="600"/>
                        </a:spcBef>
                        <a:spcAft>
                          <a:spcPts val="0"/>
                        </a:spcAft>
                      </a:pPr>
                      <a:r>
                        <a:rPr lang="en-GB" sz="2200">
                          <a:effectLst/>
                        </a:rPr>
                        <a:t>Sources of Verification</a:t>
                      </a:r>
                      <a:endParaRPr lang="en-US" sz="22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4975147">
                <a:tc>
                  <a:txBody>
                    <a:bodyPr/>
                    <a:lstStyle/>
                    <a:p>
                      <a:pPr marL="0" marR="0" algn="just">
                        <a:lnSpc>
                          <a:spcPct val="120000"/>
                        </a:lnSpc>
                        <a:spcBef>
                          <a:spcPts val="600"/>
                        </a:spcBef>
                        <a:spcAft>
                          <a:spcPts val="0"/>
                        </a:spcAft>
                      </a:pPr>
                      <a:r>
                        <a:rPr lang="en-GB" sz="2200" dirty="0" smtClean="0">
                          <a:effectLst/>
                        </a:rPr>
                        <a:t>Phase 1</a:t>
                      </a:r>
                      <a:endParaRPr lang="en-US" sz="2200" dirty="0">
                        <a:effectLst/>
                        <a:latin typeface="Calibri"/>
                        <a:ea typeface="Times New Roman"/>
                        <a:cs typeface="Times New Roman"/>
                      </a:endParaRPr>
                    </a:p>
                  </a:txBody>
                  <a:tcPr marL="68580" marR="68580" marT="0" marB="0" anchor="ctr"/>
                </a:tc>
                <a:tc>
                  <a:txBody>
                    <a:bodyPr/>
                    <a:lstStyle/>
                    <a:p>
                      <a:pPr marL="0" marR="0" algn="just">
                        <a:lnSpc>
                          <a:spcPct val="120000"/>
                        </a:lnSpc>
                        <a:spcBef>
                          <a:spcPts val="600"/>
                        </a:spcBef>
                        <a:spcAft>
                          <a:spcPts val="0"/>
                        </a:spcAft>
                      </a:pPr>
                      <a:r>
                        <a:rPr lang="en-US" sz="2200" dirty="0" smtClean="0">
                          <a:effectLst/>
                        </a:rPr>
                        <a:t>Task 3: Provide trainings and mentorship to beneficiary staff and resident entrepreneur</a:t>
                      </a:r>
                      <a:endParaRPr lang="en-US" sz="2200" dirty="0">
                        <a:effectLst/>
                        <a:latin typeface="Calibri"/>
                        <a:ea typeface="Times New Roman"/>
                        <a:cs typeface="Times New Roman"/>
                      </a:endParaRPr>
                    </a:p>
                  </a:txBody>
                  <a:tcPr marL="68580" marR="68580" marT="0" marB="0" anchor="ctr"/>
                </a:tc>
                <a:tc>
                  <a:txBody>
                    <a:bodyPr/>
                    <a:lstStyle/>
                    <a:p>
                      <a:pPr marL="0" marR="0" lvl="0" indent="0" algn="l">
                        <a:lnSpc>
                          <a:spcPct val="115000"/>
                        </a:lnSpc>
                        <a:spcBef>
                          <a:spcPts val="500"/>
                        </a:spcBef>
                        <a:spcAft>
                          <a:spcPts val="1000"/>
                        </a:spcAft>
                        <a:buFont typeface="Symbol"/>
                        <a:buNone/>
                      </a:pPr>
                      <a:endParaRPr lang="en-US" sz="2200" dirty="0">
                        <a:effectLst/>
                      </a:endParaRPr>
                    </a:p>
                  </a:txBody>
                  <a:tcPr marL="114300" marR="114300"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US" sz="2200" dirty="0" smtClean="0">
                          <a:effectLst/>
                          <a:latin typeface="+mn-lt"/>
                          <a:ea typeface="Times New Roman"/>
                          <a:cs typeface="Arial"/>
                        </a:rPr>
                        <a:t>Project Reports</a:t>
                      </a:r>
                      <a:endParaRPr lang="en-US" sz="2200" dirty="0" smtClean="0">
                        <a:effectLst/>
                        <a:latin typeface="+mn-lt"/>
                        <a:ea typeface="Times New Roman"/>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2200" dirty="0" smtClean="0">
                          <a:effectLst/>
                          <a:latin typeface="+mn-lt"/>
                          <a:ea typeface="Times New Roman"/>
                          <a:cs typeface="Arial"/>
                        </a:rPr>
                        <a:t>Beneficiary annual reports;</a:t>
                      </a:r>
                      <a:endParaRPr lang="en-US" sz="2200" dirty="0" smtClean="0">
                        <a:effectLst/>
                        <a:latin typeface="+mn-lt"/>
                        <a:ea typeface="Times New Roman"/>
                        <a:cs typeface="Times New Roman"/>
                      </a:endParaRPr>
                    </a:p>
                    <a:p>
                      <a:pPr marL="342900" marR="0" lvl="0" indent="-342900" algn="l">
                        <a:lnSpc>
                          <a:spcPct val="115000"/>
                        </a:lnSpc>
                        <a:spcBef>
                          <a:spcPts val="0"/>
                        </a:spcBef>
                        <a:spcAft>
                          <a:spcPts val="0"/>
                        </a:spcAft>
                        <a:buFont typeface="Symbol"/>
                        <a:buChar char=""/>
                      </a:pPr>
                      <a:r>
                        <a:rPr lang="en-GB" sz="2200" dirty="0" smtClean="0">
                          <a:effectLst/>
                          <a:latin typeface="Calibri"/>
                          <a:ea typeface="Times New Roman"/>
                          <a:cs typeface="Arial"/>
                        </a:rPr>
                        <a:t>EIB </a:t>
                      </a:r>
                      <a:r>
                        <a:rPr lang="en-GB" sz="2200" dirty="0">
                          <a:effectLst/>
                          <a:latin typeface="Calibri"/>
                          <a:ea typeface="Times New Roman"/>
                          <a:cs typeface="Arial"/>
                        </a:rPr>
                        <a:t>Reports</a:t>
                      </a:r>
                      <a:r>
                        <a:rPr lang="en-GB" sz="2200" dirty="0" smtClean="0">
                          <a:effectLst/>
                          <a:latin typeface="Calibri"/>
                          <a:ea typeface="Times New Roman"/>
                          <a:cs typeface="Arial"/>
                        </a:rPr>
                        <a:t>;</a:t>
                      </a:r>
                      <a:endParaRPr lang="en-US" sz="2200" dirty="0">
                        <a:effectLst/>
                        <a:latin typeface="Calibri"/>
                        <a:ea typeface="Times New Roman"/>
                        <a:cs typeface="Times New Roman"/>
                      </a:endParaRPr>
                    </a:p>
                  </a:txBody>
                  <a:tcPr marL="114300" marR="114300" marT="0" marB="0"/>
                </a:tc>
                <a:extLst>
                  <a:ext uri="{0D108BD9-81ED-4DB2-BD59-A6C34878D82A}">
                    <a16:rowId xmlns:a16="http://schemas.microsoft.com/office/drawing/2014/main" val="10001"/>
                  </a:ext>
                </a:extLst>
              </a:tr>
            </a:tbl>
          </a:graphicData>
        </a:graphic>
      </p:graphicFrame>
      <p:sp>
        <p:nvSpPr>
          <p:cNvPr id="5" name="TextBox 4"/>
          <p:cNvSpPr txBox="1"/>
          <p:nvPr/>
        </p:nvSpPr>
        <p:spPr>
          <a:xfrm rot="5400000">
            <a:off x="9959429" y="2880764"/>
            <a:ext cx="3126552" cy="461665"/>
          </a:xfrm>
          <a:prstGeom prst="rect">
            <a:avLst/>
          </a:prstGeom>
          <a:noFill/>
        </p:spPr>
        <p:txBody>
          <a:bodyPr wrap="square" rtlCol="0">
            <a:spAutoFit/>
          </a:bodyPr>
          <a:lstStyle/>
          <a:p>
            <a:r>
              <a:rPr lang="en-US" sz="2400" dirty="0" smtClean="0"/>
              <a:t>Assumptions</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4253091547"/>
              </p:ext>
            </p:extLst>
          </p:nvPr>
        </p:nvGraphicFramePr>
        <p:xfrm>
          <a:off x="4023360" y="2031999"/>
          <a:ext cx="2336110" cy="4290503"/>
        </p:xfrm>
        <a:graphic>
          <a:graphicData uri="http://schemas.openxmlformats.org/presentationml/2006/ole">
            <mc:AlternateContent xmlns:mc="http://schemas.openxmlformats.org/markup-compatibility/2006">
              <mc:Choice xmlns:v="urn:schemas-microsoft-com:vml" Requires="v">
                <p:oleObj spid="_x0000_s2081" name="Worksheet" r:id="rId5" imgW="1457375" imgH="2676614" progId="Excel.Sheet.12">
                  <p:embed/>
                </p:oleObj>
              </mc:Choice>
              <mc:Fallback>
                <p:oleObj name="Worksheet" r:id="rId5" imgW="1457375" imgH="2676614" progId="Excel.Sheet.12">
                  <p:embed/>
                  <p:pic>
                    <p:nvPicPr>
                      <p:cNvPr id="0" name=""/>
                      <p:cNvPicPr/>
                      <p:nvPr/>
                    </p:nvPicPr>
                    <p:blipFill>
                      <a:blip r:embed="rId6"/>
                      <a:stretch>
                        <a:fillRect/>
                      </a:stretch>
                    </p:blipFill>
                    <p:spPr>
                      <a:xfrm>
                        <a:off x="4023360" y="2031999"/>
                        <a:ext cx="2336110" cy="4290503"/>
                      </a:xfrm>
                      <a:prstGeom prst="rect">
                        <a:avLst/>
                      </a:prstGeom>
                    </p:spPr>
                  </p:pic>
                </p:oleObj>
              </mc:Fallback>
            </mc:AlternateContent>
          </a:graphicData>
        </a:graphic>
      </p:graphicFrame>
    </p:spTree>
    <p:extLst>
      <p:ext uri="{BB962C8B-B14F-4D97-AF65-F5344CB8AC3E}">
        <p14:creationId xmlns:p14="http://schemas.microsoft.com/office/powerpoint/2010/main" val="39737992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E969192-924A-4A50-827C-9C3AB07C1A34}"/>
              </a:ext>
            </a:extLst>
          </p:cNvPr>
          <p:cNvSpPr/>
          <p:nvPr/>
        </p:nvSpPr>
        <p:spPr>
          <a:xfrm>
            <a:off x="162896" y="0"/>
            <a:ext cx="8184691" cy="553998"/>
          </a:xfrm>
          <a:prstGeom prst="rect">
            <a:avLst/>
          </a:prstGeom>
        </p:spPr>
        <p:txBody>
          <a:bodyPr wrap="square">
            <a:spAutoFit/>
          </a:bodyPr>
          <a:lstStyle/>
          <a:p>
            <a:r>
              <a:rPr lang="en-US" sz="3000" b="1" i="1" dirty="0">
                <a:latin typeface="StoneSerif"/>
              </a:rPr>
              <a:t>Activity, resource</a:t>
            </a:r>
            <a:r>
              <a:rPr lang="tr-TR" sz="3000" b="1" i="1" dirty="0">
                <a:latin typeface="StoneSerif"/>
              </a:rPr>
              <a:t> </a:t>
            </a:r>
            <a:r>
              <a:rPr lang="en-US" sz="3000" b="1" i="1" dirty="0">
                <a:latin typeface="StoneSerif"/>
              </a:rPr>
              <a:t>and cost </a:t>
            </a:r>
            <a:r>
              <a:rPr lang="en-US" sz="3000" b="1" i="1" dirty="0" smtClean="0">
                <a:latin typeface="StoneSerif"/>
              </a:rPr>
              <a:t>schedules</a:t>
            </a:r>
            <a:r>
              <a:rPr lang="en-GB" sz="3000" b="1" i="1" dirty="0" smtClean="0">
                <a:latin typeface="StoneSerif"/>
              </a:rPr>
              <a:t> </a:t>
            </a:r>
            <a:endParaRPr lang="en-GB" sz="3000" b="1" i="1" dirty="0"/>
          </a:p>
        </p:txBody>
      </p:sp>
      <p:sp>
        <p:nvSpPr>
          <p:cNvPr id="4" name="Dikdörtgen 3">
            <a:extLst>
              <a:ext uri="{FF2B5EF4-FFF2-40B4-BE49-F238E27FC236}">
                <a16:creationId xmlns:a16="http://schemas.microsoft.com/office/drawing/2014/main" id="{CBBEF58E-3D51-49A9-BB74-B885C8D723A4}"/>
              </a:ext>
            </a:extLst>
          </p:cNvPr>
          <p:cNvSpPr/>
          <p:nvPr/>
        </p:nvSpPr>
        <p:spPr>
          <a:xfrm>
            <a:off x="162896" y="863302"/>
            <a:ext cx="3213444" cy="5847755"/>
          </a:xfrm>
          <a:prstGeom prst="rect">
            <a:avLst/>
          </a:prstGeom>
        </p:spPr>
        <p:txBody>
          <a:bodyPr wrap="square">
            <a:spAutoFit/>
          </a:bodyPr>
          <a:lstStyle/>
          <a:p>
            <a:pPr marL="342900" indent="-342900">
              <a:buFont typeface="Arial" panose="020B0604020202020204" pitchFamily="34" charset="0"/>
              <a:buChar char="•"/>
            </a:pPr>
            <a:r>
              <a:rPr lang="en-US" sz="2200" dirty="0"/>
              <a:t>The level of detail required will depend on the</a:t>
            </a:r>
            <a:r>
              <a:rPr lang="tr-TR" sz="2200" dirty="0"/>
              <a:t> </a:t>
            </a:r>
            <a:r>
              <a:rPr lang="en-US" sz="2200" dirty="0"/>
              <a:t>nature and scale of the project, its stage in the Project</a:t>
            </a:r>
            <a:r>
              <a:rPr lang="tr-TR" sz="2200" dirty="0"/>
              <a:t> </a:t>
            </a:r>
            <a:r>
              <a:rPr lang="en-US" sz="2200" dirty="0"/>
              <a:t>cycle, and expected implementation modalities.</a:t>
            </a:r>
            <a:endParaRPr lang="tr-TR" sz="2200" dirty="0"/>
          </a:p>
          <a:p>
            <a:pPr marL="342900" indent="-342900">
              <a:buFont typeface="Arial" panose="020B0604020202020204" pitchFamily="34" charset="0"/>
              <a:buChar char="•"/>
            </a:pPr>
            <a:endParaRPr lang="tr-TR" sz="2200" dirty="0"/>
          </a:p>
          <a:p>
            <a:pPr marL="342900" indent="-342900">
              <a:buFont typeface="Arial" panose="020B0604020202020204" pitchFamily="34" charset="0"/>
              <a:buChar char="•"/>
            </a:pPr>
            <a:r>
              <a:rPr lang="en-US" sz="2200" dirty="0"/>
              <a:t>Activity Schedules should be clearly linked to the</a:t>
            </a:r>
            <a:r>
              <a:rPr lang="tr-TR" sz="2200" dirty="0"/>
              <a:t> </a:t>
            </a:r>
            <a:r>
              <a:rPr lang="en-US" sz="2200" dirty="0"/>
              <a:t>delivery of project results (as specified in the </a:t>
            </a:r>
            <a:r>
              <a:rPr lang="en-US" sz="2200" dirty="0" err="1"/>
              <a:t>Logframe</a:t>
            </a:r>
            <a:r>
              <a:rPr lang="tr-TR" sz="2200" dirty="0"/>
              <a:t> </a:t>
            </a:r>
            <a:r>
              <a:rPr lang="en-US" sz="2200" dirty="0"/>
              <a:t>matrix), as should the resource schedules and</a:t>
            </a:r>
            <a:r>
              <a:rPr lang="tr-TR" sz="2200" dirty="0"/>
              <a:t> </a:t>
            </a:r>
            <a:r>
              <a:rPr lang="en-US" sz="2200" dirty="0"/>
              <a:t>budget.</a:t>
            </a:r>
          </a:p>
        </p:txBody>
      </p:sp>
      <p:pic>
        <p:nvPicPr>
          <p:cNvPr id="2" name="Resim 1">
            <a:extLst>
              <a:ext uri="{FF2B5EF4-FFF2-40B4-BE49-F238E27FC236}">
                <a16:creationId xmlns:a16="http://schemas.microsoft.com/office/drawing/2014/main" id="{8F63BC44-4EB2-432C-92B8-EF035BDB25D2}"/>
              </a:ext>
            </a:extLst>
          </p:cNvPr>
          <p:cNvPicPr>
            <a:picLocks noChangeAspect="1"/>
          </p:cNvPicPr>
          <p:nvPr/>
        </p:nvPicPr>
        <p:blipFill rotWithShape="1">
          <a:blip r:embed="rId2"/>
          <a:srcRect l="15842" t="42041" r="40919" b="21768"/>
          <a:stretch/>
        </p:blipFill>
        <p:spPr>
          <a:xfrm>
            <a:off x="3376340" y="863302"/>
            <a:ext cx="8678796" cy="5072200"/>
          </a:xfrm>
          <a:prstGeom prst="rect">
            <a:avLst/>
          </a:prstGeom>
        </p:spPr>
      </p:pic>
      <p:pic>
        <p:nvPicPr>
          <p:cNvPr id="5" name="Picture 2" descr="Related image">
            <a:extLst>
              <a:ext uri="{FF2B5EF4-FFF2-40B4-BE49-F238E27FC236}">
                <a16:creationId xmlns:a16="http://schemas.microsoft.com/office/drawing/2014/main" id="{F2EEF462-768F-4BCA-AD0D-320DB170062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90278" y="5646199"/>
            <a:ext cx="1064858" cy="10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0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3775</TotalTime>
  <Words>15456</Words>
  <Application>Microsoft Office PowerPoint</Application>
  <PresentationFormat>Widescreen</PresentationFormat>
  <Paragraphs>1225</Paragraphs>
  <Slides>118</Slides>
  <Notes>58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33" baseType="lpstr">
      <vt:lpstr>Aharoni</vt:lpstr>
      <vt:lpstr>Arial</vt:lpstr>
      <vt:lpstr>Calibri</vt:lpstr>
      <vt:lpstr>Calibri Light</vt:lpstr>
      <vt:lpstr>Georgia</vt:lpstr>
      <vt:lpstr>新細明體</vt:lpstr>
      <vt:lpstr>StoneSerif</vt:lpstr>
      <vt:lpstr>Symbol</vt:lpstr>
      <vt:lpstr>Tahoma</vt:lpstr>
      <vt:lpstr>Times New Roman</vt:lpstr>
      <vt:lpstr>Trebuchet MS</vt:lpstr>
      <vt:lpstr>Verdana</vt:lpstr>
      <vt:lpstr>Wingdings</vt:lpstr>
      <vt:lpstr>Office Teması</vt:lpstr>
      <vt:lpstr>Worksheet</vt:lpstr>
      <vt:lpstr>PowerPoint Presentation</vt:lpstr>
      <vt:lpstr>Work plan </vt:lpstr>
      <vt:lpstr>PowerPoint Presentation</vt:lpstr>
      <vt:lpstr>PowerPoint Presentation</vt:lpstr>
      <vt:lpstr>PowerPoint Presentation</vt:lpstr>
      <vt:lpstr>PowerPoint Presentation</vt:lpstr>
      <vt:lpstr>PowerPoint Presentation</vt:lpstr>
      <vt:lpstr>1. Excellence  1.1 Objectives:  Objectives should be SMART: Specific: objectives must be precise in order to be understood clearly Measurable: it should be possible to measure the progress towards the achievement of the objectives based on a pre-defined set of quantifiable indicators Achievable: objectives must be attainable with the resources allocated, and within the duration of the planned action Results-focused: the goals should measure outcomes, not activities Time-bound: objectives must have a clear time-frame, a deadline by which they are to be achieved.  1.2 Relation to the work programme: Indicate why your proposal would fit to the framework defined by the Call / programme / strategies etc.   1.3  Concept and methodology  (a) Concept Explain the overall concept underpinning your proposal. Describe the main ideas, models or assumptions. Highlight trans-disciplinary considerations and the methodology that you intend to follow. Set out your activities; Show the European dimension of your proposal and how it will add value to Europe.  (b) Methodology: Explain how your proposal will lead to market take-up and what will be required to achieve that; Where relevant, describe how sex and/or gender issues are taken into account.   1.4 Ambition: Describe your proposal’s innovation potential / the advance it would provide beyond the state-of-the-art, and the extent it is ambitious / a game-changer. Where relevant, compare with to products and services already available on the market. Please refer to the results of any patent search carried out. </vt:lpstr>
      <vt:lpstr> 2. Impact  2.1 Expected impacts:   Please be specific, and provide only information that applies to the proposal and its objectives. Wherever possible, use quantified indicators and targets. Describe how your action will contribute; Show which user needs or challenge you have identified and how these will be met by your proposal; Describe the type of market you target (e.g. niche or high volume); Show the economic relevance of your solution, in particular for the scale-up of the industry partner(s) in the consortium (turnover, market share, employment creation, longer-term sales expectations, return on investment and profit; In the context of your proposal, elaborate on your capital investment policy for the next three years of operation; Describe any barriers/obstacles, and any framework conditions   2.2 Measures to maximize impact  a) Dissemination and exploitation  of results; Explain which stakeholders should be involved in the last stretch towards a successful commercial exploitation of your proposal, in addition to those already present in the consortium and/or in the validation process of the proposal; Elaborate on how you intend to position yourself in the market over time; On the basis of your expected result, elaborate on the possible further development strategy for your project  to ensure your future    competitiveness; Add any other factors of relevance related to dissemination and exploitation of results that could increase impact and explain how.  b) Intellectual Property, knowledge protection and regulatory issues  c) Communication activities; Describe the communication measures for promoting your work during the period of the grant. Measures should be proportionate to the scale of the activity, with clear objectives.  They should be tailored to the needs of various audiences, including groups beyond your own community.   </vt:lpstr>
      <vt:lpstr>3. Implementation   3.1 Work plan — Work packages, deliverables and milestones; brief presentation of the overall structure of the work plan; timing of the different work packages and their components (Gantt chart or similar); detailed work description. Use ready format tables; graphical presentation of the components showing how they inter-relate (Pert chart or similar).  3.2 Management structure and procedures: Describe the organisational structure and the decision-making; Explain why the organisational structure and decision-making mechanisms are appropriate to the  complexity and scale of the action; Describe, where relevant, how effective innovation management will be addressed in the management structure and work plan.  3.3 Consortium as a whole:   The individual members of the consortium are described in a separate section 4. There is no need to repeat that information here; Describe the consortium. How will it match the action’s objectives? How do the members complement one another (and cover the value chain, where appropriate)? In what way does each of them contribute to the action? How will they be able to work effectively together?    3.4 Resources to be committed: Please make sure the information in this section matches the costs as stated in the budget table in section 3 of the administrative proposal forms, and the number of person/months, shown in the detailed work package descriptions. Please provide the following: Ready table showing number of person/months required; Ready table showing ‘other direct costs’ for participants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H2020 example</vt:lpstr>
      <vt:lpstr>ERASMUS+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Verification</vt:lpstr>
      <vt:lpstr>PowerPoint Presentation</vt:lpstr>
      <vt:lpstr>Logical Framework Matrix – GOOD vs BAD</vt:lpstr>
      <vt:lpstr>Logical Framework Approach -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bugra barlas</dc:creator>
  <cp:lastModifiedBy>User</cp:lastModifiedBy>
  <cp:revision>180</cp:revision>
  <dcterms:created xsi:type="dcterms:W3CDTF">2019-09-09T11:44:04Z</dcterms:created>
  <dcterms:modified xsi:type="dcterms:W3CDTF">2020-02-20T16:08:16Z</dcterms:modified>
</cp:coreProperties>
</file>