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7.xml" ContentType="application/vnd.openxmlformats-officedocument.them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8.xml" ContentType="application/vnd.openxmlformats-officedocument.them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heme/theme9.xml" ContentType="application/vnd.openxmlformats-officedocument.theme+xml"/>
  <Override PartName="/ppt/theme/theme10.xml" ContentType="application/vnd.openxmlformats-officedocument.theme+xml"/>
  <Override PartName="/ppt/tags/tag33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5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6.xml" ContentType="application/vnd.openxmlformats-officedocument.presentationml.notesSlide+xml"/>
  <Override PartName="/ppt/charts/chart15.xml" ContentType="application/vnd.openxmlformats-officedocument.drawingml.chart+xml"/>
  <Override PartName="/ppt/notesSlides/notesSlide7.xml" ContentType="application/vnd.openxmlformats-officedocument.presentationml.notesSlide+xml"/>
  <Override PartName="/ppt/charts/chart16.xml" ContentType="application/vnd.openxmlformats-officedocument.drawingml.chart+xml"/>
  <Override PartName="/ppt/notesSlides/notesSlide8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723" r:id="rId2"/>
    <p:sldMasterId id="2147483663" r:id="rId3"/>
    <p:sldMasterId id="2147483713" r:id="rId4"/>
    <p:sldMasterId id="2147483677" r:id="rId5"/>
    <p:sldMasterId id="2147483741" r:id="rId6"/>
    <p:sldMasterId id="2147483745" r:id="rId7"/>
    <p:sldMasterId id="2147483757" r:id="rId8"/>
  </p:sldMasterIdLst>
  <p:notesMasterIdLst>
    <p:notesMasterId r:id="rId30"/>
  </p:notesMasterIdLst>
  <p:handoutMasterIdLst>
    <p:handoutMasterId r:id="rId31"/>
  </p:handoutMasterIdLst>
  <p:sldIdLst>
    <p:sldId id="268" r:id="rId9"/>
    <p:sldId id="351" r:id="rId10"/>
    <p:sldId id="276" r:id="rId11"/>
    <p:sldId id="277" r:id="rId12"/>
    <p:sldId id="349" r:id="rId13"/>
    <p:sldId id="357" r:id="rId14"/>
    <p:sldId id="353" r:id="rId15"/>
    <p:sldId id="324" r:id="rId16"/>
    <p:sldId id="344" r:id="rId17"/>
    <p:sldId id="355" r:id="rId18"/>
    <p:sldId id="281" r:id="rId19"/>
    <p:sldId id="283" r:id="rId20"/>
    <p:sldId id="356" r:id="rId21"/>
    <p:sldId id="361" r:id="rId22"/>
    <p:sldId id="358" r:id="rId23"/>
    <p:sldId id="306" r:id="rId24"/>
    <p:sldId id="309" r:id="rId25"/>
    <p:sldId id="359" r:id="rId26"/>
    <p:sldId id="360" r:id="rId27"/>
    <p:sldId id="312" r:id="rId28"/>
    <p:sldId id="332" r:id="rId29"/>
  </p:sldIdLst>
  <p:sldSz cx="9144000" cy="6858000" type="screen4x3"/>
  <p:notesSz cx="9271000" cy="6985000"/>
  <p:custDataLst>
    <p:tags r:id="rId32"/>
  </p:custDataLst>
  <p:defaultTextStyle>
    <a:defPPr>
      <a:defRPr lang="en-A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D738"/>
    <a:srgbClr val="E6E6E6"/>
    <a:srgbClr val="7A2280"/>
    <a:srgbClr val="1E8406"/>
    <a:srgbClr val="4655A5"/>
    <a:srgbClr val="145D04"/>
    <a:srgbClr val="797979"/>
    <a:srgbClr val="333333"/>
    <a:srgbClr val="9400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4629" autoAdjust="0"/>
  </p:normalViewPr>
  <p:slideViewPr>
    <p:cSldViewPr snapToGrid="0" showGuides="1">
      <p:cViewPr>
        <p:scale>
          <a:sx n="100" d="100"/>
          <a:sy n="100" d="100"/>
        </p:scale>
        <p:origin x="-480" y="-162"/>
      </p:cViewPr>
      <p:guideLst>
        <p:guide orient="horz" pos="4144"/>
        <p:guide orient="horz" pos="174"/>
        <p:guide orient="horz" pos="3192"/>
        <p:guide orient="horz" pos="2873"/>
        <p:guide orient="horz" pos="1134"/>
        <p:guide orient="horz" pos="810"/>
        <p:guide orient="horz" pos="3509"/>
        <p:guide orient="horz" pos="3668"/>
        <p:guide pos="180"/>
        <p:guide pos="5578"/>
        <p:guide pos="2880"/>
        <p:guide pos="814"/>
        <p:guide pos="5260"/>
        <p:guide pos="3040"/>
        <p:guide pos="3830"/>
        <p:guide pos="271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r-Latn-RS" sz="1050" b="1" i="0" u="none" strike="noStrike" baseline="0" noProof="0" dirty="0" smtClean="0">
                <a:effectLst/>
              </a:rPr>
              <a:t>Šta prvo pomislite kada neko kaže Evropska unija? </a:t>
            </a:r>
          </a:p>
          <a:p>
            <a:pPr>
              <a:defRPr/>
            </a:pPr>
            <a:r>
              <a:rPr lang="sr-Latn-RS" sz="1050" b="1" i="0" u="none" strike="noStrike" baseline="0" noProof="0" dirty="0" smtClean="0">
                <a:effectLst/>
              </a:rPr>
              <a:t>SPONTANI ODGOVORI </a:t>
            </a:r>
            <a:endParaRPr lang="sr-Latn-RS" sz="1050" b="1" noProof="0" dirty="0"/>
          </a:p>
        </c:rich>
      </c:tx>
      <c:layout>
        <c:manualLayout>
          <c:xMode val="edge"/>
          <c:yMode val="edge"/>
          <c:x val="0.28747468441213281"/>
          <c:y val="2.220032216864530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9569884442473591"/>
          <c:y val="0.15555188504959983"/>
          <c:w val="0.48918065308527803"/>
          <c:h val="0.816263634445832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3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5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6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8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9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16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17"/>
            <c:invertIfNegative val="0"/>
            <c:bubble3D val="0"/>
            <c:spPr>
              <a:solidFill>
                <a:srgbClr val="797979"/>
              </a:solidFill>
            </c:spPr>
          </c:dPt>
          <c:dPt>
            <c:idx val="18"/>
            <c:invertIfNegative val="0"/>
            <c:bubble3D val="0"/>
            <c:spPr>
              <a:solidFill>
                <a:srgbClr val="797979"/>
              </a:solidFill>
            </c:spPr>
          </c:dPt>
          <c:dLbls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Sheet1!$A$2:$A$20</c:f>
              <c:strCache>
                <c:ptCount val="19"/>
                <c:pt idx="0">
                  <c:v>Bolji život, bolja budućnost</c:v>
                </c:pt>
                <c:pt idx="1">
                  <c:v>Samo na negativne aspekte</c:v>
                </c:pt>
                <c:pt idx="2">
                  <c:v>Ništa</c:v>
                </c:pt>
                <c:pt idx="3">
                  <c:v>Bolji  standard, veće plate i penzije, investicije, prosperitet</c:v>
                </c:pt>
                <c:pt idx="4">
                  <c:v>Unija, EU zemlje, simboli EU (zastava, zvezde, euro)</c:v>
                </c:pt>
                <c:pt idx="5">
                  <c:v>Veće šanse za zaposlenje, rad i studiranje u EU</c:v>
                </c:pt>
                <c:pt idx="6">
                  <c:v>Putovanje</c:v>
                </c:pt>
                <c:pt idx="7">
                  <c:v>Uslovljavanje, pritisak, ucene</c:v>
                </c:pt>
                <c:pt idx="8">
                  <c:v>Zakon, red, borba protiv kriminala i korupcije</c:v>
                </c:pt>
                <c:pt idx="9">
                  <c:v>Pregovori, pristupanje, stabilizacija</c:v>
                </c:pt>
                <c:pt idx="10">
                  <c:v>Gubitak nacionalnog identiteta, suverenitet</c:v>
                </c:pt>
                <c:pt idx="11">
                  <c:v>Bogate zemlje koje dominiraju nad siromašnim </c:v>
                </c:pt>
                <c:pt idx="12">
                  <c:v>Utopija, san, nedostižan cilj</c:v>
                </c:pt>
                <c:pt idx="13">
                  <c:v>Veća stopa nezaposlenosti, gori standard</c:v>
                </c:pt>
                <c:pt idx="14">
                  <c:v>Prevara, laži, krađa, nepoverenje, skepticizam</c:v>
                </c:pt>
                <c:pt idx="15">
                  <c:v>Priznavanje Kosova, NATO, bombardovanje, Hag</c:v>
                </c:pt>
                <c:pt idx="16">
                  <c:v>Nemačka</c:v>
                </c:pt>
                <c:pt idx="17">
                  <c:v>Drugo</c:v>
                </c:pt>
                <c:pt idx="18">
                  <c:v>Ne znam /Bez odgovora</c:v>
                </c:pt>
              </c:strCache>
            </c:strRef>
          </c:cat>
          <c:val>
            <c:numRef>
              <c:f>Sheet1!$B$2:$B$20</c:f>
              <c:numCache>
                <c:formatCode>0\%</c:formatCode>
                <c:ptCount val="19"/>
                <c:pt idx="0">
                  <c:v>22.917996171479853</c:v>
                </c:pt>
                <c:pt idx="1">
                  <c:v>13.204668967359233</c:v>
                </c:pt>
                <c:pt idx="2">
                  <c:v>8.734653270112311</c:v>
                </c:pt>
                <c:pt idx="3">
                  <c:v>6.6125247230616475</c:v>
                </c:pt>
                <c:pt idx="4">
                  <c:v>5.5246597974619887</c:v>
                </c:pt>
                <c:pt idx="5">
                  <c:v>5.0027666529078116</c:v>
                </c:pt>
                <c:pt idx="6">
                  <c:v>4.4394942489939284</c:v>
                </c:pt>
                <c:pt idx="7">
                  <c:v>3.9241996496960612</c:v>
                </c:pt>
                <c:pt idx="8">
                  <c:v>3.7172349738042101</c:v>
                </c:pt>
                <c:pt idx="9">
                  <c:v>3.1140582406571808</c:v>
                </c:pt>
                <c:pt idx="10">
                  <c:v>2.3546219021460746</c:v>
                </c:pt>
                <c:pt idx="11">
                  <c:v>2.3091549960574209</c:v>
                </c:pt>
                <c:pt idx="12">
                  <c:v>2.1978018633096914</c:v>
                </c:pt>
                <c:pt idx="13">
                  <c:v>2.0039501973042877</c:v>
                </c:pt>
                <c:pt idx="14">
                  <c:v>1.8114514012204879</c:v>
                </c:pt>
                <c:pt idx="15">
                  <c:v>1.8027876057644059</c:v>
                </c:pt>
                <c:pt idx="16">
                  <c:v>1.3941614505399034</c:v>
                </c:pt>
                <c:pt idx="17">
                  <c:v>6.0451629869467336</c:v>
                </c:pt>
                <c:pt idx="18">
                  <c:v>2.8886509011778907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"/>
        <c:overlap val="36"/>
        <c:axId val="22214912"/>
        <c:axId val="97800192"/>
      </c:barChart>
      <c:catAx>
        <c:axId val="22214912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97800192"/>
        <c:crosses val="autoZero"/>
        <c:auto val="1"/>
        <c:lblAlgn val="ctr"/>
        <c:lblOffset val="100"/>
        <c:noMultiLvlLbl val="0"/>
      </c:catAx>
      <c:valAx>
        <c:axId val="97800192"/>
        <c:scaling>
          <c:orientation val="minMax"/>
          <c:max val="50"/>
        </c:scaling>
        <c:delete val="1"/>
        <c:axPos val="t"/>
        <c:numFmt formatCode="0\%" sourceLinked="1"/>
        <c:majorTickMark val="out"/>
        <c:minorTickMark val="none"/>
        <c:tickLblPos val="nextTo"/>
        <c:crossAx val="222149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sr-Latn-RS" noProof="0"/>
            </a:pPr>
            <a:r>
              <a:rPr lang="sr-Latn-RS" sz="1000" b="1" i="0" u="none" strike="noStrike" baseline="0" noProof="0" smtClean="0">
                <a:effectLst/>
              </a:rPr>
              <a:t>Prema vašem mišljenju, kada će Srbija postati član Evropske unije?</a:t>
            </a:r>
            <a:endParaRPr lang="sr-Latn-RS" sz="1000" noProof="0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145D04"/>
              </a:solidFill>
            </c:spPr>
          </c:dPt>
          <c:dPt>
            <c:idx val="1"/>
            <c:invertIfNegative val="0"/>
            <c:bubble3D val="0"/>
            <c:spPr>
              <a:solidFill>
                <a:srgbClr val="1E8406"/>
              </a:solidFill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2020</c:v>
                </c:pt>
                <c:pt idx="1">
                  <c:v>Za oko 10 godina.</c:v>
                </c:pt>
                <c:pt idx="2">
                  <c:v>Ne pre 2030. </c:v>
                </c:pt>
                <c:pt idx="3">
                  <c:v>Nikada</c:v>
                </c:pt>
                <c:pt idx="4">
                  <c:v>Ne znam/bez odgovora</c:v>
                </c:pt>
              </c:strCache>
            </c:strRef>
          </c:cat>
          <c:val>
            <c:numRef>
              <c:f>Sheet1!$B$2:$B$6</c:f>
              <c:numCache>
                <c:formatCode>0\%</c:formatCode>
                <c:ptCount val="5"/>
                <c:pt idx="0">
                  <c:v>27.2</c:v>
                </c:pt>
                <c:pt idx="1">
                  <c:v>24</c:v>
                </c:pt>
                <c:pt idx="2">
                  <c:v>8.5</c:v>
                </c:pt>
                <c:pt idx="3">
                  <c:v>20.5</c:v>
                </c:pt>
                <c:pt idx="4">
                  <c:v>19.7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48009728"/>
        <c:axId val="148011264"/>
      </c:barChart>
      <c:catAx>
        <c:axId val="148009728"/>
        <c:scaling>
          <c:orientation val="maxMin"/>
        </c:scaling>
        <c:delete val="0"/>
        <c:axPos val="l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/>
            </a:pPr>
            <a:endParaRPr lang="en-US"/>
          </a:p>
        </c:txPr>
        <c:crossAx val="148011264"/>
        <c:crosses val="autoZero"/>
        <c:auto val="1"/>
        <c:lblAlgn val="ctr"/>
        <c:lblOffset val="100"/>
        <c:noMultiLvlLbl val="0"/>
      </c:catAx>
      <c:valAx>
        <c:axId val="148011264"/>
        <c:scaling>
          <c:orientation val="minMax"/>
        </c:scaling>
        <c:delete val="1"/>
        <c:axPos val="t"/>
        <c:numFmt formatCode="0\%" sourceLinked="1"/>
        <c:majorTickMark val="out"/>
        <c:minorTickMark val="none"/>
        <c:tickLblPos val="nextTo"/>
        <c:crossAx val="1480097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/>
            </a:pPr>
            <a:r>
              <a:rPr lang="sr-Latn-RS" sz="1050" dirty="0" smtClean="0"/>
              <a:t>Veća korist ili šteta</a:t>
            </a:r>
            <a:r>
              <a:rPr lang="sr-Latn-RS" sz="1050" baseline="0" dirty="0" smtClean="0"/>
              <a:t> od članstva u Evropskoj uniji?</a:t>
            </a:r>
            <a:endParaRPr lang="en-US" sz="105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Za građane država članica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  Mnogo više koristi nego štete</c:v>
                </c:pt>
                <c:pt idx="1">
                  <c:v>Nešto više koristi nego štete</c:v>
                </c:pt>
                <c:pt idx="2">
                  <c:v>Nešto više štete nego koristi</c:v>
                </c:pt>
                <c:pt idx="3">
                  <c:v>Mnogo više štete nego koristi </c:v>
                </c:pt>
                <c:pt idx="4">
                  <c:v>Ne znam/bez odgovora</c:v>
                </c:pt>
              </c:strCache>
            </c:strRef>
          </c:cat>
          <c:val>
            <c:numRef>
              <c:f>Sheet1!$B$2:$B$6</c:f>
              <c:numCache>
                <c:formatCode>0\%</c:formatCode>
                <c:ptCount val="5"/>
                <c:pt idx="0">
                  <c:v>21.6</c:v>
                </c:pt>
                <c:pt idx="1">
                  <c:v>32.1</c:v>
                </c:pt>
                <c:pt idx="2">
                  <c:v>16.399999999999999</c:v>
                </c:pt>
                <c:pt idx="3">
                  <c:v>19</c:v>
                </c:pt>
                <c:pt idx="4">
                  <c:v>10.9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Za Srbiju</c:v>
                </c:pt>
              </c:strCache>
            </c:strRef>
          </c:tx>
          <c:spPr>
            <a:solidFill>
              <a:srgbClr val="4655A5"/>
            </a:solidFill>
          </c:spPr>
          <c:invertIfNegative val="0"/>
          <c:dLbls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  Mnogo više koristi nego štete</c:v>
                </c:pt>
                <c:pt idx="1">
                  <c:v>Nešto više koristi nego štete</c:v>
                </c:pt>
                <c:pt idx="2">
                  <c:v>Nešto više štete nego koristi</c:v>
                </c:pt>
                <c:pt idx="3">
                  <c:v>Mnogo više štete nego koristi </c:v>
                </c:pt>
                <c:pt idx="4">
                  <c:v>Ne znam/bez odgovora</c:v>
                </c:pt>
              </c:strCache>
            </c:strRef>
          </c:cat>
          <c:val>
            <c:numRef>
              <c:f>Sheet1!$C$2:$C$6</c:f>
              <c:numCache>
                <c:formatCode>0\%</c:formatCode>
                <c:ptCount val="5"/>
                <c:pt idx="0">
                  <c:v>23.5</c:v>
                </c:pt>
                <c:pt idx="1">
                  <c:v>30</c:v>
                </c:pt>
                <c:pt idx="2">
                  <c:v>15</c:v>
                </c:pt>
                <c:pt idx="3">
                  <c:v>23.9</c:v>
                </c:pt>
                <c:pt idx="4">
                  <c:v>7.6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Za vas lično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  Mnogo više koristi nego štete</c:v>
                </c:pt>
                <c:pt idx="1">
                  <c:v>Nešto više koristi nego štete</c:v>
                </c:pt>
                <c:pt idx="2">
                  <c:v>Nešto više štete nego koristi</c:v>
                </c:pt>
                <c:pt idx="3">
                  <c:v>Mnogo više štete nego koristi </c:v>
                </c:pt>
                <c:pt idx="4">
                  <c:v>Ne znam/bez odgovora</c:v>
                </c:pt>
              </c:strCache>
            </c:strRef>
          </c:cat>
          <c:val>
            <c:numRef>
              <c:f>Sheet1!$D$2:$D$6</c:f>
              <c:numCache>
                <c:formatCode>0\%</c:formatCode>
                <c:ptCount val="5"/>
                <c:pt idx="0">
                  <c:v>17.100000000000001</c:v>
                </c:pt>
                <c:pt idx="1">
                  <c:v>29.9</c:v>
                </c:pt>
                <c:pt idx="2">
                  <c:v>12.7</c:v>
                </c:pt>
                <c:pt idx="3">
                  <c:v>22.2</c:v>
                </c:pt>
                <c:pt idx="4">
                  <c:v>18.100000000000001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5"/>
        <c:axId val="147974016"/>
        <c:axId val="147975552"/>
      </c:barChart>
      <c:catAx>
        <c:axId val="14797401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47975552"/>
        <c:crosses val="autoZero"/>
        <c:auto val="1"/>
        <c:lblAlgn val="ctr"/>
        <c:lblOffset val="100"/>
        <c:noMultiLvlLbl val="0"/>
      </c:catAx>
      <c:valAx>
        <c:axId val="147975552"/>
        <c:scaling>
          <c:orientation val="minMax"/>
        </c:scaling>
        <c:delete val="1"/>
        <c:axPos val="l"/>
        <c:numFmt formatCode="0\%" sourceLinked="1"/>
        <c:majorTickMark val="out"/>
        <c:minorTickMark val="none"/>
        <c:tickLblPos val="nextTo"/>
        <c:crossAx val="147974016"/>
        <c:crosses val="autoZero"/>
        <c:crossBetween val="between"/>
      </c:valAx>
    </c:plotArea>
    <c:legend>
      <c:legendPos val="t"/>
      <c:layout/>
      <c:overlay val="0"/>
      <c:spPr>
        <a:solidFill>
          <a:schemeClr val="bg1">
            <a:lumMod val="85000"/>
          </a:schemeClr>
        </a:solidFill>
      </c:spPr>
    </c:legend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sr-Latn-RS" sz="1050" noProof="0"/>
            </a:pPr>
            <a:r>
              <a:rPr lang="sr-Latn-RS" sz="1050" b="1" i="0" u="none" strike="noStrike" baseline="0" noProof="0" dirty="0" smtClean="0">
                <a:effectLst/>
              </a:rPr>
              <a:t>Molim vas za svaki od sledećih aspekata života u Srbiji da mi kažete da li očekujete da će se promeniti na bolje, ostati isti ili će se pogoršati kada Srbija postane članica EU</a:t>
            </a:r>
            <a:endParaRPr lang="sr-Latn-RS" sz="1050" noProof="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46205307885977032"/>
          <c:y val="0.21418131439247934"/>
          <c:w val="0.52164458694237881"/>
          <c:h val="0.7827570988844011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Pogoršaće se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Sheet1!$A$2:$A$12</c:f>
              <c:strCache>
                <c:ptCount val="11"/>
                <c:pt idx="0">
                  <c:v> Dolazak investicija u Srbiju</c:v>
                </c:pt>
                <c:pt idx="1">
                  <c:v>Zaštita životne sredine</c:v>
                </c:pt>
                <c:pt idx="2">
                  <c:v>Visina plata i mogućnost zaposlenja u Srbiji i zemljama EU</c:v>
                </c:pt>
                <c:pt idx="3">
                  <c:v>Vladavina prava</c:v>
                </c:pt>
                <c:pt idx="4">
                  <c:v>Socijalna zaštita</c:v>
                </c:pt>
                <c:pt idx="5">
                  <c:v>Izvoz srpskih proizvoda</c:v>
                </c:pt>
                <c:pt idx="6">
                  <c:v>Poštovanje ljudskih i manjinskih prava</c:v>
                </c:pt>
                <c:pt idx="7">
                  <c:v> Kvalitet obrazovanja</c:v>
                </c:pt>
                <c:pt idx="8">
                  <c:v>Efikasnost državne administracije</c:v>
                </c:pt>
                <c:pt idx="9">
                  <c:v>Uslovi za poljoprivrednu proizvodnju</c:v>
                </c:pt>
                <c:pt idx="10">
                  <c:v> Korupcija u javnim institucijama</c:v>
                </c:pt>
              </c:strCache>
            </c:strRef>
          </c:cat>
          <c:val>
            <c:numRef>
              <c:f>Sheet1!$B$2:$B$12</c:f>
              <c:numCache>
                <c:formatCode>0\%</c:formatCode>
                <c:ptCount val="11"/>
                <c:pt idx="0">
                  <c:v>13.5</c:v>
                </c:pt>
                <c:pt idx="1">
                  <c:v>13.5</c:v>
                </c:pt>
                <c:pt idx="2">
                  <c:v>17.399999999999999</c:v>
                </c:pt>
                <c:pt idx="3">
                  <c:v>16.399999999999999</c:v>
                </c:pt>
                <c:pt idx="4">
                  <c:v>19.3</c:v>
                </c:pt>
                <c:pt idx="5">
                  <c:v>22.7</c:v>
                </c:pt>
                <c:pt idx="6">
                  <c:v>13.5</c:v>
                </c:pt>
                <c:pt idx="7">
                  <c:v>18.2</c:v>
                </c:pt>
                <c:pt idx="8">
                  <c:v>17.899999999999999</c:v>
                </c:pt>
                <c:pt idx="9">
                  <c:v>31.5</c:v>
                </c:pt>
                <c:pt idx="10">
                  <c:v>19.399999999999999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Ostaće isto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Sheet1!$A$2:$A$12</c:f>
              <c:strCache>
                <c:ptCount val="11"/>
                <c:pt idx="0">
                  <c:v> Dolazak investicija u Srbiju</c:v>
                </c:pt>
                <c:pt idx="1">
                  <c:v>Zaštita životne sredine</c:v>
                </c:pt>
                <c:pt idx="2">
                  <c:v>Visina plata i mogućnost zaposlenja u Srbiji i zemljama EU</c:v>
                </c:pt>
                <c:pt idx="3">
                  <c:v>Vladavina prava</c:v>
                </c:pt>
                <c:pt idx="4">
                  <c:v>Socijalna zaštita</c:v>
                </c:pt>
                <c:pt idx="5">
                  <c:v>Izvoz srpskih proizvoda</c:v>
                </c:pt>
                <c:pt idx="6">
                  <c:v>Poštovanje ljudskih i manjinskih prava</c:v>
                </c:pt>
                <c:pt idx="7">
                  <c:v> Kvalitet obrazovanja</c:v>
                </c:pt>
                <c:pt idx="8">
                  <c:v>Efikasnost državne administracije</c:v>
                </c:pt>
                <c:pt idx="9">
                  <c:v>Uslovi za poljoprivrednu proizvodnju</c:v>
                </c:pt>
                <c:pt idx="10">
                  <c:v> Korupcija u javnim institucijama</c:v>
                </c:pt>
              </c:strCache>
            </c:strRef>
          </c:cat>
          <c:val>
            <c:numRef>
              <c:f>Sheet1!$C$2:$C$12</c:f>
              <c:numCache>
                <c:formatCode>0\%</c:formatCode>
                <c:ptCount val="11"/>
                <c:pt idx="0">
                  <c:v>23.4</c:v>
                </c:pt>
                <c:pt idx="1">
                  <c:v>26.6</c:v>
                </c:pt>
                <c:pt idx="2">
                  <c:v>24.8</c:v>
                </c:pt>
                <c:pt idx="3">
                  <c:v>26.1</c:v>
                </c:pt>
                <c:pt idx="4">
                  <c:v>25</c:v>
                </c:pt>
                <c:pt idx="5">
                  <c:v>21</c:v>
                </c:pt>
                <c:pt idx="6">
                  <c:v>29.3</c:v>
                </c:pt>
                <c:pt idx="7">
                  <c:v>28.5</c:v>
                </c:pt>
                <c:pt idx="8">
                  <c:v>27.2</c:v>
                </c:pt>
                <c:pt idx="9">
                  <c:v>17.8</c:v>
                </c:pt>
                <c:pt idx="10">
                  <c:v>29.1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Poboljšaće se</c:v>
                </c:pt>
              </c:strCache>
            </c:strRef>
          </c:tx>
          <c:spPr>
            <a:solidFill>
              <a:srgbClr val="79D738"/>
            </a:solidFill>
          </c:spPr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Sheet1!$A$2:$A$12</c:f>
              <c:strCache>
                <c:ptCount val="11"/>
                <c:pt idx="0">
                  <c:v> Dolazak investicija u Srbiju</c:v>
                </c:pt>
                <c:pt idx="1">
                  <c:v>Zaštita životne sredine</c:v>
                </c:pt>
                <c:pt idx="2">
                  <c:v>Visina plata i mogućnost zaposlenja u Srbiji i zemljama EU</c:v>
                </c:pt>
                <c:pt idx="3">
                  <c:v>Vladavina prava</c:v>
                </c:pt>
                <c:pt idx="4">
                  <c:v>Socijalna zaštita</c:v>
                </c:pt>
                <c:pt idx="5">
                  <c:v>Izvoz srpskih proizvoda</c:v>
                </c:pt>
                <c:pt idx="6">
                  <c:v>Poštovanje ljudskih i manjinskih prava</c:v>
                </c:pt>
                <c:pt idx="7">
                  <c:v> Kvalitet obrazovanja</c:v>
                </c:pt>
                <c:pt idx="8">
                  <c:v>Efikasnost državne administracije</c:v>
                </c:pt>
                <c:pt idx="9">
                  <c:v>Uslovi za poljoprivrednu proizvodnju</c:v>
                </c:pt>
                <c:pt idx="10">
                  <c:v> Korupcija u javnim institucijama</c:v>
                </c:pt>
              </c:strCache>
            </c:strRef>
          </c:cat>
          <c:val>
            <c:numRef>
              <c:f>Sheet1!$D$2:$D$12</c:f>
              <c:numCache>
                <c:formatCode>0\%</c:formatCode>
                <c:ptCount val="11"/>
                <c:pt idx="0">
                  <c:v>55.900000000000006</c:v>
                </c:pt>
                <c:pt idx="1">
                  <c:v>53.9</c:v>
                </c:pt>
                <c:pt idx="2">
                  <c:v>50.6</c:v>
                </c:pt>
                <c:pt idx="3">
                  <c:v>49.9</c:v>
                </c:pt>
                <c:pt idx="4">
                  <c:v>49.199999999999996</c:v>
                </c:pt>
                <c:pt idx="5">
                  <c:v>49.1</c:v>
                </c:pt>
                <c:pt idx="6">
                  <c:v>49</c:v>
                </c:pt>
                <c:pt idx="7">
                  <c:v>47.7</c:v>
                </c:pt>
                <c:pt idx="8">
                  <c:v>47.3</c:v>
                </c:pt>
                <c:pt idx="9">
                  <c:v>44.2</c:v>
                </c:pt>
                <c:pt idx="10">
                  <c:v>43.9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Ne znam/Bez odgovora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Sheet1!$A$2:$A$12</c:f>
              <c:strCache>
                <c:ptCount val="11"/>
                <c:pt idx="0">
                  <c:v> Dolazak investicija u Srbiju</c:v>
                </c:pt>
                <c:pt idx="1">
                  <c:v>Zaštita životne sredine</c:v>
                </c:pt>
                <c:pt idx="2">
                  <c:v>Visina plata i mogućnost zaposlenja u Srbiji i zemljama EU</c:v>
                </c:pt>
                <c:pt idx="3">
                  <c:v>Vladavina prava</c:v>
                </c:pt>
                <c:pt idx="4">
                  <c:v>Socijalna zaštita</c:v>
                </c:pt>
                <c:pt idx="5">
                  <c:v>Izvoz srpskih proizvoda</c:v>
                </c:pt>
                <c:pt idx="6">
                  <c:v>Poštovanje ljudskih i manjinskih prava</c:v>
                </c:pt>
                <c:pt idx="7">
                  <c:v> Kvalitet obrazovanja</c:v>
                </c:pt>
                <c:pt idx="8">
                  <c:v>Efikasnost državne administracije</c:v>
                </c:pt>
                <c:pt idx="9">
                  <c:v>Uslovi za poljoprivrednu proizvodnju</c:v>
                </c:pt>
                <c:pt idx="10">
                  <c:v> Korupcija u javnim institucijama</c:v>
                </c:pt>
              </c:strCache>
            </c:strRef>
          </c:cat>
          <c:val>
            <c:numRef>
              <c:f>Sheet1!$E$2:$E$12</c:f>
              <c:numCache>
                <c:formatCode>0\%</c:formatCode>
                <c:ptCount val="11"/>
                <c:pt idx="0">
                  <c:v>7.1</c:v>
                </c:pt>
                <c:pt idx="1">
                  <c:v>6.1</c:v>
                </c:pt>
                <c:pt idx="2">
                  <c:v>7.1</c:v>
                </c:pt>
                <c:pt idx="3">
                  <c:v>7.6</c:v>
                </c:pt>
                <c:pt idx="4">
                  <c:v>6.5</c:v>
                </c:pt>
                <c:pt idx="5">
                  <c:v>7.2</c:v>
                </c:pt>
                <c:pt idx="6">
                  <c:v>8.1999999999999993</c:v>
                </c:pt>
                <c:pt idx="7">
                  <c:v>5.6</c:v>
                </c:pt>
                <c:pt idx="8">
                  <c:v>7.6</c:v>
                </c:pt>
                <c:pt idx="9">
                  <c:v>6.5</c:v>
                </c:pt>
                <c:pt idx="10">
                  <c:v>7.7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76501120"/>
        <c:axId val="176502656"/>
      </c:barChart>
      <c:catAx>
        <c:axId val="176501120"/>
        <c:scaling>
          <c:orientation val="maxMin"/>
        </c:scaling>
        <c:delete val="0"/>
        <c:axPos val="l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900"/>
            </a:pPr>
            <a:endParaRPr lang="en-US"/>
          </a:p>
        </c:txPr>
        <c:crossAx val="176502656"/>
        <c:crosses val="autoZero"/>
        <c:auto val="1"/>
        <c:lblAlgn val="ctr"/>
        <c:lblOffset val="100"/>
        <c:noMultiLvlLbl val="0"/>
      </c:catAx>
      <c:valAx>
        <c:axId val="17650265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7650112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1316630175446705"/>
          <c:y val="0.12235440022587654"/>
          <c:w val="0.57366739649106591"/>
          <c:h val="5.4335919874422593E-2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 noProof="0"/>
            </a:pPr>
            <a:r>
              <a:rPr lang="sr-Latn-RS" sz="1050" b="1" i="0" u="none" strike="noStrike" baseline="0" noProof="0" smtClean="0">
                <a:effectLst/>
              </a:rPr>
              <a:t>D</a:t>
            </a:r>
            <a:r>
              <a:rPr lang="en-AU" sz="1050" b="1" i="0" u="none" strike="noStrike" baseline="0" noProof="0" smtClean="0">
                <a:effectLst/>
              </a:rPr>
              <a:t>a li smatrate da ste dovoljno informisani o načinu kako EU funkcioniše, o prednostima i nedostacima članstva u EU, ili smatrate da nemate dovoljno informacija?</a:t>
            </a:r>
            <a:endParaRPr lang="en-US" sz="1050" i="0" u="none" noProof="0">
              <a:effectLst/>
              <a:latin typeface="+mn-lt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0939183987682894"/>
          <c:y val="0.31390074141904739"/>
          <c:w val="0.41402629521194523"/>
          <c:h val="0.6812064828316795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Odlično sam informisan/a  </c:v>
                </c:pt>
              </c:strCache>
            </c:strRef>
          </c:tx>
          <c:spPr>
            <a:solidFill>
              <a:srgbClr val="145D04"/>
            </a:solidFill>
          </c:spPr>
          <c:invertIfNegative val="0"/>
          <c:dLbls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cat>
          <c:val>
            <c:numRef>
              <c:f>Sheet1!$B$2</c:f>
              <c:numCache>
                <c:formatCode>0\%</c:formatCode>
                <c:ptCount val="1"/>
                <c:pt idx="0">
                  <c:v>2.4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Dobro sam informisan/a </c:v>
                </c:pt>
              </c:strCache>
            </c:strRef>
          </c:tx>
          <c:spPr>
            <a:solidFill>
              <a:srgbClr val="79D738"/>
            </a:solidFill>
          </c:spPr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cat>
          <c:val>
            <c:numRef>
              <c:f>Sheet1!$B$3</c:f>
              <c:numCache>
                <c:formatCode>0\%</c:formatCode>
                <c:ptCount val="1"/>
                <c:pt idx="0">
                  <c:v>38.6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Loše sam informisan/a 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cat>
          <c:val>
            <c:numRef>
              <c:f>Sheet1!$B$4</c:f>
              <c:numCache>
                <c:formatCode>0\%</c:formatCode>
                <c:ptCount val="1"/>
                <c:pt idx="0">
                  <c:v>30.8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Uopšte nisam informisan/a 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cat>
          <c:val>
            <c:numRef>
              <c:f>Sheet1!$B$5</c:f>
              <c:numCache>
                <c:formatCode>0\%</c:formatCode>
                <c:ptCount val="1"/>
                <c:pt idx="0">
                  <c:v>16.3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Ne znam/ bez odgovora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cat>
          <c:val>
            <c:numRef>
              <c:f>Sheet1!$B$6</c:f>
              <c:numCache>
                <c:formatCode>0\%</c:formatCode>
                <c:ptCount val="1"/>
                <c:pt idx="0">
                  <c:v>11.9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59240576"/>
        <c:axId val="159242112"/>
      </c:barChart>
      <c:catAx>
        <c:axId val="159240576"/>
        <c:scaling>
          <c:orientation val="minMax"/>
        </c:scaling>
        <c:delete val="1"/>
        <c:axPos val="b"/>
        <c:majorTickMark val="none"/>
        <c:minorTickMark val="none"/>
        <c:tickLblPos val="nextTo"/>
        <c:crossAx val="159242112"/>
        <c:crosses val="autoZero"/>
        <c:auto val="1"/>
        <c:lblAlgn val="ctr"/>
        <c:lblOffset val="100"/>
        <c:noMultiLvlLbl val="0"/>
      </c:catAx>
      <c:valAx>
        <c:axId val="15924211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592405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7823906129380886"/>
          <c:y val="0.31130902036323765"/>
          <c:w val="0.41548642890226961"/>
          <c:h val="0.66069654562394331"/>
        </c:manualLayout>
      </c:layout>
      <c:overlay val="0"/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sr-Latn-RS" sz="1050" noProof="0"/>
            </a:pPr>
            <a:r>
              <a:rPr lang="sr-Latn-RS" sz="1050" b="1" i="0" u="none" strike="noStrike" baseline="0" noProof="0" dirty="0" smtClean="0">
                <a:effectLst/>
              </a:rPr>
              <a:t>Da li ste ikada pokušali da pronađete dodatne informacije, pored onih koje objavljuju mediji o Evropskoj uniji?</a:t>
            </a:r>
            <a:endParaRPr lang="sr-Latn-RS" sz="1050" noProof="0" dirty="0"/>
          </a:p>
        </c:rich>
      </c:tx>
      <c:layout>
        <c:manualLayout>
          <c:xMode val="edge"/>
          <c:yMode val="edge"/>
          <c:x val="0.1619411907597329"/>
          <c:y val="3.3142939757879082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5372793918001629"/>
          <c:y val="0.34635072729598687"/>
          <c:w val="0.52905835046481264"/>
          <c:h val="0.6143976917759308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10"/>
          <c:dPt>
            <c:idx val="0"/>
            <c:bubble3D val="0"/>
            <c:spPr>
              <a:solidFill>
                <a:srgbClr val="145D04"/>
              </a:solidFill>
            </c:spPr>
          </c:dPt>
          <c:dPt>
            <c:idx val="1"/>
            <c:bubble3D val="0"/>
            <c:spPr>
              <a:solidFill>
                <a:srgbClr val="79D738"/>
              </a:solidFill>
            </c:spPr>
          </c:dPt>
          <c:dPt>
            <c:idx val="3"/>
            <c:bubble3D val="0"/>
            <c:spPr>
              <a:solidFill>
                <a:srgbClr val="C00000"/>
              </a:solidFill>
            </c:spPr>
          </c:dPt>
          <c:dPt>
            <c:idx val="4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Lbls>
            <c:dLbl>
              <c:idx val="2"/>
              <c:layout>
                <c:manualLayout>
                  <c:x val="5.1557348434893915E-2"/>
                  <c:y val="0.1169024920675818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2229807480961431"/>
                  <c:y val="-0.14284869156391911"/>
                </c:manualLayout>
              </c:layout>
              <c:spPr/>
              <c:txPr>
                <a:bodyPr/>
                <a:lstStyle/>
                <a:p>
                  <a:pPr>
                    <a:defRPr sz="9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12617379724086214"/>
                  <c:y val="5.717917625373648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Da, mnogo puta</c:v>
                </c:pt>
                <c:pt idx="1">
                  <c:v>Da, nekoliko puta</c:v>
                </c:pt>
                <c:pt idx="2">
                  <c:v>Da, ali retko</c:v>
                </c:pt>
                <c:pt idx="3">
                  <c:v>Ne </c:v>
                </c:pt>
                <c:pt idx="4">
                  <c:v>Ne znam/ ne sećam se</c:v>
                </c:pt>
              </c:strCache>
            </c:strRef>
          </c:cat>
          <c:val>
            <c:numRef>
              <c:f>Sheet1!$B$2:$B$6</c:f>
              <c:numCache>
                <c:formatCode>0\%</c:formatCode>
                <c:ptCount val="5"/>
                <c:pt idx="0">
                  <c:v>3.6633386871007301</c:v>
                </c:pt>
                <c:pt idx="1">
                  <c:v>5.2964343172561144</c:v>
                </c:pt>
                <c:pt idx="2">
                  <c:v>16.97115652821407</c:v>
                </c:pt>
                <c:pt idx="3">
                  <c:v>72.283345650085664</c:v>
                </c:pt>
                <c:pt idx="4">
                  <c:v>1.7857248173436322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sr-Latn-RS" sz="1050" noProof="0"/>
            </a:pPr>
            <a:r>
              <a:rPr lang="sr-Latn-RS" sz="1050" noProof="0" dirty="0" smtClean="0"/>
              <a:t>Izdvojte </a:t>
            </a:r>
            <a:r>
              <a:rPr lang="sr-Latn-RS" sz="1050" noProof="0" dirty="0"/>
              <a:t>tri oblasti iz kojih vam najviše nedostaju informacije kada je reč o pridruživanju Srbije Evropskoj uniji? MAKS. 3 </a:t>
            </a:r>
            <a:r>
              <a:rPr lang="sr-Latn-RS" sz="1050" noProof="0" dirty="0" smtClean="0"/>
              <a:t>ODGOVORA</a:t>
            </a:r>
            <a:r>
              <a:rPr lang="sr-Latn-RS" sz="1050" noProof="0" dirty="0"/>
              <a:t>! % slučajeva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48818104109716931"/>
          <c:y val="0.16559100935325727"/>
          <c:w val="0.50885489813958695"/>
          <c:h val="0.816709931208723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7A2280"/>
            </a:solidFill>
          </c:spPr>
          <c:invertIfNegative val="0"/>
          <c:dPt>
            <c:idx val="1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cat>
            <c:strRef>
              <c:f>Sheet1!$A$2:$A$12</c:f>
              <c:strCache>
                <c:ptCount val="11"/>
                <c:pt idx="0">
                  <c:v>Informacije o tome kako žive obični građani u različitim zemljama članicama </c:v>
                </c:pt>
                <c:pt idx="1">
                  <c:v>Uticaj članstva na ekonomsku situaciju i životni standard</c:v>
                </c:pt>
                <c:pt idx="2">
                  <c:v>Informacije o tome šta je Srbija pregovarala sa EU</c:v>
                </c:pt>
                <c:pt idx="3">
                  <c:v>Informacije o troškovima članstva koji se plaćaju iz državnog budžeta</c:v>
                </c:pt>
                <c:pt idx="4">
                  <c:v>Informacije o zdravstvenom i sistemu socijalne zaštite u EU</c:v>
                </c:pt>
                <c:pt idx="5">
                  <c:v>Političke posledice pristupanja</c:v>
                </c:pt>
                <c:pt idx="6">
                  <c:v>Uticaj na poljoprivrednu proizvodnju i proizvodnju tradicionalnih srpskih prehrambenih proizvoda</c:v>
                </c:pt>
                <c:pt idx="7">
                  <c:v>Informacije o evropskim institucijama i njihovim ulogama</c:v>
                </c:pt>
                <c:pt idx="8">
                  <c:v>Informacije o prilivu evropskih fondova i kako konkurisati za njih</c:v>
                </c:pt>
                <c:pt idx="9">
                  <c:v>Drugo</c:v>
                </c:pt>
                <c:pt idx="10">
                  <c:v>Ne znam/bez odgovora</c:v>
                </c:pt>
              </c:strCache>
            </c:strRef>
          </c:cat>
          <c:val>
            <c:numRef>
              <c:f>Sheet1!$B$2:$B$12</c:f>
              <c:numCache>
                <c:formatCode>0\%</c:formatCode>
                <c:ptCount val="11"/>
                <c:pt idx="0">
                  <c:v>37.509081920690676</c:v>
                </c:pt>
                <c:pt idx="1">
                  <c:v>34.497593632537196</c:v>
                </c:pt>
                <c:pt idx="2">
                  <c:v>25.296969154804437</c:v>
                </c:pt>
                <c:pt idx="3">
                  <c:v>23.604404740241709</c:v>
                </c:pt>
                <c:pt idx="4">
                  <c:v>20.591223022768744</c:v>
                </c:pt>
                <c:pt idx="5">
                  <c:v>20.42254077852358</c:v>
                </c:pt>
                <c:pt idx="6">
                  <c:v>20.382994266951997</c:v>
                </c:pt>
                <c:pt idx="7">
                  <c:v>17.322442368520164</c:v>
                </c:pt>
                <c:pt idx="8">
                  <c:v>14.735005733219571</c:v>
                </c:pt>
                <c:pt idx="9">
                  <c:v>1.2198784815583565</c:v>
                </c:pt>
                <c:pt idx="10">
                  <c:v>39.403217144022392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5"/>
        <c:axId val="159280128"/>
        <c:axId val="159294208"/>
      </c:barChart>
      <c:catAx>
        <c:axId val="159280128"/>
        <c:scaling>
          <c:orientation val="maxMin"/>
        </c:scaling>
        <c:delete val="0"/>
        <c:axPos val="l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900"/>
            </a:pPr>
            <a:endParaRPr lang="en-US"/>
          </a:p>
        </c:txPr>
        <c:crossAx val="159294208"/>
        <c:crosses val="autoZero"/>
        <c:auto val="1"/>
        <c:lblAlgn val="ctr"/>
        <c:lblOffset val="100"/>
        <c:noMultiLvlLbl val="0"/>
      </c:catAx>
      <c:valAx>
        <c:axId val="159294208"/>
        <c:scaling>
          <c:orientation val="minMax"/>
        </c:scaling>
        <c:delete val="1"/>
        <c:axPos val="t"/>
        <c:numFmt formatCode="0\%" sourceLinked="1"/>
        <c:majorTickMark val="out"/>
        <c:minorTickMark val="none"/>
        <c:tickLblPos val="nextTo"/>
        <c:crossAx val="1592801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/>
            </a:pPr>
            <a:r>
              <a:rPr lang="sr-Latn-RS" sz="1050" b="1" i="0" u="none" strike="noStrike" baseline="0" dirty="0" smtClean="0"/>
              <a:t>Prema vašem mišljenju ili saznanju, ko je najveći donator Srbije?</a:t>
            </a:r>
            <a:endParaRPr lang="en-US" sz="1050" dirty="0"/>
          </a:p>
        </c:rich>
      </c:tx>
      <c:layout>
        <c:manualLayout>
          <c:xMode val="edge"/>
          <c:yMode val="edge"/>
          <c:x val="0.20918111986650056"/>
          <c:y val="3.143285126211285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5194516487587994E-2"/>
          <c:y val="0.27518925023987145"/>
          <c:w val="0.96739533160429791"/>
          <c:h val="0.629662711480800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Rusija</c:v>
                </c:pt>
              </c:strCache>
            </c:strRef>
          </c:tx>
          <c:marker>
            <c:symbol val="diamond"/>
            <c:size val="8"/>
          </c:marker>
          <c:dLbls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Nov-11</c:v>
                </c:pt>
                <c:pt idx="1">
                  <c:v>Apr-12</c:v>
                </c:pt>
                <c:pt idx="2">
                  <c:v>Oct.12</c:v>
                </c:pt>
                <c:pt idx="3">
                  <c:v>Apr-13</c:v>
                </c:pt>
                <c:pt idx="4">
                  <c:v>Feb-14</c:v>
                </c:pt>
              </c:strCache>
            </c:strRef>
          </c:cat>
          <c:val>
            <c:numRef>
              <c:f>Sheet1!$B$2:$B$6</c:f>
              <c:numCache>
                <c:formatCode>0\%</c:formatCode>
                <c:ptCount val="5"/>
                <c:pt idx="0">
                  <c:v>15</c:v>
                </c:pt>
                <c:pt idx="1">
                  <c:v>18</c:v>
                </c:pt>
                <c:pt idx="2">
                  <c:v>28</c:v>
                </c:pt>
                <c:pt idx="3">
                  <c:v>23</c:v>
                </c:pt>
                <c:pt idx="4">
                  <c:v>16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Japan</c:v>
                </c:pt>
              </c:strCache>
            </c:strRef>
          </c:tx>
          <c:marker>
            <c:symbol val="diamond"/>
            <c:size val="7"/>
          </c:marker>
          <c:dLbls>
            <c:dLbl>
              <c:idx val="4"/>
              <c:layout>
                <c:manualLayout>
                  <c:x val="-1.8132700066808064E-2"/>
                  <c:y val="-2.7060302398879306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Nov-11</c:v>
                </c:pt>
                <c:pt idx="1">
                  <c:v>Apr-12</c:v>
                </c:pt>
                <c:pt idx="2">
                  <c:v>Oct.12</c:v>
                </c:pt>
                <c:pt idx="3">
                  <c:v>Apr-13</c:v>
                </c:pt>
                <c:pt idx="4">
                  <c:v>Feb-14</c:v>
                </c:pt>
              </c:strCache>
            </c:strRef>
          </c:cat>
          <c:val>
            <c:numRef>
              <c:f>Sheet1!$C$2:$C$6</c:f>
              <c:numCache>
                <c:formatCode>0\%</c:formatCode>
                <c:ptCount val="5"/>
                <c:pt idx="0">
                  <c:v>19</c:v>
                </c:pt>
                <c:pt idx="1">
                  <c:v>15</c:v>
                </c:pt>
                <c:pt idx="2">
                  <c:v>13</c:v>
                </c:pt>
                <c:pt idx="3">
                  <c:v>16</c:v>
                </c:pt>
                <c:pt idx="4">
                  <c:v>10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EU</c:v>
                </c:pt>
              </c:strCache>
            </c:strRef>
          </c:tx>
          <c:spPr>
            <a:ln w="41275">
              <a:solidFill>
                <a:srgbClr val="4655A5"/>
              </a:solidFill>
            </a:ln>
          </c:spPr>
          <c:marker>
            <c:symbol val="triangle"/>
            <c:size val="8"/>
            <c:spPr>
              <a:solidFill>
                <a:srgbClr val="0070C0"/>
              </a:solidFill>
              <a:ln>
                <a:solidFill>
                  <a:srgbClr val="131C6B"/>
                </a:solidFill>
              </a:ln>
            </c:spPr>
          </c:marker>
          <c:dLbls>
            <c:dLbl>
              <c:idx val="4"/>
              <c:layout>
                <c:manualLayout>
                  <c:x val="-3.4783253056687662E-2"/>
                  <c:y val="-2.99571847715398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Nov-11</c:v>
                </c:pt>
                <c:pt idx="1">
                  <c:v>Apr-12</c:v>
                </c:pt>
                <c:pt idx="2">
                  <c:v>Oct.12</c:v>
                </c:pt>
                <c:pt idx="3">
                  <c:v>Apr-13</c:v>
                </c:pt>
                <c:pt idx="4">
                  <c:v>Feb-14</c:v>
                </c:pt>
              </c:strCache>
            </c:strRef>
          </c:cat>
          <c:val>
            <c:numRef>
              <c:f>Sheet1!$D$2:$D$6</c:f>
              <c:numCache>
                <c:formatCode>0\%</c:formatCode>
                <c:ptCount val="5"/>
                <c:pt idx="0">
                  <c:v>11</c:v>
                </c:pt>
                <c:pt idx="1">
                  <c:v>12</c:v>
                </c:pt>
                <c:pt idx="2">
                  <c:v>10</c:v>
                </c:pt>
                <c:pt idx="3">
                  <c:v>13</c:v>
                </c:pt>
                <c:pt idx="4">
                  <c:v>13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Nemačka</c:v>
                </c:pt>
              </c:strCache>
            </c:strRef>
          </c:tx>
          <c:spPr>
            <a:ln>
              <a:solidFill>
                <a:srgbClr val="79D738"/>
              </a:solidFill>
            </a:ln>
          </c:spPr>
          <c:marker>
            <c:symbol val="x"/>
            <c:size val="8"/>
            <c:spPr>
              <a:ln>
                <a:solidFill>
                  <a:srgbClr val="79D738"/>
                </a:solidFill>
              </a:ln>
            </c:spPr>
          </c:marker>
          <c:dLbls>
            <c:dLbl>
              <c:idx val="0"/>
              <c:layout>
                <c:manualLayout>
                  <c:x val="1.3585121561725669E-17"/>
                  <c:y val="8.3820936698967605E-2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3.4925390291236508E-2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layout>
                <c:manualLayout>
                  <c:x val="0"/>
                  <c:y val="2.7940312232989203E-2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6283867165733589E-2"/>
                  <c:y val="-5.509411567674268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Nov-11</c:v>
                </c:pt>
                <c:pt idx="1">
                  <c:v>Apr-12</c:v>
                </c:pt>
                <c:pt idx="2">
                  <c:v>Oct.12</c:v>
                </c:pt>
                <c:pt idx="3">
                  <c:v>Apr-13</c:v>
                </c:pt>
                <c:pt idx="4">
                  <c:v>Feb-14</c:v>
                </c:pt>
              </c:strCache>
            </c:strRef>
          </c:cat>
          <c:val>
            <c:numRef>
              <c:f>Sheet1!$E$2:$E$6</c:f>
              <c:numCache>
                <c:formatCode>0\%</c:formatCode>
                <c:ptCount val="5"/>
                <c:pt idx="0">
                  <c:v>9</c:v>
                </c:pt>
                <c:pt idx="1">
                  <c:v>10</c:v>
                </c:pt>
                <c:pt idx="2">
                  <c:v>10</c:v>
                </c:pt>
                <c:pt idx="3">
                  <c:v>9</c:v>
                </c:pt>
                <c:pt idx="4">
                  <c:v>11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Kina</c:v>
                </c:pt>
              </c:strCache>
            </c:strRef>
          </c:tx>
          <c:spPr>
            <a:ln>
              <a:solidFill>
                <a:srgbClr val="1E8406"/>
              </a:solidFill>
            </a:ln>
          </c:spPr>
          <c:marker>
            <c:symbol val="diamond"/>
            <c:size val="8"/>
            <c:spPr>
              <a:solidFill>
                <a:srgbClr val="1E8406"/>
              </a:solidFill>
            </c:spPr>
          </c:marker>
          <c:dLbls>
            <c:dLbl>
              <c:idx val="0"/>
              <c:layout>
                <c:manualLayout>
                  <c:x val="-1.9266394961096701E-2"/>
                  <c:y val="-4.1910468349483802E-2"/>
                </c:manualLayout>
              </c:layout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Nov-11</c:v>
                </c:pt>
                <c:pt idx="1">
                  <c:v>Apr-12</c:v>
                </c:pt>
                <c:pt idx="2">
                  <c:v>Oct.12</c:v>
                </c:pt>
                <c:pt idx="3">
                  <c:v>Apr-13</c:v>
                </c:pt>
                <c:pt idx="4">
                  <c:v>Feb-14</c:v>
                </c:pt>
              </c:strCache>
            </c:strRef>
          </c:cat>
          <c:val>
            <c:numRef>
              <c:f>Sheet1!$F$2:$F$6</c:f>
              <c:numCache>
                <c:formatCode>0\%</c:formatCode>
                <c:ptCount val="5"/>
                <c:pt idx="0">
                  <c:v>10</c:v>
                </c:pt>
                <c:pt idx="1">
                  <c:v>6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9820416"/>
        <c:axId val="159838592"/>
      </c:lineChart>
      <c:catAx>
        <c:axId val="159820416"/>
        <c:scaling>
          <c:orientation val="minMax"/>
        </c:scaling>
        <c:delete val="0"/>
        <c:axPos val="b"/>
        <c:numFmt formatCode="mmm/yy" sourceLinked="1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59838592"/>
        <c:crosses val="autoZero"/>
        <c:auto val="1"/>
        <c:lblAlgn val="ctr"/>
        <c:lblOffset val="100"/>
        <c:noMultiLvlLbl val="0"/>
      </c:catAx>
      <c:valAx>
        <c:axId val="159838592"/>
        <c:scaling>
          <c:orientation val="minMax"/>
        </c:scaling>
        <c:delete val="1"/>
        <c:axPos val="l"/>
        <c:numFmt formatCode="0\%" sourceLinked="1"/>
        <c:majorTickMark val="out"/>
        <c:minorTickMark val="none"/>
        <c:tickLblPos val="nextTo"/>
        <c:crossAx val="15982041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6808675129021263E-2"/>
          <c:y val="0.16680366403094554"/>
          <c:w val="0.79897238113853764"/>
          <c:h val="6.2982578830318423E-2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896049896049899E-3"/>
          <c:y val="9.1912135893207528E-2"/>
          <c:w val="0.96340956340956341"/>
          <c:h val="0.870209198163937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7A2280"/>
            </a:solidFill>
          </c:spPr>
          <c:invertIfNegative val="0"/>
          <c:dLbls>
            <c:dLbl>
              <c:idx val="0"/>
              <c:layout>
                <c:manualLayout>
                  <c:x val="4.4593088071348923E-3"/>
                  <c:y val="-1.3698630136986304E-2"/>
                </c:manualLayout>
              </c:layout>
              <c:tx>
                <c:rich>
                  <a:bodyPr/>
                  <a:lstStyle/>
                  <a:p>
                    <a:r>
                      <a:rPr lang="sr-Latn-RS" sz="800" smtClean="0"/>
                      <a:t>2,6 milijardi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2.2831050228310501E-2"/>
                </c:manualLayout>
              </c:layout>
              <c:tx>
                <c:rich>
                  <a:bodyPr/>
                  <a:lstStyle/>
                  <a:p>
                    <a:r>
                      <a:rPr lang="sr-Latn-RS" sz="800" smtClean="0"/>
                      <a:t>1,2 milijarde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2.3228795219331039E-2"/>
                </c:manualLayout>
              </c:layout>
              <c:tx>
                <c:rich>
                  <a:bodyPr/>
                  <a:lstStyle/>
                  <a:p>
                    <a:r>
                      <a:rPr lang="en-US" sz="800" dirty="0" smtClean="0"/>
                      <a:t>630</a:t>
                    </a:r>
                    <a:r>
                      <a:rPr lang="sr-Latn-RS" sz="800" dirty="0" smtClean="0"/>
                      <a:t> miliona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0309518166416489E-3"/>
                  <c:y val="-6.0394779419695822E-2"/>
                </c:manualLayout>
              </c:layout>
              <c:tx>
                <c:rich>
                  <a:bodyPr/>
                  <a:lstStyle/>
                  <a:p>
                    <a:r>
                      <a:rPr lang="en-US" sz="800" smtClean="0"/>
                      <a:t>276</a:t>
                    </a:r>
                    <a:r>
                      <a:rPr lang="sr-Latn-RS" sz="800" baseline="0" smtClean="0"/>
                      <a:t> miliona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9302691678590345E-3"/>
                  <c:y val="-3.7166073418904828E-2"/>
                </c:manualLayout>
              </c:layout>
              <c:tx>
                <c:rich>
                  <a:bodyPr/>
                  <a:lstStyle/>
                  <a:p>
                    <a:r>
                      <a:rPr lang="en-US" sz="800" dirty="0" smtClean="0"/>
                      <a:t>258</a:t>
                    </a:r>
                    <a:r>
                      <a:rPr lang="sr-Latn-RS" sz="800" baseline="0" dirty="0" smtClean="0"/>
                      <a:t> </a:t>
                    </a:r>
                    <a:r>
                      <a:rPr lang="sr-Latn-RS" sz="800" dirty="0" smtClean="0"/>
                      <a:t>miliona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0490260623776544E-2"/>
                  <c:y val="-2.7636716643296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214</a:t>
                    </a:r>
                    <a:r>
                      <a:rPr lang="sr-Latn-RS" baseline="0" dirty="0" smtClean="0"/>
                      <a:t> </a:t>
                    </a:r>
                    <a:r>
                      <a:rPr lang="sr-Latn-RS" dirty="0" smtClean="0"/>
                      <a:t>miliona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-3.1963470319634701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156.6</a:t>
                    </a:r>
                    <a:r>
                      <a:rPr lang="sr-Latn-RS" smtClean="0"/>
                      <a:t> miliona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156.3</a:t>
                    </a:r>
                    <a:r>
                      <a:rPr lang="sr-Latn-RS" dirty="0" smtClean="0"/>
                      <a:t> miliona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12</a:t>
                    </a:r>
                    <a:r>
                      <a:rPr lang="sr-Latn-RS" dirty="0" smtClean="0"/>
                      <a:t>3</a:t>
                    </a:r>
                    <a:r>
                      <a:rPr lang="sr-Latn-RS" baseline="0" dirty="0" smtClean="0"/>
                      <a:t> </a:t>
                    </a:r>
                    <a:r>
                      <a:rPr lang="sr-Latn-RS" dirty="0" smtClean="0"/>
                      <a:t>miliona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4864362690449647E-3"/>
                  <c:y val="9.132420091324200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101</a:t>
                    </a:r>
                    <a:r>
                      <a:rPr lang="sr-Latn-RS" baseline="0" dirty="0" smtClean="0"/>
                      <a:t> </a:t>
                    </a:r>
                    <a:r>
                      <a:rPr lang="sr-Latn-RS" dirty="0" smtClean="0"/>
                      <a:t>miliona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3.6</a:t>
                    </a:r>
                    <a:r>
                      <a:rPr lang="sr-Latn-RS" dirty="0" smtClean="0"/>
                      <a:t> miliona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Sheet1!$A$2:$A$12</c:f>
              <c:strCache>
                <c:ptCount val="11"/>
                <c:pt idx="0">
                  <c:v>EU</c:v>
                </c:pt>
                <c:pt idx="1">
                  <c:v>Nemačka</c:v>
                </c:pt>
                <c:pt idx="2">
                  <c:v>USAID</c:v>
                </c:pt>
                <c:pt idx="3">
                  <c:v>Italija</c:v>
                </c:pt>
                <c:pt idx="4">
                  <c:v>Grčka</c:v>
                </c:pt>
                <c:pt idx="5">
                  <c:v>Švedska</c:v>
                </c:pt>
                <c:pt idx="6">
                  <c:v>Švajcarska</c:v>
                </c:pt>
                <c:pt idx="7">
                  <c:v>Norveška</c:v>
                </c:pt>
                <c:pt idx="8">
                  <c:v>Holandija</c:v>
                </c:pt>
                <c:pt idx="9">
                  <c:v>Japan</c:v>
                </c:pt>
                <c:pt idx="10">
                  <c:v>Kina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2664.38</c:v>
                </c:pt>
                <c:pt idx="1">
                  <c:v>1259.18</c:v>
                </c:pt>
                <c:pt idx="2">
                  <c:v>630.26</c:v>
                </c:pt>
                <c:pt idx="3">
                  <c:v>276.01</c:v>
                </c:pt>
                <c:pt idx="4">
                  <c:v>258.61</c:v>
                </c:pt>
                <c:pt idx="5">
                  <c:v>214.67</c:v>
                </c:pt>
                <c:pt idx="6">
                  <c:v>156.6</c:v>
                </c:pt>
                <c:pt idx="7">
                  <c:v>156.31</c:v>
                </c:pt>
                <c:pt idx="8">
                  <c:v>122.97</c:v>
                </c:pt>
                <c:pt idx="9">
                  <c:v>101.46</c:v>
                </c:pt>
                <c:pt idx="10">
                  <c:v>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59531776"/>
        <c:axId val="159533312"/>
      </c:barChart>
      <c:catAx>
        <c:axId val="15953177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59533312"/>
        <c:crosses val="autoZero"/>
        <c:auto val="1"/>
        <c:lblAlgn val="ctr"/>
        <c:lblOffset val="100"/>
        <c:noMultiLvlLbl val="0"/>
      </c:catAx>
      <c:valAx>
        <c:axId val="159533312"/>
        <c:scaling>
          <c:orientation val="minMax"/>
          <c:max val="2700"/>
        </c:scaling>
        <c:delete val="1"/>
        <c:axPos val="l"/>
        <c:numFmt formatCode="#,##0" sourceLinked="0"/>
        <c:majorTickMark val="out"/>
        <c:minorTickMark val="none"/>
        <c:tickLblPos val="nextTo"/>
        <c:crossAx val="1595317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sr-Latn-RS" sz="1050" noProof="0"/>
            </a:pPr>
            <a:r>
              <a:rPr lang="sr-Latn-RS" sz="1050" b="1" i="0" u="none" strike="noStrike" baseline="0" noProof="0" dirty="0" smtClean="0">
                <a:effectLst/>
              </a:rPr>
              <a:t>Koji od sledećih sektora bi trebalo da dobiju pomoć od Evropske unije? VIŠESTRUKI ODGOVOR</a:t>
            </a:r>
            <a:endParaRPr lang="sr-Latn-RS" sz="1050" noProof="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40124817731116946"/>
          <c:y val="0.17687631865804937"/>
          <c:w val="0.5754713994084073"/>
          <c:h val="0.7917142957911483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1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Sheet1!$A$2:$A$16</c:f>
              <c:strCache>
                <c:ptCount val="15"/>
                <c:pt idx="0">
                  <c:v>Poljoprivreda</c:v>
                </c:pt>
                <c:pt idx="1">
                  <c:v>Zdravstvo</c:v>
                </c:pt>
                <c:pt idx="2">
                  <c:v>Razvoj siromašnih regiona</c:v>
                </c:pt>
                <c:pt idx="3">
                  <c:v>Ekonomske reforme</c:v>
                </c:pt>
                <c:pt idx="4">
                  <c:v>Razvoj malih i srednjih preduzeća</c:v>
                </c:pt>
                <c:pt idx="5">
                  <c:v>Civilno društvo</c:v>
                </c:pt>
                <c:pt idx="6">
                  <c:v>Obrazovni sistem</c:v>
                </c:pt>
                <c:pt idx="7">
                  <c:v>Transport, putevi, mostovi</c:v>
                </c:pt>
                <c:pt idx="8">
                  <c:v>Pravosuđe</c:v>
                </c:pt>
                <c:pt idx="9">
                  <c:v>Opštine i lokalna samouprava</c:v>
                </c:pt>
                <c:pt idx="10">
                  <c:v>Životna sredina</c:v>
                </c:pt>
                <c:pt idx="11">
                  <c:v>Energetski sistem</c:v>
                </c:pt>
                <c:pt idx="12">
                  <c:v>Zaštita ljudskih i manjinskih prava</c:v>
                </c:pt>
                <c:pt idx="13">
                  <c:v>Državna administracija</c:v>
                </c:pt>
                <c:pt idx="14">
                  <c:v>Ne znam/bez odgovora</c:v>
                </c:pt>
              </c:strCache>
            </c:strRef>
          </c:cat>
          <c:val>
            <c:numRef>
              <c:f>Sheet1!$B$2:$B$16</c:f>
              <c:numCache>
                <c:formatCode>0\%</c:formatCode>
                <c:ptCount val="15"/>
                <c:pt idx="0">
                  <c:v>67.489362923306032</c:v>
                </c:pt>
                <c:pt idx="1">
                  <c:v>45.795779530166243</c:v>
                </c:pt>
                <c:pt idx="2">
                  <c:v>43.967374347105313</c:v>
                </c:pt>
                <c:pt idx="3">
                  <c:v>39.938344755348353</c:v>
                </c:pt>
                <c:pt idx="4">
                  <c:v>36.166639165569251</c:v>
                </c:pt>
                <c:pt idx="5">
                  <c:v>24.181770946799826</c:v>
                </c:pt>
                <c:pt idx="6">
                  <c:v>22.795692509138242</c:v>
                </c:pt>
                <c:pt idx="7">
                  <c:v>22.490961816631025</c:v>
                </c:pt>
                <c:pt idx="8">
                  <c:v>15.659602749508119</c:v>
                </c:pt>
                <c:pt idx="9">
                  <c:v>12.665723676515222</c:v>
                </c:pt>
                <c:pt idx="10">
                  <c:v>11.986168309633468</c:v>
                </c:pt>
                <c:pt idx="11">
                  <c:v>10.694674324164644</c:v>
                </c:pt>
                <c:pt idx="12">
                  <c:v>8.0674277296795172</c:v>
                </c:pt>
                <c:pt idx="13">
                  <c:v>2.7177769634370432</c:v>
                </c:pt>
                <c:pt idx="14">
                  <c:v>26.987823987909277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5"/>
        <c:axId val="159662464"/>
        <c:axId val="159665536"/>
      </c:barChart>
      <c:catAx>
        <c:axId val="159662464"/>
        <c:scaling>
          <c:orientation val="maxMin"/>
        </c:scaling>
        <c:delete val="0"/>
        <c:axPos val="l"/>
        <c:majorTickMark val="none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000"/>
            </a:pPr>
            <a:endParaRPr lang="en-US"/>
          </a:p>
        </c:txPr>
        <c:crossAx val="159665536"/>
        <c:crosses val="autoZero"/>
        <c:auto val="1"/>
        <c:lblAlgn val="ctr"/>
        <c:lblOffset val="100"/>
        <c:noMultiLvlLbl val="0"/>
      </c:catAx>
      <c:valAx>
        <c:axId val="159665536"/>
        <c:scaling>
          <c:orientation val="minMax"/>
          <c:max val="80"/>
        </c:scaling>
        <c:delete val="1"/>
        <c:axPos val="t"/>
        <c:numFmt formatCode="0\%" sourceLinked="1"/>
        <c:majorTickMark val="out"/>
        <c:minorTickMark val="none"/>
        <c:tickLblPos val="nextTo"/>
        <c:crossAx val="159662464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sr-Latn-RS" sz="1050" noProof="0"/>
            </a:pPr>
            <a:r>
              <a:rPr lang="sr-Latn-RS" sz="1050" b="1" i="0" baseline="0" noProof="0" dirty="0" smtClean="0"/>
              <a:t>Kakav je vaš opšti stav prema Evropskoj uniji? </a:t>
            </a:r>
            <a:endParaRPr lang="sr-Latn-RS" sz="1050" b="1" i="0" baseline="0" noProof="0" dirty="0"/>
          </a:p>
        </c:rich>
      </c:tx>
      <c:layout>
        <c:manualLayout>
          <c:xMode val="edge"/>
          <c:yMode val="edge"/>
          <c:x val="0.29924236171863394"/>
          <c:y val="3.243243243243243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1400722927418467E-2"/>
          <c:y val="0.20248109526849695"/>
          <c:w val="0.86930324150385263"/>
          <c:h val="0.6141485422430309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Pozitivan</c:v>
                </c:pt>
              </c:strCache>
            </c:strRef>
          </c:tx>
          <c:spPr>
            <a:ln w="50800">
              <a:solidFill>
                <a:srgbClr val="79D738"/>
              </a:solidFill>
            </a:ln>
          </c:spPr>
          <c:marker>
            <c:spPr>
              <a:solidFill>
                <a:srgbClr val="79D738"/>
              </a:solidFill>
              <a:ln>
                <a:solidFill>
                  <a:srgbClr val="79D738"/>
                </a:solidFill>
              </a:ln>
            </c:spPr>
          </c:marker>
          <c:dLbls>
            <c:dLbl>
              <c:idx val="0"/>
              <c:layout>
                <c:manualLayout>
                  <c:x val="0"/>
                  <c:y val="9.3955056037320267E-2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4"/>
              <c:layout>
                <c:manualLayout>
                  <c:x val="-3.9970476087673075E-2"/>
                  <c:y val="-3.271164077463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Nov-11</c:v>
                </c:pt>
                <c:pt idx="1">
                  <c:v>Apr-12</c:v>
                </c:pt>
                <c:pt idx="2">
                  <c:v>Oct.12</c:v>
                </c:pt>
                <c:pt idx="3">
                  <c:v>Apr-13</c:v>
                </c:pt>
                <c:pt idx="4">
                  <c:v>Feb-14</c:v>
                </c:pt>
              </c:strCache>
            </c:strRef>
          </c:cat>
          <c:val>
            <c:numRef>
              <c:f>Sheet1!$B$2:$B$6</c:f>
              <c:numCache>
                <c:formatCode>0\%</c:formatCode>
                <c:ptCount val="5"/>
                <c:pt idx="0">
                  <c:v>32</c:v>
                </c:pt>
                <c:pt idx="1">
                  <c:v>35</c:v>
                </c:pt>
                <c:pt idx="2">
                  <c:v>31</c:v>
                </c:pt>
                <c:pt idx="3">
                  <c:v>35</c:v>
                </c:pt>
                <c:pt idx="4">
                  <c:v>44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Negativan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Lbls>
            <c:dLbl>
              <c:idx val="0"/>
              <c:delete val="1"/>
            </c:dLbl>
            <c:dLbl>
              <c:idx val="1"/>
              <c:layout>
                <c:manualLayout>
                  <c:x val="-2.2230455724342402E-2"/>
                  <c:y val="2.4492917063029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2230455724342402E-2"/>
                  <c:y val="-3.6739375594544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Nov-11</c:v>
                </c:pt>
                <c:pt idx="1">
                  <c:v>Apr-12</c:v>
                </c:pt>
                <c:pt idx="2">
                  <c:v>Oct.12</c:v>
                </c:pt>
                <c:pt idx="3">
                  <c:v>Apr-13</c:v>
                </c:pt>
                <c:pt idx="4">
                  <c:v>Feb-14</c:v>
                </c:pt>
              </c:strCache>
            </c:strRef>
          </c:cat>
          <c:val>
            <c:numRef>
              <c:f>Sheet1!$C$2:$C$6</c:f>
              <c:numCache>
                <c:formatCode>0\%</c:formatCode>
                <c:ptCount val="5"/>
                <c:pt idx="0">
                  <c:v>33</c:v>
                </c:pt>
                <c:pt idx="1">
                  <c:v>34</c:v>
                </c:pt>
                <c:pt idx="2">
                  <c:v>36</c:v>
                </c:pt>
                <c:pt idx="3">
                  <c:v>32</c:v>
                </c:pt>
                <c:pt idx="4">
                  <c:v>32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Neutralan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pPr>
              <a:solidFill>
                <a:schemeClr val="bg1">
                  <a:lumMod val="50000"/>
                </a:schemeClr>
              </a:solidFill>
              <a:ln>
                <a:solidFill>
                  <a:prstClr val="white">
                    <a:lumMod val="50000"/>
                  </a:prstClr>
                </a:solidFill>
              </a:ln>
            </c:spPr>
          </c:marker>
          <c:dLbls>
            <c:dLbl>
              <c:idx val="0"/>
              <c:layout>
                <c:manualLayout>
                  <c:x val="-2.3712486105965169E-2"/>
                  <c:y val="-3.414354535684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0748425342719531E-2"/>
                  <c:y val="3.36777609616653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2230455724342402E-2"/>
                  <c:y val="3.3677760961665255E-2"/>
                </c:manualLayout>
              </c:layout>
              <c:spPr/>
              <c:txPr>
                <a:bodyPr/>
                <a:lstStyle/>
                <a:p>
                  <a:pPr>
                    <a:defRPr sz="10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5194516487587994E-2"/>
                  <c:y val="2.75545316959078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4086698777324932E-2"/>
                  <c:y val="5.4054054054054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Nov-11</c:v>
                </c:pt>
                <c:pt idx="1">
                  <c:v>Apr-12</c:v>
                </c:pt>
                <c:pt idx="2">
                  <c:v>Oct.12</c:v>
                </c:pt>
                <c:pt idx="3">
                  <c:v>Apr-13</c:v>
                </c:pt>
                <c:pt idx="4">
                  <c:v>Feb-14</c:v>
                </c:pt>
              </c:strCache>
            </c:strRef>
          </c:cat>
          <c:val>
            <c:numRef>
              <c:f>Sheet1!$D$2:$D$6</c:f>
              <c:numCache>
                <c:formatCode>0\%</c:formatCode>
                <c:ptCount val="5"/>
                <c:pt idx="0">
                  <c:v>33</c:v>
                </c:pt>
                <c:pt idx="1">
                  <c:v>29</c:v>
                </c:pt>
                <c:pt idx="2">
                  <c:v>31</c:v>
                </c:pt>
                <c:pt idx="3">
                  <c:v>32</c:v>
                </c:pt>
                <c:pt idx="4">
                  <c:v>23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Ne znam/bez odgovora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Nov-11</c:v>
                </c:pt>
                <c:pt idx="1">
                  <c:v>Apr-12</c:v>
                </c:pt>
                <c:pt idx="2">
                  <c:v>Oct.12</c:v>
                </c:pt>
                <c:pt idx="3">
                  <c:v>Apr-13</c:v>
                </c:pt>
                <c:pt idx="4">
                  <c:v>Feb-14</c:v>
                </c:pt>
              </c:strCache>
            </c:strRef>
          </c:cat>
          <c:val>
            <c:numRef>
              <c:f>Sheet1!$E$2:$E$6</c:f>
              <c:numCache>
                <c:formatCode>0\%</c:formatCode>
                <c:ptCount val="5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1046656"/>
        <c:axId val="31081216"/>
      </c:lineChart>
      <c:catAx>
        <c:axId val="31046656"/>
        <c:scaling>
          <c:orientation val="minMax"/>
        </c:scaling>
        <c:delete val="0"/>
        <c:axPos val="b"/>
        <c:numFmt formatCode="mmm/yy" sourceLinked="1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31081216"/>
        <c:crosses val="autoZero"/>
        <c:auto val="1"/>
        <c:lblAlgn val="ctr"/>
        <c:lblOffset val="100"/>
        <c:noMultiLvlLbl val="0"/>
      </c:catAx>
      <c:valAx>
        <c:axId val="31081216"/>
        <c:scaling>
          <c:orientation val="minMax"/>
        </c:scaling>
        <c:delete val="1"/>
        <c:axPos val="l"/>
        <c:numFmt formatCode="0\%" sourceLinked="1"/>
        <c:majorTickMark val="out"/>
        <c:minorTickMark val="none"/>
        <c:tickLblPos val="nextTo"/>
        <c:crossAx val="3104665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822503684874317"/>
          <c:y val="0.13246846846846846"/>
          <c:w val="0.63549906206148088"/>
          <c:h val="6.4985457898843732E-2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000" dirty="0" smtClean="0"/>
              <a:t>R</a:t>
            </a:r>
            <a:r>
              <a:rPr lang="sr-Latn-RS" sz="1000" dirty="0" smtClean="0"/>
              <a:t>azlozi</a:t>
            </a:r>
            <a:r>
              <a:rPr lang="en-US" sz="1000" dirty="0" smtClean="0"/>
              <a:t> </a:t>
            </a:r>
            <a:r>
              <a:rPr lang="sr-Latn-RS" sz="1000" dirty="0" smtClean="0"/>
              <a:t>ZA</a:t>
            </a:r>
            <a:r>
              <a:rPr lang="en-US" sz="1000" dirty="0" smtClean="0"/>
              <a:t> </a:t>
            </a:r>
            <a:r>
              <a:rPr lang="sr-Latn-RS" sz="1000" dirty="0" smtClean="0"/>
              <a:t>podršku</a:t>
            </a:r>
            <a:r>
              <a:rPr lang="en-US" sz="1000" dirty="0" smtClean="0"/>
              <a:t>. MAX</a:t>
            </a:r>
            <a:r>
              <a:rPr lang="en-US" sz="1000" baseline="0" dirty="0" smtClean="0"/>
              <a:t> </a:t>
            </a:r>
            <a:r>
              <a:rPr lang="en-US" sz="1000" i="0" baseline="0" dirty="0" smtClean="0"/>
              <a:t>3 </a:t>
            </a:r>
            <a:r>
              <a:rPr lang="sr-Latn-RS" sz="1000" i="0" baseline="0" dirty="0" smtClean="0"/>
              <a:t>odgovora</a:t>
            </a:r>
            <a:r>
              <a:rPr lang="en-US" sz="1000" i="0" baseline="0" dirty="0" smtClean="0"/>
              <a:t>. </a:t>
            </a:r>
          </a:p>
          <a:p>
            <a:pPr>
              <a:defRPr/>
            </a:pPr>
            <a:r>
              <a:rPr lang="en-US" sz="1000" i="0" baseline="0" dirty="0" smtClean="0"/>
              <a:t>% </a:t>
            </a:r>
            <a:r>
              <a:rPr lang="sr-Latn-RS" sz="1000" i="0" baseline="0" dirty="0" smtClean="0"/>
              <a:t>odgovora </a:t>
            </a:r>
            <a:r>
              <a:rPr lang="en-US" sz="1000" baseline="0" dirty="0" smtClean="0"/>
              <a:t>(</a:t>
            </a:r>
            <a:r>
              <a:rPr lang="sr-Latn-RS" sz="1000" baseline="0" dirty="0" smtClean="0"/>
              <a:t>oni koji podržavaju </a:t>
            </a:r>
            <a:r>
              <a:rPr lang="en-US" sz="1000" baseline="0" dirty="0" smtClean="0"/>
              <a:t>N=680)</a:t>
            </a:r>
            <a:endParaRPr lang="en-US" sz="10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49938305479181228"/>
          <c:y val="0.24425016829887275"/>
          <c:w val="0.46765815148588247"/>
          <c:h val="0.7171637071673401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79D738"/>
            </a:solidFill>
          </c:spPr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Bolje šanse za zaposlenje</c:v>
                </c:pt>
                <c:pt idx="1">
                  <c:v>Bolji  standard</c:v>
                </c:pt>
                <c:pt idx="2">
                  <c:v>Bolja budućnost, prosperitet</c:v>
                </c:pt>
                <c:pt idx="3">
                  <c:v>Borba protiv korupcije </c:v>
                </c:pt>
                <c:pt idx="4">
                  <c:v>Putovanja</c:v>
                </c:pt>
                <c:pt idx="5">
                  <c:v>Obrazovanje u  zemljama EU</c:v>
                </c:pt>
                <c:pt idx="6">
                  <c:v>Nove investicije</c:v>
                </c:pt>
                <c:pt idx="7">
                  <c:v>Drugo</c:v>
                </c:pt>
              </c:strCache>
            </c:strRef>
          </c:cat>
          <c:val>
            <c:numRef>
              <c:f>Sheet1!$B$2:$B$9</c:f>
              <c:numCache>
                <c:formatCode>0\%</c:formatCode>
                <c:ptCount val="8"/>
                <c:pt idx="0">
                  <c:v>43.428270729720076</c:v>
                </c:pt>
                <c:pt idx="1">
                  <c:v>36.515092014313389</c:v>
                </c:pt>
                <c:pt idx="2">
                  <c:v>34.376702472169058</c:v>
                </c:pt>
                <c:pt idx="3">
                  <c:v>25.456946358687759</c:v>
                </c:pt>
                <c:pt idx="4">
                  <c:v>22.522649950731726</c:v>
                </c:pt>
                <c:pt idx="5">
                  <c:v>11.847481178489405</c:v>
                </c:pt>
                <c:pt idx="6">
                  <c:v>7.9225608599728652</c:v>
                </c:pt>
                <c:pt idx="7">
                  <c:v>8.9544707860328359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47461632"/>
        <c:axId val="147463168"/>
      </c:barChart>
      <c:catAx>
        <c:axId val="147461632"/>
        <c:scaling>
          <c:orientation val="maxMin"/>
        </c:scaling>
        <c:delete val="0"/>
        <c:axPos val="l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/>
            </a:pPr>
            <a:endParaRPr lang="en-US"/>
          </a:p>
        </c:txPr>
        <c:crossAx val="147463168"/>
        <c:crosses val="autoZero"/>
        <c:auto val="1"/>
        <c:lblAlgn val="ctr"/>
        <c:lblOffset val="100"/>
        <c:noMultiLvlLbl val="0"/>
      </c:catAx>
      <c:valAx>
        <c:axId val="147463168"/>
        <c:scaling>
          <c:orientation val="minMax"/>
        </c:scaling>
        <c:delete val="1"/>
        <c:axPos val="t"/>
        <c:numFmt formatCode="0\%" sourceLinked="1"/>
        <c:majorTickMark val="out"/>
        <c:minorTickMark val="none"/>
        <c:tickLblPos val="nextTo"/>
        <c:crossAx val="147461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sr-Latn-RS" noProof="0"/>
            </a:pPr>
            <a:r>
              <a:rPr lang="sr-Latn-RS" sz="1000" noProof="0" dirty="0" smtClean="0"/>
              <a:t>Razlozi PROTIV podrške. MAX 3 odgovora. </a:t>
            </a:r>
          </a:p>
          <a:p>
            <a:pPr>
              <a:defRPr lang="sr-Latn-RS" noProof="0"/>
            </a:pPr>
            <a:r>
              <a:rPr lang="sr-Latn-RS" sz="1000" noProof="0" dirty="0" smtClean="0"/>
              <a:t>% odgovora </a:t>
            </a:r>
            <a:r>
              <a:rPr lang="sr-Latn-RS" sz="1000" baseline="0" noProof="0" dirty="0" smtClean="0"/>
              <a:t>(oni koji ne podržavaju N=482)</a:t>
            </a:r>
            <a:endParaRPr lang="sr-Latn-RS" sz="1000" noProof="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4707955609209904"/>
          <c:y val="0.25958847736625623"/>
          <c:w val="0.48136341065474919"/>
          <c:h val="0.680054869684500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Lošiji životni standard</c:v>
                </c:pt>
                <c:pt idx="1">
                  <c:v>Gubitak identiteta i suvereniteta</c:v>
                </c:pt>
                <c:pt idx="2">
                  <c:v>Eksploatacija </c:v>
                </c:pt>
                <c:pt idx="3">
                  <c:v>Uslovljavanje, pritisci, ucena</c:v>
                </c:pt>
                <c:pt idx="4">
                  <c:v>Priznavanje Kosova, NATO bombardovanje, Hag</c:v>
                </c:pt>
                <c:pt idx="5">
                  <c:v>Lažna obećanja, nepoverenje</c:v>
                </c:pt>
                <c:pt idx="6">
                  <c:v>Ne sviđa mi se EU</c:v>
                </c:pt>
                <c:pt idx="7">
                  <c:v>EU  će se uskoro raspasti</c:v>
                </c:pt>
                <c:pt idx="8">
                  <c:v>Korupcija, kriminal</c:v>
                </c:pt>
                <c:pt idx="9">
                  <c:v>Drugo</c:v>
                </c:pt>
              </c:strCache>
            </c:strRef>
          </c:cat>
          <c:val>
            <c:numRef>
              <c:f>Sheet1!$B$2:$B$11</c:f>
              <c:numCache>
                <c:formatCode>0\%</c:formatCode>
                <c:ptCount val="10"/>
                <c:pt idx="0">
                  <c:v>45.276395577936363</c:v>
                </c:pt>
                <c:pt idx="1">
                  <c:v>21.42790575462552</c:v>
                </c:pt>
                <c:pt idx="2">
                  <c:v>19.074094292663673</c:v>
                </c:pt>
                <c:pt idx="3">
                  <c:v>15.95208071115067</c:v>
                </c:pt>
                <c:pt idx="4">
                  <c:v>12.237450746469468</c:v>
                </c:pt>
                <c:pt idx="5">
                  <c:v>7.3085851207612498</c:v>
                </c:pt>
                <c:pt idx="6">
                  <c:v>4.1429359350575199</c:v>
                </c:pt>
                <c:pt idx="7">
                  <c:v>2.2601381118657602</c:v>
                </c:pt>
                <c:pt idx="8">
                  <c:v>1.7927343936953177</c:v>
                </c:pt>
                <c:pt idx="9">
                  <c:v>20.018569503383763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281536"/>
        <c:axId val="57287424"/>
      </c:barChart>
      <c:catAx>
        <c:axId val="57281536"/>
        <c:scaling>
          <c:orientation val="maxMin"/>
        </c:scaling>
        <c:delete val="0"/>
        <c:axPos val="l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/>
            </a:pPr>
            <a:endParaRPr lang="en-US"/>
          </a:p>
        </c:txPr>
        <c:crossAx val="57287424"/>
        <c:crosses val="autoZero"/>
        <c:auto val="1"/>
        <c:lblAlgn val="ctr"/>
        <c:lblOffset val="100"/>
        <c:noMultiLvlLbl val="0"/>
      </c:catAx>
      <c:valAx>
        <c:axId val="57287424"/>
        <c:scaling>
          <c:orientation val="minMax"/>
        </c:scaling>
        <c:delete val="1"/>
        <c:axPos val="t"/>
        <c:numFmt formatCode="0\%" sourceLinked="1"/>
        <c:majorTickMark val="out"/>
        <c:minorTickMark val="none"/>
        <c:tickLblPos val="nextTo"/>
        <c:crossAx val="572815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/>
            </a:pPr>
            <a:r>
              <a:rPr lang="pl-PL" sz="1050" b="1" i="0" baseline="0" dirty="0" smtClean="0">
                <a:effectLst/>
              </a:rPr>
              <a:t>Kako biste glasali na referendumu o pristupanju Srbije Evropskoj uniji? </a:t>
            </a:r>
            <a:endParaRPr lang="en-US" sz="1050" dirty="0">
              <a:effectLst/>
            </a:endParaRPr>
          </a:p>
        </c:rich>
      </c:tx>
      <c:layout>
        <c:manualLayout>
          <c:xMode val="edge"/>
          <c:yMode val="edge"/>
          <c:x val="0.18158944841046407"/>
          <c:y val="3.607701378401433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6302334197851057E-2"/>
          <c:y val="0.24916671635742788"/>
          <c:w val="0.96739533160429791"/>
          <c:h val="0.6453768121409335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ZA pristupanje</c:v>
                </c:pt>
              </c:strCache>
            </c:strRef>
          </c:tx>
          <c:spPr>
            <a:ln w="50800">
              <a:solidFill>
                <a:srgbClr val="79D738"/>
              </a:solidFill>
            </a:ln>
          </c:spPr>
          <c:marker>
            <c:spPr>
              <a:solidFill>
                <a:srgbClr val="79D738"/>
              </a:solidFill>
              <a:ln>
                <a:solidFill>
                  <a:srgbClr val="79D738"/>
                </a:solidFill>
              </a:ln>
            </c:spPr>
          </c:marker>
          <c:dLbls>
            <c:dLbl>
              <c:idx val="6"/>
              <c:delete val="1"/>
            </c:dLbl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Jul.10</c:v>
                </c:pt>
                <c:pt idx="1">
                  <c:v>Dec.10</c:v>
                </c:pt>
                <c:pt idx="2">
                  <c:v>Nov.11</c:v>
                </c:pt>
                <c:pt idx="3">
                  <c:v>Apr.12</c:v>
                </c:pt>
                <c:pt idx="4">
                  <c:v>Oct.12</c:v>
                </c:pt>
                <c:pt idx="5">
                  <c:v>Apr.13</c:v>
                </c:pt>
                <c:pt idx="6">
                  <c:v>Feb.14</c:v>
                </c:pt>
              </c:strCache>
            </c:strRef>
          </c:cat>
          <c:val>
            <c:numRef>
              <c:f>Sheet1!$B$2:$B$8</c:f>
              <c:numCache>
                <c:formatCode>0\%</c:formatCode>
                <c:ptCount val="7"/>
                <c:pt idx="0">
                  <c:v>51</c:v>
                </c:pt>
                <c:pt idx="1">
                  <c:v>48</c:v>
                </c:pt>
                <c:pt idx="2">
                  <c:v>51</c:v>
                </c:pt>
                <c:pt idx="3">
                  <c:v>49</c:v>
                </c:pt>
                <c:pt idx="4">
                  <c:v>48</c:v>
                </c:pt>
                <c:pt idx="5">
                  <c:v>52</c:v>
                </c:pt>
                <c:pt idx="6">
                  <c:v>53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Protiv pristupanja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Lbls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Jul.10</c:v>
                </c:pt>
                <c:pt idx="1">
                  <c:v>Dec.10</c:v>
                </c:pt>
                <c:pt idx="2">
                  <c:v>Nov.11</c:v>
                </c:pt>
                <c:pt idx="3">
                  <c:v>Apr.12</c:v>
                </c:pt>
                <c:pt idx="4">
                  <c:v>Oct.12</c:v>
                </c:pt>
                <c:pt idx="5">
                  <c:v>Apr.13</c:v>
                </c:pt>
                <c:pt idx="6">
                  <c:v>Feb.14</c:v>
                </c:pt>
              </c:strCache>
            </c:strRef>
          </c:cat>
          <c:val>
            <c:numRef>
              <c:f>Sheet1!$C$2:$C$8</c:f>
              <c:numCache>
                <c:formatCode>0\%</c:formatCode>
                <c:ptCount val="7"/>
                <c:pt idx="0">
                  <c:v>29</c:v>
                </c:pt>
                <c:pt idx="1">
                  <c:v>33</c:v>
                </c:pt>
                <c:pt idx="2">
                  <c:v>31</c:v>
                </c:pt>
                <c:pt idx="3">
                  <c:v>34</c:v>
                </c:pt>
                <c:pt idx="4">
                  <c:v>33</c:v>
                </c:pt>
                <c:pt idx="5">
                  <c:v>31</c:v>
                </c:pt>
                <c:pt idx="6">
                  <c:v>31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 bih glasao/la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Lbls>
            <c:dLbl>
              <c:idx val="2"/>
              <c:spPr/>
              <c:txPr>
                <a:bodyPr/>
                <a:lstStyle/>
                <a:p>
                  <a:pPr>
                    <a:defRPr sz="1000" b="0"/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Jul.10</c:v>
                </c:pt>
                <c:pt idx="1">
                  <c:v>Dec.10</c:v>
                </c:pt>
                <c:pt idx="2">
                  <c:v>Nov.11</c:v>
                </c:pt>
                <c:pt idx="3">
                  <c:v>Apr.12</c:v>
                </c:pt>
                <c:pt idx="4">
                  <c:v>Oct.12</c:v>
                </c:pt>
                <c:pt idx="5">
                  <c:v>Apr.13</c:v>
                </c:pt>
                <c:pt idx="6">
                  <c:v>Feb.14</c:v>
                </c:pt>
              </c:strCache>
            </c:strRef>
          </c:cat>
          <c:val>
            <c:numRef>
              <c:f>Sheet1!$D$2:$D$8</c:f>
              <c:numCache>
                <c:formatCode>0\%</c:formatCode>
                <c:ptCount val="7"/>
                <c:pt idx="0">
                  <c:v>9</c:v>
                </c:pt>
                <c:pt idx="1">
                  <c:v>10</c:v>
                </c:pt>
                <c:pt idx="2">
                  <c:v>13</c:v>
                </c:pt>
                <c:pt idx="3">
                  <c:v>10</c:v>
                </c:pt>
                <c:pt idx="4">
                  <c:v>14</c:v>
                </c:pt>
                <c:pt idx="5">
                  <c:v>13</c:v>
                </c:pt>
                <c:pt idx="6">
                  <c:v>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Ne znam još uvek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circle"/>
            <c:size val="7"/>
            <c:spPr>
              <a:solidFill>
                <a:schemeClr val="bg1">
                  <a:lumMod val="50000"/>
                </a:schemeClr>
              </a:solidFill>
              <a:ln>
                <a:solidFill>
                  <a:prstClr val="white">
                    <a:lumMod val="50000"/>
                  </a:prstClr>
                </a:solidFill>
              </a:ln>
            </c:spPr>
          </c:marker>
          <c:dLbls>
            <c:dLbl>
              <c:idx val="0"/>
              <c:layout>
                <c:manualLayout>
                  <c:x val="1.4820303816228386E-3"/>
                  <c:y val="-1.7361111111111136E-2"/>
                </c:manualLayout>
              </c:layout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7706145477500006E-2"/>
                  <c:y val="3.27752148162029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4820303816228241E-3"/>
                  <c:y val="-3.125E-2"/>
                </c:manualLayout>
              </c:layout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7706145477500006E-2"/>
                  <c:y val="3.50730575881443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7706145477500006E-2"/>
                  <c:y val="2.7345637171447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Jul.10</c:v>
                </c:pt>
                <c:pt idx="1">
                  <c:v>Dec.10</c:v>
                </c:pt>
                <c:pt idx="2">
                  <c:v>Nov.11</c:v>
                </c:pt>
                <c:pt idx="3">
                  <c:v>Apr.12</c:v>
                </c:pt>
                <c:pt idx="4">
                  <c:v>Oct.12</c:v>
                </c:pt>
                <c:pt idx="5">
                  <c:v>Apr.13</c:v>
                </c:pt>
                <c:pt idx="6">
                  <c:v>Feb.14</c:v>
                </c:pt>
              </c:strCache>
            </c:strRef>
          </c:cat>
          <c:val>
            <c:numRef>
              <c:f>Sheet1!$E$2:$E$8</c:f>
              <c:numCache>
                <c:formatCode>0\%</c:formatCode>
                <c:ptCount val="7"/>
                <c:pt idx="0">
                  <c:v>11</c:v>
                </c:pt>
                <c:pt idx="1">
                  <c:v>9</c:v>
                </c:pt>
                <c:pt idx="2">
                  <c:v>5</c:v>
                </c:pt>
                <c:pt idx="3">
                  <c:v>6</c:v>
                </c:pt>
                <c:pt idx="4">
                  <c:v>5</c:v>
                </c:pt>
                <c:pt idx="5">
                  <c:v>4</c:v>
                </c:pt>
                <c:pt idx="6">
                  <c:v>8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7317120"/>
        <c:axId val="147318656"/>
      </c:lineChart>
      <c:catAx>
        <c:axId val="14731712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47318656"/>
        <c:crosses val="autoZero"/>
        <c:auto val="1"/>
        <c:lblAlgn val="ctr"/>
        <c:lblOffset val="100"/>
        <c:noMultiLvlLbl val="0"/>
      </c:catAx>
      <c:valAx>
        <c:axId val="147318656"/>
        <c:scaling>
          <c:orientation val="minMax"/>
        </c:scaling>
        <c:delete val="1"/>
        <c:axPos val="l"/>
        <c:numFmt formatCode="0\%" sourceLinked="1"/>
        <c:majorTickMark val="out"/>
        <c:minorTickMark val="none"/>
        <c:tickLblPos val="nextTo"/>
        <c:crossAx val="14731712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1564189711558379"/>
          <c:y val="0.11168586758243697"/>
          <c:w val="0.75389590195260425"/>
          <c:h val="6.6790609507144938E-2"/>
        </c:manualLayout>
      </c:layout>
      <c:overlay val="0"/>
      <c:spPr>
        <a:solidFill>
          <a:schemeClr val="bg1">
            <a:lumMod val="85000"/>
          </a:schemeClr>
        </a:solidFill>
      </c:spPr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sr-Latn-RS" sz="1050" noProof="0"/>
            </a:pPr>
            <a:r>
              <a:rPr lang="sr-Latn-RS" sz="1050" b="1" noProof="0" dirty="0" smtClean="0">
                <a:effectLst/>
              </a:rPr>
              <a:t>Koji su po Vašem mišljenju najznačajniji uslovi koje Srbija treba da ispuni kako bi ušla u Evropsku uniju? SPONTANI ODGOVOR. MAX. 3 ODGOVORA. % slučajeva</a:t>
            </a:r>
            <a:endParaRPr lang="sr-Latn-RS" sz="1050" noProof="0" dirty="0">
              <a:effectLst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47743573735387562"/>
          <c:y val="0.15191731808343889"/>
          <c:w val="0.42486502567150147"/>
          <c:h val="0.809697748724849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7A2280"/>
            </a:solidFill>
          </c:spPr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Sheet1!$A$2:$A$18</c:f>
              <c:strCache>
                <c:ptCount val="17"/>
                <c:pt idx="0">
                  <c:v>Priznavanje nezavisnosti Kosova</c:v>
                </c:pt>
                <c:pt idx="1">
                  <c:v>Sveobuhvatne reforme</c:v>
                </c:pt>
                <c:pt idx="2">
                  <c:v>Borba protiv korupcije i kriminala</c:v>
                </c:pt>
                <c:pt idx="3">
                  <c:v>Reforme pravosudnog sistema</c:v>
                </c:pt>
                <c:pt idx="4">
                  <c:v>Dijalog sa Pristinom, implementacija Briselskog sporazuma</c:v>
                </c:pt>
                <c:pt idx="5">
                  <c:v>Ekonomska stabilnost, smanjenje nezaposlenosti</c:v>
                </c:pt>
                <c:pt idx="6">
                  <c:v>Saradnja sa Hagom</c:v>
                </c:pt>
                <c:pt idx="7">
                  <c:v>Refrome zdravsrvenog sistema</c:v>
                </c:pt>
                <c:pt idx="8">
                  <c:v>Poštovaje prava manjina</c:v>
                </c:pt>
                <c:pt idx="9">
                  <c:v>Vladavina zakona</c:v>
                </c:pt>
                <c:pt idx="10">
                  <c:v>Reforma državne administracije</c:v>
                </c:pt>
                <c:pt idx="11">
                  <c:v>Refroma obrazovnog sistema</c:v>
                </c:pt>
                <c:pt idx="12">
                  <c:v>Uvek će postojati novi uslovi</c:v>
                </c:pt>
                <c:pt idx="13">
                  <c:v>Pristupanje u  NATO</c:v>
                </c:pt>
                <c:pt idx="14">
                  <c:v>Zaštita životne sredine</c:v>
                </c:pt>
                <c:pt idx="15">
                  <c:v>Već smo sve ispunili</c:v>
                </c:pt>
                <c:pt idx="16">
                  <c:v>Drugo</c:v>
                </c:pt>
              </c:strCache>
            </c:strRef>
          </c:cat>
          <c:val>
            <c:numRef>
              <c:f>Sheet1!$B$2:$B$18</c:f>
              <c:numCache>
                <c:formatCode>0\%</c:formatCode>
                <c:ptCount val="17"/>
                <c:pt idx="0">
                  <c:v>44.088500810667483</c:v>
                </c:pt>
                <c:pt idx="1">
                  <c:v>20.876888573438212</c:v>
                </c:pt>
                <c:pt idx="2">
                  <c:v>19.675533230267607</c:v>
                </c:pt>
                <c:pt idx="3">
                  <c:v>11.756782725762525</c:v>
                </c:pt>
                <c:pt idx="4">
                  <c:v>11.385837035963819</c:v>
                </c:pt>
                <c:pt idx="5">
                  <c:v>8.8085718326806219</c:v>
                </c:pt>
                <c:pt idx="6">
                  <c:v>3.7818273279155936</c:v>
                </c:pt>
                <c:pt idx="7">
                  <c:v>2.731681598339692</c:v>
                </c:pt>
                <c:pt idx="8">
                  <c:v>2.4291239604964701</c:v>
                </c:pt>
                <c:pt idx="9">
                  <c:v>2.1393475648174314</c:v>
                </c:pt>
                <c:pt idx="10">
                  <c:v>1.9652774794232803</c:v>
                </c:pt>
                <c:pt idx="11">
                  <c:v>1.7175460602889241</c:v>
                </c:pt>
                <c:pt idx="12">
                  <c:v>1.3887514448264056</c:v>
                </c:pt>
                <c:pt idx="13">
                  <c:v>1.130748987140475</c:v>
                </c:pt>
                <c:pt idx="14">
                  <c:v>0.94719873392440601</c:v>
                </c:pt>
                <c:pt idx="15">
                  <c:v>0.71971816427248092</c:v>
                </c:pt>
                <c:pt idx="16">
                  <c:v>13.622219877244017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0626944"/>
        <c:axId val="30628480"/>
      </c:barChart>
      <c:catAx>
        <c:axId val="30626944"/>
        <c:scaling>
          <c:orientation val="maxMin"/>
        </c:scaling>
        <c:delete val="0"/>
        <c:axPos val="l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900"/>
            </a:pPr>
            <a:endParaRPr lang="en-US"/>
          </a:p>
        </c:txPr>
        <c:crossAx val="30628480"/>
        <c:crosses val="autoZero"/>
        <c:auto val="1"/>
        <c:lblAlgn val="ctr"/>
        <c:lblOffset val="100"/>
        <c:noMultiLvlLbl val="0"/>
      </c:catAx>
      <c:valAx>
        <c:axId val="30628480"/>
        <c:scaling>
          <c:orientation val="minMax"/>
        </c:scaling>
        <c:delete val="1"/>
        <c:axPos val="t"/>
        <c:numFmt formatCode="0\%" sourceLinked="1"/>
        <c:majorTickMark val="none"/>
        <c:minorTickMark val="none"/>
        <c:tickLblPos val="nextTo"/>
        <c:crossAx val="30626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50"/>
            </a:pPr>
            <a:r>
              <a:rPr lang="it-IT" sz="1050" b="1" i="0" u="none" strike="noStrike" baseline="0" dirty="0" smtClean="0">
                <a:effectLst/>
              </a:rPr>
              <a:t>Da li vi lično podržavate dijalog Beograda i Prištine</a:t>
            </a:r>
            <a:r>
              <a:rPr lang="sr-Latn-RS" sz="1050" b="1" i="0" u="none" strike="noStrike" baseline="0" dirty="0" smtClean="0">
                <a:effectLst/>
              </a:rPr>
              <a:t>?</a:t>
            </a:r>
            <a:endParaRPr lang="en-US" sz="1050" b="0" dirty="0">
              <a:effectLst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471947907215572E-2"/>
          <c:y val="6.7847082993762214E-2"/>
          <c:w val="0.88593909088522138"/>
          <c:h val="0.6517030717886901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Podržavam (potpuno+uglavnom)</c:v>
                </c:pt>
              </c:strCache>
            </c:strRef>
          </c:tx>
          <c:spPr>
            <a:ln w="60325">
              <a:solidFill>
                <a:srgbClr val="92D050"/>
              </a:solidFill>
            </a:ln>
          </c:spPr>
          <c:marker>
            <c:spPr>
              <a:solidFill>
                <a:srgbClr val="92D050"/>
              </a:solidFill>
              <a:ln>
                <a:noFill/>
              </a:ln>
            </c:spPr>
          </c:marker>
          <c:dLbls>
            <c:txPr>
              <a:bodyPr/>
              <a:lstStyle/>
              <a:p>
                <a:pPr>
                  <a:defRPr sz="1000" b="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4"/>
                <c:pt idx="0">
                  <c:v>Apr-12</c:v>
                </c:pt>
                <c:pt idx="1">
                  <c:v>Oct.12</c:v>
                </c:pt>
                <c:pt idx="2">
                  <c:v>Apr-13</c:v>
                </c:pt>
                <c:pt idx="3">
                  <c:v>Feb-14</c:v>
                </c:pt>
              </c:strCache>
            </c:strRef>
          </c:cat>
          <c:val>
            <c:numRef>
              <c:f>Sheet1!$B$2:$B$6</c:f>
              <c:numCache>
                <c:formatCode>0\%</c:formatCode>
                <c:ptCount val="4"/>
                <c:pt idx="0">
                  <c:v>44</c:v>
                </c:pt>
                <c:pt idx="1">
                  <c:v>51</c:v>
                </c:pt>
                <c:pt idx="2">
                  <c:v>63</c:v>
                </c:pt>
                <c:pt idx="3">
                  <c:v>56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 podržavam (potpuno+uglavnom)</c:v>
                </c:pt>
              </c:strCache>
            </c:strRef>
          </c:tx>
          <c:spPr>
            <a:ln w="34925">
              <a:solidFill>
                <a:srgbClr val="C50017"/>
              </a:solidFill>
            </a:ln>
          </c:spPr>
          <c:marker>
            <c:spPr>
              <a:solidFill>
                <a:srgbClr val="C50017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1.6302334197851057E-2"/>
                  <c:y val="4.9192621261748129E-2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3497650048282737E-2"/>
                  <c:y val="-3.08533611948300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4"/>
                <c:pt idx="0">
                  <c:v>Apr-12</c:v>
                </c:pt>
                <c:pt idx="1">
                  <c:v>Oct.12</c:v>
                </c:pt>
                <c:pt idx="2">
                  <c:v>Apr-13</c:v>
                </c:pt>
                <c:pt idx="3">
                  <c:v>Feb-14</c:v>
                </c:pt>
              </c:strCache>
            </c:strRef>
          </c:cat>
          <c:val>
            <c:numRef>
              <c:f>Sheet1!$C$2:$C$6</c:f>
              <c:numCache>
                <c:formatCode>0\%</c:formatCode>
                <c:ptCount val="4"/>
                <c:pt idx="0">
                  <c:v>41</c:v>
                </c:pt>
                <c:pt idx="1">
                  <c:v>40</c:v>
                </c:pt>
                <c:pt idx="2">
                  <c:v>28</c:v>
                </c:pt>
                <c:pt idx="3">
                  <c:v>29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 znam/Nisam siguran</c:v>
                </c:pt>
              </c:strCache>
            </c:strRef>
          </c:tx>
          <c:spPr>
            <a:ln>
              <a:solidFill>
                <a:srgbClr val="F7911E"/>
              </a:solidFill>
            </a:ln>
          </c:spPr>
          <c:marker>
            <c:spPr>
              <a:solidFill>
                <a:srgbClr val="F7911E"/>
              </a:solidFill>
              <a:ln>
                <a:solidFill>
                  <a:srgbClr val="F7911E"/>
                </a:solidFill>
              </a:ln>
            </c:spPr>
          </c:marker>
          <c:dLbls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4"/>
                <c:pt idx="0">
                  <c:v>Apr-12</c:v>
                </c:pt>
                <c:pt idx="1">
                  <c:v>Oct.12</c:v>
                </c:pt>
                <c:pt idx="2">
                  <c:v>Apr-13</c:v>
                </c:pt>
                <c:pt idx="3">
                  <c:v>Feb-14</c:v>
                </c:pt>
              </c:strCache>
            </c:strRef>
          </c:cat>
          <c:val>
            <c:numRef>
              <c:f>Sheet1!$D$2:$D$6</c:f>
              <c:numCache>
                <c:formatCode>0\%</c:formatCode>
                <c:ptCount val="4"/>
                <c:pt idx="0">
                  <c:v>15</c:v>
                </c:pt>
                <c:pt idx="1">
                  <c:v>9</c:v>
                </c:pt>
                <c:pt idx="2">
                  <c:v>9</c:v>
                </c:pt>
                <c:pt idx="3">
                  <c:v>14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770304"/>
        <c:axId val="30771840"/>
      </c:lineChart>
      <c:catAx>
        <c:axId val="30770304"/>
        <c:scaling>
          <c:orientation val="minMax"/>
        </c:scaling>
        <c:delete val="0"/>
        <c:axPos val="b"/>
        <c:numFmt formatCode="mmm/yy" sourceLinked="1"/>
        <c:majorTickMark val="none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 rot="0" vert="horz"/>
          <a:lstStyle/>
          <a:p>
            <a:pPr>
              <a:defRPr sz="1000">
                <a:solidFill>
                  <a:srgbClr val="333333"/>
                </a:solidFill>
              </a:defRPr>
            </a:pPr>
            <a:endParaRPr lang="en-US"/>
          </a:p>
        </c:txPr>
        <c:crossAx val="30771840"/>
        <c:crosses val="autoZero"/>
        <c:auto val="1"/>
        <c:lblAlgn val="ctr"/>
        <c:lblOffset val="100"/>
        <c:noMultiLvlLbl val="0"/>
      </c:catAx>
      <c:valAx>
        <c:axId val="30771840"/>
        <c:scaling>
          <c:orientation val="minMax"/>
          <c:max val="100"/>
        </c:scaling>
        <c:delete val="1"/>
        <c:axPos val="l"/>
        <c:numFmt formatCode="#,##0" sourceLinked="0"/>
        <c:majorTickMark val="none"/>
        <c:minorTickMark val="none"/>
        <c:tickLblPos val="nextTo"/>
        <c:crossAx val="30770304"/>
        <c:crossesAt val="40848"/>
        <c:crossBetween val="between"/>
        <c:majorUnit val="1"/>
      </c:valAx>
      <c:spPr>
        <a:noFill/>
        <a:ln w="25400">
          <a:noFill/>
        </a:ln>
      </c:spPr>
    </c:plotArea>
    <c:legend>
      <c:legendPos val="l"/>
      <c:layout>
        <c:manualLayout>
          <c:xMode val="edge"/>
          <c:yMode val="edge"/>
          <c:x val="8.7439792515746573E-2"/>
          <c:y val="0.11254664140874776"/>
          <c:w val="0.85897092244721729"/>
          <c:h val="7.3474925449292613E-2"/>
        </c:manualLayout>
      </c:layout>
      <c:overlay val="0"/>
      <c:spPr>
        <a:solidFill>
          <a:sysClr val="window" lastClr="FFFFFF">
            <a:lumMod val="85000"/>
          </a:sysClr>
        </a:solidFill>
      </c:spPr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sr-Latn-RS" sz="1000" b="1" i="0" baseline="0" dirty="0" smtClean="0">
                <a:effectLst/>
              </a:rPr>
              <a:t>Prema vašem mišljenju, kakva će biti pozicija Srbije u procesu pregovaranja? </a:t>
            </a:r>
            <a:endParaRPr lang="en-US" sz="1000" dirty="0">
              <a:effectLst/>
            </a:endParaRPr>
          </a:p>
        </c:rich>
      </c:tx>
      <c:layout>
        <c:manualLayout>
          <c:xMode val="edge"/>
          <c:yMode val="edge"/>
          <c:x val="0.13210814512612346"/>
          <c:y val="1.223241197479288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9398634325077602"/>
          <c:y val="0.14830268791373682"/>
          <c:w val="0.66819552731138376"/>
          <c:h val="0.7945894996935063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10"/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Lbls>
            <c:dLbl>
              <c:idx val="0"/>
              <c:layout>
                <c:manualLayout>
                  <c:x val="-0.19333477793912804"/>
                  <c:y val="-0.13475572811765568"/>
                </c:manualLayout>
              </c:layout>
              <c:spPr/>
              <c:txPr>
                <a:bodyPr/>
                <a:lstStyle/>
                <a:p>
                  <a:pPr>
                    <a:defRPr sz="900" b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7865104833848358"/>
                  <c:y val="5.423902007237509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5293349928885092"/>
                  <c:y val="0.1548177487036147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900" b="0"/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Srbija će biti u podređenom položaju</c:v>
                </c:pt>
                <c:pt idx="1">
                  <c:v>  Sve strane će imati jednak položaj</c:v>
                </c:pt>
                <c:pt idx="2">
                  <c:v>EU će biti u podređenom položaju</c:v>
                </c:pt>
                <c:pt idx="3">
                  <c:v>Ne znam/bez odgovora</c:v>
                </c:pt>
              </c:strCache>
            </c:strRef>
          </c:cat>
          <c:val>
            <c:numRef>
              <c:f>Sheet1!$B$2:$B$5</c:f>
              <c:numCache>
                <c:formatCode>0\%</c:formatCode>
                <c:ptCount val="4"/>
                <c:pt idx="0">
                  <c:v>55.9</c:v>
                </c:pt>
                <c:pt idx="1">
                  <c:v>22.5</c:v>
                </c:pt>
                <c:pt idx="2">
                  <c:v>5</c:v>
                </c:pt>
                <c:pt idx="3">
                  <c:v>16.5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it-IT" sz="1000" b="1" i="0" baseline="0" dirty="0" smtClean="0">
                <a:effectLst/>
              </a:rPr>
              <a:t>Molim vas, za svaku </a:t>
            </a:r>
            <a:r>
              <a:rPr lang="sr-Latn-RS" sz="1000" b="1" i="0" baseline="0" dirty="0" smtClean="0">
                <a:effectLst/>
              </a:rPr>
              <a:t>tvrdnju </a:t>
            </a:r>
            <a:r>
              <a:rPr lang="it-IT" sz="1000" b="1" i="0" baseline="0" dirty="0" smtClean="0">
                <a:effectLst/>
              </a:rPr>
              <a:t>mi recite da li se sa njom slažete ili ne slažete.</a:t>
            </a:r>
            <a:endParaRPr lang="en-US" sz="1000" dirty="0">
              <a:effectLst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50235729680131447"/>
          <c:y val="0.35593617676771294"/>
          <c:w val="0.46783240509570562"/>
          <c:h val="0.6096886933719272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 slažem se (delimično+u potpunosti)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Evropska unija tretira Srbiju pošteno i traži od nas samo ono što je neophodno </c:v>
                </c:pt>
                <c:pt idx="1">
                  <c:v> Evropska unija tretira Srbiju gore nego druge zemlje u regionu</c:v>
                </c:pt>
                <c:pt idx="2">
                  <c:v>Velika većina svih zahteva Evropske unije je za naše dobro</c:v>
                </c:pt>
              </c:strCache>
            </c:strRef>
          </c:cat>
          <c:val>
            <c:numRef>
              <c:f>Sheet1!$B$2:$B$4</c:f>
              <c:numCache>
                <c:formatCode>0\%</c:formatCode>
                <c:ptCount val="3"/>
                <c:pt idx="0">
                  <c:v>56.2</c:v>
                </c:pt>
                <c:pt idx="1">
                  <c:v>30.6</c:v>
                </c:pt>
                <c:pt idx="2">
                  <c:v>44.4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Slažem se (delimično+u potpunosti)</c:v>
                </c:pt>
              </c:strCache>
            </c:strRef>
          </c:tx>
          <c:spPr>
            <a:solidFill>
              <a:srgbClr val="79D738"/>
            </a:solidFill>
          </c:spPr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Evropska unija tretira Srbiju pošteno i traži od nas samo ono što je neophodno </c:v>
                </c:pt>
                <c:pt idx="1">
                  <c:v> Evropska unija tretira Srbiju gore nego druge zemlje u regionu</c:v>
                </c:pt>
                <c:pt idx="2">
                  <c:v>Velika većina svih zahteva Evropske unije je za naše dobro</c:v>
                </c:pt>
              </c:strCache>
            </c:strRef>
          </c:cat>
          <c:val>
            <c:numRef>
              <c:f>Sheet1!$C$2:$C$4</c:f>
              <c:numCache>
                <c:formatCode>0\%</c:formatCode>
                <c:ptCount val="3"/>
                <c:pt idx="0">
                  <c:v>30.400000000000002</c:v>
                </c:pt>
                <c:pt idx="1">
                  <c:v>55.400000000000006</c:v>
                </c:pt>
                <c:pt idx="2">
                  <c:v>39.599999999999994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 znam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Evropska unija tretira Srbiju pošteno i traži od nas samo ono što je neophodno </c:v>
                </c:pt>
                <c:pt idx="1">
                  <c:v> Evropska unija tretira Srbiju gore nego druge zemlje u regionu</c:v>
                </c:pt>
                <c:pt idx="2">
                  <c:v>Velika većina svih zahteva Evropske unije je za naše dobro</c:v>
                </c:pt>
              </c:strCache>
            </c:strRef>
          </c:cat>
          <c:val>
            <c:numRef>
              <c:f>Sheet1!$D$2:$D$4</c:f>
              <c:numCache>
                <c:formatCode>0\%</c:formatCode>
                <c:ptCount val="3"/>
                <c:pt idx="0">
                  <c:v>13.4</c:v>
                </c:pt>
                <c:pt idx="1">
                  <c:v>14.1</c:v>
                </c:pt>
                <c:pt idx="2">
                  <c:v>16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47910656"/>
        <c:axId val="147912192"/>
      </c:barChart>
      <c:catAx>
        <c:axId val="147910656"/>
        <c:scaling>
          <c:orientation val="maxMin"/>
        </c:scaling>
        <c:delete val="0"/>
        <c:axPos val="l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900"/>
            </a:pPr>
            <a:endParaRPr lang="en-US"/>
          </a:p>
        </c:txPr>
        <c:crossAx val="147912192"/>
        <c:crosses val="autoZero"/>
        <c:auto val="1"/>
        <c:lblAlgn val="ctr"/>
        <c:lblOffset val="100"/>
        <c:noMultiLvlLbl val="0"/>
      </c:catAx>
      <c:valAx>
        <c:axId val="14791219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4791065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1.6074187903643337E-2"/>
          <c:y val="0.16502197399743637"/>
          <c:w val="0.95295350276337465"/>
          <c:h val="0.16707013367515108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18136" cy="349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0758" y="0"/>
            <a:ext cx="4018136" cy="349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0E5FCE-1925-453D-9D6C-97D02C80AC03}" type="datetimeFigureOut">
              <a:rPr lang="en-US" smtClean="0"/>
              <a:pPr/>
              <a:t>4/4/2014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34554"/>
            <a:ext cx="4018136" cy="349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0758" y="6634554"/>
            <a:ext cx="4018136" cy="349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C522A-5140-461E-8C1E-EBFBC01907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4164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17433" cy="3492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1422" y="0"/>
            <a:ext cx="4017433" cy="3492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/>
            </a:lvl1pPr>
          </a:lstStyle>
          <a:p>
            <a:fld id="{3B6BD712-6567-450C-B3C6-BAF6878345EE}" type="datetimeFigureOut">
              <a:rPr lang="en-AU" smtClean="0"/>
              <a:pPr/>
              <a:t>4/04/2014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89250" y="523875"/>
            <a:ext cx="3492500" cy="2619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85" tIns="46442" rIns="92885" bIns="46442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7100" y="3317875"/>
            <a:ext cx="7416800" cy="3143250"/>
          </a:xfrm>
          <a:prstGeom prst="rect">
            <a:avLst/>
          </a:prstGeom>
        </p:spPr>
        <p:txBody>
          <a:bodyPr vert="horz" lIns="92885" tIns="46442" rIns="92885" bIns="4644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34538"/>
            <a:ext cx="4017433" cy="3492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1422" y="6634538"/>
            <a:ext cx="4017433" cy="3492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/>
            </a:lvl1pPr>
          </a:lstStyle>
          <a:p>
            <a:fld id="{B9487D93-240F-4041-8284-FC16D3A96101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1539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7D93-240F-4041-8284-FC16D3A96101}" type="slidenum">
              <a:rPr lang="en-AU" smtClean="0"/>
              <a:pPr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4253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7D93-240F-4041-8284-FC16D3A96101}" type="slidenum">
              <a:rPr lang="en-AU" smtClean="0"/>
              <a:pPr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31706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7D93-240F-4041-8284-FC16D3A96101}" type="slidenum">
              <a:rPr lang="en-AU" smtClean="0"/>
              <a:pPr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7448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7D93-240F-4041-8284-FC16D3A96101}" type="slidenum">
              <a:rPr lang="en-AU" smtClean="0"/>
              <a:pPr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0063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7D93-240F-4041-8284-FC16D3A96101}" type="slidenum">
              <a:rPr lang="en-AU" smtClean="0">
                <a:solidFill>
                  <a:prstClr val="black"/>
                </a:solidFill>
              </a:rPr>
              <a:pPr/>
              <a:t>13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247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7D93-240F-4041-8284-FC16D3A96101}" type="slidenum">
              <a:rPr lang="en-AU" smtClean="0"/>
              <a:pPr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8761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7D93-240F-4041-8284-FC16D3A96101}" type="slidenum">
              <a:rPr lang="en-AU" smtClean="0"/>
              <a:pPr/>
              <a:t>18</a:t>
            </a:fld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7D93-240F-4041-8284-FC16D3A96101}" type="slidenum">
              <a:rPr lang="en-AU" smtClean="0"/>
              <a:pPr/>
              <a:t>19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29727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4118" r="43632" b="2571"/>
          <a:stretch/>
        </p:blipFill>
        <p:spPr bwMode="auto">
          <a:xfrm>
            <a:off x="2743200" y="0"/>
            <a:ext cx="6400800" cy="588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813" y="0"/>
            <a:ext cx="5798312" cy="12849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178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70" r="40312" b="-1"/>
          <a:stretch/>
        </p:blipFill>
        <p:spPr bwMode="auto">
          <a:xfrm>
            <a:off x="2400301" y="0"/>
            <a:ext cx="6743700" cy="562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00" y="2851200"/>
            <a:ext cx="5024580" cy="7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290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longlandscap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0" r="19388" b="9440"/>
          <a:stretch/>
        </p:blipFill>
        <p:spPr bwMode="auto">
          <a:xfrm>
            <a:off x="877888" y="0"/>
            <a:ext cx="8266112" cy="550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99" y="2851200"/>
            <a:ext cx="4287601" cy="7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736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47" t="13578" r="9952" b="3640"/>
          <a:stretch/>
        </p:blipFill>
        <p:spPr bwMode="auto">
          <a:xfrm>
            <a:off x="4449548" y="1"/>
            <a:ext cx="4694452" cy="581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00" y="2851200"/>
            <a:ext cx="5611434" cy="7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401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portrait_02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9" r="19239" b="3525"/>
          <a:stretch/>
        </p:blipFill>
        <p:spPr bwMode="auto">
          <a:xfrm>
            <a:off x="4710159" y="0"/>
            <a:ext cx="4433841" cy="574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00" y="2851200"/>
            <a:ext cx="5795726" cy="7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710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F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26" r="21766" b="3545"/>
          <a:stretch/>
        </p:blipFill>
        <p:spPr bwMode="auto">
          <a:xfrm>
            <a:off x="4343401" y="0"/>
            <a:ext cx="4514850" cy="575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00" y="2851200"/>
            <a:ext cx="5795726" cy="7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649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squar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" t="2596" r="19349" b="898"/>
          <a:stretch/>
        </p:blipFill>
        <p:spPr bwMode="auto">
          <a:xfrm>
            <a:off x="3286912" y="0"/>
            <a:ext cx="5857087" cy="578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99" y="2851200"/>
            <a:ext cx="4287601" cy="7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527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4572000" y="276225"/>
            <a:ext cx="4283074" cy="5294313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99" y="2851200"/>
            <a:ext cx="4287601" cy="7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399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661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Grey)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762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49607" y="6323838"/>
            <a:ext cx="505467" cy="252000"/>
          </a:xfrm>
          <a:prstGeom prst="rect">
            <a:avLst/>
          </a:prstGeom>
        </p:spPr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5" name="Picture 2" descr="C:\Users\AndrewA\Desktop\TNS_logo_rg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3" y="6071836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661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70" r="40312" b="-1"/>
          <a:stretch/>
        </p:blipFill>
        <p:spPr bwMode="auto">
          <a:xfrm>
            <a:off x="2400301" y="0"/>
            <a:ext cx="6743700" cy="562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813" y="0"/>
            <a:ext cx="4670433" cy="12849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233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16413" y="6326600"/>
            <a:ext cx="505467" cy="252000"/>
          </a:xfrm>
          <a:prstGeom prst="rect">
            <a:avLst/>
          </a:prstGeom>
        </p:spPr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45004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16413" y="6326600"/>
            <a:ext cx="505467" cy="252000"/>
          </a:xfrm>
          <a:prstGeom prst="rect">
            <a:avLst/>
          </a:prstGeom>
        </p:spPr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90700"/>
            <a:ext cx="8569325" cy="414813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1839"/>
            <a:ext cx="8569324" cy="758861"/>
          </a:xfrm>
        </p:spPr>
        <p:txBody>
          <a:bodyPr/>
          <a:lstStyle>
            <a:lvl1pPr>
              <a:defRPr sz="14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85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16413" y="6326600"/>
            <a:ext cx="505467" cy="252000"/>
          </a:xfrm>
          <a:prstGeom prst="rect">
            <a:avLst/>
          </a:prstGeom>
        </p:spPr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49" y="1031839"/>
            <a:ext cx="4030663" cy="4916524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826000" y="1031839"/>
            <a:ext cx="4029075" cy="4916524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17375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20533" y="6326600"/>
            <a:ext cx="505467" cy="252000"/>
          </a:xfrm>
          <a:prstGeom prst="rect">
            <a:avLst/>
          </a:prstGeom>
        </p:spPr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49" y="1790699"/>
            <a:ext cx="4030663" cy="415766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826000" y="1790699"/>
            <a:ext cx="4029075" cy="4157663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49" y="1031839"/>
            <a:ext cx="4030663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826000" y="1031839"/>
            <a:ext cx="4029074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006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38413" y="1033230"/>
            <a:ext cx="2664000" cy="4916524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191075" y="1036005"/>
            <a:ext cx="2664000" cy="4912358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20533" y="6326600"/>
            <a:ext cx="505467" cy="252000"/>
          </a:xfrm>
          <a:prstGeom prst="rect">
            <a:avLst/>
          </a:prstGeom>
        </p:spPr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2664000" cy="4916524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70880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38413" y="1788564"/>
            <a:ext cx="2664000" cy="416118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191075" y="1790699"/>
            <a:ext cx="2664000" cy="4157663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16413" y="6326600"/>
            <a:ext cx="505467" cy="252000"/>
          </a:xfrm>
          <a:prstGeom prst="rect">
            <a:avLst/>
          </a:prstGeom>
        </p:spPr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87173"/>
            <a:ext cx="2664000" cy="4161189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1839"/>
            <a:ext cx="2664000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38256" y="1031839"/>
            <a:ext cx="266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190761" y="1039459"/>
            <a:ext cx="266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4855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4702634" y="1006068"/>
            <a:ext cx="1944000" cy="4939283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911075" y="1008843"/>
            <a:ext cx="1944000" cy="4939283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16413" y="6326600"/>
            <a:ext cx="505467" cy="252000"/>
          </a:xfrm>
          <a:prstGeom prst="rect">
            <a:avLst/>
          </a:prstGeom>
        </p:spPr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04677"/>
            <a:ext cx="1944000" cy="493928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9"/>
          </p:nvPr>
        </p:nvSpPr>
        <p:spPr>
          <a:xfrm>
            <a:off x="2494192" y="1004677"/>
            <a:ext cx="1944000" cy="493928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25367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494192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911075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16413" y="6326600"/>
            <a:ext cx="505467" cy="252000"/>
          </a:xfrm>
          <a:prstGeom prst="rect">
            <a:avLst/>
          </a:prstGeom>
        </p:spPr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89307"/>
            <a:ext cx="1944000" cy="4158819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3975"/>
            <a:ext cx="1944000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494087" y="1033975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910761" y="1039459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2"/>
          </p:nvPr>
        </p:nvSpPr>
        <p:spPr>
          <a:xfrm>
            <a:off x="4702634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4702424" y="1039459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14188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16413" y="6326600"/>
            <a:ext cx="505467" cy="252000"/>
          </a:xfrm>
          <a:prstGeom prst="rect">
            <a:avLst/>
          </a:prstGeom>
        </p:spPr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Media Placeholder 4"/>
          <p:cNvSpPr>
            <a:spLocks noGrp="1"/>
          </p:cNvSpPr>
          <p:nvPr>
            <p:ph type="media" sz="quarter" idx="11" hasCustomPrompt="1"/>
          </p:nvPr>
        </p:nvSpPr>
        <p:spPr>
          <a:xfrm>
            <a:off x="285750" y="1285875"/>
            <a:ext cx="8569325" cy="4284663"/>
          </a:xfrm>
          <a:solidFill>
            <a:schemeClr val="bg1">
              <a:lumMod val="5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insert movie…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83067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49607" y="6323838"/>
            <a:ext cx="505467" cy="252000"/>
          </a:xfrm>
          <a:prstGeom prst="rect">
            <a:avLst/>
          </a:prstGeom>
        </p:spPr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 hasCustomPrompt="1"/>
          </p:nvPr>
        </p:nvSpPr>
        <p:spPr>
          <a:xfrm>
            <a:off x="0" y="0"/>
            <a:ext cx="9144000" cy="6858000"/>
          </a:xfrm>
          <a:solidFill>
            <a:schemeClr val="bg1">
              <a:lumMod val="5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insert movie…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1063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onglandscap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0" r="19388" b="9440"/>
          <a:stretch/>
        </p:blipFill>
        <p:spPr bwMode="auto">
          <a:xfrm>
            <a:off x="877888" y="0"/>
            <a:ext cx="8266112" cy="550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813" y="0"/>
            <a:ext cx="7051494" cy="12849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3005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16413" y="6326600"/>
            <a:ext cx="505467" cy="252000"/>
          </a:xfrm>
          <a:prstGeom prst="rect">
            <a:avLst/>
          </a:prstGeom>
        </p:spPr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21936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hapter (Grey)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7629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16413" y="6326600"/>
            <a:ext cx="505467" cy="252000"/>
          </a:xfrm>
          <a:prstGeom prst="rect">
            <a:avLst/>
          </a:prstGeom>
        </p:spPr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>
                <a:solidFill>
                  <a:srgbClr val="333333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2166641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+ Title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20533" y="6326600"/>
            <a:ext cx="505467" cy="252000"/>
          </a:xfrm>
          <a:prstGeom prst="rect">
            <a:avLst/>
          </a:prstGeom>
        </p:spPr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90700"/>
            <a:ext cx="8569325" cy="414813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1839"/>
            <a:ext cx="8569324" cy="758861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>
                <a:solidFill>
                  <a:srgbClr val="333333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557139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20533" y="6326600"/>
            <a:ext cx="505467" cy="252000"/>
          </a:xfrm>
          <a:prstGeom prst="rect">
            <a:avLst/>
          </a:prstGeom>
        </p:spPr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49" y="1031839"/>
            <a:ext cx="4030663" cy="4916524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826000" y="1031839"/>
            <a:ext cx="4029075" cy="4916524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>
                <a:solidFill>
                  <a:srgbClr val="333333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579325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+ Title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16413" y="6326600"/>
            <a:ext cx="505467" cy="252000"/>
          </a:xfrm>
          <a:prstGeom prst="rect">
            <a:avLst/>
          </a:prstGeom>
        </p:spPr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49" y="1790699"/>
            <a:ext cx="4030663" cy="415766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826000" y="1790699"/>
            <a:ext cx="4029075" cy="4157663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49" y="1031839"/>
            <a:ext cx="4030663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826000" y="1031839"/>
            <a:ext cx="4029074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269278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38413" y="1033230"/>
            <a:ext cx="2664000" cy="4916524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191075" y="1036005"/>
            <a:ext cx="2664000" cy="4912358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16413" y="6326600"/>
            <a:ext cx="505467" cy="252000"/>
          </a:xfrm>
          <a:prstGeom prst="rect">
            <a:avLst/>
          </a:prstGeom>
        </p:spPr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2664000" cy="4916524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661095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+ Title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38413" y="1788564"/>
            <a:ext cx="2664000" cy="416118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191075" y="1790699"/>
            <a:ext cx="2664000" cy="4157663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49607" y="6323838"/>
            <a:ext cx="505467" cy="252000"/>
          </a:xfrm>
          <a:prstGeom prst="rect">
            <a:avLst/>
          </a:prstGeom>
        </p:spPr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87173"/>
            <a:ext cx="2664000" cy="4161189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1839"/>
            <a:ext cx="2664000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38256" y="1031839"/>
            <a:ext cx="266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190761" y="1039459"/>
            <a:ext cx="266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26955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4702634" y="1006068"/>
            <a:ext cx="1944000" cy="4939283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911075" y="1008843"/>
            <a:ext cx="1944000" cy="4939283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49607" y="6323838"/>
            <a:ext cx="505467" cy="252000"/>
          </a:xfrm>
          <a:prstGeom prst="rect">
            <a:avLst/>
          </a:prstGeom>
        </p:spPr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04677"/>
            <a:ext cx="1944000" cy="493928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9"/>
          </p:nvPr>
        </p:nvSpPr>
        <p:spPr>
          <a:xfrm>
            <a:off x="2494192" y="1004677"/>
            <a:ext cx="1944000" cy="493928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304457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+ Title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494192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911075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49607" y="6323838"/>
            <a:ext cx="505467" cy="252000"/>
          </a:xfrm>
          <a:prstGeom prst="rect">
            <a:avLst/>
          </a:prstGeom>
        </p:spPr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89307"/>
            <a:ext cx="1944000" cy="4158819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3975"/>
            <a:ext cx="1944000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494087" y="1033975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910761" y="1039459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2"/>
          </p:nvPr>
        </p:nvSpPr>
        <p:spPr>
          <a:xfrm>
            <a:off x="4702634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4702424" y="1039459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278129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47" t="13578" r="9952" b="3640"/>
          <a:stretch/>
        </p:blipFill>
        <p:spPr bwMode="auto">
          <a:xfrm>
            <a:off x="4449548" y="1"/>
            <a:ext cx="4694452" cy="581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813" y="0"/>
            <a:ext cx="5059732" cy="12849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80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49607" y="6323838"/>
            <a:ext cx="505467" cy="252000"/>
          </a:xfrm>
          <a:prstGeom prst="rect">
            <a:avLst/>
          </a:prstGeom>
        </p:spPr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2721345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11074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66961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4118" r="43632" b="2571"/>
          <a:stretch/>
        </p:blipFill>
        <p:spPr bwMode="auto">
          <a:xfrm>
            <a:off x="2743200" y="0"/>
            <a:ext cx="6400800" cy="588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00" y="2851200"/>
            <a:ext cx="5010932" cy="7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946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70" r="40312" b="-1"/>
          <a:stretch/>
        </p:blipFill>
        <p:spPr bwMode="auto">
          <a:xfrm>
            <a:off x="2400301" y="0"/>
            <a:ext cx="6743700" cy="562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00" y="2851200"/>
            <a:ext cx="5024580" cy="7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870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longlandscap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0" r="19388" b="9440"/>
          <a:stretch/>
        </p:blipFill>
        <p:spPr bwMode="auto">
          <a:xfrm>
            <a:off x="877888" y="0"/>
            <a:ext cx="8266112" cy="550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99" y="2851200"/>
            <a:ext cx="4287601" cy="7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5693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47" t="13578" r="9952" b="3640"/>
          <a:stretch/>
        </p:blipFill>
        <p:spPr bwMode="auto">
          <a:xfrm>
            <a:off x="4449548" y="1"/>
            <a:ext cx="4694452" cy="581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00" y="2851200"/>
            <a:ext cx="5611434" cy="7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5963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portrait_02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9" r="19239" b="3525"/>
          <a:stretch/>
        </p:blipFill>
        <p:spPr bwMode="auto">
          <a:xfrm>
            <a:off x="4710159" y="0"/>
            <a:ext cx="4433841" cy="574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00" y="2851200"/>
            <a:ext cx="5795726" cy="7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590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F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26" r="21766" b="3545"/>
          <a:stretch/>
        </p:blipFill>
        <p:spPr bwMode="auto">
          <a:xfrm>
            <a:off x="4343401" y="0"/>
            <a:ext cx="4514850" cy="575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00" y="2851200"/>
            <a:ext cx="5795726" cy="7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0494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squar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" t="2596" r="19349" b="898"/>
          <a:stretch/>
        </p:blipFill>
        <p:spPr bwMode="auto">
          <a:xfrm>
            <a:off x="3286912" y="0"/>
            <a:ext cx="5857087" cy="578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99" y="2851200"/>
            <a:ext cx="4287601" cy="7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048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2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9" r="19239" b="3525"/>
          <a:stretch/>
        </p:blipFill>
        <p:spPr bwMode="auto">
          <a:xfrm>
            <a:off x="4710159" y="0"/>
            <a:ext cx="4433841" cy="574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813" y="0"/>
            <a:ext cx="5367549" cy="12849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92235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4572000" y="276225"/>
            <a:ext cx="4283074" cy="5294313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99" y="2851200"/>
            <a:ext cx="4287601" cy="7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699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5996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Grey)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6814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49607" y="6323838"/>
            <a:ext cx="505467" cy="252000"/>
          </a:xfrm>
          <a:prstGeom prst="rect">
            <a:avLst/>
          </a:prstGeom>
        </p:spPr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5" name="Picture 2" descr="C:\Users\AndrewA\Desktop\TNS_logo_rg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3" y="6071836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5739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20533" y="6326600"/>
            <a:ext cx="505467" cy="252000"/>
          </a:xfrm>
          <a:prstGeom prst="rect">
            <a:avLst/>
          </a:prstGeom>
        </p:spPr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3467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16413" y="6326600"/>
            <a:ext cx="505467" cy="252000"/>
          </a:xfrm>
          <a:prstGeom prst="rect">
            <a:avLst/>
          </a:prstGeom>
        </p:spPr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90700"/>
            <a:ext cx="8569325" cy="414813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1839"/>
            <a:ext cx="8569324" cy="758861"/>
          </a:xfrm>
        </p:spPr>
        <p:txBody>
          <a:bodyPr/>
          <a:lstStyle>
            <a:lvl1pPr>
              <a:defRPr sz="14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2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20533" y="6326600"/>
            <a:ext cx="505467" cy="252000"/>
          </a:xfrm>
          <a:prstGeom prst="rect">
            <a:avLst/>
          </a:prstGeom>
        </p:spPr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49" y="1031839"/>
            <a:ext cx="4030663" cy="4916524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826000" y="1031839"/>
            <a:ext cx="4029075" cy="4916524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38561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20533" y="6326600"/>
            <a:ext cx="505467" cy="252000"/>
          </a:xfrm>
          <a:prstGeom prst="rect">
            <a:avLst/>
          </a:prstGeom>
        </p:spPr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49" y="1790699"/>
            <a:ext cx="4030663" cy="415766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826000" y="1790699"/>
            <a:ext cx="4029075" cy="4157663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49" y="1031839"/>
            <a:ext cx="4030663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826000" y="1031839"/>
            <a:ext cx="4029074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8134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38413" y="1033230"/>
            <a:ext cx="2664000" cy="4916524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191075" y="1036005"/>
            <a:ext cx="2664000" cy="4912358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234807" y="6326600"/>
            <a:ext cx="505467" cy="252000"/>
          </a:xfrm>
          <a:prstGeom prst="rect">
            <a:avLst/>
          </a:prstGeom>
        </p:spPr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2664000" cy="4916524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2465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38413" y="1788564"/>
            <a:ext cx="2664000" cy="416118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191075" y="1790699"/>
            <a:ext cx="2664000" cy="4157663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16413" y="6326600"/>
            <a:ext cx="505467" cy="252000"/>
          </a:xfrm>
          <a:prstGeom prst="rect">
            <a:avLst/>
          </a:prstGeom>
        </p:spPr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87173"/>
            <a:ext cx="2664000" cy="4161189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1839"/>
            <a:ext cx="2664000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38256" y="1031839"/>
            <a:ext cx="266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190761" y="1039459"/>
            <a:ext cx="266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0711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F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26" r="21766" b="3545"/>
          <a:stretch/>
        </p:blipFill>
        <p:spPr bwMode="auto">
          <a:xfrm>
            <a:off x="4343401" y="0"/>
            <a:ext cx="4514850" cy="575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813" y="0"/>
            <a:ext cx="5376603" cy="12849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95047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4702634" y="1006068"/>
            <a:ext cx="1944000" cy="4939283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911075" y="1008843"/>
            <a:ext cx="1944000" cy="4939283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16413" y="6326600"/>
            <a:ext cx="505467" cy="252000"/>
          </a:xfrm>
          <a:prstGeom prst="rect">
            <a:avLst/>
          </a:prstGeom>
        </p:spPr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04677"/>
            <a:ext cx="1944000" cy="493928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9"/>
          </p:nvPr>
        </p:nvSpPr>
        <p:spPr>
          <a:xfrm>
            <a:off x="2494192" y="1004677"/>
            <a:ext cx="1944000" cy="493928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06786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494192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911075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16413" y="6326600"/>
            <a:ext cx="505467" cy="252000"/>
          </a:xfrm>
          <a:prstGeom prst="rect">
            <a:avLst/>
          </a:prstGeom>
        </p:spPr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89307"/>
            <a:ext cx="1944000" cy="4158819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3975"/>
            <a:ext cx="1944000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494087" y="1033975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910761" y="1039459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2"/>
          </p:nvPr>
        </p:nvSpPr>
        <p:spPr>
          <a:xfrm>
            <a:off x="4702634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4702424" y="1039459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860470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16413" y="6326600"/>
            <a:ext cx="505467" cy="252000"/>
          </a:xfrm>
          <a:prstGeom prst="rect">
            <a:avLst/>
          </a:prstGeom>
        </p:spPr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Media Placeholder 4"/>
          <p:cNvSpPr>
            <a:spLocks noGrp="1"/>
          </p:cNvSpPr>
          <p:nvPr>
            <p:ph type="media" sz="quarter" idx="11" hasCustomPrompt="1"/>
          </p:nvPr>
        </p:nvSpPr>
        <p:spPr>
          <a:xfrm>
            <a:off x="285750" y="1285875"/>
            <a:ext cx="8569325" cy="4284663"/>
          </a:xfrm>
          <a:solidFill>
            <a:schemeClr val="bg1">
              <a:lumMod val="5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insert movie…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42989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49607" y="6323838"/>
            <a:ext cx="505467" cy="252000"/>
          </a:xfrm>
          <a:prstGeom prst="rect">
            <a:avLst/>
          </a:prstGeom>
        </p:spPr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 hasCustomPrompt="1"/>
          </p:nvPr>
        </p:nvSpPr>
        <p:spPr>
          <a:xfrm>
            <a:off x="0" y="0"/>
            <a:ext cx="9144000" cy="6858000"/>
          </a:xfrm>
          <a:solidFill>
            <a:schemeClr val="bg1">
              <a:lumMod val="5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insert movie…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61426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16413" y="6326600"/>
            <a:ext cx="505467" cy="252000"/>
          </a:xfrm>
          <a:prstGeom prst="rect">
            <a:avLst/>
          </a:prstGeom>
        </p:spPr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1016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squar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" t="2596" r="19349" b="898"/>
          <a:stretch/>
        </p:blipFill>
        <p:spPr bwMode="auto">
          <a:xfrm>
            <a:off x="3286912" y="0"/>
            <a:ext cx="5857087" cy="578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813" y="0"/>
            <a:ext cx="5611993" cy="12849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9892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 smtClean="0"/>
              <a:t>Click icon to add picture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7725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4118" r="43632" b="2571"/>
          <a:stretch/>
        </p:blipFill>
        <p:spPr bwMode="auto">
          <a:xfrm>
            <a:off x="2743200" y="0"/>
            <a:ext cx="6400800" cy="588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00" y="2851200"/>
            <a:ext cx="5010932" cy="7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195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tags" Target="../tags/tag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ags" Target="../tags/tag7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17" Type="http://schemas.openxmlformats.org/officeDocument/2006/relationships/tags" Target="../tags/tag11.xml"/><Relationship Id="rId2" Type="http://schemas.openxmlformats.org/officeDocument/2006/relationships/slideLayout" Target="../slideLayouts/slideLayout10.xml"/><Relationship Id="rId16" Type="http://schemas.openxmlformats.org/officeDocument/2006/relationships/tags" Target="../tags/tag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tags" Target="../tags/tag9.xml"/><Relationship Id="rId10" Type="http://schemas.openxmlformats.org/officeDocument/2006/relationships/slideLayout" Target="../slideLayouts/slideLayout18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ags" Target="../tags/tag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3.xml"/><Relationship Id="rId18" Type="http://schemas.openxmlformats.org/officeDocument/2006/relationships/tags" Target="../tags/tag16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tags" Target="../tags/tag15.xml"/><Relationship Id="rId2" Type="http://schemas.openxmlformats.org/officeDocument/2006/relationships/slideLayout" Target="../slideLayouts/slideLayout21.xml"/><Relationship Id="rId16" Type="http://schemas.openxmlformats.org/officeDocument/2006/relationships/tags" Target="../tags/tag14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tags" Target="../tags/tag13.xml"/><Relationship Id="rId10" Type="http://schemas.openxmlformats.org/officeDocument/2006/relationships/slideLayout" Target="../slideLayouts/slideLayout29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tags" Target="../tags/tag1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ags" Target="../tags/tag19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ags" Target="../tags/tag18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33.xml"/><Relationship Id="rId16" Type="http://schemas.openxmlformats.org/officeDocument/2006/relationships/tags" Target="../tags/tag22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ags" Target="../tags/tag17.xml"/><Relationship Id="rId5" Type="http://schemas.openxmlformats.org/officeDocument/2006/relationships/slideLayout" Target="../slideLayouts/slideLayout36.xml"/><Relationship Id="rId15" Type="http://schemas.openxmlformats.org/officeDocument/2006/relationships/tags" Target="../tags/tag21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tags" Target="../tags/tag20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1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ags" Target="../tags/tag2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7.xml"/><Relationship Id="rId17" Type="http://schemas.openxmlformats.org/officeDocument/2006/relationships/tags" Target="../tags/tag27.xml"/><Relationship Id="rId2" Type="http://schemas.openxmlformats.org/officeDocument/2006/relationships/slideLayout" Target="../slideLayouts/slideLayout44.xml"/><Relationship Id="rId16" Type="http://schemas.openxmlformats.org/officeDocument/2006/relationships/tags" Target="../tags/tag26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ags" Target="../tags/tag25.xml"/><Relationship Id="rId10" Type="http://schemas.openxmlformats.org/officeDocument/2006/relationships/slideLayout" Target="../slideLayouts/slideLayout52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tags" Target="../tags/tag2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tags" Target="../tags/tag28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8.xml"/><Relationship Id="rId17" Type="http://schemas.openxmlformats.org/officeDocument/2006/relationships/tags" Target="../tags/tag32.xml"/><Relationship Id="rId2" Type="http://schemas.openxmlformats.org/officeDocument/2006/relationships/slideLayout" Target="../slideLayouts/slideLayout55.xml"/><Relationship Id="rId16" Type="http://schemas.openxmlformats.org/officeDocument/2006/relationships/tags" Target="../tags/tag31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ags" Target="../tags/tag30.xml"/><Relationship Id="rId10" Type="http://schemas.openxmlformats.org/officeDocument/2006/relationships/slideLayout" Target="../slideLayouts/slideLayout63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tags" Target="../tags/tag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AndrewA\Desktop\TNS_logo_rgb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3" y="6071836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TextBox 76"/>
          <p:cNvSpPr txBox="1"/>
          <p:nvPr>
            <p:custDataLst>
              <p:tags r:id="rId10"/>
            </p:custDataLst>
          </p:nvPr>
        </p:nvSpPr>
        <p:spPr>
          <a:xfrm>
            <a:off x="1291688" y="6323837"/>
            <a:ext cx="754475" cy="531000"/>
          </a:xfrm>
          <a:prstGeom prst="rect">
            <a:avLst/>
          </a:prstGeom>
          <a:noFill/>
        </p:spPr>
        <p:txBody>
          <a:bodyPr wrap="square" lIns="0" tIns="0" rIns="0" bIns="266400" rtlCol="0" anchor="b">
            <a:noAutofit/>
          </a:bodyPr>
          <a:lstStyle/>
          <a:p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©TNS  2014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1813" y="0"/>
            <a:ext cx="8573262" cy="1284971"/>
          </a:xfrm>
          <a:prstGeom prst="rect">
            <a:avLst/>
          </a:prstGeom>
        </p:spPr>
        <p:txBody>
          <a:bodyPr vert="horz" lIns="0" tIns="20880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301483" y="6313567"/>
            <a:ext cx="505467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>
            <p:custDataLst>
              <p:tags r:id="rId11"/>
            </p:custDataLst>
          </p:nvPr>
        </p:nvCxnSpPr>
        <p:spPr>
          <a:xfrm>
            <a:off x="282163" y="5946775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>
            <p:custDataLst>
              <p:tags r:id="rId12"/>
            </p:custDataLst>
          </p:nvPr>
        </p:nvSpPr>
        <p:spPr>
          <a:xfrm>
            <a:off x="1290880" y="6038139"/>
            <a:ext cx="3028726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i="0" u="none" strike="noStrike" spc="0" baseline="0" dirty="0" smtClean="0">
                <a:solidFill>
                  <a:srgbClr val="EC008C"/>
                </a:solidFill>
                <a:latin typeface="Verdana"/>
              </a:rPr>
              <a:t>TNS Medium Gallup</a:t>
            </a:r>
          </a:p>
        </p:txBody>
      </p:sp>
      <p:sp>
        <p:nvSpPr>
          <p:cNvPr id="30" name="ZoneTexte 16"/>
          <p:cNvSpPr txBox="1"/>
          <p:nvPr>
            <p:custDataLst>
              <p:tags r:id="rId13"/>
            </p:custDataLst>
          </p:nvPr>
        </p:nvSpPr>
        <p:spPr>
          <a:xfrm>
            <a:off x="1290879" y="6252062"/>
            <a:ext cx="3112172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sr-Latn-RS" sz="1000" b="0" i="0" u="none" strike="noStrike" spc="0" baseline="0" noProof="0" dirty="0" smtClean="0">
                <a:solidFill>
                  <a:srgbClr val="232323"/>
                </a:solidFill>
                <a:latin typeface="Verdana"/>
              </a:rPr>
              <a:t>Prezentacija za javnost 04</a:t>
            </a:r>
            <a:r>
              <a:rPr lang="en-US" sz="1000" b="0" i="0" u="none" strike="noStrike" spc="0" baseline="0" noProof="0" dirty="0" smtClean="0">
                <a:solidFill>
                  <a:srgbClr val="232323"/>
                </a:solidFill>
                <a:latin typeface="Verdana"/>
              </a:rPr>
              <a:t>.0</a:t>
            </a:r>
            <a:r>
              <a:rPr lang="sr-Latn-RS" sz="1000" b="0" i="0" u="none" strike="noStrike" spc="0" baseline="0" noProof="0" dirty="0" smtClean="0">
                <a:solidFill>
                  <a:srgbClr val="232323"/>
                </a:solidFill>
                <a:latin typeface="Verdana"/>
              </a:rPr>
              <a:t>4</a:t>
            </a:r>
            <a:r>
              <a:rPr lang="en-US" sz="1000" b="0" i="0" u="none" strike="noStrike" spc="0" baseline="0" noProof="0" dirty="0" smtClean="0">
                <a:solidFill>
                  <a:srgbClr val="232323"/>
                </a:solidFill>
                <a:latin typeface="Verdana"/>
              </a:rPr>
              <a:t>.2014.</a:t>
            </a:r>
            <a:endParaRPr lang="en-US" sz="1000" b="0" i="0" u="none" strike="noStrike" spc="0" baseline="0" noProof="0" dirty="0">
              <a:solidFill>
                <a:srgbClr val="232323"/>
              </a:solidFill>
              <a:latin typeface="Verdan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596" y="6072599"/>
            <a:ext cx="753402" cy="51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oneTexte 16"/>
          <p:cNvSpPr txBox="1"/>
          <p:nvPr userDrawn="1">
            <p:custDataLst>
              <p:tags r:id="rId14"/>
            </p:custDataLst>
          </p:nvPr>
        </p:nvSpPr>
        <p:spPr>
          <a:xfrm>
            <a:off x="4900631" y="6246892"/>
            <a:ext cx="3112172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sr-Latn-RS" sz="1000" b="0" i="0" u="none" strike="noStrike" spc="0" baseline="0" noProof="0" dirty="0" smtClean="0">
                <a:solidFill>
                  <a:srgbClr val="232323"/>
                </a:solidFill>
                <a:latin typeface="Verdana"/>
              </a:rPr>
              <a:t>Istraživanje finansirala EU</a:t>
            </a:r>
            <a:endParaRPr lang="en-US" sz="1000" b="0" i="0" u="none" strike="noStrike" spc="0" baseline="0" noProof="0" dirty="0">
              <a:solidFill>
                <a:srgbClr val="232323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39336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91" r:id="rId2"/>
    <p:sldLayoutId id="2147483693" r:id="rId3"/>
    <p:sldLayoutId id="2147483695" r:id="rId4"/>
    <p:sldLayoutId id="2147483697" r:id="rId5"/>
    <p:sldLayoutId id="2147483699" r:id="rId6"/>
    <p:sldLayoutId id="2147483701" r:id="rId7"/>
    <p:sldLayoutId id="2147483683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>
            <p:custDataLst>
              <p:tags r:id="rId13"/>
            </p:custDataLst>
          </p:nvPr>
        </p:nvSpPr>
        <p:spPr>
          <a:xfrm>
            <a:off x="1291688" y="6323837"/>
            <a:ext cx="754475" cy="531000"/>
          </a:xfrm>
          <a:prstGeom prst="rect">
            <a:avLst/>
          </a:prstGeom>
          <a:noFill/>
        </p:spPr>
        <p:txBody>
          <a:bodyPr wrap="square" lIns="0" tIns="0" rIns="0" bIns="266400" rtlCol="0" anchor="b">
            <a:noAutofit/>
          </a:bodyPr>
          <a:lstStyle/>
          <a:p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©TNS 2014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399" y="2851200"/>
            <a:ext cx="8570675" cy="766800"/>
          </a:xfrm>
          <a:prstGeom prst="rect">
            <a:avLst/>
          </a:prstGeom>
        </p:spPr>
        <p:txBody>
          <a:bodyPr vert="horz" lIns="0" tIns="36000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cxnSp>
        <p:nvCxnSpPr>
          <p:cNvPr id="70" name="Straight Connector 69"/>
          <p:cNvCxnSpPr/>
          <p:nvPr>
            <p:custDataLst>
              <p:tags r:id="rId14"/>
            </p:custDataLst>
          </p:nvPr>
        </p:nvCxnSpPr>
        <p:spPr>
          <a:xfrm>
            <a:off x="282163" y="5946775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" descr="C:\Users\AndrewA\Desktop\TNS_logo_rgb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3" y="6071836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 userDrawn="1">
            <p:custDataLst>
              <p:tags r:id="rId15"/>
            </p:custDataLst>
          </p:nvPr>
        </p:nvSpPr>
        <p:spPr>
          <a:xfrm>
            <a:off x="1290880" y="6038139"/>
            <a:ext cx="3028726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i="0" u="none" strike="noStrike" spc="0" baseline="0" dirty="0" smtClean="0">
                <a:solidFill>
                  <a:srgbClr val="EC008C"/>
                </a:solidFill>
                <a:latin typeface="Verdana"/>
              </a:rPr>
              <a:t>TNS Medium Gallup</a:t>
            </a:r>
          </a:p>
        </p:txBody>
      </p:sp>
      <p:sp>
        <p:nvSpPr>
          <p:cNvPr id="14" name="ZoneTexte 16"/>
          <p:cNvSpPr txBox="1"/>
          <p:nvPr userDrawn="1">
            <p:custDataLst>
              <p:tags r:id="rId16"/>
            </p:custDataLst>
          </p:nvPr>
        </p:nvSpPr>
        <p:spPr>
          <a:xfrm>
            <a:off x="1290878" y="6252062"/>
            <a:ext cx="6224345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sr-Latn-RS" sz="1000" b="0" i="0" u="none" strike="noStrike" spc="0" baseline="0" noProof="0" dirty="0" smtClean="0">
                <a:solidFill>
                  <a:srgbClr val="232323"/>
                </a:solidFill>
                <a:latin typeface="Verdana"/>
              </a:rPr>
              <a:t>Prezentacija za javnost 04</a:t>
            </a:r>
            <a:r>
              <a:rPr lang="en-US" sz="1000" b="0" i="0" u="none" strike="noStrike" spc="0" baseline="0" noProof="0" dirty="0" smtClean="0">
                <a:solidFill>
                  <a:srgbClr val="232323"/>
                </a:solidFill>
                <a:latin typeface="Verdana"/>
              </a:rPr>
              <a:t>.0</a:t>
            </a:r>
            <a:r>
              <a:rPr lang="sr-Latn-RS" sz="1000" b="0" i="0" u="none" strike="noStrike" spc="0" baseline="0" noProof="0" dirty="0" smtClean="0">
                <a:solidFill>
                  <a:srgbClr val="232323"/>
                </a:solidFill>
                <a:latin typeface="Verdana"/>
              </a:rPr>
              <a:t>4</a:t>
            </a:r>
            <a:r>
              <a:rPr lang="en-US" sz="1000" b="0" i="0" u="none" strike="noStrike" spc="0" baseline="0" noProof="0" dirty="0" smtClean="0">
                <a:solidFill>
                  <a:srgbClr val="232323"/>
                </a:solidFill>
                <a:latin typeface="Verdana"/>
              </a:rPr>
              <a:t>.2014.</a:t>
            </a:r>
            <a:endParaRPr lang="en-US" sz="1000" b="0" i="0" u="none" strike="noStrike" spc="0" baseline="0" noProof="0" dirty="0">
              <a:solidFill>
                <a:srgbClr val="232323"/>
              </a:solidFill>
              <a:latin typeface="Verdana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301483" y="6313567"/>
            <a:ext cx="505467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596" y="6072599"/>
            <a:ext cx="753402" cy="51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ZoneTexte 16"/>
          <p:cNvSpPr txBox="1"/>
          <p:nvPr userDrawn="1">
            <p:custDataLst>
              <p:tags r:id="rId17"/>
            </p:custDataLst>
          </p:nvPr>
        </p:nvSpPr>
        <p:spPr>
          <a:xfrm>
            <a:off x="4900631" y="6246892"/>
            <a:ext cx="3112172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sr-Latn-RS" sz="1000" b="0" i="0" u="none" strike="noStrike" spc="0" baseline="0" noProof="0" dirty="0" smtClean="0">
                <a:solidFill>
                  <a:srgbClr val="232323"/>
                </a:solidFill>
                <a:latin typeface="Verdana"/>
              </a:rPr>
              <a:t>Istraživanje finansirala EU</a:t>
            </a:r>
            <a:endParaRPr lang="en-US" sz="1000" b="0" i="0" u="none" strike="noStrike" spc="0" baseline="0" noProof="0" dirty="0">
              <a:solidFill>
                <a:srgbClr val="232323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507503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1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>
            <p:custDataLst>
              <p:tags r:id="rId14"/>
            </p:custDataLst>
          </p:nvPr>
        </p:nvSpPr>
        <p:spPr>
          <a:xfrm>
            <a:off x="1291688" y="6323837"/>
            <a:ext cx="754475" cy="531000"/>
          </a:xfrm>
          <a:prstGeom prst="rect">
            <a:avLst/>
          </a:prstGeom>
          <a:noFill/>
        </p:spPr>
        <p:txBody>
          <a:bodyPr wrap="square" lIns="0" tIns="0" rIns="0" bIns="266400" rtlCol="0" anchor="b">
            <a:noAutofit/>
          </a:bodyPr>
          <a:lstStyle/>
          <a:p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©TNS 2014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5751" y="1"/>
            <a:ext cx="8569324" cy="1031838"/>
          </a:xfrm>
          <a:prstGeom prst="rect">
            <a:avLst/>
          </a:prstGeom>
        </p:spPr>
        <p:txBody>
          <a:bodyPr vert="horz" lIns="0" tIns="208800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50" y="1031837"/>
            <a:ext cx="8569324" cy="4035515"/>
          </a:xfrm>
          <a:prstGeom prst="rect">
            <a:avLst/>
          </a:prstGeom>
        </p:spPr>
        <p:txBody>
          <a:bodyPr vert="horz" lIns="0" tIns="21240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cxnSp>
        <p:nvCxnSpPr>
          <p:cNvPr id="70" name="Straight Connector 69"/>
          <p:cNvCxnSpPr/>
          <p:nvPr>
            <p:custDataLst>
              <p:tags r:id="rId15"/>
            </p:custDataLst>
          </p:nvPr>
        </p:nvCxnSpPr>
        <p:spPr>
          <a:xfrm>
            <a:off x="282163" y="5946775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 descr="C:\Users\AndrewA\Desktop\TNS_logo_rgb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3" y="6071836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 userDrawn="1">
            <p:custDataLst>
              <p:tags r:id="rId16"/>
            </p:custDataLst>
          </p:nvPr>
        </p:nvSpPr>
        <p:spPr>
          <a:xfrm>
            <a:off x="1290880" y="6038139"/>
            <a:ext cx="3028726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i="0" u="none" strike="noStrike" spc="0" baseline="0" dirty="0" smtClean="0">
                <a:solidFill>
                  <a:srgbClr val="EC008C"/>
                </a:solidFill>
                <a:latin typeface="Verdana"/>
              </a:rPr>
              <a:t>TNS Medium Gallup</a:t>
            </a:r>
          </a:p>
        </p:txBody>
      </p:sp>
      <p:sp>
        <p:nvSpPr>
          <p:cNvPr id="16" name="ZoneTexte 16"/>
          <p:cNvSpPr txBox="1"/>
          <p:nvPr userDrawn="1">
            <p:custDataLst>
              <p:tags r:id="rId17"/>
            </p:custDataLst>
          </p:nvPr>
        </p:nvSpPr>
        <p:spPr>
          <a:xfrm>
            <a:off x="1290878" y="6252062"/>
            <a:ext cx="3025535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sr-Latn-RS" sz="1000" b="0" i="0" u="none" strike="noStrike" spc="0" baseline="0" noProof="0" dirty="0" smtClean="0">
                <a:solidFill>
                  <a:srgbClr val="232323"/>
                </a:solidFill>
                <a:latin typeface="Verdana"/>
              </a:rPr>
              <a:t>Prezentacija za javnost 04</a:t>
            </a:r>
            <a:r>
              <a:rPr lang="en-US" sz="1000" b="0" i="0" u="none" strike="noStrike" spc="0" baseline="0" noProof="0" dirty="0" smtClean="0">
                <a:solidFill>
                  <a:srgbClr val="232323"/>
                </a:solidFill>
                <a:latin typeface="Verdana"/>
              </a:rPr>
              <a:t>.0</a:t>
            </a:r>
            <a:r>
              <a:rPr lang="sr-Latn-RS" sz="1000" b="0" i="0" u="none" strike="noStrike" spc="0" baseline="0" noProof="0" dirty="0" smtClean="0">
                <a:solidFill>
                  <a:srgbClr val="232323"/>
                </a:solidFill>
                <a:latin typeface="Verdana"/>
              </a:rPr>
              <a:t>4</a:t>
            </a:r>
            <a:r>
              <a:rPr lang="en-US" sz="1000" b="0" i="0" u="none" strike="noStrike" spc="0" baseline="0" noProof="0" dirty="0" smtClean="0">
                <a:solidFill>
                  <a:srgbClr val="232323"/>
                </a:solidFill>
                <a:latin typeface="Verdana"/>
              </a:rPr>
              <a:t>.2014.</a:t>
            </a:r>
            <a:endParaRPr lang="en-US" sz="1000" b="0" i="0" u="none" strike="noStrike" spc="0" baseline="0" noProof="0" dirty="0">
              <a:solidFill>
                <a:srgbClr val="232323"/>
              </a:solidFill>
              <a:latin typeface="Verdana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320533" y="6323836"/>
            <a:ext cx="505467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596" y="6072599"/>
            <a:ext cx="753402" cy="51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ZoneTexte 16"/>
          <p:cNvSpPr txBox="1"/>
          <p:nvPr userDrawn="1">
            <p:custDataLst>
              <p:tags r:id="rId18"/>
            </p:custDataLst>
          </p:nvPr>
        </p:nvSpPr>
        <p:spPr>
          <a:xfrm>
            <a:off x="4900631" y="6246892"/>
            <a:ext cx="3112172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sr-Latn-RS" sz="1000" b="0" i="0" u="none" strike="noStrike" spc="0" baseline="0" noProof="0" dirty="0" smtClean="0">
                <a:solidFill>
                  <a:srgbClr val="232323"/>
                </a:solidFill>
                <a:latin typeface="Verdana"/>
              </a:rPr>
              <a:t>Istraživanje finansirala EU</a:t>
            </a:r>
            <a:endParaRPr lang="en-US" sz="1000" b="0" i="0" u="none" strike="noStrike" spc="0" baseline="0" noProof="0" dirty="0">
              <a:solidFill>
                <a:srgbClr val="232323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301697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85" r:id="rId2"/>
    <p:sldLayoutId id="2147483666" r:id="rId3"/>
    <p:sldLayoutId id="2147483686" r:id="rId4"/>
    <p:sldLayoutId id="2147483668" r:id="rId5"/>
    <p:sldLayoutId id="2147483689" r:id="rId6"/>
    <p:sldLayoutId id="2147483711" r:id="rId7"/>
    <p:sldLayoutId id="2147483712" r:id="rId8"/>
    <p:sldLayoutId id="2147483743" r:id="rId9"/>
    <p:sldLayoutId id="2147483744" r:id="rId10"/>
    <p:sldLayoutId id="2147483667" r:id="rId11"/>
    <p:sldLayoutId id="2147483769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1600" b="0" kern="1200" dirty="0" smtClean="0">
          <a:solidFill>
            <a:srgbClr val="333333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>
            <p:custDataLst>
              <p:tags r:id="rId11"/>
            </p:custDataLst>
          </p:nvPr>
        </p:nvSpPr>
        <p:spPr>
          <a:xfrm>
            <a:off x="1291688" y="6323837"/>
            <a:ext cx="754475" cy="531000"/>
          </a:xfrm>
          <a:prstGeom prst="rect">
            <a:avLst/>
          </a:prstGeom>
          <a:noFill/>
        </p:spPr>
        <p:txBody>
          <a:bodyPr wrap="square" lIns="0" tIns="0" rIns="0" bIns="266400" rtlCol="0" anchor="b">
            <a:noAutofit/>
          </a:bodyPr>
          <a:lstStyle/>
          <a:p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©TNS 2014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5751" y="1"/>
            <a:ext cx="8569324" cy="1031838"/>
          </a:xfrm>
          <a:prstGeom prst="rect">
            <a:avLst/>
          </a:prstGeom>
        </p:spPr>
        <p:txBody>
          <a:bodyPr vert="horz" lIns="0" tIns="208800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50" y="1031837"/>
            <a:ext cx="8569324" cy="4035515"/>
          </a:xfrm>
          <a:prstGeom prst="rect">
            <a:avLst/>
          </a:prstGeom>
        </p:spPr>
        <p:txBody>
          <a:bodyPr vert="horz" lIns="0" tIns="21240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89" name="Rectangle 88"/>
          <p:cNvSpPr/>
          <p:nvPr>
            <p:custDataLst>
              <p:tags r:id="rId12"/>
            </p:custDataLst>
          </p:nvPr>
        </p:nvSpPr>
        <p:spPr>
          <a:xfrm>
            <a:off x="285750" y="5064973"/>
            <a:ext cx="8569324" cy="8818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>
            <a:noAutofit/>
          </a:bodyPr>
          <a:lstStyle/>
          <a:p>
            <a:pPr lvl="0" algn="ctr"/>
            <a:endParaRPr lang="en-AU" dirty="0"/>
          </a:p>
        </p:txBody>
      </p:sp>
      <p:cxnSp>
        <p:nvCxnSpPr>
          <p:cNvPr id="70" name="Straight Connector 69"/>
          <p:cNvCxnSpPr/>
          <p:nvPr>
            <p:custDataLst>
              <p:tags r:id="rId13"/>
            </p:custDataLst>
          </p:nvPr>
        </p:nvCxnSpPr>
        <p:spPr>
          <a:xfrm>
            <a:off x="282163" y="5946775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" descr="C:\Users\AndrewA\Desktop\TNS_logo_rgb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3" y="6071836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 userDrawn="1">
            <p:custDataLst>
              <p:tags r:id="rId14"/>
            </p:custDataLst>
          </p:nvPr>
        </p:nvSpPr>
        <p:spPr>
          <a:xfrm>
            <a:off x="1290880" y="6038139"/>
            <a:ext cx="3028726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i="0" u="none" strike="noStrike" spc="0" baseline="0" dirty="0" smtClean="0">
                <a:solidFill>
                  <a:srgbClr val="EC008C"/>
                </a:solidFill>
                <a:latin typeface="Verdana"/>
              </a:rPr>
              <a:t>TNS Medium Gallup</a:t>
            </a:r>
          </a:p>
        </p:txBody>
      </p:sp>
      <p:sp>
        <p:nvSpPr>
          <p:cNvPr id="16" name="ZoneTexte 16"/>
          <p:cNvSpPr txBox="1"/>
          <p:nvPr userDrawn="1">
            <p:custDataLst>
              <p:tags r:id="rId15"/>
            </p:custDataLst>
          </p:nvPr>
        </p:nvSpPr>
        <p:spPr>
          <a:xfrm>
            <a:off x="1290878" y="6252062"/>
            <a:ext cx="6224345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sr-Latn-RS" sz="1000" b="0" i="0" u="none" strike="noStrike" spc="0" baseline="0" noProof="0" dirty="0" smtClean="0">
                <a:solidFill>
                  <a:srgbClr val="232323"/>
                </a:solidFill>
                <a:latin typeface="Verdana"/>
              </a:rPr>
              <a:t>Prezentacija za javnost 04</a:t>
            </a:r>
            <a:r>
              <a:rPr lang="en-US" sz="1000" b="0" i="0" u="none" strike="noStrike" spc="0" baseline="0" noProof="0" dirty="0" smtClean="0">
                <a:solidFill>
                  <a:srgbClr val="232323"/>
                </a:solidFill>
                <a:latin typeface="Verdana"/>
              </a:rPr>
              <a:t>.0</a:t>
            </a:r>
            <a:r>
              <a:rPr lang="sr-Latn-RS" sz="1000" b="0" i="0" u="none" strike="noStrike" spc="0" baseline="0" noProof="0" dirty="0" smtClean="0">
                <a:solidFill>
                  <a:srgbClr val="232323"/>
                </a:solidFill>
                <a:latin typeface="Verdana"/>
              </a:rPr>
              <a:t>4</a:t>
            </a:r>
            <a:r>
              <a:rPr lang="en-US" sz="1000" b="0" i="0" u="none" strike="noStrike" spc="0" baseline="0" noProof="0" dirty="0" smtClean="0">
                <a:solidFill>
                  <a:srgbClr val="232323"/>
                </a:solidFill>
                <a:latin typeface="Verdana"/>
              </a:rPr>
              <a:t>.2014.</a:t>
            </a:r>
            <a:endParaRPr lang="en-US" sz="1000" b="0" i="0" u="none" strike="noStrike" spc="0" baseline="0" noProof="0" dirty="0">
              <a:solidFill>
                <a:srgbClr val="232323"/>
              </a:solidFill>
              <a:latin typeface="Verdana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320533" y="6323836"/>
            <a:ext cx="505467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596" y="6072599"/>
            <a:ext cx="753402" cy="51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ZoneTexte 16"/>
          <p:cNvSpPr txBox="1"/>
          <p:nvPr userDrawn="1">
            <p:custDataLst>
              <p:tags r:id="rId16"/>
            </p:custDataLst>
          </p:nvPr>
        </p:nvSpPr>
        <p:spPr>
          <a:xfrm>
            <a:off x="4900631" y="6246892"/>
            <a:ext cx="3112172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sr-Latn-RS" sz="1000" b="0" i="0" u="none" strike="noStrike" spc="0" baseline="0" noProof="0" dirty="0" smtClean="0">
                <a:solidFill>
                  <a:srgbClr val="232323"/>
                </a:solidFill>
                <a:latin typeface="Verdana"/>
              </a:rPr>
              <a:t>Istraživanje finansirala EU</a:t>
            </a:r>
            <a:endParaRPr lang="en-US" sz="1000" b="0" i="0" u="none" strike="noStrike" spc="0" baseline="0" noProof="0" dirty="0">
              <a:solidFill>
                <a:srgbClr val="232323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030380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1600" b="0" kern="1200" dirty="0" smtClean="0">
          <a:solidFill>
            <a:srgbClr val="333333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5837" y="-3163"/>
            <a:ext cx="9151455" cy="6861163"/>
            <a:chOff x="-5837" y="-3163"/>
            <a:chExt cx="9151455" cy="686116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4163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86163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38163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9168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42163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94163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46163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9968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48545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00545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52545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306070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56545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08545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060545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14070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67781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819781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71781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32530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575781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827781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079781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33330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582163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34163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086163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339688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590163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842163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094163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347688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598163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855075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86513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0" y="527837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618" y="277012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618" y="1031837"/>
              <a:ext cx="9138163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0" y="781012"/>
              <a:ext cx="914561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618" y="1535799"/>
              <a:ext cx="913654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0" y="1284974"/>
              <a:ext cx="914561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0" y="2039799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0" y="1788974"/>
              <a:ext cx="914561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618" y="2543875"/>
              <a:ext cx="914238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0" y="2293050"/>
              <a:ext cx="914561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0" y="3047875"/>
              <a:ext cx="914561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0" y="2797050"/>
              <a:ext cx="913978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1618" y="3551837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618" y="3301012"/>
              <a:ext cx="9138163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0" y="4055837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1618" y="3805012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1618" y="4307837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0" y="4811837"/>
              <a:ext cx="913978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0" y="4561012"/>
              <a:ext cx="9138163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0" y="5315799"/>
              <a:ext cx="914561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-5837" y="5064974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1618" y="5819799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0" y="5568974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0" y="6071837"/>
              <a:ext cx="913978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0" y="6323837"/>
              <a:ext cx="9138163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-4219" y="6575837"/>
              <a:ext cx="914238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48527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0" kern="1200">
          <a:solidFill>
            <a:srgbClr val="333333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9163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>
            <p:custDataLst>
              <p:tags r:id="rId13"/>
            </p:custDataLst>
          </p:nvPr>
        </p:nvSpPr>
        <p:spPr>
          <a:xfrm>
            <a:off x="1291688" y="6323837"/>
            <a:ext cx="754475" cy="531000"/>
          </a:xfrm>
          <a:prstGeom prst="rect">
            <a:avLst/>
          </a:prstGeom>
          <a:noFill/>
        </p:spPr>
        <p:txBody>
          <a:bodyPr wrap="square" lIns="0" tIns="0" rIns="0" bIns="266400" rtlCol="0" anchor="b">
            <a:noAutofit/>
          </a:bodyPr>
          <a:lstStyle/>
          <a:p>
            <a:r>
              <a:rPr lang="en-AU" sz="750" b="0" dirty="0" smtClean="0">
                <a:solidFill>
                  <a:srgbClr val="333333"/>
                </a:solidFill>
                <a:latin typeface="Verdana"/>
              </a:rPr>
              <a:t>©TNS  2014</a:t>
            </a:r>
            <a:endParaRPr lang="en-AU" sz="750" b="0" dirty="0">
              <a:solidFill>
                <a:srgbClr val="333333"/>
              </a:solidFill>
              <a:latin typeface="Verdana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399" y="2851200"/>
            <a:ext cx="8570675" cy="766800"/>
          </a:xfrm>
          <a:prstGeom prst="rect">
            <a:avLst/>
          </a:prstGeom>
        </p:spPr>
        <p:txBody>
          <a:bodyPr vert="horz" lIns="0" tIns="36000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cxnSp>
        <p:nvCxnSpPr>
          <p:cNvPr id="70" name="Straight Connector 69"/>
          <p:cNvCxnSpPr/>
          <p:nvPr>
            <p:custDataLst>
              <p:tags r:id="rId14"/>
            </p:custDataLst>
          </p:nvPr>
        </p:nvCxnSpPr>
        <p:spPr>
          <a:xfrm>
            <a:off x="282163" y="5946775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" descr="C:\Users\AndrewA\Desktop\TNS_logo_rgb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3" y="6071836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 userDrawn="1">
            <p:custDataLst>
              <p:tags r:id="rId15"/>
            </p:custDataLst>
          </p:nvPr>
        </p:nvSpPr>
        <p:spPr>
          <a:xfrm>
            <a:off x="1290880" y="6038139"/>
            <a:ext cx="3028726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i="0" u="none" strike="noStrike" spc="0" baseline="0" dirty="0" smtClean="0">
                <a:solidFill>
                  <a:srgbClr val="EC008C"/>
                </a:solidFill>
                <a:latin typeface="Verdana"/>
              </a:rPr>
              <a:t>TNS Medium Gallup</a:t>
            </a:r>
          </a:p>
        </p:txBody>
      </p:sp>
      <p:sp>
        <p:nvSpPr>
          <p:cNvPr id="12" name="ZoneTexte 16"/>
          <p:cNvSpPr txBox="1"/>
          <p:nvPr userDrawn="1">
            <p:custDataLst>
              <p:tags r:id="rId16"/>
            </p:custDataLst>
          </p:nvPr>
        </p:nvSpPr>
        <p:spPr>
          <a:xfrm>
            <a:off x="1290878" y="6252062"/>
            <a:ext cx="6224345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sr-Latn-RS" sz="1000" b="0" i="0" u="none" strike="noStrike" spc="0" baseline="0" noProof="0" dirty="0" smtClean="0">
                <a:solidFill>
                  <a:srgbClr val="232323"/>
                </a:solidFill>
                <a:latin typeface="Verdana"/>
              </a:rPr>
              <a:t>Prezentacija za javnost 04</a:t>
            </a:r>
            <a:r>
              <a:rPr lang="en-US" sz="1000" b="0" i="0" u="none" strike="noStrike" spc="0" baseline="0" noProof="0" dirty="0" smtClean="0">
                <a:solidFill>
                  <a:srgbClr val="232323"/>
                </a:solidFill>
                <a:latin typeface="Verdana"/>
              </a:rPr>
              <a:t>.0</a:t>
            </a:r>
            <a:r>
              <a:rPr lang="sr-Latn-RS" sz="1000" b="0" i="0" u="none" strike="noStrike" spc="0" baseline="0" noProof="0" dirty="0" smtClean="0">
                <a:solidFill>
                  <a:srgbClr val="232323"/>
                </a:solidFill>
                <a:latin typeface="Verdana"/>
              </a:rPr>
              <a:t>4</a:t>
            </a:r>
            <a:r>
              <a:rPr lang="en-US" sz="1000" b="0" i="0" u="none" strike="noStrike" spc="0" baseline="0" noProof="0" dirty="0" smtClean="0">
                <a:solidFill>
                  <a:srgbClr val="232323"/>
                </a:solidFill>
                <a:latin typeface="Verdana"/>
              </a:rPr>
              <a:t>.2014.</a:t>
            </a:r>
            <a:endParaRPr lang="en-US" sz="1000" b="0" i="0" u="none" strike="noStrike" spc="0" baseline="0" noProof="0" dirty="0">
              <a:solidFill>
                <a:srgbClr val="232323"/>
              </a:solidFill>
              <a:latin typeface="Verdana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320533" y="6323836"/>
            <a:ext cx="505467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596" y="6072599"/>
            <a:ext cx="753402" cy="51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ZoneTexte 16"/>
          <p:cNvSpPr txBox="1"/>
          <p:nvPr userDrawn="1">
            <p:custDataLst>
              <p:tags r:id="rId17"/>
            </p:custDataLst>
          </p:nvPr>
        </p:nvSpPr>
        <p:spPr>
          <a:xfrm>
            <a:off x="4900631" y="6246892"/>
            <a:ext cx="3112172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sr-Latn-RS" sz="1000" b="0" i="0" u="none" strike="noStrike" spc="0" baseline="0" noProof="0" dirty="0" smtClean="0">
                <a:solidFill>
                  <a:srgbClr val="232323"/>
                </a:solidFill>
                <a:latin typeface="Verdana"/>
              </a:rPr>
              <a:t>Istraživanje finansirala EU</a:t>
            </a:r>
            <a:endParaRPr lang="en-US" sz="1000" b="0" i="0" u="none" strike="noStrike" spc="0" baseline="0" noProof="0" dirty="0">
              <a:solidFill>
                <a:srgbClr val="232323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163013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>
            <p:custDataLst>
              <p:tags r:id="rId13"/>
            </p:custDataLst>
          </p:nvPr>
        </p:nvSpPr>
        <p:spPr>
          <a:xfrm>
            <a:off x="1291688" y="6323837"/>
            <a:ext cx="754475" cy="531000"/>
          </a:xfrm>
          <a:prstGeom prst="rect">
            <a:avLst/>
          </a:prstGeom>
          <a:noFill/>
        </p:spPr>
        <p:txBody>
          <a:bodyPr wrap="square" lIns="0" tIns="0" rIns="0" bIns="266400" rtlCol="0" anchor="b">
            <a:noAutofit/>
          </a:bodyPr>
          <a:lstStyle/>
          <a:p>
            <a:r>
              <a:rPr lang="en-AU" sz="750" b="0" dirty="0" smtClean="0">
                <a:solidFill>
                  <a:srgbClr val="333333"/>
                </a:solidFill>
                <a:latin typeface="Verdana"/>
              </a:rPr>
              <a:t>©TNS 2014</a:t>
            </a:r>
            <a:endParaRPr lang="en-AU" sz="750" b="0" dirty="0">
              <a:solidFill>
                <a:srgbClr val="333333"/>
              </a:solidFill>
              <a:latin typeface="Verdana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5751" y="1"/>
            <a:ext cx="8569324" cy="1031838"/>
          </a:xfrm>
          <a:prstGeom prst="rect">
            <a:avLst/>
          </a:prstGeom>
        </p:spPr>
        <p:txBody>
          <a:bodyPr vert="horz" lIns="0" tIns="208800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50" y="1031837"/>
            <a:ext cx="8569324" cy="4035515"/>
          </a:xfrm>
          <a:prstGeom prst="rect">
            <a:avLst/>
          </a:prstGeom>
        </p:spPr>
        <p:txBody>
          <a:bodyPr vert="horz" lIns="0" tIns="21240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cxnSp>
        <p:nvCxnSpPr>
          <p:cNvPr id="70" name="Straight Connector 69"/>
          <p:cNvCxnSpPr/>
          <p:nvPr>
            <p:custDataLst>
              <p:tags r:id="rId14"/>
            </p:custDataLst>
          </p:nvPr>
        </p:nvCxnSpPr>
        <p:spPr>
          <a:xfrm>
            <a:off x="282163" y="5946775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 descr="C:\Users\AndrewA\Desktop\TNS_logo_rgb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3" y="6071836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 userDrawn="1">
            <p:custDataLst>
              <p:tags r:id="rId15"/>
            </p:custDataLst>
          </p:nvPr>
        </p:nvSpPr>
        <p:spPr>
          <a:xfrm>
            <a:off x="1290880" y="6038139"/>
            <a:ext cx="3028726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i="0" u="none" strike="noStrike" spc="0" baseline="0" dirty="0" smtClean="0">
                <a:solidFill>
                  <a:srgbClr val="EC008C"/>
                </a:solidFill>
                <a:latin typeface="Verdana"/>
              </a:rPr>
              <a:t>TNS Medium Gallup</a:t>
            </a:r>
          </a:p>
        </p:txBody>
      </p:sp>
      <p:sp>
        <p:nvSpPr>
          <p:cNvPr id="13" name="ZoneTexte 16"/>
          <p:cNvSpPr txBox="1"/>
          <p:nvPr userDrawn="1">
            <p:custDataLst>
              <p:tags r:id="rId16"/>
            </p:custDataLst>
          </p:nvPr>
        </p:nvSpPr>
        <p:spPr>
          <a:xfrm>
            <a:off x="1290878" y="6252062"/>
            <a:ext cx="6224345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sr-Latn-RS" sz="1000" b="0" i="0" u="none" strike="noStrike" spc="0" baseline="0" noProof="0" dirty="0" smtClean="0">
                <a:solidFill>
                  <a:srgbClr val="232323"/>
                </a:solidFill>
                <a:latin typeface="Verdana"/>
              </a:rPr>
              <a:t>Prezentacija za javnost 04</a:t>
            </a:r>
            <a:r>
              <a:rPr lang="en-US" sz="1000" b="0" i="0" u="none" strike="noStrike" spc="0" baseline="0" noProof="0" dirty="0" smtClean="0">
                <a:solidFill>
                  <a:srgbClr val="232323"/>
                </a:solidFill>
                <a:latin typeface="Verdana"/>
              </a:rPr>
              <a:t>.0</a:t>
            </a:r>
            <a:r>
              <a:rPr lang="sr-Latn-RS" sz="1000" b="0" i="0" u="none" strike="noStrike" spc="0" baseline="0" noProof="0" dirty="0" smtClean="0">
                <a:solidFill>
                  <a:srgbClr val="232323"/>
                </a:solidFill>
                <a:latin typeface="Verdana"/>
              </a:rPr>
              <a:t>4</a:t>
            </a:r>
            <a:r>
              <a:rPr lang="en-US" sz="1000" b="0" i="0" u="none" strike="noStrike" spc="0" baseline="0" noProof="0" dirty="0" smtClean="0">
                <a:solidFill>
                  <a:srgbClr val="232323"/>
                </a:solidFill>
                <a:latin typeface="Verdana"/>
              </a:rPr>
              <a:t>.2014.</a:t>
            </a:r>
            <a:endParaRPr lang="en-US" sz="1000" b="0" i="0" u="none" strike="noStrike" spc="0" baseline="0" noProof="0" dirty="0">
              <a:solidFill>
                <a:srgbClr val="232323"/>
              </a:solidFill>
              <a:latin typeface="Verdana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320533" y="6323836"/>
            <a:ext cx="505467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596" y="6072599"/>
            <a:ext cx="753402" cy="51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ZoneTexte 16"/>
          <p:cNvSpPr txBox="1"/>
          <p:nvPr userDrawn="1">
            <p:custDataLst>
              <p:tags r:id="rId17"/>
            </p:custDataLst>
          </p:nvPr>
        </p:nvSpPr>
        <p:spPr>
          <a:xfrm>
            <a:off x="4900631" y="6246892"/>
            <a:ext cx="3112172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sr-Latn-RS" sz="1000" b="0" i="0" u="none" strike="noStrike" spc="0" baseline="0" noProof="0" dirty="0" smtClean="0">
                <a:solidFill>
                  <a:srgbClr val="232323"/>
                </a:solidFill>
                <a:latin typeface="Verdana"/>
              </a:rPr>
              <a:t>Istraživanje finansirala EU</a:t>
            </a:r>
            <a:endParaRPr lang="en-US" sz="1000" b="0" i="0" u="none" strike="noStrike" spc="0" baseline="0" noProof="0" dirty="0">
              <a:solidFill>
                <a:srgbClr val="232323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07620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1600" b="0" kern="1200" dirty="0" smtClean="0">
          <a:solidFill>
            <a:srgbClr val="333333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2.emf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chart" Target="../charts/chart16.xm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8.png"/><Relationship Id="rId3" Type="http://schemas.openxmlformats.org/officeDocument/2006/relationships/chart" Target="../charts/chart17.xml"/><Relationship Id="rId7" Type="http://schemas.openxmlformats.org/officeDocument/2006/relationships/image" Target="../media/image23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19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mailto:Srbobran.brankovic@tnsmediumgallup.co.rs" TargetMode="External"/><Relationship Id="rId3" Type="http://schemas.openxmlformats.org/officeDocument/2006/relationships/tags" Target="../tags/tag36.xml"/><Relationship Id="rId7" Type="http://schemas.openxmlformats.org/officeDocument/2006/relationships/slideLayout" Target="../slideLayouts/slideLayout30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10" Type="http://schemas.openxmlformats.org/officeDocument/2006/relationships/hyperlink" Target="mailto:Sla&#273;ana.brakus@tnsmediumgallup.co.rs" TargetMode="External"/><Relationship Id="rId4" Type="http://schemas.openxmlformats.org/officeDocument/2006/relationships/tags" Target="../tags/tag37.xml"/><Relationship Id="rId9" Type="http://schemas.openxmlformats.org/officeDocument/2006/relationships/hyperlink" Target="mailto:Bojana.jevtic@tnsmediumgallup.co.r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Javno mnjenje o Evropskoj uniji i procesu evropskih integracija</a:t>
            </a:r>
            <a:br>
              <a:rPr lang="sr-Latn-RS" dirty="0" smtClean="0"/>
            </a:br>
            <a:r>
              <a:rPr lang="sr-Latn-RS" dirty="0" smtClean="0"/>
              <a:t>Februar, 2014. godine</a:t>
            </a:r>
            <a:r>
              <a:rPr lang="en-US" dirty="0" smtClean="0"/>
              <a:t/>
            </a:r>
            <a:br>
              <a:rPr lang="en-US" dirty="0" smtClean="0"/>
            </a:br>
            <a:endParaRPr lang="en-AU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8341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Pozicija Srbije u pro</a:t>
            </a:r>
            <a:r>
              <a:rPr lang="en-US" dirty="0"/>
              <a:t>c</a:t>
            </a:r>
            <a:r>
              <a:rPr lang="sr-Latn-RS" dirty="0"/>
              <a:t>esu pregovaranja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10</a:t>
            </a:fld>
            <a:endParaRPr lang="en-AU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338275268"/>
              </p:ext>
            </p:extLst>
          </p:nvPr>
        </p:nvGraphicFramePr>
        <p:xfrm>
          <a:off x="262375" y="2116358"/>
          <a:ext cx="4019551" cy="3380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r-Latn-RS" dirty="0" smtClean="0"/>
              <a:t>Preko 50% građana</a:t>
            </a:r>
            <a:r>
              <a:rPr lang="vi-VN" dirty="0" smtClean="0"/>
              <a:t> </a:t>
            </a:r>
            <a:r>
              <a:rPr lang="vi-VN" dirty="0"/>
              <a:t>smatra da će Srbija biti </a:t>
            </a:r>
            <a:r>
              <a:rPr lang="vi-VN" dirty="0" smtClean="0"/>
              <a:t>podređ</a:t>
            </a:r>
            <a:r>
              <a:rPr lang="sr-Latn-RS" dirty="0" smtClean="0"/>
              <a:t>ena</a:t>
            </a:r>
            <a:r>
              <a:rPr lang="vi-VN" dirty="0" smtClean="0"/>
              <a:t> </a:t>
            </a:r>
            <a:r>
              <a:rPr lang="vi-VN" dirty="0"/>
              <a:t>u procesu </a:t>
            </a:r>
            <a:r>
              <a:rPr lang="vi-VN" dirty="0" smtClean="0"/>
              <a:t>pregov</a:t>
            </a:r>
            <a:r>
              <a:rPr lang="sr-Latn-RS" dirty="0" smtClean="0"/>
              <a:t>ora</a:t>
            </a:r>
            <a:r>
              <a:rPr lang="vi-VN" dirty="0" smtClean="0"/>
              <a:t>, </a:t>
            </a:r>
            <a:r>
              <a:rPr lang="sr-Latn-RS" dirty="0" smtClean="0"/>
              <a:t>i ne slaže se </a:t>
            </a:r>
            <a:r>
              <a:rPr lang="vi-VN" dirty="0" smtClean="0"/>
              <a:t>da </a:t>
            </a:r>
            <a:r>
              <a:rPr lang="sr-Latn-RS" dirty="0" smtClean="0"/>
              <a:t>EU </a:t>
            </a:r>
            <a:r>
              <a:rPr lang="vi-VN" dirty="0" smtClean="0"/>
              <a:t>tretira </a:t>
            </a:r>
            <a:r>
              <a:rPr lang="sr-Latn-RS" dirty="0" smtClean="0"/>
              <a:t>Srbiju pošteno, već </a:t>
            </a:r>
            <a:r>
              <a:rPr lang="vi-VN" dirty="0" smtClean="0"/>
              <a:t>lošije </a:t>
            </a:r>
            <a:r>
              <a:rPr lang="vi-VN" dirty="0"/>
              <a:t>nego druge zemlje u regionu</a:t>
            </a:r>
            <a:r>
              <a:rPr lang="vi-VN" dirty="0" smtClean="0"/>
              <a:t>.</a:t>
            </a:r>
            <a:r>
              <a:rPr lang="sr-Latn-RS" dirty="0" smtClean="0"/>
              <a:t> Percepcija (ne)ravnopravnosti  Srbije je važna za podršku članstvu Srbije u EU.</a:t>
            </a:r>
            <a:r>
              <a:rPr lang="vi-VN" dirty="0" smtClean="0"/>
              <a:t> </a:t>
            </a:r>
            <a:endParaRPr lang="vi-VN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319662879"/>
              </p:ext>
            </p:extLst>
          </p:nvPr>
        </p:nvGraphicFramePr>
        <p:xfrm>
          <a:off x="5029200" y="2113902"/>
          <a:ext cx="3648043" cy="3456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074" name="Picture 2" descr="D:\TNS_Brand\PPT Slides\TNS ICONS_PPT\sad guy.e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895" y="2718613"/>
            <a:ext cx="612499" cy="237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Callout 8"/>
          <p:cNvSpPr/>
          <p:nvPr/>
        </p:nvSpPr>
        <p:spPr>
          <a:xfrm>
            <a:off x="2867026" y="2525788"/>
            <a:ext cx="1573220" cy="746567"/>
          </a:xfrm>
          <a:prstGeom prst="wedgeEllipseCallout">
            <a:avLst>
              <a:gd name="adj1" fmla="val -30059"/>
              <a:gd name="adj2" fmla="val 69087"/>
            </a:avLst>
          </a:prstGeom>
          <a:solidFill>
            <a:srgbClr val="E6E6E6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sr-Latn-RS" sz="800" b="0" dirty="0" smtClean="0">
                <a:solidFill>
                  <a:schemeClr val="tx1"/>
                </a:solidFill>
              </a:rPr>
              <a:t>U ovo veruje </a:t>
            </a:r>
            <a:r>
              <a:rPr lang="en-US" sz="1050" dirty="0" smtClean="0">
                <a:solidFill>
                  <a:srgbClr val="C00000"/>
                </a:solidFill>
              </a:rPr>
              <a:t>79</a:t>
            </a:r>
            <a:r>
              <a:rPr lang="en-US" sz="1050" dirty="0">
                <a:solidFill>
                  <a:srgbClr val="C00000"/>
                </a:solidFill>
              </a:rPr>
              <a:t>% </a:t>
            </a:r>
            <a:r>
              <a:rPr lang="sr-Latn-RS" sz="800" b="0" dirty="0" smtClean="0">
                <a:solidFill>
                  <a:schemeClr val="tx1"/>
                </a:solidFill>
              </a:rPr>
              <a:t>građana koji bi glasali PROTIV ulaska u EU</a:t>
            </a:r>
            <a:endParaRPr lang="en-US" sz="800" b="0" dirty="0">
              <a:solidFill>
                <a:schemeClr val="tx1"/>
              </a:solidFill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285750" y="5171420"/>
            <a:ext cx="1952625" cy="573450"/>
          </a:xfrm>
          <a:prstGeom prst="wedgeEllipseCallout">
            <a:avLst>
              <a:gd name="adj1" fmla="val 19656"/>
              <a:gd name="adj2" fmla="val -92725"/>
            </a:avLst>
          </a:prstGeom>
          <a:solidFill>
            <a:srgbClr val="E6E6E6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sr-Latn-RS" sz="800" b="0" dirty="0" smtClean="0">
                <a:solidFill>
                  <a:schemeClr val="tx1"/>
                </a:solidFill>
              </a:rPr>
              <a:t>U ovo veruje </a:t>
            </a:r>
            <a:r>
              <a:rPr lang="en-US" sz="1050" dirty="0" smtClean="0">
                <a:solidFill>
                  <a:schemeClr val="accent3"/>
                </a:solidFill>
              </a:rPr>
              <a:t>40% </a:t>
            </a:r>
            <a:r>
              <a:rPr lang="sr-Latn-RS" sz="800" b="0" dirty="0" smtClean="0">
                <a:solidFill>
                  <a:schemeClr val="tx1"/>
                </a:solidFill>
              </a:rPr>
              <a:t>građana koji bi glasali ZA ulazak u EU</a:t>
            </a:r>
            <a:endParaRPr lang="en-US" sz="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010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Očekivanja od članstva u EU 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8213634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Kada će Srbija postati članica </a:t>
            </a:r>
            <a:r>
              <a:rPr lang="en-US" dirty="0" smtClean="0"/>
              <a:t>EU?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12</a:t>
            </a:fld>
            <a:endParaRPr lang="en-AU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095592089"/>
              </p:ext>
            </p:extLst>
          </p:nvPr>
        </p:nvGraphicFramePr>
        <p:xfrm>
          <a:off x="209551" y="2066925"/>
          <a:ext cx="4171950" cy="3632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r-Latn-RS" dirty="0" smtClean="0"/>
              <a:t>Oko 50% građana veruje da će Srbija postati članica </a:t>
            </a:r>
            <a:r>
              <a:rPr lang="en-US" dirty="0" smtClean="0"/>
              <a:t>EU </a:t>
            </a:r>
            <a:r>
              <a:rPr lang="sr-Latn-RS" dirty="0" smtClean="0"/>
              <a:t>za oko 10 godina ili ranije</a:t>
            </a:r>
            <a:r>
              <a:rPr lang="en-US" dirty="0" smtClean="0"/>
              <a:t>, </a:t>
            </a:r>
            <a:r>
              <a:rPr lang="sr-Latn-RS" dirty="0" smtClean="0"/>
              <a:t>dok 2</a:t>
            </a:r>
            <a:r>
              <a:rPr lang="en-US" dirty="0" smtClean="0"/>
              <a:t>1</a:t>
            </a:r>
            <a:r>
              <a:rPr lang="sr-Latn-RS" dirty="0" smtClean="0"/>
              <a:t>% smatra da se to nikada neće dogoditi. Demografija i informisanost o EU su važne za ovakva očekivanja.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057899" y="2276474"/>
            <a:ext cx="2790825" cy="3171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b="0" dirty="0" smtClean="0"/>
          </a:p>
          <a:p>
            <a:r>
              <a:rPr lang="sr-Latn-RS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Brže integracije se najčešće očekuju</a:t>
            </a:r>
            <a:r>
              <a:rPr lang="en-US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r-Latn-RS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građani starosti do 54 godine, posebno mlađe generacije, ljudi sa srednjim i višim obrazovanjem, studenti, kao i oni koji smatraju da su dobro informisani o EU.</a:t>
            </a:r>
          </a:p>
          <a:p>
            <a:endParaRPr lang="sr-Latn-RS" sz="1200" b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sr-Latn-RS" sz="1200" b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sr-Latn-RS" sz="12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sr-Latn-RS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Najviše sumnje imaju stariji od 54 godine, sa osnovnim obrazovanjem, iz ruralnih oblasti, protivnici evriointegracija, kao i građani koji smatraju da su veoma loše informisani o EU. </a:t>
            </a:r>
          </a:p>
          <a:p>
            <a:endParaRPr lang="en-US" sz="1200" b="0" dirty="0"/>
          </a:p>
        </p:txBody>
      </p:sp>
      <p:grpSp>
        <p:nvGrpSpPr>
          <p:cNvPr id="7" name="Group 37"/>
          <p:cNvGrpSpPr>
            <a:grpSpLocks noChangeAspect="1"/>
          </p:cNvGrpSpPr>
          <p:nvPr/>
        </p:nvGrpSpPr>
        <p:grpSpPr bwMode="auto">
          <a:xfrm>
            <a:off x="4852987" y="2527301"/>
            <a:ext cx="776287" cy="774700"/>
            <a:chOff x="3265" y="1671"/>
            <a:chExt cx="489" cy="488"/>
          </a:xfrm>
        </p:grpSpPr>
        <p:sp>
          <p:nvSpPr>
            <p:cNvPr id="9" name="AutoShape 36"/>
            <p:cNvSpPr>
              <a:spLocks noChangeAspect="1" noChangeArrowheads="1" noTextEdit="1"/>
            </p:cNvSpPr>
            <p:nvPr/>
          </p:nvSpPr>
          <p:spPr bwMode="auto">
            <a:xfrm>
              <a:off x="3265" y="1671"/>
              <a:ext cx="489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38"/>
            <p:cNvSpPr>
              <a:spLocks noEditPoints="1"/>
            </p:cNvSpPr>
            <p:nvPr/>
          </p:nvSpPr>
          <p:spPr bwMode="auto">
            <a:xfrm>
              <a:off x="3265" y="1671"/>
              <a:ext cx="491" cy="490"/>
            </a:xfrm>
            <a:custGeom>
              <a:avLst/>
              <a:gdLst>
                <a:gd name="T0" fmla="*/ 104 w 208"/>
                <a:gd name="T1" fmla="*/ 208 h 208"/>
                <a:gd name="T2" fmla="*/ 0 w 208"/>
                <a:gd name="T3" fmla="*/ 104 h 208"/>
                <a:gd name="T4" fmla="*/ 104 w 208"/>
                <a:gd name="T5" fmla="*/ 0 h 208"/>
                <a:gd name="T6" fmla="*/ 208 w 208"/>
                <a:gd name="T7" fmla="*/ 104 h 208"/>
                <a:gd name="T8" fmla="*/ 104 w 208"/>
                <a:gd name="T9" fmla="*/ 208 h 208"/>
                <a:gd name="T10" fmla="*/ 104 w 208"/>
                <a:gd name="T11" fmla="*/ 18 h 208"/>
                <a:gd name="T12" fmla="*/ 18 w 208"/>
                <a:gd name="T13" fmla="*/ 104 h 208"/>
                <a:gd name="T14" fmla="*/ 104 w 208"/>
                <a:gd name="T15" fmla="*/ 190 h 208"/>
                <a:gd name="T16" fmla="*/ 191 w 208"/>
                <a:gd name="T17" fmla="*/ 104 h 208"/>
                <a:gd name="T18" fmla="*/ 104 w 208"/>
                <a:gd name="T19" fmla="*/ 1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08">
                  <a:moveTo>
                    <a:pt x="104" y="208"/>
                  </a:moveTo>
                  <a:cubicBezTo>
                    <a:pt x="47" y="208"/>
                    <a:pt x="0" y="161"/>
                    <a:pt x="0" y="104"/>
                  </a:cubicBezTo>
                  <a:cubicBezTo>
                    <a:pt x="0" y="47"/>
                    <a:pt x="47" y="0"/>
                    <a:pt x="104" y="0"/>
                  </a:cubicBezTo>
                  <a:cubicBezTo>
                    <a:pt x="162" y="0"/>
                    <a:pt x="208" y="47"/>
                    <a:pt x="208" y="104"/>
                  </a:cubicBezTo>
                  <a:cubicBezTo>
                    <a:pt x="208" y="161"/>
                    <a:pt x="162" y="208"/>
                    <a:pt x="104" y="208"/>
                  </a:cubicBezTo>
                  <a:close/>
                  <a:moveTo>
                    <a:pt x="104" y="18"/>
                  </a:moveTo>
                  <a:cubicBezTo>
                    <a:pt x="56" y="18"/>
                    <a:pt x="18" y="56"/>
                    <a:pt x="18" y="104"/>
                  </a:cubicBezTo>
                  <a:cubicBezTo>
                    <a:pt x="18" y="152"/>
                    <a:pt x="56" y="190"/>
                    <a:pt x="104" y="190"/>
                  </a:cubicBezTo>
                  <a:cubicBezTo>
                    <a:pt x="152" y="190"/>
                    <a:pt x="191" y="152"/>
                    <a:pt x="191" y="104"/>
                  </a:cubicBezTo>
                  <a:cubicBezTo>
                    <a:pt x="191" y="56"/>
                    <a:pt x="152" y="18"/>
                    <a:pt x="104" y="18"/>
                  </a:cubicBezTo>
                  <a:close/>
                </a:path>
              </a:pathLst>
            </a:custGeom>
            <a:solidFill>
              <a:srgbClr val="145D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39"/>
            <p:cNvSpPr>
              <a:spLocks/>
            </p:cNvSpPr>
            <p:nvPr/>
          </p:nvSpPr>
          <p:spPr bwMode="auto">
            <a:xfrm>
              <a:off x="3367" y="1742"/>
              <a:ext cx="158" cy="188"/>
            </a:xfrm>
            <a:custGeom>
              <a:avLst/>
              <a:gdLst>
                <a:gd name="T0" fmla="*/ 55 w 67"/>
                <a:gd name="T1" fmla="*/ 0 h 80"/>
                <a:gd name="T2" fmla="*/ 55 w 67"/>
                <a:gd name="T3" fmla="*/ 68 h 80"/>
                <a:gd name="T4" fmla="*/ 0 w 67"/>
                <a:gd name="T5" fmla="*/ 68 h 80"/>
                <a:gd name="T6" fmla="*/ 0 w 67"/>
                <a:gd name="T7" fmla="*/ 80 h 80"/>
                <a:gd name="T8" fmla="*/ 61 w 67"/>
                <a:gd name="T9" fmla="*/ 80 h 80"/>
                <a:gd name="T10" fmla="*/ 67 w 67"/>
                <a:gd name="T11" fmla="*/ 74 h 80"/>
                <a:gd name="T12" fmla="*/ 67 w 67"/>
                <a:gd name="T1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80">
                  <a:moveTo>
                    <a:pt x="55" y="0"/>
                  </a:moveTo>
                  <a:cubicBezTo>
                    <a:pt x="55" y="68"/>
                    <a:pt x="55" y="68"/>
                    <a:pt x="55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4" y="80"/>
                    <a:pt x="67" y="77"/>
                    <a:pt x="67" y="74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79D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37"/>
          <p:cNvGrpSpPr>
            <a:grpSpLocks noChangeAspect="1"/>
          </p:cNvGrpSpPr>
          <p:nvPr/>
        </p:nvGrpSpPr>
        <p:grpSpPr bwMode="auto">
          <a:xfrm>
            <a:off x="4852986" y="4292600"/>
            <a:ext cx="776287" cy="774700"/>
            <a:chOff x="3265" y="1671"/>
            <a:chExt cx="489" cy="488"/>
          </a:xfrm>
        </p:grpSpPr>
        <p:sp>
          <p:nvSpPr>
            <p:cNvPr id="13" name="AutoShape 36"/>
            <p:cNvSpPr>
              <a:spLocks noChangeAspect="1" noChangeArrowheads="1" noTextEdit="1"/>
            </p:cNvSpPr>
            <p:nvPr/>
          </p:nvSpPr>
          <p:spPr bwMode="auto">
            <a:xfrm>
              <a:off x="3265" y="1671"/>
              <a:ext cx="489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38"/>
            <p:cNvSpPr>
              <a:spLocks noEditPoints="1"/>
            </p:cNvSpPr>
            <p:nvPr/>
          </p:nvSpPr>
          <p:spPr bwMode="auto">
            <a:xfrm>
              <a:off x="3265" y="1671"/>
              <a:ext cx="491" cy="490"/>
            </a:xfrm>
            <a:custGeom>
              <a:avLst/>
              <a:gdLst>
                <a:gd name="T0" fmla="*/ 104 w 208"/>
                <a:gd name="T1" fmla="*/ 208 h 208"/>
                <a:gd name="T2" fmla="*/ 0 w 208"/>
                <a:gd name="T3" fmla="*/ 104 h 208"/>
                <a:gd name="T4" fmla="*/ 104 w 208"/>
                <a:gd name="T5" fmla="*/ 0 h 208"/>
                <a:gd name="T6" fmla="*/ 208 w 208"/>
                <a:gd name="T7" fmla="*/ 104 h 208"/>
                <a:gd name="T8" fmla="*/ 104 w 208"/>
                <a:gd name="T9" fmla="*/ 208 h 208"/>
                <a:gd name="T10" fmla="*/ 104 w 208"/>
                <a:gd name="T11" fmla="*/ 18 h 208"/>
                <a:gd name="T12" fmla="*/ 18 w 208"/>
                <a:gd name="T13" fmla="*/ 104 h 208"/>
                <a:gd name="T14" fmla="*/ 104 w 208"/>
                <a:gd name="T15" fmla="*/ 190 h 208"/>
                <a:gd name="T16" fmla="*/ 191 w 208"/>
                <a:gd name="T17" fmla="*/ 104 h 208"/>
                <a:gd name="T18" fmla="*/ 104 w 208"/>
                <a:gd name="T19" fmla="*/ 1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08">
                  <a:moveTo>
                    <a:pt x="104" y="208"/>
                  </a:moveTo>
                  <a:cubicBezTo>
                    <a:pt x="47" y="208"/>
                    <a:pt x="0" y="161"/>
                    <a:pt x="0" y="104"/>
                  </a:cubicBezTo>
                  <a:cubicBezTo>
                    <a:pt x="0" y="47"/>
                    <a:pt x="47" y="0"/>
                    <a:pt x="104" y="0"/>
                  </a:cubicBezTo>
                  <a:cubicBezTo>
                    <a:pt x="162" y="0"/>
                    <a:pt x="208" y="47"/>
                    <a:pt x="208" y="104"/>
                  </a:cubicBezTo>
                  <a:cubicBezTo>
                    <a:pt x="208" y="161"/>
                    <a:pt x="162" y="208"/>
                    <a:pt x="104" y="208"/>
                  </a:cubicBezTo>
                  <a:close/>
                  <a:moveTo>
                    <a:pt x="104" y="18"/>
                  </a:moveTo>
                  <a:cubicBezTo>
                    <a:pt x="56" y="18"/>
                    <a:pt x="18" y="56"/>
                    <a:pt x="18" y="104"/>
                  </a:cubicBezTo>
                  <a:cubicBezTo>
                    <a:pt x="18" y="152"/>
                    <a:pt x="56" y="190"/>
                    <a:pt x="104" y="190"/>
                  </a:cubicBezTo>
                  <a:cubicBezTo>
                    <a:pt x="152" y="190"/>
                    <a:pt x="191" y="152"/>
                    <a:pt x="191" y="104"/>
                  </a:cubicBezTo>
                  <a:cubicBezTo>
                    <a:pt x="191" y="56"/>
                    <a:pt x="152" y="18"/>
                    <a:pt x="104" y="18"/>
                  </a:cubicBezTo>
                  <a:close/>
                </a:path>
              </a:pathLst>
            </a:custGeom>
            <a:solidFill>
              <a:srgbClr val="940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39"/>
            <p:cNvSpPr>
              <a:spLocks/>
            </p:cNvSpPr>
            <p:nvPr/>
          </p:nvSpPr>
          <p:spPr bwMode="auto">
            <a:xfrm>
              <a:off x="3367" y="1742"/>
              <a:ext cx="158" cy="188"/>
            </a:xfrm>
            <a:custGeom>
              <a:avLst/>
              <a:gdLst>
                <a:gd name="T0" fmla="*/ 55 w 67"/>
                <a:gd name="T1" fmla="*/ 0 h 80"/>
                <a:gd name="T2" fmla="*/ 55 w 67"/>
                <a:gd name="T3" fmla="*/ 68 h 80"/>
                <a:gd name="T4" fmla="*/ 0 w 67"/>
                <a:gd name="T5" fmla="*/ 68 h 80"/>
                <a:gd name="T6" fmla="*/ 0 w 67"/>
                <a:gd name="T7" fmla="*/ 80 h 80"/>
                <a:gd name="T8" fmla="*/ 61 w 67"/>
                <a:gd name="T9" fmla="*/ 80 h 80"/>
                <a:gd name="T10" fmla="*/ 67 w 67"/>
                <a:gd name="T11" fmla="*/ 74 h 80"/>
                <a:gd name="T12" fmla="*/ 67 w 67"/>
                <a:gd name="T1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80">
                  <a:moveTo>
                    <a:pt x="55" y="0"/>
                  </a:moveTo>
                  <a:cubicBezTo>
                    <a:pt x="55" y="68"/>
                    <a:pt x="55" y="68"/>
                    <a:pt x="55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4" y="80"/>
                    <a:pt x="67" y="77"/>
                    <a:pt x="67" y="74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57022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 li </a:t>
            </a:r>
            <a:r>
              <a:rPr lang="sr-Latn-RS" dirty="0" smtClean="0"/>
              <a:t>članstvo donosi više koristi ili više štete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r-Latn-RS" dirty="0" smtClean="0"/>
              <a:t>Građani Srbije su skloniji da opažaju veću korist za druge (građane država članica ili Srbiju kao državu) – skoro 20% ne zna šta može lično da očekuje od članstva u EU.</a:t>
            </a:r>
            <a:endParaRPr lang="sr-Latn-R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49607" y="6323838"/>
            <a:ext cx="505467" cy="252000"/>
          </a:xfrm>
        </p:spPr>
        <p:txBody>
          <a:bodyPr/>
          <a:lstStyle/>
          <a:p>
            <a:fld id="{9784CBA3-D598-4B1F-BAA3-EE14B5154290}" type="slidenum">
              <a:rPr lang="en-AU" smtClean="0"/>
              <a:pPr/>
              <a:t>13</a:t>
            </a:fld>
            <a:endParaRPr lang="en-AU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449506096"/>
              </p:ext>
            </p:extLst>
          </p:nvPr>
        </p:nvGraphicFramePr>
        <p:xfrm>
          <a:off x="285750" y="1898513"/>
          <a:ext cx="8569325" cy="3121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oup 7"/>
          <p:cNvGrpSpPr>
            <a:grpSpLocks noChangeAspect="1"/>
          </p:cNvGrpSpPr>
          <p:nvPr/>
        </p:nvGrpSpPr>
        <p:grpSpPr bwMode="auto">
          <a:xfrm>
            <a:off x="7928178" y="2520930"/>
            <a:ext cx="844143" cy="844143"/>
            <a:chOff x="4224" y="936"/>
            <a:chExt cx="1608" cy="1608"/>
          </a:xfrm>
        </p:grpSpPr>
        <p:sp>
          <p:nvSpPr>
            <p:cNvPr id="3" name="AutoShape 6"/>
            <p:cNvSpPr>
              <a:spLocks noChangeAspect="1" noChangeArrowheads="1" noTextEdit="1"/>
            </p:cNvSpPr>
            <p:nvPr/>
          </p:nvSpPr>
          <p:spPr bwMode="auto">
            <a:xfrm>
              <a:off x="4224" y="936"/>
              <a:ext cx="1608" cy="1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4224" y="938"/>
              <a:ext cx="1606" cy="1606"/>
            </a:xfrm>
            <a:custGeom>
              <a:avLst/>
              <a:gdLst>
                <a:gd name="T0" fmla="*/ 1606 w 1606"/>
                <a:gd name="T1" fmla="*/ 1606 h 1606"/>
                <a:gd name="T2" fmla="*/ 0 w 1606"/>
                <a:gd name="T3" fmla="*/ 1606 h 1606"/>
                <a:gd name="T4" fmla="*/ 0 w 1606"/>
                <a:gd name="T5" fmla="*/ 0 h 1606"/>
                <a:gd name="T6" fmla="*/ 1606 w 1606"/>
                <a:gd name="T7" fmla="*/ 0 h 1606"/>
                <a:gd name="T8" fmla="*/ 1606 w 1606"/>
                <a:gd name="T9" fmla="*/ 1606 h 1606"/>
                <a:gd name="T10" fmla="*/ 1606 w 1606"/>
                <a:gd name="T11" fmla="*/ 1606 h 1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6" h="1606">
                  <a:moveTo>
                    <a:pt x="1606" y="1606"/>
                  </a:moveTo>
                  <a:lnTo>
                    <a:pt x="0" y="1606"/>
                  </a:lnTo>
                  <a:lnTo>
                    <a:pt x="0" y="0"/>
                  </a:lnTo>
                  <a:lnTo>
                    <a:pt x="1606" y="0"/>
                  </a:lnTo>
                  <a:lnTo>
                    <a:pt x="1606" y="1606"/>
                  </a:lnTo>
                  <a:lnTo>
                    <a:pt x="1606" y="1606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4462" y="1713"/>
              <a:ext cx="768" cy="590"/>
            </a:xfrm>
            <a:custGeom>
              <a:avLst/>
              <a:gdLst>
                <a:gd name="T0" fmla="*/ 75 w 325"/>
                <a:gd name="T1" fmla="*/ 0 h 250"/>
                <a:gd name="T2" fmla="*/ 0 w 325"/>
                <a:gd name="T3" fmla="*/ 75 h 250"/>
                <a:gd name="T4" fmla="*/ 0 w 325"/>
                <a:gd name="T5" fmla="*/ 250 h 250"/>
                <a:gd name="T6" fmla="*/ 50 w 325"/>
                <a:gd name="T7" fmla="*/ 250 h 250"/>
                <a:gd name="T8" fmla="*/ 50 w 325"/>
                <a:gd name="T9" fmla="*/ 88 h 250"/>
                <a:gd name="T10" fmla="*/ 75 w 325"/>
                <a:gd name="T11" fmla="*/ 88 h 250"/>
                <a:gd name="T12" fmla="*/ 75 w 325"/>
                <a:gd name="T13" fmla="*/ 250 h 250"/>
                <a:gd name="T14" fmla="*/ 250 w 325"/>
                <a:gd name="T15" fmla="*/ 250 h 250"/>
                <a:gd name="T16" fmla="*/ 250 w 325"/>
                <a:gd name="T17" fmla="*/ 88 h 250"/>
                <a:gd name="T18" fmla="*/ 275 w 325"/>
                <a:gd name="T19" fmla="*/ 88 h 250"/>
                <a:gd name="T20" fmla="*/ 275 w 325"/>
                <a:gd name="T21" fmla="*/ 250 h 250"/>
                <a:gd name="T22" fmla="*/ 325 w 325"/>
                <a:gd name="T23" fmla="*/ 250 h 250"/>
                <a:gd name="T24" fmla="*/ 325 w 325"/>
                <a:gd name="T25" fmla="*/ 75 h 250"/>
                <a:gd name="T26" fmla="*/ 250 w 325"/>
                <a:gd name="T27" fmla="*/ 0 h 250"/>
                <a:gd name="T28" fmla="*/ 75 w 325"/>
                <a:gd name="T2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5" h="250">
                  <a:moveTo>
                    <a:pt x="75" y="0"/>
                  </a:moveTo>
                  <a:cubicBezTo>
                    <a:pt x="75" y="0"/>
                    <a:pt x="0" y="0"/>
                    <a:pt x="0" y="75"/>
                  </a:cubicBezTo>
                  <a:cubicBezTo>
                    <a:pt x="0" y="113"/>
                    <a:pt x="0" y="250"/>
                    <a:pt x="0" y="250"/>
                  </a:cubicBezTo>
                  <a:cubicBezTo>
                    <a:pt x="50" y="250"/>
                    <a:pt x="50" y="250"/>
                    <a:pt x="50" y="250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250"/>
                    <a:pt x="75" y="250"/>
                    <a:pt x="75" y="250"/>
                  </a:cubicBezTo>
                  <a:cubicBezTo>
                    <a:pt x="250" y="250"/>
                    <a:pt x="250" y="250"/>
                    <a:pt x="250" y="250"/>
                  </a:cubicBezTo>
                  <a:cubicBezTo>
                    <a:pt x="250" y="88"/>
                    <a:pt x="250" y="88"/>
                    <a:pt x="250" y="88"/>
                  </a:cubicBezTo>
                  <a:cubicBezTo>
                    <a:pt x="275" y="88"/>
                    <a:pt x="275" y="88"/>
                    <a:pt x="275" y="88"/>
                  </a:cubicBezTo>
                  <a:cubicBezTo>
                    <a:pt x="275" y="250"/>
                    <a:pt x="275" y="250"/>
                    <a:pt x="275" y="250"/>
                  </a:cubicBezTo>
                  <a:cubicBezTo>
                    <a:pt x="325" y="250"/>
                    <a:pt x="325" y="250"/>
                    <a:pt x="325" y="250"/>
                  </a:cubicBezTo>
                  <a:cubicBezTo>
                    <a:pt x="325" y="75"/>
                    <a:pt x="325" y="75"/>
                    <a:pt x="325" y="75"/>
                  </a:cubicBezTo>
                  <a:cubicBezTo>
                    <a:pt x="325" y="75"/>
                    <a:pt x="325" y="0"/>
                    <a:pt x="250" y="0"/>
                  </a:cubicBezTo>
                  <a:cubicBezTo>
                    <a:pt x="212" y="0"/>
                    <a:pt x="75" y="0"/>
                    <a:pt x="75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4699" y="1359"/>
              <a:ext cx="295" cy="295"/>
            </a:xfrm>
            <a:custGeom>
              <a:avLst/>
              <a:gdLst>
                <a:gd name="T0" fmla="*/ 125 w 125"/>
                <a:gd name="T1" fmla="*/ 63 h 125"/>
                <a:gd name="T2" fmla="*/ 63 w 125"/>
                <a:gd name="T3" fmla="*/ 125 h 125"/>
                <a:gd name="T4" fmla="*/ 0 w 125"/>
                <a:gd name="T5" fmla="*/ 63 h 125"/>
                <a:gd name="T6" fmla="*/ 63 w 125"/>
                <a:gd name="T7" fmla="*/ 0 h 125"/>
                <a:gd name="T8" fmla="*/ 125 w 125"/>
                <a:gd name="T9" fmla="*/ 6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5">
                  <a:moveTo>
                    <a:pt x="125" y="63"/>
                  </a:moveTo>
                  <a:cubicBezTo>
                    <a:pt x="125" y="97"/>
                    <a:pt x="97" y="125"/>
                    <a:pt x="63" y="125"/>
                  </a:cubicBezTo>
                  <a:cubicBezTo>
                    <a:pt x="27" y="125"/>
                    <a:pt x="0" y="97"/>
                    <a:pt x="0" y="63"/>
                  </a:cubicBezTo>
                  <a:cubicBezTo>
                    <a:pt x="0" y="28"/>
                    <a:pt x="27" y="0"/>
                    <a:pt x="63" y="0"/>
                  </a:cubicBezTo>
                  <a:cubicBezTo>
                    <a:pt x="97" y="0"/>
                    <a:pt x="125" y="28"/>
                    <a:pt x="125" y="6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11"/>
            <p:cNvSpPr>
              <a:spLocks noEditPoints="1"/>
            </p:cNvSpPr>
            <p:nvPr/>
          </p:nvSpPr>
          <p:spPr bwMode="auto">
            <a:xfrm>
              <a:off x="5329" y="1087"/>
              <a:ext cx="454" cy="626"/>
            </a:xfrm>
            <a:custGeom>
              <a:avLst/>
              <a:gdLst>
                <a:gd name="T0" fmla="*/ 0 w 102"/>
                <a:gd name="T1" fmla="*/ 8 h 172"/>
                <a:gd name="T2" fmla="*/ 48 w 102"/>
                <a:gd name="T3" fmla="*/ 0 h 172"/>
                <a:gd name="T4" fmla="*/ 102 w 102"/>
                <a:gd name="T5" fmla="*/ 43 h 172"/>
                <a:gd name="T6" fmla="*/ 62 w 102"/>
                <a:gd name="T7" fmla="*/ 122 h 172"/>
                <a:gd name="T8" fmla="*/ 32 w 102"/>
                <a:gd name="T9" fmla="*/ 122 h 172"/>
                <a:gd name="T10" fmla="*/ 49 w 102"/>
                <a:gd name="T11" fmla="*/ 76 h 172"/>
                <a:gd name="T12" fmla="*/ 67 w 102"/>
                <a:gd name="T13" fmla="*/ 46 h 172"/>
                <a:gd name="T14" fmla="*/ 39 w 102"/>
                <a:gd name="T15" fmla="*/ 25 h 172"/>
                <a:gd name="T16" fmla="*/ 3 w 102"/>
                <a:gd name="T17" fmla="*/ 35 h 172"/>
                <a:gd name="T18" fmla="*/ 0 w 102"/>
                <a:gd name="T19" fmla="*/ 8 h 172"/>
                <a:gd name="T20" fmla="*/ 30 w 102"/>
                <a:gd name="T21" fmla="*/ 137 h 172"/>
                <a:gd name="T22" fmla="*/ 64 w 102"/>
                <a:gd name="T23" fmla="*/ 137 h 172"/>
                <a:gd name="T24" fmla="*/ 64 w 102"/>
                <a:gd name="T25" fmla="*/ 172 h 172"/>
                <a:gd name="T26" fmla="*/ 30 w 102"/>
                <a:gd name="T27" fmla="*/ 172 h 172"/>
                <a:gd name="T28" fmla="*/ 30 w 102"/>
                <a:gd name="T29" fmla="*/ 137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2" h="172">
                  <a:moveTo>
                    <a:pt x="0" y="8"/>
                  </a:moveTo>
                  <a:cubicBezTo>
                    <a:pt x="15" y="3"/>
                    <a:pt x="31" y="0"/>
                    <a:pt x="48" y="0"/>
                  </a:cubicBezTo>
                  <a:cubicBezTo>
                    <a:pt x="75" y="0"/>
                    <a:pt x="102" y="12"/>
                    <a:pt x="102" y="43"/>
                  </a:cubicBezTo>
                  <a:cubicBezTo>
                    <a:pt x="102" y="77"/>
                    <a:pt x="59" y="91"/>
                    <a:pt x="62" y="122"/>
                  </a:cubicBezTo>
                  <a:cubicBezTo>
                    <a:pt x="32" y="122"/>
                    <a:pt x="32" y="122"/>
                    <a:pt x="32" y="122"/>
                  </a:cubicBezTo>
                  <a:cubicBezTo>
                    <a:pt x="32" y="99"/>
                    <a:pt x="41" y="86"/>
                    <a:pt x="49" y="76"/>
                  </a:cubicBezTo>
                  <a:cubicBezTo>
                    <a:pt x="58" y="66"/>
                    <a:pt x="67" y="59"/>
                    <a:pt x="67" y="46"/>
                  </a:cubicBezTo>
                  <a:cubicBezTo>
                    <a:pt x="67" y="30"/>
                    <a:pt x="54" y="25"/>
                    <a:pt x="39" y="25"/>
                  </a:cubicBezTo>
                  <a:cubicBezTo>
                    <a:pt x="27" y="25"/>
                    <a:pt x="14" y="29"/>
                    <a:pt x="3" y="35"/>
                  </a:cubicBezTo>
                  <a:lnTo>
                    <a:pt x="0" y="8"/>
                  </a:lnTo>
                  <a:close/>
                  <a:moveTo>
                    <a:pt x="30" y="137"/>
                  </a:moveTo>
                  <a:cubicBezTo>
                    <a:pt x="64" y="137"/>
                    <a:pt x="64" y="137"/>
                    <a:pt x="64" y="137"/>
                  </a:cubicBezTo>
                  <a:cubicBezTo>
                    <a:pt x="64" y="172"/>
                    <a:pt x="64" y="172"/>
                    <a:pt x="64" y="172"/>
                  </a:cubicBezTo>
                  <a:cubicBezTo>
                    <a:pt x="30" y="172"/>
                    <a:pt x="30" y="172"/>
                    <a:pt x="30" y="172"/>
                  </a:cubicBezTo>
                  <a:lnTo>
                    <a:pt x="30" y="13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2" name="Left Brace 11"/>
          <p:cNvSpPr/>
          <p:nvPr/>
        </p:nvSpPr>
        <p:spPr>
          <a:xfrm rot="16200000">
            <a:off x="1938339" y="3557585"/>
            <a:ext cx="314325" cy="3048002"/>
          </a:xfrm>
          <a:prstGeom prst="leftBrace">
            <a:avLst>
              <a:gd name="adj1" fmla="val 8333"/>
              <a:gd name="adj2" fmla="val 51563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25525" y="5307255"/>
            <a:ext cx="22381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050" dirty="0" smtClean="0">
                <a:solidFill>
                  <a:prstClr val="black"/>
                </a:solidFill>
                <a:latin typeface="Verdana"/>
              </a:rPr>
              <a:t>Više koristi</a:t>
            </a:r>
            <a:r>
              <a:rPr lang="en-US" sz="1050" dirty="0" smtClean="0">
                <a:solidFill>
                  <a:prstClr val="black"/>
                </a:solidFill>
                <a:latin typeface="Verdana"/>
              </a:rPr>
              <a:t> (</a:t>
            </a:r>
            <a:r>
              <a:rPr lang="sr-Latn-RS" sz="1050" dirty="0" smtClean="0">
                <a:solidFill>
                  <a:prstClr val="black"/>
                </a:solidFill>
                <a:latin typeface="Verdana"/>
              </a:rPr>
              <a:t>prosek </a:t>
            </a:r>
            <a:r>
              <a:rPr lang="en-US" sz="1050" dirty="0" smtClean="0">
                <a:solidFill>
                  <a:prstClr val="black"/>
                </a:solidFill>
                <a:latin typeface="Verdana"/>
              </a:rPr>
              <a:t>26%)</a:t>
            </a:r>
            <a:endParaRPr lang="en-US" sz="1050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19" name="Left Brace 18"/>
          <p:cNvSpPr/>
          <p:nvPr/>
        </p:nvSpPr>
        <p:spPr>
          <a:xfrm rot="16200000">
            <a:off x="5314955" y="3743324"/>
            <a:ext cx="314325" cy="2695574"/>
          </a:xfrm>
          <a:prstGeom prst="leftBrace">
            <a:avLst>
              <a:gd name="adj1" fmla="val 8333"/>
              <a:gd name="adj2" fmla="val 51563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54386" y="5326303"/>
            <a:ext cx="21307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050" dirty="0" smtClean="0">
                <a:solidFill>
                  <a:prstClr val="black"/>
                </a:solidFill>
                <a:latin typeface="Verdana"/>
              </a:rPr>
              <a:t>Više štete</a:t>
            </a:r>
            <a:r>
              <a:rPr lang="en-US" sz="1050" dirty="0" smtClean="0">
                <a:solidFill>
                  <a:prstClr val="black"/>
                </a:solidFill>
                <a:latin typeface="Verdana"/>
              </a:rPr>
              <a:t> (</a:t>
            </a:r>
            <a:r>
              <a:rPr lang="sr-Latn-RS" sz="1050" dirty="0" smtClean="0">
                <a:solidFill>
                  <a:prstClr val="black"/>
                </a:solidFill>
                <a:latin typeface="Verdana"/>
              </a:rPr>
              <a:t>prosek </a:t>
            </a:r>
            <a:r>
              <a:rPr lang="en-US" sz="1050" dirty="0" smtClean="0">
                <a:solidFill>
                  <a:prstClr val="black"/>
                </a:solidFill>
                <a:latin typeface="Verdana"/>
              </a:rPr>
              <a:t>18%)</a:t>
            </a:r>
            <a:endParaRPr lang="en-US" sz="1050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82429" y="5314949"/>
            <a:ext cx="19623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050" dirty="0" smtClean="0">
                <a:solidFill>
                  <a:prstClr val="black"/>
                </a:solidFill>
                <a:latin typeface="Verdana"/>
              </a:rPr>
              <a:t>Ne znam </a:t>
            </a:r>
            <a:r>
              <a:rPr lang="en-US" sz="1050" dirty="0" smtClean="0">
                <a:solidFill>
                  <a:prstClr val="black"/>
                </a:solidFill>
                <a:latin typeface="Verdana"/>
              </a:rPr>
              <a:t>(</a:t>
            </a:r>
            <a:r>
              <a:rPr lang="sr-Latn-RS" sz="1050" dirty="0" smtClean="0">
                <a:solidFill>
                  <a:prstClr val="black"/>
                </a:solidFill>
                <a:latin typeface="Verdana"/>
              </a:rPr>
              <a:t>prosek</a:t>
            </a:r>
            <a:r>
              <a:rPr lang="en-US" sz="1050" dirty="0" smtClean="0">
                <a:solidFill>
                  <a:prstClr val="black"/>
                </a:solidFill>
                <a:latin typeface="Verdana"/>
              </a:rPr>
              <a:t> 12%)</a:t>
            </a:r>
            <a:endParaRPr lang="en-US" sz="1050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17" name="Slide Number Placeholder 2"/>
          <p:cNvSpPr txBox="1">
            <a:spLocks/>
          </p:cNvSpPr>
          <p:nvPr/>
        </p:nvSpPr>
        <p:spPr>
          <a:xfrm>
            <a:off x="4316413" y="6326600"/>
            <a:ext cx="505467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defPPr>
              <a:defRPr lang="en-A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750" b="0" kern="1200">
                <a:solidFill>
                  <a:srgbClr val="333333"/>
                </a:solidFill>
                <a:latin typeface="+mn-lt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9784CBA3-D598-4B1F-BAA3-EE14B5154290}" type="slidenum">
              <a:rPr lang="en-AU" smtClean="0"/>
              <a:pPr/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92346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Očekivanja o efektima članstva na različite oblasti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14</a:t>
            </a:fld>
            <a:endParaRPr lang="en-AU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368940538"/>
              </p:ext>
            </p:extLst>
          </p:nvPr>
        </p:nvGraphicFramePr>
        <p:xfrm>
          <a:off x="200025" y="1904855"/>
          <a:ext cx="8655050" cy="3938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sr-Latn-RS" dirty="0" smtClean="0"/>
              <a:t>Poboljšanje se očekuje u </a:t>
            </a:r>
            <a:r>
              <a:rPr lang="sr-Latn-RS" dirty="0"/>
              <a:t>skoro svim </a:t>
            </a:r>
            <a:r>
              <a:rPr lang="sr-Latn-RS" dirty="0" smtClean="0"/>
              <a:t>oblastima. </a:t>
            </a:r>
            <a:r>
              <a:rPr lang="sr-Latn-RS" dirty="0"/>
              <a:t> </a:t>
            </a:r>
            <a:r>
              <a:rPr lang="sr-Latn-RS" dirty="0" smtClean="0"/>
              <a:t>Građani imaju nešto jače rezerve po pitanju uslova </a:t>
            </a:r>
            <a:r>
              <a:rPr lang="sr-Latn-RS" dirty="0"/>
              <a:t>za poljoprivrednu proizvodnju </a:t>
            </a:r>
            <a:r>
              <a:rPr lang="sr-Latn-RS" dirty="0" smtClean="0"/>
              <a:t>ili izvoza </a:t>
            </a:r>
            <a:r>
              <a:rPr lang="sr-Latn-RS" dirty="0"/>
              <a:t>srpskih </a:t>
            </a:r>
            <a:r>
              <a:rPr lang="sr-Latn-RS" dirty="0" smtClean="0"/>
              <a:t>proizvoda.</a:t>
            </a:r>
            <a:endParaRPr lang="en-US" dirty="0"/>
          </a:p>
        </p:txBody>
      </p:sp>
      <p:pic>
        <p:nvPicPr>
          <p:cNvPr id="7" name="Picture 2" descr="D:\TNS_Brand\Icons\02 Basic_traditional\2.8 Rural_colour\2.8 Rural_V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29" y="5067288"/>
            <a:ext cx="514829" cy="51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838200" y="4362451"/>
            <a:ext cx="3248025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8"/>
          <p:cNvGrpSpPr>
            <a:grpSpLocks noChangeAspect="1"/>
          </p:cNvGrpSpPr>
          <p:nvPr/>
        </p:nvGrpSpPr>
        <p:grpSpPr bwMode="auto">
          <a:xfrm>
            <a:off x="265065" y="3872604"/>
            <a:ext cx="517094" cy="517094"/>
            <a:chOff x="450" y="2385"/>
            <a:chExt cx="390" cy="390"/>
          </a:xfrm>
        </p:grpSpPr>
        <p:sp>
          <p:nvSpPr>
            <p:cNvPr id="9" name="AutoShape 7"/>
            <p:cNvSpPr>
              <a:spLocks noChangeAspect="1" noChangeArrowheads="1" noTextEdit="1"/>
            </p:cNvSpPr>
            <p:nvPr/>
          </p:nvSpPr>
          <p:spPr bwMode="auto">
            <a:xfrm>
              <a:off x="450" y="2385"/>
              <a:ext cx="390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50" y="2386"/>
              <a:ext cx="389" cy="389"/>
            </a:xfrm>
            <a:custGeom>
              <a:avLst/>
              <a:gdLst>
                <a:gd name="T0" fmla="*/ 389 w 389"/>
                <a:gd name="T1" fmla="*/ 389 h 389"/>
                <a:gd name="T2" fmla="*/ 0 w 389"/>
                <a:gd name="T3" fmla="*/ 389 h 389"/>
                <a:gd name="T4" fmla="*/ 0 w 389"/>
                <a:gd name="T5" fmla="*/ 0 h 389"/>
                <a:gd name="T6" fmla="*/ 389 w 389"/>
                <a:gd name="T7" fmla="*/ 0 h 389"/>
                <a:gd name="T8" fmla="*/ 389 w 389"/>
                <a:gd name="T9" fmla="*/ 389 h 389"/>
                <a:gd name="T10" fmla="*/ 389 w 389"/>
                <a:gd name="T11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9" h="389">
                  <a:moveTo>
                    <a:pt x="389" y="389"/>
                  </a:moveTo>
                  <a:lnTo>
                    <a:pt x="0" y="389"/>
                  </a:lnTo>
                  <a:lnTo>
                    <a:pt x="0" y="0"/>
                  </a:lnTo>
                  <a:lnTo>
                    <a:pt x="389" y="0"/>
                  </a:lnTo>
                  <a:lnTo>
                    <a:pt x="389" y="389"/>
                  </a:lnTo>
                  <a:lnTo>
                    <a:pt x="389" y="38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503" y="2443"/>
              <a:ext cx="288" cy="274"/>
            </a:xfrm>
            <a:custGeom>
              <a:avLst/>
              <a:gdLst>
                <a:gd name="T0" fmla="*/ 186 w 288"/>
                <a:gd name="T1" fmla="*/ 132 h 274"/>
                <a:gd name="T2" fmla="*/ 157 w 288"/>
                <a:gd name="T3" fmla="*/ 142 h 274"/>
                <a:gd name="T4" fmla="*/ 225 w 288"/>
                <a:gd name="T5" fmla="*/ 132 h 274"/>
                <a:gd name="T6" fmla="*/ 196 w 288"/>
                <a:gd name="T7" fmla="*/ 142 h 274"/>
                <a:gd name="T8" fmla="*/ 279 w 288"/>
                <a:gd name="T9" fmla="*/ 108 h 274"/>
                <a:gd name="T10" fmla="*/ 268 w 288"/>
                <a:gd name="T11" fmla="*/ 64 h 274"/>
                <a:gd name="T12" fmla="*/ 268 w 288"/>
                <a:gd name="T13" fmla="*/ 74 h 274"/>
                <a:gd name="T14" fmla="*/ 239 w 288"/>
                <a:gd name="T15" fmla="*/ 98 h 274"/>
                <a:gd name="T16" fmla="*/ 118 w 288"/>
                <a:gd name="T17" fmla="*/ 132 h 274"/>
                <a:gd name="T18" fmla="*/ 147 w 288"/>
                <a:gd name="T19" fmla="*/ 142 h 274"/>
                <a:gd name="T20" fmla="*/ 83 w 288"/>
                <a:gd name="T21" fmla="*/ 30 h 274"/>
                <a:gd name="T22" fmla="*/ 108 w 288"/>
                <a:gd name="T23" fmla="*/ 11 h 274"/>
                <a:gd name="T24" fmla="*/ 118 w 288"/>
                <a:gd name="T25" fmla="*/ 11 h 274"/>
                <a:gd name="T26" fmla="*/ 176 w 288"/>
                <a:gd name="T27" fmla="*/ 11 h 274"/>
                <a:gd name="T28" fmla="*/ 196 w 288"/>
                <a:gd name="T29" fmla="*/ 35 h 274"/>
                <a:gd name="T30" fmla="*/ 137 w 288"/>
                <a:gd name="T31" fmla="*/ 35 h 274"/>
                <a:gd name="T32" fmla="*/ 108 w 288"/>
                <a:gd name="T33" fmla="*/ 45 h 274"/>
                <a:gd name="T34" fmla="*/ 205 w 288"/>
                <a:gd name="T35" fmla="*/ 74 h 274"/>
                <a:gd name="T36" fmla="*/ 132 w 288"/>
                <a:gd name="T37" fmla="*/ 64 h 274"/>
                <a:gd name="T38" fmla="*/ 40 w 288"/>
                <a:gd name="T39" fmla="*/ 64 h 274"/>
                <a:gd name="T40" fmla="*/ 122 w 288"/>
                <a:gd name="T41" fmla="*/ 98 h 274"/>
                <a:gd name="T42" fmla="*/ 215 w 288"/>
                <a:gd name="T43" fmla="*/ 108 h 274"/>
                <a:gd name="T44" fmla="*/ 166 w 288"/>
                <a:gd name="T45" fmla="*/ 45 h 274"/>
                <a:gd name="T46" fmla="*/ 229 w 288"/>
                <a:gd name="T47" fmla="*/ 26 h 274"/>
                <a:gd name="T48" fmla="*/ 205 w 288"/>
                <a:gd name="T49" fmla="*/ 11 h 274"/>
                <a:gd name="T50" fmla="*/ 279 w 288"/>
                <a:gd name="T51" fmla="*/ 26 h 274"/>
                <a:gd name="T52" fmla="*/ 5 w 288"/>
                <a:gd name="T53" fmla="*/ 40 h 274"/>
                <a:gd name="T54" fmla="*/ 74 w 288"/>
                <a:gd name="T55" fmla="*/ 64 h 274"/>
                <a:gd name="T56" fmla="*/ 181 w 288"/>
                <a:gd name="T57" fmla="*/ 176 h 274"/>
                <a:gd name="T58" fmla="*/ 229 w 288"/>
                <a:gd name="T59" fmla="*/ 225 h 274"/>
                <a:gd name="T60" fmla="*/ 210 w 288"/>
                <a:gd name="T61" fmla="*/ 249 h 274"/>
                <a:gd name="T62" fmla="*/ 181 w 288"/>
                <a:gd name="T63" fmla="*/ 264 h 274"/>
                <a:gd name="T64" fmla="*/ 151 w 288"/>
                <a:gd name="T65" fmla="*/ 196 h 274"/>
                <a:gd name="T66" fmla="*/ 142 w 288"/>
                <a:gd name="T67" fmla="*/ 176 h 274"/>
                <a:gd name="T68" fmla="*/ 5 w 288"/>
                <a:gd name="T69" fmla="*/ 235 h 274"/>
                <a:gd name="T70" fmla="*/ 118 w 288"/>
                <a:gd name="T71" fmla="*/ 244 h 274"/>
                <a:gd name="T72" fmla="*/ 118 w 288"/>
                <a:gd name="T73" fmla="*/ 225 h 274"/>
                <a:gd name="T74" fmla="*/ 142 w 288"/>
                <a:gd name="T75" fmla="*/ 206 h 274"/>
                <a:gd name="T76" fmla="*/ 171 w 288"/>
                <a:gd name="T77" fmla="*/ 264 h 274"/>
                <a:gd name="T78" fmla="*/ 78 w 288"/>
                <a:gd name="T79" fmla="*/ 254 h 274"/>
                <a:gd name="T80" fmla="*/ 59 w 288"/>
                <a:gd name="T81" fmla="*/ 254 h 274"/>
                <a:gd name="T82" fmla="*/ 16 w 288"/>
                <a:gd name="T83" fmla="*/ 264 h 274"/>
                <a:gd name="T84" fmla="*/ 5 w 288"/>
                <a:gd name="T85" fmla="*/ 274 h 274"/>
                <a:gd name="T86" fmla="*/ 268 w 288"/>
                <a:gd name="T87" fmla="*/ 244 h 274"/>
                <a:gd name="T88" fmla="*/ 239 w 288"/>
                <a:gd name="T89" fmla="*/ 215 h 274"/>
                <a:gd name="T90" fmla="*/ 268 w 288"/>
                <a:gd name="T91" fmla="*/ 176 h 274"/>
                <a:gd name="T92" fmla="*/ 279 w 288"/>
                <a:gd name="T93" fmla="*/ 167 h 274"/>
                <a:gd name="T94" fmla="*/ 171 w 288"/>
                <a:gd name="T95" fmla="*/ 191 h 274"/>
                <a:gd name="T96" fmla="*/ 0 w 288"/>
                <a:gd name="T97" fmla="*/ 142 h 274"/>
                <a:gd name="T98" fmla="*/ 30 w 288"/>
                <a:gd name="T99" fmla="*/ 132 h 274"/>
                <a:gd name="T100" fmla="*/ 78 w 288"/>
                <a:gd name="T101" fmla="*/ 132 h 274"/>
                <a:gd name="T102" fmla="*/ 108 w 288"/>
                <a:gd name="T103" fmla="*/ 142 h 274"/>
                <a:gd name="T104" fmla="*/ 5 w 288"/>
                <a:gd name="T105" fmla="*/ 108 h 274"/>
                <a:gd name="T106" fmla="*/ 16 w 288"/>
                <a:gd name="T107" fmla="*/ 40 h 274"/>
                <a:gd name="T108" fmla="*/ 68 w 288"/>
                <a:gd name="T109" fmla="*/ 132 h 274"/>
                <a:gd name="T110" fmla="*/ 40 w 288"/>
                <a:gd name="T111" fmla="*/ 142 h 274"/>
                <a:gd name="T112" fmla="*/ 259 w 288"/>
                <a:gd name="T113" fmla="*/ 132 h 274"/>
                <a:gd name="T114" fmla="*/ 259 w 288"/>
                <a:gd name="T115" fmla="*/ 142 h 274"/>
                <a:gd name="T116" fmla="*/ 288 w 288"/>
                <a:gd name="T117" fmla="*/ 137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8" h="274">
                  <a:moveTo>
                    <a:pt x="157" y="142"/>
                  </a:moveTo>
                  <a:lnTo>
                    <a:pt x="157" y="132"/>
                  </a:lnTo>
                  <a:lnTo>
                    <a:pt x="186" y="132"/>
                  </a:lnTo>
                  <a:lnTo>
                    <a:pt x="186" y="142"/>
                  </a:lnTo>
                  <a:lnTo>
                    <a:pt x="157" y="142"/>
                  </a:lnTo>
                  <a:lnTo>
                    <a:pt x="157" y="142"/>
                  </a:lnTo>
                  <a:close/>
                  <a:moveTo>
                    <a:pt x="196" y="142"/>
                  </a:moveTo>
                  <a:lnTo>
                    <a:pt x="225" y="142"/>
                  </a:lnTo>
                  <a:lnTo>
                    <a:pt x="225" y="132"/>
                  </a:lnTo>
                  <a:lnTo>
                    <a:pt x="196" y="132"/>
                  </a:lnTo>
                  <a:lnTo>
                    <a:pt x="196" y="142"/>
                  </a:lnTo>
                  <a:lnTo>
                    <a:pt x="196" y="142"/>
                  </a:lnTo>
                  <a:close/>
                  <a:moveTo>
                    <a:pt x="239" y="98"/>
                  </a:moveTo>
                  <a:lnTo>
                    <a:pt x="239" y="108"/>
                  </a:lnTo>
                  <a:lnTo>
                    <a:pt x="279" y="108"/>
                  </a:lnTo>
                  <a:lnTo>
                    <a:pt x="279" y="45"/>
                  </a:lnTo>
                  <a:lnTo>
                    <a:pt x="268" y="45"/>
                  </a:lnTo>
                  <a:lnTo>
                    <a:pt x="268" y="64"/>
                  </a:lnTo>
                  <a:lnTo>
                    <a:pt x="239" y="64"/>
                  </a:lnTo>
                  <a:lnTo>
                    <a:pt x="239" y="74"/>
                  </a:lnTo>
                  <a:lnTo>
                    <a:pt x="268" y="74"/>
                  </a:lnTo>
                  <a:lnTo>
                    <a:pt x="268" y="98"/>
                  </a:lnTo>
                  <a:lnTo>
                    <a:pt x="239" y="98"/>
                  </a:lnTo>
                  <a:lnTo>
                    <a:pt x="239" y="98"/>
                  </a:lnTo>
                  <a:close/>
                  <a:moveTo>
                    <a:pt x="147" y="142"/>
                  </a:moveTo>
                  <a:lnTo>
                    <a:pt x="147" y="132"/>
                  </a:lnTo>
                  <a:lnTo>
                    <a:pt x="118" y="132"/>
                  </a:lnTo>
                  <a:lnTo>
                    <a:pt x="118" y="142"/>
                  </a:lnTo>
                  <a:lnTo>
                    <a:pt x="147" y="142"/>
                  </a:lnTo>
                  <a:lnTo>
                    <a:pt x="147" y="142"/>
                  </a:lnTo>
                  <a:close/>
                  <a:moveTo>
                    <a:pt x="74" y="64"/>
                  </a:moveTo>
                  <a:lnTo>
                    <a:pt x="83" y="64"/>
                  </a:lnTo>
                  <a:lnTo>
                    <a:pt x="83" y="30"/>
                  </a:lnTo>
                  <a:lnTo>
                    <a:pt x="16" y="30"/>
                  </a:lnTo>
                  <a:lnTo>
                    <a:pt x="16" y="11"/>
                  </a:lnTo>
                  <a:lnTo>
                    <a:pt x="108" y="11"/>
                  </a:lnTo>
                  <a:lnTo>
                    <a:pt x="108" y="11"/>
                  </a:lnTo>
                  <a:lnTo>
                    <a:pt x="118" y="11"/>
                  </a:lnTo>
                  <a:lnTo>
                    <a:pt x="118" y="11"/>
                  </a:lnTo>
                  <a:lnTo>
                    <a:pt x="166" y="11"/>
                  </a:lnTo>
                  <a:lnTo>
                    <a:pt x="166" y="11"/>
                  </a:lnTo>
                  <a:lnTo>
                    <a:pt x="176" y="11"/>
                  </a:lnTo>
                  <a:lnTo>
                    <a:pt x="176" y="11"/>
                  </a:lnTo>
                  <a:lnTo>
                    <a:pt x="196" y="11"/>
                  </a:lnTo>
                  <a:lnTo>
                    <a:pt x="196" y="35"/>
                  </a:lnTo>
                  <a:lnTo>
                    <a:pt x="147" y="35"/>
                  </a:lnTo>
                  <a:lnTo>
                    <a:pt x="147" y="35"/>
                  </a:lnTo>
                  <a:lnTo>
                    <a:pt x="137" y="35"/>
                  </a:lnTo>
                  <a:lnTo>
                    <a:pt x="137" y="35"/>
                  </a:lnTo>
                  <a:lnTo>
                    <a:pt x="108" y="35"/>
                  </a:lnTo>
                  <a:lnTo>
                    <a:pt x="108" y="45"/>
                  </a:lnTo>
                  <a:lnTo>
                    <a:pt x="157" y="45"/>
                  </a:lnTo>
                  <a:lnTo>
                    <a:pt x="157" y="74"/>
                  </a:lnTo>
                  <a:lnTo>
                    <a:pt x="205" y="74"/>
                  </a:lnTo>
                  <a:lnTo>
                    <a:pt x="205" y="98"/>
                  </a:lnTo>
                  <a:lnTo>
                    <a:pt x="132" y="98"/>
                  </a:lnTo>
                  <a:lnTo>
                    <a:pt x="132" y="64"/>
                  </a:lnTo>
                  <a:lnTo>
                    <a:pt x="54" y="64"/>
                  </a:lnTo>
                  <a:lnTo>
                    <a:pt x="54" y="64"/>
                  </a:lnTo>
                  <a:lnTo>
                    <a:pt x="40" y="64"/>
                  </a:lnTo>
                  <a:lnTo>
                    <a:pt x="40" y="74"/>
                  </a:lnTo>
                  <a:lnTo>
                    <a:pt x="122" y="74"/>
                  </a:lnTo>
                  <a:lnTo>
                    <a:pt x="122" y="98"/>
                  </a:lnTo>
                  <a:lnTo>
                    <a:pt x="40" y="98"/>
                  </a:lnTo>
                  <a:lnTo>
                    <a:pt x="40" y="108"/>
                  </a:lnTo>
                  <a:lnTo>
                    <a:pt x="215" y="108"/>
                  </a:lnTo>
                  <a:lnTo>
                    <a:pt x="215" y="64"/>
                  </a:lnTo>
                  <a:lnTo>
                    <a:pt x="166" y="64"/>
                  </a:lnTo>
                  <a:lnTo>
                    <a:pt x="166" y="45"/>
                  </a:lnTo>
                  <a:lnTo>
                    <a:pt x="239" y="45"/>
                  </a:lnTo>
                  <a:lnTo>
                    <a:pt x="239" y="26"/>
                  </a:lnTo>
                  <a:lnTo>
                    <a:pt x="229" y="26"/>
                  </a:lnTo>
                  <a:lnTo>
                    <a:pt x="229" y="35"/>
                  </a:lnTo>
                  <a:lnTo>
                    <a:pt x="205" y="35"/>
                  </a:lnTo>
                  <a:lnTo>
                    <a:pt x="205" y="11"/>
                  </a:lnTo>
                  <a:lnTo>
                    <a:pt x="268" y="11"/>
                  </a:lnTo>
                  <a:lnTo>
                    <a:pt x="268" y="26"/>
                  </a:lnTo>
                  <a:lnTo>
                    <a:pt x="279" y="26"/>
                  </a:lnTo>
                  <a:lnTo>
                    <a:pt x="279" y="0"/>
                  </a:lnTo>
                  <a:lnTo>
                    <a:pt x="5" y="0"/>
                  </a:lnTo>
                  <a:lnTo>
                    <a:pt x="5" y="40"/>
                  </a:lnTo>
                  <a:lnTo>
                    <a:pt x="74" y="40"/>
                  </a:lnTo>
                  <a:lnTo>
                    <a:pt x="74" y="64"/>
                  </a:lnTo>
                  <a:lnTo>
                    <a:pt x="74" y="64"/>
                  </a:lnTo>
                  <a:close/>
                  <a:moveTo>
                    <a:pt x="171" y="191"/>
                  </a:moveTo>
                  <a:lnTo>
                    <a:pt x="181" y="191"/>
                  </a:lnTo>
                  <a:lnTo>
                    <a:pt x="181" y="176"/>
                  </a:lnTo>
                  <a:lnTo>
                    <a:pt x="201" y="176"/>
                  </a:lnTo>
                  <a:lnTo>
                    <a:pt x="201" y="225"/>
                  </a:lnTo>
                  <a:lnTo>
                    <a:pt x="229" y="225"/>
                  </a:lnTo>
                  <a:lnTo>
                    <a:pt x="229" y="264"/>
                  </a:lnTo>
                  <a:lnTo>
                    <a:pt x="210" y="264"/>
                  </a:lnTo>
                  <a:lnTo>
                    <a:pt x="210" y="249"/>
                  </a:lnTo>
                  <a:lnTo>
                    <a:pt x="201" y="249"/>
                  </a:lnTo>
                  <a:lnTo>
                    <a:pt x="201" y="264"/>
                  </a:lnTo>
                  <a:lnTo>
                    <a:pt x="181" y="264"/>
                  </a:lnTo>
                  <a:lnTo>
                    <a:pt x="181" y="215"/>
                  </a:lnTo>
                  <a:lnTo>
                    <a:pt x="151" y="215"/>
                  </a:lnTo>
                  <a:lnTo>
                    <a:pt x="151" y="196"/>
                  </a:lnTo>
                  <a:lnTo>
                    <a:pt x="16" y="196"/>
                  </a:lnTo>
                  <a:lnTo>
                    <a:pt x="16" y="176"/>
                  </a:lnTo>
                  <a:lnTo>
                    <a:pt x="142" y="176"/>
                  </a:lnTo>
                  <a:lnTo>
                    <a:pt x="142" y="167"/>
                  </a:lnTo>
                  <a:lnTo>
                    <a:pt x="5" y="167"/>
                  </a:lnTo>
                  <a:lnTo>
                    <a:pt x="5" y="235"/>
                  </a:lnTo>
                  <a:lnTo>
                    <a:pt x="108" y="235"/>
                  </a:lnTo>
                  <a:lnTo>
                    <a:pt x="108" y="244"/>
                  </a:lnTo>
                  <a:lnTo>
                    <a:pt x="118" y="244"/>
                  </a:lnTo>
                  <a:lnTo>
                    <a:pt x="118" y="235"/>
                  </a:lnTo>
                  <a:lnTo>
                    <a:pt x="118" y="235"/>
                  </a:lnTo>
                  <a:lnTo>
                    <a:pt x="118" y="225"/>
                  </a:lnTo>
                  <a:lnTo>
                    <a:pt x="16" y="225"/>
                  </a:lnTo>
                  <a:lnTo>
                    <a:pt x="16" y="206"/>
                  </a:lnTo>
                  <a:lnTo>
                    <a:pt x="142" y="206"/>
                  </a:lnTo>
                  <a:lnTo>
                    <a:pt x="142" y="225"/>
                  </a:lnTo>
                  <a:lnTo>
                    <a:pt x="171" y="225"/>
                  </a:lnTo>
                  <a:lnTo>
                    <a:pt x="171" y="264"/>
                  </a:lnTo>
                  <a:lnTo>
                    <a:pt x="88" y="264"/>
                  </a:lnTo>
                  <a:lnTo>
                    <a:pt x="88" y="254"/>
                  </a:lnTo>
                  <a:lnTo>
                    <a:pt x="78" y="254"/>
                  </a:lnTo>
                  <a:lnTo>
                    <a:pt x="78" y="264"/>
                  </a:lnTo>
                  <a:lnTo>
                    <a:pt x="59" y="264"/>
                  </a:lnTo>
                  <a:lnTo>
                    <a:pt x="59" y="254"/>
                  </a:lnTo>
                  <a:lnTo>
                    <a:pt x="49" y="254"/>
                  </a:lnTo>
                  <a:lnTo>
                    <a:pt x="49" y="264"/>
                  </a:lnTo>
                  <a:lnTo>
                    <a:pt x="16" y="264"/>
                  </a:lnTo>
                  <a:lnTo>
                    <a:pt x="16" y="254"/>
                  </a:lnTo>
                  <a:lnTo>
                    <a:pt x="5" y="254"/>
                  </a:lnTo>
                  <a:lnTo>
                    <a:pt x="5" y="274"/>
                  </a:lnTo>
                  <a:lnTo>
                    <a:pt x="279" y="274"/>
                  </a:lnTo>
                  <a:lnTo>
                    <a:pt x="279" y="244"/>
                  </a:lnTo>
                  <a:lnTo>
                    <a:pt x="268" y="244"/>
                  </a:lnTo>
                  <a:lnTo>
                    <a:pt x="268" y="264"/>
                  </a:lnTo>
                  <a:lnTo>
                    <a:pt x="239" y="264"/>
                  </a:lnTo>
                  <a:lnTo>
                    <a:pt x="239" y="215"/>
                  </a:lnTo>
                  <a:lnTo>
                    <a:pt x="210" y="215"/>
                  </a:lnTo>
                  <a:lnTo>
                    <a:pt x="210" y="176"/>
                  </a:lnTo>
                  <a:lnTo>
                    <a:pt x="268" y="176"/>
                  </a:lnTo>
                  <a:lnTo>
                    <a:pt x="268" y="215"/>
                  </a:lnTo>
                  <a:lnTo>
                    <a:pt x="279" y="215"/>
                  </a:lnTo>
                  <a:lnTo>
                    <a:pt x="279" y="167"/>
                  </a:lnTo>
                  <a:lnTo>
                    <a:pt x="171" y="167"/>
                  </a:lnTo>
                  <a:lnTo>
                    <a:pt x="171" y="191"/>
                  </a:lnTo>
                  <a:lnTo>
                    <a:pt x="171" y="191"/>
                  </a:lnTo>
                  <a:close/>
                  <a:moveTo>
                    <a:pt x="30" y="132"/>
                  </a:moveTo>
                  <a:lnTo>
                    <a:pt x="0" y="132"/>
                  </a:lnTo>
                  <a:lnTo>
                    <a:pt x="0" y="142"/>
                  </a:lnTo>
                  <a:lnTo>
                    <a:pt x="30" y="142"/>
                  </a:lnTo>
                  <a:lnTo>
                    <a:pt x="30" y="132"/>
                  </a:lnTo>
                  <a:lnTo>
                    <a:pt x="30" y="132"/>
                  </a:lnTo>
                  <a:close/>
                  <a:moveTo>
                    <a:pt x="108" y="142"/>
                  </a:moveTo>
                  <a:lnTo>
                    <a:pt x="108" y="132"/>
                  </a:lnTo>
                  <a:lnTo>
                    <a:pt x="78" y="132"/>
                  </a:lnTo>
                  <a:lnTo>
                    <a:pt x="78" y="142"/>
                  </a:lnTo>
                  <a:lnTo>
                    <a:pt x="108" y="142"/>
                  </a:lnTo>
                  <a:lnTo>
                    <a:pt x="108" y="142"/>
                  </a:lnTo>
                  <a:close/>
                  <a:moveTo>
                    <a:pt x="16" y="40"/>
                  </a:moveTo>
                  <a:lnTo>
                    <a:pt x="5" y="40"/>
                  </a:lnTo>
                  <a:lnTo>
                    <a:pt x="5" y="108"/>
                  </a:lnTo>
                  <a:lnTo>
                    <a:pt x="16" y="108"/>
                  </a:lnTo>
                  <a:lnTo>
                    <a:pt x="16" y="40"/>
                  </a:lnTo>
                  <a:lnTo>
                    <a:pt x="16" y="40"/>
                  </a:lnTo>
                  <a:close/>
                  <a:moveTo>
                    <a:pt x="40" y="142"/>
                  </a:moveTo>
                  <a:lnTo>
                    <a:pt x="68" y="142"/>
                  </a:lnTo>
                  <a:lnTo>
                    <a:pt x="68" y="132"/>
                  </a:lnTo>
                  <a:lnTo>
                    <a:pt x="40" y="132"/>
                  </a:lnTo>
                  <a:lnTo>
                    <a:pt x="40" y="142"/>
                  </a:lnTo>
                  <a:lnTo>
                    <a:pt x="40" y="142"/>
                  </a:lnTo>
                  <a:close/>
                  <a:moveTo>
                    <a:pt x="288" y="137"/>
                  </a:moveTo>
                  <a:lnTo>
                    <a:pt x="259" y="118"/>
                  </a:lnTo>
                  <a:lnTo>
                    <a:pt x="259" y="132"/>
                  </a:lnTo>
                  <a:lnTo>
                    <a:pt x="234" y="132"/>
                  </a:lnTo>
                  <a:lnTo>
                    <a:pt x="234" y="142"/>
                  </a:lnTo>
                  <a:lnTo>
                    <a:pt x="259" y="142"/>
                  </a:lnTo>
                  <a:lnTo>
                    <a:pt x="259" y="157"/>
                  </a:lnTo>
                  <a:lnTo>
                    <a:pt x="288" y="137"/>
                  </a:lnTo>
                  <a:lnTo>
                    <a:pt x="288" y="1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838200" y="5548308"/>
            <a:ext cx="3248025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5"/>
          <p:cNvGrpSpPr>
            <a:grpSpLocks noChangeAspect="1"/>
          </p:cNvGrpSpPr>
          <p:nvPr/>
        </p:nvGrpSpPr>
        <p:grpSpPr bwMode="auto">
          <a:xfrm>
            <a:off x="294230" y="2668255"/>
            <a:ext cx="515720" cy="515721"/>
            <a:chOff x="167" y="1486"/>
            <a:chExt cx="495" cy="495"/>
          </a:xfrm>
        </p:grpSpPr>
        <p:sp>
          <p:nvSpPr>
            <p:cNvPr id="13" name="AutoShape 4"/>
            <p:cNvSpPr>
              <a:spLocks noChangeAspect="1" noChangeArrowheads="1" noTextEdit="1"/>
            </p:cNvSpPr>
            <p:nvPr/>
          </p:nvSpPr>
          <p:spPr bwMode="auto">
            <a:xfrm>
              <a:off x="167" y="1486"/>
              <a:ext cx="495" cy="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166" y="1485"/>
              <a:ext cx="497" cy="49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"/>
            <p:cNvSpPr>
              <a:spLocks noEditPoints="1"/>
            </p:cNvSpPr>
            <p:nvPr/>
          </p:nvSpPr>
          <p:spPr bwMode="auto">
            <a:xfrm>
              <a:off x="247" y="1721"/>
              <a:ext cx="167" cy="180"/>
            </a:xfrm>
            <a:custGeom>
              <a:avLst/>
              <a:gdLst>
                <a:gd name="T0" fmla="*/ 194 w 230"/>
                <a:gd name="T1" fmla="*/ 16 h 247"/>
                <a:gd name="T2" fmla="*/ 115 w 230"/>
                <a:gd name="T3" fmla="*/ 0 h 247"/>
                <a:gd name="T4" fmla="*/ 36 w 230"/>
                <a:gd name="T5" fmla="*/ 16 h 247"/>
                <a:gd name="T6" fmla="*/ 0 w 230"/>
                <a:gd name="T7" fmla="*/ 60 h 247"/>
                <a:gd name="T8" fmla="*/ 0 w 230"/>
                <a:gd name="T9" fmla="*/ 188 h 247"/>
                <a:gd name="T10" fmla="*/ 0 w 230"/>
                <a:gd name="T11" fmla="*/ 188 h 247"/>
                <a:gd name="T12" fmla="*/ 36 w 230"/>
                <a:gd name="T13" fmla="*/ 231 h 247"/>
                <a:gd name="T14" fmla="*/ 115 w 230"/>
                <a:gd name="T15" fmla="*/ 247 h 247"/>
                <a:gd name="T16" fmla="*/ 194 w 230"/>
                <a:gd name="T17" fmla="*/ 231 h 247"/>
                <a:gd name="T18" fmla="*/ 230 w 230"/>
                <a:gd name="T19" fmla="*/ 188 h 247"/>
                <a:gd name="T20" fmla="*/ 230 w 230"/>
                <a:gd name="T21" fmla="*/ 188 h 247"/>
                <a:gd name="T22" fmla="*/ 230 w 230"/>
                <a:gd name="T23" fmla="*/ 60 h 247"/>
                <a:gd name="T24" fmla="*/ 194 w 230"/>
                <a:gd name="T25" fmla="*/ 16 h 247"/>
                <a:gd name="T26" fmla="*/ 17 w 230"/>
                <a:gd name="T27" fmla="*/ 135 h 247"/>
                <a:gd name="T28" fmla="*/ 36 w 230"/>
                <a:gd name="T29" fmla="*/ 147 h 247"/>
                <a:gd name="T30" fmla="*/ 115 w 230"/>
                <a:gd name="T31" fmla="*/ 162 h 247"/>
                <a:gd name="T32" fmla="*/ 194 w 230"/>
                <a:gd name="T33" fmla="*/ 147 h 247"/>
                <a:gd name="T34" fmla="*/ 213 w 230"/>
                <a:gd name="T35" fmla="*/ 135 h 247"/>
                <a:gd name="T36" fmla="*/ 213 w 230"/>
                <a:gd name="T37" fmla="*/ 146 h 247"/>
                <a:gd name="T38" fmla="*/ 213 w 230"/>
                <a:gd name="T39" fmla="*/ 146 h 247"/>
                <a:gd name="T40" fmla="*/ 187 w 230"/>
                <a:gd name="T41" fmla="*/ 174 h 247"/>
                <a:gd name="T42" fmla="*/ 115 w 230"/>
                <a:gd name="T43" fmla="*/ 188 h 247"/>
                <a:gd name="T44" fmla="*/ 44 w 230"/>
                <a:gd name="T45" fmla="*/ 174 h 247"/>
                <a:gd name="T46" fmla="*/ 17 w 230"/>
                <a:gd name="T47" fmla="*/ 146 h 247"/>
                <a:gd name="T48" fmla="*/ 17 w 230"/>
                <a:gd name="T49" fmla="*/ 146 h 247"/>
                <a:gd name="T50" fmla="*/ 17 w 230"/>
                <a:gd name="T51" fmla="*/ 135 h 247"/>
                <a:gd name="T52" fmla="*/ 36 w 230"/>
                <a:gd name="T53" fmla="*/ 103 h 247"/>
                <a:gd name="T54" fmla="*/ 115 w 230"/>
                <a:gd name="T55" fmla="*/ 119 h 247"/>
                <a:gd name="T56" fmla="*/ 194 w 230"/>
                <a:gd name="T57" fmla="*/ 103 h 247"/>
                <a:gd name="T58" fmla="*/ 213 w 230"/>
                <a:gd name="T59" fmla="*/ 91 h 247"/>
                <a:gd name="T60" fmla="*/ 213 w 230"/>
                <a:gd name="T61" fmla="*/ 104 h 247"/>
                <a:gd name="T62" fmla="*/ 213 w 230"/>
                <a:gd name="T63" fmla="*/ 104 h 247"/>
                <a:gd name="T64" fmla="*/ 187 w 230"/>
                <a:gd name="T65" fmla="*/ 131 h 247"/>
                <a:gd name="T66" fmla="*/ 115 w 230"/>
                <a:gd name="T67" fmla="*/ 145 h 247"/>
                <a:gd name="T68" fmla="*/ 44 w 230"/>
                <a:gd name="T69" fmla="*/ 131 h 247"/>
                <a:gd name="T70" fmla="*/ 17 w 230"/>
                <a:gd name="T71" fmla="*/ 104 h 247"/>
                <a:gd name="T72" fmla="*/ 17 w 230"/>
                <a:gd name="T73" fmla="*/ 104 h 247"/>
                <a:gd name="T74" fmla="*/ 17 w 230"/>
                <a:gd name="T75" fmla="*/ 91 h 247"/>
                <a:gd name="T76" fmla="*/ 36 w 230"/>
                <a:gd name="T77" fmla="*/ 103 h 247"/>
                <a:gd name="T78" fmla="*/ 213 w 230"/>
                <a:gd name="T79" fmla="*/ 188 h 247"/>
                <a:gd name="T80" fmla="*/ 187 w 230"/>
                <a:gd name="T81" fmla="*/ 216 h 247"/>
                <a:gd name="T82" fmla="*/ 115 w 230"/>
                <a:gd name="T83" fmla="*/ 230 h 247"/>
                <a:gd name="T84" fmla="*/ 44 w 230"/>
                <a:gd name="T85" fmla="*/ 216 h 247"/>
                <a:gd name="T86" fmla="*/ 17 w 230"/>
                <a:gd name="T87" fmla="*/ 188 h 247"/>
                <a:gd name="T88" fmla="*/ 17 w 230"/>
                <a:gd name="T89" fmla="*/ 188 h 247"/>
                <a:gd name="T90" fmla="*/ 17 w 230"/>
                <a:gd name="T91" fmla="*/ 177 h 247"/>
                <a:gd name="T92" fmla="*/ 36 w 230"/>
                <a:gd name="T93" fmla="*/ 189 h 247"/>
                <a:gd name="T94" fmla="*/ 115 w 230"/>
                <a:gd name="T95" fmla="*/ 205 h 247"/>
                <a:gd name="T96" fmla="*/ 194 w 230"/>
                <a:gd name="T97" fmla="*/ 189 h 247"/>
                <a:gd name="T98" fmla="*/ 213 w 230"/>
                <a:gd name="T99" fmla="*/ 177 h 247"/>
                <a:gd name="T100" fmla="*/ 213 w 230"/>
                <a:gd name="T101" fmla="*/ 188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0" h="247">
                  <a:moveTo>
                    <a:pt x="194" y="16"/>
                  </a:moveTo>
                  <a:cubicBezTo>
                    <a:pt x="173" y="6"/>
                    <a:pt x="145" y="0"/>
                    <a:pt x="115" y="0"/>
                  </a:cubicBezTo>
                  <a:cubicBezTo>
                    <a:pt x="85" y="0"/>
                    <a:pt x="57" y="6"/>
                    <a:pt x="36" y="16"/>
                  </a:cubicBezTo>
                  <a:cubicBezTo>
                    <a:pt x="13" y="27"/>
                    <a:pt x="0" y="43"/>
                    <a:pt x="0" y="60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1" y="205"/>
                    <a:pt x="13" y="220"/>
                    <a:pt x="36" y="231"/>
                  </a:cubicBezTo>
                  <a:cubicBezTo>
                    <a:pt x="57" y="241"/>
                    <a:pt x="85" y="247"/>
                    <a:pt x="115" y="247"/>
                  </a:cubicBezTo>
                  <a:cubicBezTo>
                    <a:pt x="145" y="247"/>
                    <a:pt x="173" y="241"/>
                    <a:pt x="194" y="231"/>
                  </a:cubicBezTo>
                  <a:cubicBezTo>
                    <a:pt x="217" y="220"/>
                    <a:pt x="229" y="205"/>
                    <a:pt x="230" y="188"/>
                  </a:cubicBezTo>
                  <a:cubicBezTo>
                    <a:pt x="230" y="188"/>
                    <a:pt x="230" y="188"/>
                    <a:pt x="230" y="188"/>
                  </a:cubicBezTo>
                  <a:cubicBezTo>
                    <a:pt x="230" y="60"/>
                    <a:pt x="230" y="60"/>
                    <a:pt x="230" y="60"/>
                  </a:cubicBezTo>
                  <a:cubicBezTo>
                    <a:pt x="230" y="43"/>
                    <a:pt x="217" y="27"/>
                    <a:pt x="194" y="16"/>
                  </a:cubicBezTo>
                  <a:moveTo>
                    <a:pt x="17" y="135"/>
                  </a:moveTo>
                  <a:cubicBezTo>
                    <a:pt x="22" y="139"/>
                    <a:pt x="29" y="143"/>
                    <a:pt x="36" y="147"/>
                  </a:cubicBezTo>
                  <a:cubicBezTo>
                    <a:pt x="57" y="157"/>
                    <a:pt x="85" y="162"/>
                    <a:pt x="115" y="162"/>
                  </a:cubicBezTo>
                  <a:cubicBezTo>
                    <a:pt x="145" y="162"/>
                    <a:pt x="173" y="157"/>
                    <a:pt x="194" y="147"/>
                  </a:cubicBezTo>
                  <a:cubicBezTo>
                    <a:pt x="201" y="143"/>
                    <a:pt x="208" y="139"/>
                    <a:pt x="213" y="135"/>
                  </a:cubicBezTo>
                  <a:cubicBezTo>
                    <a:pt x="213" y="146"/>
                    <a:pt x="213" y="146"/>
                    <a:pt x="213" y="146"/>
                  </a:cubicBezTo>
                  <a:cubicBezTo>
                    <a:pt x="213" y="146"/>
                    <a:pt x="213" y="146"/>
                    <a:pt x="213" y="146"/>
                  </a:cubicBezTo>
                  <a:cubicBezTo>
                    <a:pt x="212" y="156"/>
                    <a:pt x="203" y="166"/>
                    <a:pt x="187" y="174"/>
                  </a:cubicBezTo>
                  <a:cubicBezTo>
                    <a:pt x="168" y="183"/>
                    <a:pt x="142" y="188"/>
                    <a:pt x="115" y="188"/>
                  </a:cubicBezTo>
                  <a:cubicBezTo>
                    <a:pt x="88" y="188"/>
                    <a:pt x="63" y="183"/>
                    <a:pt x="44" y="174"/>
                  </a:cubicBezTo>
                  <a:cubicBezTo>
                    <a:pt x="27" y="166"/>
                    <a:pt x="18" y="156"/>
                    <a:pt x="17" y="146"/>
                  </a:cubicBezTo>
                  <a:cubicBezTo>
                    <a:pt x="17" y="146"/>
                    <a:pt x="17" y="146"/>
                    <a:pt x="17" y="146"/>
                  </a:cubicBezTo>
                  <a:lnTo>
                    <a:pt x="17" y="135"/>
                  </a:lnTo>
                  <a:close/>
                  <a:moveTo>
                    <a:pt x="36" y="103"/>
                  </a:moveTo>
                  <a:cubicBezTo>
                    <a:pt x="57" y="114"/>
                    <a:pt x="85" y="119"/>
                    <a:pt x="115" y="119"/>
                  </a:cubicBezTo>
                  <a:cubicBezTo>
                    <a:pt x="145" y="119"/>
                    <a:pt x="173" y="114"/>
                    <a:pt x="194" y="103"/>
                  </a:cubicBezTo>
                  <a:cubicBezTo>
                    <a:pt x="201" y="100"/>
                    <a:pt x="208" y="96"/>
                    <a:pt x="213" y="91"/>
                  </a:cubicBezTo>
                  <a:cubicBezTo>
                    <a:pt x="213" y="104"/>
                    <a:pt x="213" y="104"/>
                    <a:pt x="213" y="104"/>
                  </a:cubicBezTo>
                  <a:cubicBezTo>
                    <a:pt x="213" y="104"/>
                    <a:pt x="213" y="104"/>
                    <a:pt x="213" y="104"/>
                  </a:cubicBezTo>
                  <a:cubicBezTo>
                    <a:pt x="212" y="114"/>
                    <a:pt x="203" y="124"/>
                    <a:pt x="187" y="131"/>
                  </a:cubicBezTo>
                  <a:cubicBezTo>
                    <a:pt x="168" y="140"/>
                    <a:pt x="142" y="145"/>
                    <a:pt x="115" y="145"/>
                  </a:cubicBezTo>
                  <a:cubicBezTo>
                    <a:pt x="88" y="145"/>
                    <a:pt x="63" y="140"/>
                    <a:pt x="44" y="131"/>
                  </a:cubicBezTo>
                  <a:cubicBezTo>
                    <a:pt x="27" y="124"/>
                    <a:pt x="18" y="114"/>
                    <a:pt x="17" y="104"/>
                  </a:cubicBezTo>
                  <a:cubicBezTo>
                    <a:pt x="17" y="104"/>
                    <a:pt x="17" y="104"/>
                    <a:pt x="17" y="104"/>
                  </a:cubicBezTo>
                  <a:cubicBezTo>
                    <a:pt x="17" y="91"/>
                    <a:pt x="17" y="91"/>
                    <a:pt x="17" y="91"/>
                  </a:cubicBezTo>
                  <a:cubicBezTo>
                    <a:pt x="22" y="96"/>
                    <a:pt x="29" y="100"/>
                    <a:pt x="36" y="103"/>
                  </a:cubicBezTo>
                  <a:moveTo>
                    <a:pt x="213" y="188"/>
                  </a:moveTo>
                  <a:cubicBezTo>
                    <a:pt x="212" y="198"/>
                    <a:pt x="203" y="208"/>
                    <a:pt x="187" y="216"/>
                  </a:cubicBezTo>
                  <a:cubicBezTo>
                    <a:pt x="168" y="225"/>
                    <a:pt x="142" y="230"/>
                    <a:pt x="115" y="230"/>
                  </a:cubicBezTo>
                  <a:cubicBezTo>
                    <a:pt x="88" y="230"/>
                    <a:pt x="63" y="225"/>
                    <a:pt x="44" y="216"/>
                  </a:cubicBezTo>
                  <a:cubicBezTo>
                    <a:pt x="27" y="208"/>
                    <a:pt x="18" y="198"/>
                    <a:pt x="17" y="188"/>
                  </a:cubicBezTo>
                  <a:cubicBezTo>
                    <a:pt x="17" y="188"/>
                    <a:pt x="17" y="188"/>
                    <a:pt x="17" y="188"/>
                  </a:cubicBezTo>
                  <a:cubicBezTo>
                    <a:pt x="17" y="177"/>
                    <a:pt x="17" y="177"/>
                    <a:pt x="17" y="177"/>
                  </a:cubicBezTo>
                  <a:cubicBezTo>
                    <a:pt x="22" y="182"/>
                    <a:pt x="29" y="186"/>
                    <a:pt x="36" y="189"/>
                  </a:cubicBezTo>
                  <a:cubicBezTo>
                    <a:pt x="57" y="199"/>
                    <a:pt x="85" y="205"/>
                    <a:pt x="115" y="205"/>
                  </a:cubicBezTo>
                  <a:cubicBezTo>
                    <a:pt x="145" y="205"/>
                    <a:pt x="173" y="199"/>
                    <a:pt x="194" y="189"/>
                  </a:cubicBezTo>
                  <a:cubicBezTo>
                    <a:pt x="201" y="186"/>
                    <a:pt x="208" y="182"/>
                    <a:pt x="213" y="177"/>
                  </a:cubicBezTo>
                  <a:cubicBezTo>
                    <a:pt x="213" y="188"/>
                    <a:pt x="213" y="188"/>
                    <a:pt x="213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253" y="1544"/>
              <a:ext cx="350" cy="270"/>
            </a:xfrm>
            <a:custGeom>
              <a:avLst/>
              <a:gdLst>
                <a:gd name="T0" fmla="*/ 479 w 479"/>
                <a:gd name="T1" fmla="*/ 190 h 369"/>
                <a:gd name="T2" fmla="*/ 368 w 479"/>
                <a:gd name="T3" fmla="*/ 0 h 369"/>
                <a:gd name="T4" fmla="*/ 0 w 479"/>
                <a:gd name="T5" fmla="*/ 214 h 369"/>
                <a:gd name="T6" fmla="*/ 18 w 479"/>
                <a:gd name="T7" fmla="*/ 244 h 369"/>
                <a:gd name="T8" fmla="*/ 20 w 479"/>
                <a:gd name="T9" fmla="*/ 243 h 369"/>
                <a:gd name="T10" fmla="*/ 33 w 479"/>
                <a:gd name="T11" fmla="*/ 237 h 369"/>
                <a:gd name="T12" fmla="*/ 24 w 479"/>
                <a:gd name="T13" fmla="*/ 220 h 369"/>
                <a:gd name="T14" fmla="*/ 362 w 479"/>
                <a:gd name="T15" fmla="*/ 23 h 369"/>
                <a:gd name="T16" fmla="*/ 456 w 479"/>
                <a:gd name="T17" fmla="*/ 184 h 369"/>
                <a:gd name="T18" fmla="*/ 238 w 479"/>
                <a:gd name="T19" fmla="*/ 311 h 369"/>
                <a:gd name="T20" fmla="*/ 238 w 479"/>
                <a:gd name="T21" fmla="*/ 331 h 369"/>
                <a:gd name="T22" fmla="*/ 420 w 479"/>
                <a:gd name="T23" fmla="*/ 225 h 369"/>
                <a:gd name="T24" fmla="*/ 446 w 479"/>
                <a:gd name="T25" fmla="*/ 284 h 369"/>
                <a:gd name="T26" fmla="*/ 238 w 479"/>
                <a:gd name="T27" fmla="*/ 351 h 369"/>
                <a:gd name="T28" fmla="*/ 238 w 479"/>
                <a:gd name="T29" fmla="*/ 369 h 369"/>
                <a:gd name="T30" fmla="*/ 469 w 479"/>
                <a:gd name="T31" fmla="*/ 294 h 369"/>
                <a:gd name="T32" fmla="*/ 435 w 479"/>
                <a:gd name="T33" fmla="*/ 216 h 369"/>
                <a:gd name="T34" fmla="*/ 479 w 479"/>
                <a:gd name="T35" fmla="*/ 19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9" h="369">
                  <a:moveTo>
                    <a:pt x="479" y="190"/>
                  </a:moveTo>
                  <a:cubicBezTo>
                    <a:pt x="368" y="0"/>
                    <a:pt x="368" y="0"/>
                    <a:pt x="368" y="0"/>
                  </a:cubicBezTo>
                  <a:cubicBezTo>
                    <a:pt x="0" y="214"/>
                    <a:pt x="0" y="214"/>
                    <a:pt x="0" y="214"/>
                  </a:cubicBezTo>
                  <a:cubicBezTo>
                    <a:pt x="18" y="244"/>
                    <a:pt x="18" y="244"/>
                    <a:pt x="18" y="244"/>
                  </a:cubicBezTo>
                  <a:cubicBezTo>
                    <a:pt x="18" y="243"/>
                    <a:pt x="19" y="243"/>
                    <a:pt x="20" y="243"/>
                  </a:cubicBezTo>
                  <a:cubicBezTo>
                    <a:pt x="24" y="241"/>
                    <a:pt x="29" y="239"/>
                    <a:pt x="33" y="237"/>
                  </a:cubicBezTo>
                  <a:cubicBezTo>
                    <a:pt x="24" y="220"/>
                    <a:pt x="24" y="220"/>
                    <a:pt x="24" y="220"/>
                  </a:cubicBezTo>
                  <a:cubicBezTo>
                    <a:pt x="362" y="23"/>
                    <a:pt x="362" y="23"/>
                    <a:pt x="362" y="23"/>
                  </a:cubicBezTo>
                  <a:cubicBezTo>
                    <a:pt x="456" y="184"/>
                    <a:pt x="456" y="184"/>
                    <a:pt x="456" y="184"/>
                  </a:cubicBezTo>
                  <a:cubicBezTo>
                    <a:pt x="238" y="311"/>
                    <a:pt x="238" y="311"/>
                    <a:pt x="238" y="311"/>
                  </a:cubicBezTo>
                  <a:cubicBezTo>
                    <a:pt x="238" y="331"/>
                    <a:pt x="238" y="331"/>
                    <a:pt x="238" y="331"/>
                  </a:cubicBezTo>
                  <a:cubicBezTo>
                    <a:pt x="420" y="225"/>
                    <a:pt x="420" y="225"/>
                    <a:pt x="420" y="225"/>
                  </a:cubicBezTo>
                  <a:cubicBezTo>
                    <a:pt x="446" y="284"/>
                    <a:pt x="446" y="284"/>
                    <a:pt x="446" y="284"/>
                  </a:cubicBezTo>
                  <a:cubicBezTo>
                    <a:pt x="238" y="351"/>
                    <a:pt x="238" y="351"/>
                    <a:pt x="238" y="351"/>
                  </a:cubicBezTo>
                  <a:cubicBezTo>
                    <a:pt x="238" y="369"/>
                    <a:pt x="238" y="369"/>
                    <a:pt x="238" y="369"/>
                  </a:cubicBezTo>
                  <a:cubicBezTo>
                    <a:pt x="469" y="294"/>
                    <a:pt x="469" y="294"/>
                    <a:pt x="469" y="294"/>
                  </a:cubicBezTo>
                  <a:cubicBezTo>
                    <a:pt x="435" y="216"/>
                    <a:pt x="435" y="216"/>
                    <a:pt x="435" y="216"/>
                  </a:cubicBezTo>
                  <a:lnTo>
                    <a:pt x="479" y="1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782159" y="3540159"/>
            <a:ext cx="3248025" cy="0"/>
          </a:xfrm>
          <a:prstGeom prst="line">
            <a:avLst/>
          </a:prstGeom>
          <a:ln w="127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3"/>
          <p:cNvGrpSpPr>
            <a:grpSpLocks noChangeAspect="1"/>
          </p:cNvGrpSpPr>
          <p:nvPr/>
        </p:nvGrpSpPr>
        <p:grpSpPr bwMode="auto">
          <a:xfrm>
            <a:off x="906225" y="2671323"/>
            <a:ext cx="517525" cy="515937"/>
            <a:chOff x="166" y="1711"/>
            <a:chExt cx="326" cy="325"/>
          </a:xfrm>
        </p:grpSpPr>
        <p:sp>
          <p:nvSpPr>
            <p:cNvPr id="20" name="AutoShape 12"/>
            <p:cNvSpPr>
              <a:spLocks noChangeAspect="1" noChangeArrowheads="1" noTextEdit="1"/>
            </p:cNvSpPr>
            <p:nvPr/>
          </p:nvSpPr>
          <p:spPr bwMode="auto">
            <a:xfrm>
              <a:off x="166" y="1711"/>
              <a:ext cx="326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166" y="1712"/>
              <a:ext cx="326" cy="324"/>
            </a:xfrm>
            <a:custGeom>
              <a:avLst/>
              <a:gdLst>
                <a:gd name="T0" fmla="*/ 326 w 326"/>
                <a:gd name="T1" fmla="*/ 324 h 324"/>
                <a:gd name="T2" fmla="*/ 0 w 326"/>
                <a:gd name="T3" fmla="*/ 324 h 324"/>
                <a:gd name="T4" fmla="*/ 0 w 326"/>
                <a:gd name="T5" fmla="*/ 0 h 324"/>
                <a:gd name="T6" fmla="*/ 326 w 326"/>
                <a:gd name="T7" fmla="*/ 0 h 324"/>
                <a:gd name="T8" fmla="*/ 326 w 326"/>
                <a:gd name="T9" fmla="*/ 324 h 324"/>
                <a:gd name="T10" fmla="*/ 326 w 326"/>
                <a:gd name="T11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6" h="324">
                  <a:moveTo>
                    <a:pt x="326" y="324"/>
                  </a:moveTo>
                  <a:lnTo>
                    <a:pt x="0" y="324"/>
                  </a:lnTo>
                  <a:lnTo>
                    <a:pt x="0" y="0"/>
                  </a:lnTo>
                  <a:lnTo>
                    <a:pt x="326" y="0"/>
                  </a:lnTo>
                  <a:lnTo>
                    <a:pt x="326" y="324"/>
                  </a:lnTo>
                  <a:lnTo>
                    <a:pt x="326" y="324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267" y="1927"/>
              <a:ext cx="52" cy="52"/>
            </a:xfrm>
            <a:custGeom>
              <a:avLst/>
              <a:gdLst>
                <a:gd name="T0" fmla="*/ 61 w 109"/>
                <a:gd name="T1" fmla="*/ 88 h 109"/>
                <a:gd name="T2" fmla="*/ 17 w 109"/>
                <a:gd name="T3" fmla="*/ 9 h 109"/>
                <a:gd name="T4" fmla="*/ 0 w 109"/>
                <a:gd name="T5" fmla="*/ 9 h 109"/>
                <a:gd name="T6" fmla="*/ 49 w 109"/>
                <a:gd name="T7" fmla="*/ 100 h 109"/>
                <a:gd name="T8" fmla="*/ 55 w 109"/>
                <a:gd name="T9" fmla="*/ 107 h 109"/>
                <a:gd name="T10" fmla="*/ 58 w 109"/>
                <a:gd name="T11" fmla="*/ 109 h 109"/>
                <a:gd name="T12" fmla="*/ 77 w 109"/>
                <a:gd name="T13" fmla="*/ 109 h 109"/>
                <a:gd name="T14" fmla="*/ 77 w 109"/>
                <a:gd name="T15" fmla="*/ 100 h 109"/>
                <a:gd name="T16" fmla="*/ 109 w 109"/>
                <a:gd name="T17" fmla="*/ 11 h 109"/>
                <a:gd name="T18" fmla="*/ 98 w 109"/>
                <a:gd name="T19" fmla="*/ 0 h 109"/>
                <a:gd name="T20" fmla="*/ 61 w 109"/>
                <a:gd name="T21" fmla="*/ 8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09">
                  <a:moveTo>
                    <a:pt x="61" y="88"/>
                  </a:moveTo>
                  <a:cubicBezTo>
                    <a:pt x="36" y="63"/>
                    <a:pt x="17" y="44"/>
                    <a:pt x="17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51"/>
                    <a:pt x="25" y="75"/>
                    <a:pt x="49" y="100"/>
                  </a:cubicBezTo>
                  <a:cubicBezTo>
                    <a:pt x="52" y="102"/>
                    <a:pt x="53" y="104"/>
                    <a:pt x="55" y="107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7" y="100"/>
                    <a:pt x="77" y="100"/>
                    <a:pt x="77" y="100"/>
                  </a:cubicBezTo>
                  <a:cubicBezTo>
                    <a:pt x="78" y="62"/>
                    <a:pt x="82" y="38"/>
                    <a:pt x="109" y="11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70" y="27"/>
                    <a:pt x="62" y="52"/>
                    <a:pt x="61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223" y="1766"/>
              <a:ext cx="95" cy="157"/>
            </a:xfrm>
            <a:custGeom>
              <a:avLst/>
              <a:gdLst>
                <a:gd name="T0" fmla="*/ 91 w 198"/>
                <a:gd name="T1" fmla="*/ 298 h 328"/>
                <a:gd name="T2" fmla="*/ 35 w 198"/>
                <a:gd name="T3" fmla="*/ 239 h 328"/>
                <a:gd name="T4" fmla="*/ 47 w 198"/>
                <a:gd name="T5" fmla="*/ 228 h 328"/>
                <a:gd name="T6" fmla="*/ 91 w 198"/>
                <a:gd name="T7" fmla="*/ 274 h 328"/>
                <a:gd name="T8" fmla="*/ 91 w 198"/>
                <a:gd name="T9" fmla="*/ 237 h 328"/>
                <a:gd name="T10" fmla="*/ 43 w 198"/>
                <a:gd name="T11" fmla="*/ 188 h 328"/>
                <a:gd name="T12" fmla="*/ 55 w 198"/>
                <a:gd name="T13" fmla="*/ 176 h 328"/>
                <a:gd name="T14" fmla="*/ 91 w 198"/>
                <a:gd name="T15" fmla="*/ 213 h 328"/>
                <a:gd name="T16" fmla="*/ 91 w 198"/>
                <a:gd name="T17" fmla="*/ 177 h 328"/>
                <a:gd name="T18" fmla="*/ 52 w 198"/>
                <a:gd name="T19" fmla="*/ 138 h 328"/>
                <a:gd name="T20" fmla="*/ 63 w 198"/>
                <a:gd name="T21" fmla="*/ 125 h 328"/>
                <a:gd name="T22" fmla="*/ 91 w 198"/>
                <a:gd name="T23" fmla="*/ 153 h 328"/>
                <a:gd name="T24" fmla="*/ 91 w 198"/>
                <a:gd name="T25" fmla="*/ 89 h 328"/>
                <a:gd name="T26" fmla="*/ 108 w 198"/>
                <a:gd name="T27" fmla="*/ 89 h 328"/>
                <a:gd name="T28" fmla="*/ 108 w 198"/>
                <a:gd name="T29" fmla="*/ 153 h 328"/>
                <a:gd name="T30" fmla="*/ 136 w 198"/>
                <a:gd name="T31" fmla="*/ 125 h 328"/>
                <a:gd name="T32" fmla="*/ 149 w 198"/>
                <a:gd name="T33" fmla="*/ 138 h 328"/>
                <a:gd name="T34" fmla="*/ 108 w 198"/>
                <a:gd name="T35" fmla="*/ 177 h 328"/>
                <a:gd name="T36" fmla="*/ 108 w 198"/>
                <a:gd name="T37" fmla="*/ 213 h 328"/>
                <a:gd name="T38" fmla="*/ 145 w 198"/>
                <a:gd name="T39" fmla="*/ 176 h 328"/>
                <a:gd name="T40" fmla="*/ 157 w 198"/>
                <a:gd name="T41" fmla="*/ 188 h 328"/>
                <a:gd name="T42" fmla="*/ 108 w 198"/>
                <a:gd name="T43" fmla="*/ 237 h 328"/>
                <a:gd name="T44" fmla="*/ 108 w 198"/>
                <a:gd name="T45" fmla="*/ 274 h 328"/>
                <a:gd name="T46" fmla="*/ 153 w 198"/>
                <a:gd name="T47" fmla="*/ 228 h 328"/>
                <a:gd name="T48" fmla="*/ 166 w 198"/>
                <a:gd name="T49" fmla="*/ 239 h 328"/>
                <a:gd name="T50" fmla="*/ 108 w 198"/>
                <a:gd name="T51" fmla="*/ 298 h 328"/>
                <a:gd name="T52" fmla="*/ 108 w 198"/>
                <a:gd name="T53" fmla="*/ 328 h 328"/>
                <a:gd name="T54" fmla="*/ 172 w 198"/>
                <a:gd name="T55" fmla="*/ 301 h 328"/>
                <a:gd name="T56" fmla="*/ 180 w 198"/>
                <a:gd name="T57" fmla="*/ 294 h 328"/>
                <a:gd name="T58" fmla="*/ 171 w 198"/>
                <a:gd name="T59" fmla="*/ 247 h 328"/>
                <a:gd name="T60" fmla="*/ 198 w 198"/>
                <a:gd name="T61" fmla="*/ 174 h 328"/>
                <a:gd name="T62" fmla="*/ 180 w 198"/>
                <a:gd name="T63" fmla="*/ 120 h 328"/>
                <a:gd name="T64" fmla="*/ 100 w 198"/>
                <a:gd name="T65" fmla="*/ 0 h 328"/>
                <a:gd name="T66" fmla="*/ 0 w 198"/>
                <a:gd name="T67" fmla="*/ 225 h 328"/>
                <a:gd name="T68" fmla="*/ 29 w 198"/>
                <a:gd name="T69" fmla="*/ 298 h 328"/>
                <a:gd name="T70" fmla="*/ 91 w 198"/>
                <a:gd name="T71" fmla="*/ 328 h 328"/>
                <a:gd name="T72" fmla="*/ 91 w 198"/>
                <a:gd name="T73" fmla="*/ 29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8" h="328">
                  <a:moveTo>
                    <a:pt x="91" y="298"/>
                  </a:moveTo>
                  <a:cubicBezTo>
                    <a:pt x="35" y="239"/>
                    <a:pt x="35" y="239"/>
                    <a:pt x="35" y="239"/>
                  </a:cubicBezTo>
                  <a:cubicBezTo>
                    <a:pt x="47" y="228"/>
                    <a:pt x="47" y="228"/>
                    <a:pt x="47" y="228"/>
                  </a:cubicBezTo>
                  <a:cubicBezTo>
                    <a:pt x="91" y="274"/>
                    <a:pt x="91" y="274"/>
                    <a:pt x="91" y="274"/>
                  </a:cubicBezTo>
                  <a:cubicBezTo>
                    <a:pt x="91" y="237"/>
                    <a:pt x="91" y="237"/>
                    <a:pt x="91" y="237"/>
                  </a:cubicBezTo>
                  <a:cubicBezTo>
                    <a:pt x="43" y="188"/>
                    <a:pt x="43" y="188"/>
                    <a:pt x="43" y="188"/>
                  </a:cubicBezTo>
                  <a:cubicBezTo>
                    <a:pt x="55" y="176"/>
                    <a:pt x="55" y="176"/>
                    <a:pt x="55" y="176"/>
                  </a:cubicBezTo>
                  <a:cubicBezTo>
                    <a:pt x="91" y="213"/>
                    <a:pt x="91" y="213"/>
                    <a:pt x="91" y="213"/>
                  </a:cubicBezTo>
                  <a:cubicBezTo>
                    <a:pt x="91" y="177"/>
                    <a:pt x="91" y="177"/>
                    <a:pt x="91" y="177"/>
                  </a:cubicBezTo>
                  <a:cubicBezTo>
                    <a:pt x="52" y="138"/>
                    <a:pt x="52" y="138"/>
                    <a:pt x="52" y="138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91" y="153"/>
                    <a:pt x="91" y="153"/>
                    <a:pt x="91" y="153"/>
                  </a:cubicBezTo>
                  <a:cubicBezTo>
                    <a:pt x="91" y="89"/>
                    <a:pt x="91" y="89"/>
                    <a:pt x="91" y="89"/>
                  </a:cubicBezTo>
                  <a:cubicBezTo>
                    <a:pt x="108" y="89"/>
                    <a:pt x="108" y="89"/>
                    <a:pt x="108" y="89"/>
                  </a:cubicBezTo>
                  <a:cubicBezTo>
                    <a:pt x="108" y="153"/>
                    <a:pt x="108" y="153"/>
                    <a:pt x="108" y="153"/>
                  </a:cubicBezTo>
                  <a:cubicBezTo>
                    <a:pt x="136" y="125"/>
                    <a:pt x="136" y="125"/>
                    <a:pt x="136" y="125"/>
                  </a:cubicBezTo>
                  <a:cubicBezTo>
                    <a:pt x="149" y="138"/>
                    <a:pt x="149" y="138"/>
                    <a:pt x="149" y="138"/>
                  </a:cubicBezTo>
                  <a:cubicBezTo>
                    <a:pt x="108" y="177"/>
                    <a:pt x="108" y="177"/>
                    <a:pt x="108" y="177"/>
                  </a:cubicBezTo>
                  <a:cubicBezTo>
                    <a:pt x="108" y="213"/>
                    <a:pt x="108" y="213"/>
                    <a:pt x="108" y="213"/>
                  </a:cubicBezTo>
                  <a:cubicBezTo>
                    <a:pt x="145" y="176"/>
                    <a:pt x="145" y="176"/>
                    <a:pt x="145" y="176"/>
                  </a:cubicBezTo>
                  <a:cubicBezTo>
                    <a:pt x="157" y="188"/>
                    <a:pt x="157" y="188"/>
                    <a:pt x="157" y="188"/>
                  </a:cubicBezTo>
                  <a:cubicBezTo>
                    <a:pt x="108" y="237"/>
                    <a:pt x="108" y="237"/>
                    <a:pt x="108" y="237"/>
                  </a:cubicBezTo>
                  <a:cubicBezTo>
                    <a:pt x="108" y="274"/>
                    <a:pt x="108" y="274"/>
                    <a:pt x="108" y="274"/>
                  </a:cubicBezTo>
                  <a:cubicBezTo>
                    <a:pt x="153" y="228"/>
                    <a:pt x="153" y="228"/>
                    <a:pt x="153" y="228"/>
                  </a:cubicBezTo>
                  <a:cubicBezTo>
                    <a:pt x="166" y="239"/>
                    <a:pt x="166" y="239"/>
                    <a:pt x="166" y="239"/>
                  </a:cubicBezTo>
                  <a:cubicBezTo>
                    <a:pt x="108" y="298"/>
                    <a:pt x="108" y="298"/>
                    <a:pt x="108" y="298"/>
                  </a:cubicBezTo>
                  <a:cubicBezTo>
                    <a:pt x="108" y="328"/>
                    <a:pt x="108" y="328"/>
                    <a:pt x="108" y="328"/>
                  </a:cubicBezTo>
                  <a:cubicBezTo>
                    <a:pt x="133" y="327"/>
                    <a:pt x="155" y="317"/>
                    <a:pt x="172" y="301"/>
                  </a:cubicBezTo>
                  <a:cubicBezTo>
                    <a:pt x="175" y="299"/>
                    <a:pt x="177" y="297"/>
                    <a:pt x="180" y="294"/>
                  </a:cubicBezTo>
                  <a:cubicBezTo>
                    <a:pt x="173" y="280"/>
                    <a:pt x="171" y="265"/>
                    <a:pt x="171" y="247"/>
                  </a:cubicBezTo>
                  <a:cubicBezTo>
                    <a:pt x="171" y="220"/>
                    <a:pt x="181" y="194"/>
                    <a:pt x="198" y="174"/>
                  </a:cubicBezTo>
                  <a:cubicBezTo>
                    <a:pt x="194" y="155"/>
                    <a:pt x="189" y="137"/>
                    <a:pt x="180" y="120"/>
                  </a:cubicBezTo>
                  <a:cubicBezTo>
                    <a:pt x="165" y="84"/>
                    <a:pt x="140" y="47"/>
                    <a:pt x="100" y="0"/>
                  </a:cubicBezTo>
                  <a:cubicBezTo>
                    <a:pt x="21" y="94"/>
                    <a:pt x="0" y="143"/>
                    <a:pt x="0" y="225"/>
                  </a:cubicBezTo>
                  <a:cubicBezTo>
                    <a:pt x="0" y="251"/>
                    <a:pt x="10" y="278"/>
                    <a:pt x="29" y="298"/>
                  </a:cubicBezTo>
                  <a:cubicBezTo>
                    <a:pt x="46" y="316"/>
                    <a:pt x="68" y="327"/>
                    <a:pt x="91" y="328"/>
                  </a:cubicBezTo>
                  <a:lnTo>
                    <a:pt x="91" y="2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>
              <a:off x="313" y="1808"/>
              <a:ext cx="125" cy="127"/>
            </a:xfrm>
            <a:custGeom>
              <a:avLst/>
              <a:gdLst>
                <a:gd name="T0" fmla="*/ 30 w 261"/>
                <a:gd name="T1" fmla="*/ 87 h 265"/>
                <a:gd name="T2" fmla="*/ 1 w 261"/>
                <a:gd name="T3" fmla="*/ 160 h 265"/>
                <a:gd name="T4" fmla="*/ 23 w 261"/>
                <a:gd name="T5" fmla="*/ 226 h 265"/>
                <a:gd name="T6" fmla="*/ 44 w 261"/>
                <a:gd name="T7" fmla="*/ 205 h 265"/>
                <a:gd name="T8" fmla="*/ 46 w 261"/>
                <a:gd name="T9" fmla="*/ 123 h 265"/>
                <a:gd name="T10" fmla="*/ 63 w 261"/>
                <a:gd name="T11" fmla="*/ 123 h 265"/>
                <a:gd name="T12" fmla="*/ 62 w 261"/>
                <a:gd name="T13" fmla="*/ 187 h 265"/>
                <a:gd name="T14" fmla="*/ 88 w 261"/>
                <a:gd name="T15" fmla="*/ 161 h 265"/>
                <a:gd name="T16" fmla="*/ 88 w 261"/>
                <a:gd name="T17" fmla="*/ 93 h 265"/>
                <a:gd name="T18" fmla="*/ 104 w 261"/>
                <a:gd name="T19" fmla="*/ 93 h 265"/>
                <a:gd name="T20" fmla="*/ 104 w 261"/>
                <a:gd name="T21" fmla="*/ 144 h 265"/>
                <a:gd name="T22" fmla="*/ 129 w 261"/>
                <a:gd name="T23" fmla="*/ 120 h 265"/>
                <a:gd name="T24" fmla="*/ 129 w 261"/>
                <a:gd name="T25" fmla="*/ 63 h 265"/>
                <a:gd name="T26" fmla="*/ 146 w 261"/>
                <a:gd name="T27" fmla="*/ 63 h 265"/>
                <a:gd name="T28" fmla="*/ 146 w 261"/>
                <a:gd name="T29" fmla="*/ 103 h 265"/>
                <a:gd name="T30" fmla="*/ 192 w 261"/>
                <a:gd name="T31" fmla="*/ 57 h 265"/>
                <a:gd name="T32" fmla="*/ 204 w 261"/>
                <a:gd name="T33" fmla="*/ 69 h 265"/>
                <a:gd name="T34" fmla="*/ 159 w 261"/>
                <a:gd name="T35" fmla="*/ 114 h 265"/>
                <a:gd name="T36" fmla="*/ 199 w 261"/>
                <a:gd name="T37" fmla="*/ 114 h 265"/>
                <a:gd name="T38" fmla="*/ 199 w 261"/>
                <a:gd name="T39" fmla="*/ 132 h 265"/>
                <a:gd name="T40" fmla="*/ 142 w 261"/>
                <a:gd name="T41" fmla="*/ 132 h 265"/>
                <a:gd name="T42" fmla="*/ 117 w 261"/>
                <a:gd name="T43" fmla="*/ 157 h 265"/>
                <a:gd name="T44" fmla="*/ 168 w 261"/>
                <a:gd name="T45" fmla="*/ 157 h 265"/>
                <a:gd name="T46" fmla="*/ 168 w 261"/>
                <a:gd name="T47" fmla="*/ 174 h 265"/>
                <a:gd name="T48" fmla="*/ 100 w 261"/>
                <a:gd name="T49" fmla="*/ 174 h 265"/>
                <a:gd name="T50" fmla="*/ 73 w 261"/>
                <a:gd name="T51" fmla="*/ 200 h 265"/>
                <a:gd name="T52" fmla="*/ 138 w 261"/>
                <a:gd name="T53" fmla="*/ 199 h 265"/>
                <a:gd name="T54" fmla="*/ 138 w 261"/>
                <a:gd name="T55" fmla="*/ 216 h 265"/>
                <a:gd name="T56" fmla="*/ 56 w 261"/>
                <a:gd name="T57" fmla="*/ 217 h 265"/>
                <a:gd name="T58" fmla="*/ 35 w 261"/>
                <a:gd name="T59" fmla="*/ 239 h 265"/>
                <a:gd name="T60" fmla="*/ 104 w 261"/>
                <a:gd name="T61" fmla="*/ 265 h 265"/>
                <a:gd name="T62" fmla="*/ 169 w 261"/>
                <a:gd name="T63" fmla="*/ 238 h 265"/>
                <a:gd name="T64" fmla="*/ 234 w 261"/>
                <a:gd name="T65" fmla="*/ 141 h 265"/>
                <a:gd name="T66" fmla="*/ 261 w 261"/>
                <a:gd name="T67" fmla="*/ 0 h 265"/>
                <a:gd name="T68" fmla="*/ 30 w 261"/>
                <a:gd name="T69" fmla="*/ 87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1" h="265">
                  <a:moveTo>
                    <a:pt x="30" y="87"/>
                  </a:moveTo>
                  <a:cubicBezTo>
                    <a:pt x="12" y="106"/>
                    <a:pt x="1" y="132"/>
                    <a:pt x="1" y="160"/>
                  </a:cubicBezTo>
                  <a:cubicBezTo>
                    <a:pt x="0" y="186"/>
                    <a:pt x="8" y="208"/>
                    <a:pt x="23" y="226"/>
                  </a:cubicBezTo>
                  <a:cubicBezTo>
                    <a:pt x="44" y="205"/>
                    <a:pt x="44" y="205"/>
                    <a:pt x="44" y="205"/>
                  </a:cubicBezTo>
                  <a:cubicBezTo>
                    <a:pt x="46" y="123"/>
                    <a:pt x="46" y="123"/>
                    <a:pt x="46" y="123"/>
                  </a:cubicBezTo>
                  <a:cubicBezTo>
                    <a:pt x="63" y="123"/>
                    <a:pt x="63" y="123"/>
                    <a:pt x="63" y="123"/>
                  </a:cubicBezTo>
                  <a:cubicBezTo>
                    <a:pt x="62" y="187"/>
                    <a:pt x="62" y="187"/>
                    <a:pt x="62" y="187"/>
                  </a:cubicBezTo>
                  <a:cubicBezTo>
                    <a:pt x="88" y="161"/>
                    <a:pt x="88" y="161"/>
                    <a:pt x="88" y="161"/>
                  </a:cubicBezTo>
                  <a:cubicBezTo>
                    <a:pt x="88" y="93"/>
                    <a:pt x="88" y="93"/>
                    <a:pt x="88" y="93"/>
                  </a:cubicBezTo>
                  <a:cubicBezTo>
                    <a:pt x="104" y="93"/>
                    <a:pt x="104" y="93"/>
                    <a:pt x="104" y="93"/>
                  </a:cubicBezTo>
                  <a:cubicBezTo>
                    <a:pt x="104" y="144"/>
                    <a:pt x="104" y="144"/>
                    <a:pt x="104" y="144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29" y="63"/>
                    <a:pt x="129" y="63"/>
                    <a:pt x="129" y="63"/>
                  </a:cubicBezTo>
                  <a:cubicBezTo>
                    <a:pt x="146" y="63"/>
                    <a:pt x="146" y="63"/>
                    <a:pt x="146" y="63"/>
                  </a:cubicBezTo>
                  <a:cubicBezTo>
                    <a:pt x="146" y="103"/>
                    <a:pt x="146" y="103"/>
                    <a:pt x="146" y="103"/>
                  </a:cubicBezTo>
                  <a:cubicBezTo>
                    <a:pt x="192" y="57"/>
                    <a:pt x="192" y="57"/>
                    <a:pt x="192" y="57"/>
                  </a:cubicBezTo>
                  <a:cubicBezTo>
                    <a:pt x="204" y="69"/>
                    <a:pt x="204" y="69"/>
                    <a:pt x="204" y="69"/>
                  </a:cubicBezTo>
                  <a:cubicBezTo>
                    <a:pt x="159" y="114"/>
                    <a:pt x="159" y="114"/>
                    <a:pt x="159" y="114"/>
                  </a:cubicBezTo>
                  <a:cubicBezTo>
                    <a:pt x="199" y="114"/>
                    <a:pt x="199" y="114"/>
                    <a:pt x="199" y="114"/>
                  </a:cubicBezTo>
                  <a:cubicBezTo>
                    <a:pt x="199" y="132"/>
                    <a:pt x="199" y="132"/>
                    <a:pt x="199" y="132"/>
                  </a:cubicBezTo>
                  <a:cubicBezTo>
                    <a:pt x="142" y="132"/>
                    <a:pt x="142" y="132"/>
                    <a:pt x="142" y="132"/>
                  </a:cubicBezTo>
                  <a:cubicBezTo>
                    <a:pt x="117" y="157"/>
                    <a:pt x="117" y="157"/>
                    <a:pt x="117" y="157"/>
                  </a:cubicBezTo>
                  <a:cubicBezTo>
                    <a:pt x="168" y="157"/>
                    <a:pt x="168" y="157"/>
                    <a:pt x="168" y="157"/>
                  </a:cubicBezTo>
                  <a:cubicBezTo>
                    <a:pt x="168" y="174"/>
                    <a:pt x="168" y="174"/>
                    <a:pt x="168" y="174"/>
                  </a:cubicBezTo>
                  <a:cubicBezTo>
                    <a:pt x="100" y="174"/>
                    <a:pt x="100" y="174"/>
                    <a:pt x="100" y="174"/>
                  </a:cubicBezTo>
                  <a:cubicBezTo>
                    <a:pt x="73" y="200"/>
                    <a:pt x="73" y="200"/>
                    <a:pt x="73" y="200"/>
                  </a:cubicBezTo>
                  <a:cubicBezTo>
                    <a:pt x="138" y="199"/>
                    <a:pt x="138" y="199"/>
                    <a:pt x="138" y="199"/>
                  </a:cubicBezTo>
                  <a:cubicBezTo>
                    <a:pt x="138" y="216"/>
                    <a:pt x="138" y="216"/>
                    <a:pt x="138" y="216"/>
                  </a:cubicBezTo>
                  <a:cubicBezTo>
                    <a:pt x="56" y="217"/>
                    <a:pt x="56" y="217"/>
                    <a:pt x="56" y="217"/>
                  </a:cubicBezTo>
                  <a:cubicBezTo>
                    <a:pt x="35" y="239"/>
                    <a:pt x="35" y="239"/>
                    <a:pt x="35" y="239"/>
                  </a:cubicBezTo>
                  <a:cubicBezTo>
                    <a:pt x="55" y="255"/>
                    <a:pt x="79" y="265"/>
                    <a:pt x="104" y="265"/>
                  </a:cubicBezTo>
                  <a:cubicBezTo>
                    <a:pt x="128" y="265"/>
                    <a:pt x="152" y="255"/>
                    <a:pt x="169" y="238"/>
                  </a:cubicBezTo>
                  <a:cubicBezTo>
                    <a:pt x="199" y="207"/>
                    <a:pt x="219" y="177"/>
                    <a:pt x="234" y="141"/>
                  </a:cubicBezTo>
                  <a:cubicBezTo>
                    <a:pt x="247" y="105"/>
                    <a:pt x="256" y="61"/>
                    <a:pt x="261" y="0"/>
                  </a:cubicBezTo>
                  <a:cubicBezTo>
                    <a:pt x="139" y="10"/>
                    <a:pt x="88" y="30"/>
                    <a:pt x="30" y="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" name="Group 21"/>
          <p:cNvGrpSpPr>
            <a:grpSpLocks noChangeAspect="1"/>
          </p:cNvGrpSpPr>
          <p:nvPr/>
        </p:nvGrpSpPr>
        <p:grpSpPr bwMode="auto">
          <a:xfrm>
            <a:off x="1517405" y="2667213"/>
            <a:ext cx="465672" cy="516763"/>
            <a:chOff x="924" y="1658"/>
            <a:chExt cx="319" cy="354"/>
          </a:xfrm>
        </p:grpSpPr>
        <p:sp>
          <p:nvSpPr>
            <p:cNvPr id="26" name="AutoShape 20"/>
            <p:cNvSpPr>
              <a:spLocks noChangeAspect="1" noChangeArrowheads="1" noTextEdit="1"/>
            </p:cNvSpPr>
            <p:nvPr/>
          </p:nvSpPr>
          <p:spPr bwMode="auto">
            <a:xfrm>
              <a:off x="924" y="1658"/>
              <a:ext cx="319" cy="35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2"/>
            <p:cNvSpPr>
              <a:spLocks noChangeArrowheads="1"/>
            </p:cNvSpPr>
            <p:nvPr/>
          </p:nvSpPr>
          <p:spPr bwMode="auto">
            <a:xfrm>
              <a:off x="933" y="1798"/>
              <a:ext cx="52" cy="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3"/>
            <p:cNvSpPr>
              <a:spLocks noChangeArrowheads="1"/>
            </p:cNvSpPr>
            <p:nvPr/>
          </p:nvSpPr>
          <p:spPr bwMode="auto">
            <a:xfrm>
              <a:off x="1006" y="1821"/>
              <a:ext cx="53" cy="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4"/>
            <p:cNvSpPr>
              <a:spLocks noChangeArrowheads="1"/>
            </p:cNvSpPr>
            <p:nvPr/>
          </p:nvSpPr>
          <p:spPr bwMode="auto">
            <a:xfrm>
              <a:off x="1009" y="1789"/>
              <a:ext cx="48" cy="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5"/>
            <p:cNvSpPr>
              <a:spLocks noChangeArrowheads="1"/>
            </p:cNvSpPr>
            <p:nvPr/>
          </p:nvSpPr>
          <p:spPr bwMode="auto">
            <a:xfrm>
              <a:off x="935" y="1768"/>
              <a:ext cx="47" cy="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 noEditPoints="1"/>
            </p:cNvSpPr>
            <p:nvPr/>
          </p:nvSpPr>
          <p:spPr bwMode="auto">
            <a:xfrm>
              <a:off x="924" y="1830"/>
              <a:ext cx="319" cy="182"/>
            </a:xfrm>
            <a:custGeom>
              <a:avLst/>
              <a:gdLst>
                <a:gd name="T0" fmla="*/ 262 w 319"/>
                <a:gd name="T1" fmla="*/ 114 h 182"/>
                <a:gd name="T2" fmla="*/ 262 w 319"/>
                <a:gd name="T3" fmla="*/ 46 h 182"/>
                <a:gd name="T4" fmla="*/ 205 w 319"/>
                <a:gd name="T5" fmla="*/ 114 h 182"/>
                <a:gd name="T6" fmla="*/ 205 w 319"/>
                <a:gd name="T7" fmla="*/ 46 h 182"/>
                <a:gd name="T8" fmla="*/ 148 w 319"/>
                <a:gd name="T9" fmla="*/ 114 h 182"/>
                <a:gd name="T10" fmla="*/ 140 w 319"/>
                <a:gd name="T11" fmla="*/ 114 h 182"/>
                <a:gd name="T12" fmla="*/ 135 w 319"/>
                <a:gd name="T13" fmla="*/ 23 h 182"/>
                <a:gd name="T14" fmla="*/ 82 w 319"/>
                <a:gd name="T15" fmla="*/ 23 h 182"/>
                <a:gd name="T16" fmla="*/ 77 w 319"/>
                <a:gd name="T17" fmla="*/ 114 h 182"/>
                <a:gd name="T18" fmla="*/ 67 w 319"/>
                <a:gd name="T19" fmla="*/ 114 h 182"/>
                <a:gd name="T20" fmla="*/ 61 w 319"/>
                <a:gd name="T21" fmla="*/ 0 h 182"/>
                <a:gd name="T22" fmla="*/ 9 w 319"/>
                <a:gd name="T23" fmla="*/ 0 h 182"/>
                <a:gd name="T24" fmla="*/ 0 w 319"/>
                <a:gd name="T25" fmla="*/ 182 h 182"/>
                <a:gd name="T26" fmla="*/ 45 w 319"/>
                <a:gd name="T27" fmla="*/ 182 h 182"/>
                <a:gd name="T28" fmla="*/ 70 w 319"/>
                <a:gd name="T29" fmla="*/ 182 h 182"/>
                <a:gd name="T30" fmla="*/ 74 w 319"/>
                <a:gd name="T31" fmla="*/ 182 h 182"/>
                <a:gd name="T32" fmla="*/ 144 w 319"/>
                <a:gd name="T33" fmla="*/ 182 h 182"/>
                <a:gd name="T34" fmla="*/ 148 w 319"/>
                <a:gd name="T35" fmla="*/ 182 h 182"/>
                <a:gd name="T36" fmla="*/ 205 w 319"/>
                <a:gd name="T37" fmla="*/ 182 h 182"/>
                <a:gd name="T38" fmla="*/ 262 w 319"/>
                <a:gd name="T39" fmla="*/ 182 h 182"/>
                <a:gd name="T40" fmla="*/ 319 w 319"/>
                <a:gd name="T41" fmla="*/ 182 h 182"/>
                <a:gd name="T42" fmla="*/ 319 w 319"/>
                <a:gd name="T43" fmla="*/ 46 h 182"/>
                <a:gd name="T44" fmla="*/ 262 w 319"/>
                <a:gd name="T45" fmla="*/ 114 h 182"/>
                <a:gd name="T46" fmla="*/ 197 w 319"/>
                <a:gd name="T47" fmla="*/ 163 h 182"/>
                <a:gd name="T48" fmla="*/ 157 w 319"/>
                <a:gd name="T49" fmla="*/ 163 h 182"/>
                <a:gd name="T50" fmla="*/ 157 w 319"/>
                <a:gd name="T51" fmla="*/ 150 h 182"/>
                <a:gd name="T52" fmla="*/ 197 w 319"/>
                <a:gd name="T53" fmla="*/ 150 h 182"/>
                <a:gd name="T54" fmla="*/ 197 w 319"/>
                <a:gd name="T55" fmla="*/ 163 h 182"/>
                <a:gd name="T56" fmla="*/ 197 w 319"/>
                <a:gd name="T57" fmla="*/ 143 h 182"/>
                <a:gd name="T58" fmla="*/ 157 w 319"/>
                <a:gd name="T59" fmla="*/ 143 h 182"/>
                <a:gd name="T60" fmla="*/ 157 w 319"/>
                <a:gd name="T61" fmla="*/ 130 h 182"/>
                <a:gd name="T62" fmla="*/ 197 w 319"/>
                <a:gd name="T63" fmla="*/ 130 h 182"/>
                <a:gd name="T64" fmla="*/ 197 w 319"/>
                <a:gd name="T65" fmla="*/ 143 h 182"/>
                <a:gd name="T66" fmla="*/ 254 w 319"/>
                <a:gd name="T67" fmla="*/ 163 h 182"/>
                <a:gd name="T68" fmla="*/ 213 w 319"/>
                <a:gd name="T69" fmla="*/ 163 h 182"/>
                <a:gd name="T70" fmla="*/ 213 w 319"/>
                <a:gd name="T71" fmla="*/ 150 h 182"/>
                <a:gd name="T72" fmla="*/ 254 w 319"/>
                <a:gd name="T73" fmla="*/ 150 h 182"/>
                <a:gd name="T74" fmla="*/ 254 w 319"/>
                <a:gd name="T75" fmla="*/ 163 h 182"/>
                <a:gd name="T76" fmla="*/ 254 w 319"/>
                <a:gd name="T77" fmla="*/ 143 h 182"/>
                <a:gd name="T78" fmla="*/ 213 w 319"/>
                <a:gd name="T79" fmla="*/ 143 h 182"/>
                <a:gd name="T80" fmla="*/ 213 w 319"/>
                <a:gd name="T81" fmla="*/ 130 h 182"/>
                <a:gd name="T82" fmla="*/ 254 w 319"/>
                <a:gd name="T83" fmla="*/ 130 h 182"/>
                <a:gd name="T84" fmla="*/ 254 w 319"/>
                <a:gd name="T85" fmla="*/ 143 h 182"/>
                <a:gd name="T86" fmla="*/ 311 w 319"/>
                <a:gd name="T87" fmla="*/ 163 h 182"/>
                <a:gd name="T88" fmla="*/ 270 w 319"/>
                <a:gd name="T89" fmla="*/ 163 h 182"/>
                <a:gd name="T90" fmla="*/ 270 w 319"/>
                <a:gd name="T91" fmla="*/ 150 h 182"/>
                <a:gd name="T92" fmla="*/ 311 w 319"/>
                <a:gd name="T93" fmla="*/ 150 h 182"/>
                <a:gd name="T94" fmla="*/ 311 w 319"/>
                <a:gd name="T95" fmla="*/ 163 h 182"/>
                <a:gd name="T96" fmla="*/ 311 w 319"/>
                <a:gd name="T97" fmla="*/ 143 h 182"/>
                <a:gd name="T98" fmla="*/ 270 w 319"/>
                <a:gd name="T99" fmla="*/ 143 h 182"/>
                <a:gd name="T100" fmla="*/ 270 w 319"/>
                <a:gd name="T101" fmla="*/ 130 h 182"/>
                <a:gd name="T102" fmla="*/ 311 w 319"/>
                <a:gd name="T103" fmla="*/ 130 h 182"/>
                <a:gd name="T104" fmla="*/ 311 w 319"/>
                <a:gd name="T105" fmla="*/ 143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9" h="182">
                  <a:moveTo>
                    <a:pt x="262" y="114"/>
                  </a:moveTo>
                  <a:lnTo>
                    <a:pt x="262" y="46"/>
                  </a:lnTo>
                  <a:lnTo>
                    <a:pt x="205" y="114"/>
                  </a:lnTo>
                  <a:lnTo>
                    <a:pt x="205" y="46"/>
                  </a:lnTo>
                  <a:lnTo>
                    <a:pt x="148" y="114"/>
                  </a:lnTo>
                  <a:lnTo>
                    <a:pt x="140" y="114"/>
                  </a:lnTo>
                  <a:lnTo>
                    <a:pt x="135" y="23"/>
                  </a:lnTo>
                  <a:lnTo>
                    <a:pt x="82" y="23"/>
                  </a:lnTo>
                  <a:lnTo>
                    <a:pt x="77" y="114"/>
                  </a:lnTo>
                  <a:lnTo>
                    <a:pt x="67" y="114"/>
                  </a:lnTo>
                  <a:lnTo>
                    <a:pt x="61" y="0"/>
                  </a:lnTo>
                  <a:lnTo>
                    <a:pt x="9" y="0"/>
                  </a:lnTo>
                  <a:lnTo>
                    <a:pt x="0" y="182"/>
                  </a:lnTo>
                  <a:lnTo>
                    <a:pt x="45" y="182"/>
                  </a:lnTo>
                  <a:lnTo>
                    <a:pt x="70" y="182"/>
                  </a:lnTo>
                  <a:lnTo>
                    <a:pt x="74" y="182"/>
                  </a:lnTo>
                  <a:lnTo>
                    <a:pt x="144" y="182"/>
                  </a:lnTo>
                  <a:lnTo>
                    <a:pt x="148" y="182"/>
                  </a:lnTo>
                  <a:lnTo>
                    <a:pt x="205" y="182"/>
                  </a:lnTo>
                  <a:lnTo>
                    <a:pt x="262" y="182"/>
                  </a:lnTo>
                  <a:lnTo>
                    <a:pt x="319" y="182"/>
                  </a:lnTo>
                  <a:lnTo>
                    <a:pt x="319" y="46"/>
                  </a:lnTo>
                  <a:lnTo>
                    <a:pt x="262" y="114"/>
                  </a:lnTo>
                  <a:close/>
                  <a:moveTo>
                    <a:pt x="197" y="163"/>
                  </a:moveTo>
                  <a:lnTo>
                    <a:pt x="157" y="163"/>
                  </a:lnTo>
                  <a:lnTo>
                    <a:pt x="157" y="150"/>
                  </a:lnTo>
                  <a:lnTo>
                    <a:pt x="197" y="150"/>
                  </a:lnTo>
                  <a:lnTo>
                    <a:pt x="197" y="163"/>
                  </a:lnTo>
                  <a:close/>
                  <a:moveTo>
                    <a:pt x="197" y="143"/>
                  </a:moveTo>
                  <a:lnTo>
                    <a:pt x="157" y="143"/>
                  </a:lnTo>
                  <a:lnTo>
                    <a:pt x="157" y="130"/>
                  </a:lnTo>
                  <a:lnTo>
                    <a:pt x="197" y="130"/>
                  </a:lnTo>
                  <a:lnTo>
                    <a:pt x="197" y="143"/>
                  </a:lnTo>
                  <a:close/>
                  <a:moveTo>
                    <a:pt x="254" y="163"/>
                  </a:moveTo>
                  <a:lnTo>
                    <a:pt x="213" y="163"/>
                  </a:lnTo>
                  <a:lnTo>
                    <a:pt x="213" y="150"/>
                  </a:lnTo>
                  <a:lnTo>
                    <a:pt x="254" y="150"/>
                  </a:lnTo>
                  <a:lnTo>
                    <a:pt x="254" y="163"/>
                  </a:lnTo>
                  <a:close/>
                  <a:moveTo>
                    <a:pt x="254" y="143"/>
                  </a:moveTo>
                  <a:lnTo>
                    <a:pt x="213" y="143"/>
                  </a:lnTo>
                  <a:lnTo>
                    <a:pt x="213" y="130"/>
                  </a:lnTo>
                  <a:lnTo>
                    <a:pt x="254" y="130"/>
                  </a:lnTo>
                  <a:lnTo>
                    <a:pt x="254" y="143"/>
                  </a:lnTo>
                  <a:close/>
                  <a:moveTo>
                    <a:pt x="311" y="163"/>
                  </a:moveTo>
                  <a:lnTo>
                    <a:pt x="270" y="163"/>
                  </a:lnTo>
                  <a:lnTo>
                    <a:pt x="270" y="150"/>
                  </a:lnTo>
                  <a:lnTo>
                    <a:pt x="311" y="150"/>
                  </a:lnTo>
                  <a:lnTo>
                    <a:pt x="311" y="163"/>
                  </a:lnTo>
                  <a:close/>
                  <a:moveTo>
                    <a:pt x="311" y="143"/>
                  </a:moveTo>
                  <a:lnTo>
                    <a:pt x="270" y="143"/>
                  </a:lnTo>
                  <a:lnTo>
                    <a:pt x="270" y="130"/>
                  </a:lnTo>
                  <a:lnTo>
                    <a:pt x="311" y="130"/>
                  </a:lnTo>
                  <a:lnTo>
                    <a:pt x="311" y="1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" name="Freeform 27"/>
            <p:cNvSpPr>
              <a:spLocks/>
            </p:cNvSpPr>
            <p:nvPr/>
          </p:nvSpPr>
          <p:spPr bwMode="auto">
            <a:xfrm>
              <a:off x="929" y="1658"/>
              <a:ext cx="60" cy="93"/>
            </a:xfrm>
            <a:custGeom>
              <a:avLst/>
              <a:gdLst>
                <a:gd name="T0" fmla="*/ 120 w 154"/>
                <a:gd name="T1" fmla="*/ 185 h 236"/>
                <a:gd name="T2" fmla="*/ 58 w 154"/>
                <a:gd name="T3" fmla="*/ 236 h 236"/>
                <a:gd name="T4" fmla="*/ 153 w 154"/>
                <a:gd name="T5" fmla="*/ 169 h 236"/>
                <a:gd name="T6" fmla="*/ 29 w 154"/>
                <a:gd name="T7" fmla="*/ 47 h 236"/>
                <a:gd name="T8" fmla="*/ 75 w 154"/>
                <a:gd name="T9" fmla="*/ 0 h 236"/>
                <a:gd name="T10" fmla="*/ 0 w 154"/>
                <a:gd name="T11" fmla="*/ 55 h 236"/>
                <a:gd name="T12" fmla="*/ 120 w 154"/>
                <a:gd name="T13" fmla="*/ 18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236">
                  <a:moveTo>
                    <a:pt x="120" y="185"/>
                  </a:moveTo>
                  <a:cubicBezTo>
                    <a:pt x="117" y="213"/>
                    <a:pt x="83" y="212"/>
                    <a:pt x="58" y="236"/>
                  </a:cubicBezTo>
                  <a:cubicBezTo>
                    <a:pt x="99" y="235"/>
                    <a:pt x="154" y="204"/>
                    <a:pt x="153" y="169"/>
                  </a:cubicBezTo>
                  <a:cubicBezTo>
                    <a:pt x="151" y="110"/>
                    <a:pt x="42" y="101"/>
                    <a:pt x="29" y="47"/>
                  </a:cubicBezTo>
                  <a:cubicBezTo>
                    <a:pt x="32" y="23"/>
                    <a:pt x="94" y="19"/>
                    <a:pt x="75" y="0"/>
                  </a:cubicBezTo>
                  <a:cubicBezTo>
                    <a:pt x="45" y="16"/>
                    <a:pt x="0" y="21"/>
                    <a:pt x="0" y="55"/>
                  </a:cubicBezTo>
                  <a:cubicBezTo>
                    <a:pt x="1" y="99"/>
                    <a:pt x="126" y="134"/>
                    <a:pt x="120" y="18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" name="Freeform 28"/>
            <p:cNvSpPr>
              <a:spLocks/>
            </p:cNvSpPr>
            <p:nvPr/>
          </p:nvSpPr>
          <p:spPr bwMode="auto">
            <a:xfrm>
              <a:off x="1002" y="1686"/>
              <a:ext cx="61" cy="93"/>
            </a:xfrm>
            <a:custGeom>
              <a:avLst/>
              <a:gdLst>
                <a:gd name="T0" fmla="*/ 121 w 155"/>
                <a:gd name="T1" fmla="*/ 185 h 236"/>
                <a:gd name="T2" fmla="*/ 59 w 155"/>
                <a:gd name="T3" fmla="*/ 236 h 236"/>
                <a:gd name="T4" fmla="*/ 154 w 155"/>
                <a:gd name="T5" fmla="*/ 169 h 236"/>
                <a:gd name="T6" fmla="*/ 30 w 155"/>
                <a:gd name="T7" fmla="*/ 47 h 236"/>
                <a:gd name="T8" fmla="*/ 75 w 155"/>
                <a:gd name="T9" fmla="*/ 0 h 236"/>
                <a:gd name="T10" fmla="*/ 1 w 155"/>
                <a:gd name="T11" fmla="*/ 55 h 236"/>
                <a:gd name="T12" fmla="*/ 121 w 155"/>
                <a:gd name="T13" fmla="*/ 18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236">
                  <a:moveTo>
                    <a:pt x="121" y="185"/>
                  </a:moveTo>
                  <a:cubicBezTo>
                    <a:pt x="117" y="213"/>
                    <a:pt x="83" y="212"/>
                    <a:pt x="59" y="236"/>
                  </a:cubicBezTo>
                  <a:cubicBezTo>
                    <a:pt x="99" y="236"/>
                    <a:pt x="155" y="204"/>
                    <a:pt x="154" y="169"/>
                  </a:cubicBezTo>
                  <a:cubicBezTo>
                    <a:pt x="152" y="110"/>
                    <a:pt x="42" y="101"/>
                    <a:pt x="30" y="47"/>
                  </a:cubicBezTo>
                  <a:cubicBezTo>
                    <a:pt x="33" y="23"/>
                    <a:pt x="95" y="19"/>
                    <a:pt x="75" y="0"/>
                  </a:cubicBezTo>
                  <a:cubicBezTo>
                    <a:pt x="45" y="16"/>
                    <a:pt x="0" y="21"/>
                    <a:pt x="1" y="55"/>
                  </a:cubicBezTo>
                  <a:cubicBezTo>
                    <a:pt x="1" y="99"/>
                    <a:pt x="127" y="134"/>
                    <a:pt x="121" y="18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051418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</a:t>
            </a:r>
            <a:r>
              <a:rPr lang="sr-Latn-RS" dirty="0" smtClean="0"/>
              <a:t>nformisanost građana o EU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r-Latn-RS" dirty="0" smtClean="0"/>
              <a:t>Oko 40% građana smatra da je dovoljno informisano o funkcionisanju i članstvu u EU – dok gotovo 50% smatra da nije.  </a:t>
            </a:r>
            <a:r>
              <a:rPr lang="sr-Latn-RS" dirty="0"/>
              <a:t>A</a:t>
            </a:r>
            <a:r>
              <a:rPr lang="sr-Latn-RS" dirty="0" smtClean="0"/>
              <a:t>ktivna potraga za dodatnim informacijama o EU je veoma retka</a:t>
            </a:r>
            <a:r>
              <a:rPr lang="en-US" dirty="0" smtClean="0"/>
              <a:t>. </a:t>
            </a:r>
            <a:endParaRPr lang="en-US" dirty="0"/>
          </a:p>
        </p:txBody>
      </p:sp>
      <p:graphicFrame>
        <p:nvGraphicFramePr>
          <p:cNvPr id="16" name="Content Placeholder 5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095919282"/>
              </p:ext>
            </p:extLst>
          </p:nvPr>
        </p:nvGraphicFramePr>
        <p:xfrm>
          <a:off x="285749" y="1981199"/>
          <a:ext cx="4048125" cy="3562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/>
          <p:cNvCxnSpPr/>
          <p:nvPr/>
        </p:nvCxnSpPr>
        <p:spPr>
          <a:xfrm flipV="1">
            <a:off x="1047750" y="4533900"/>
            <a:ext cx="1600200" cy="952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52425" y="3673673"/>
            <a:ext cx="10382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+mn-lt"/>
              </a:rPr>
              <a:t>47%</a:t>
            </a:r>
            <a:endParaRPr lang="sr-Latn-RS" sz="2000" dirty="0" smtClean="0">
              <a:solidFill>
                <a:srgbClr val="C00000"/>
              </a:solidFill>
              <a:latin typeface="+mn-lt"/>
            </a:endParaRPr>
          </a:p>
          <a:p>
            <a:r>
              <a:rPr lang="sr-Latn-RS" sz="1000" dirty="0" smtClean="0">
                <a:solidFill>
                  <a:srgbClr val="C00000"/>
                </a:solidFill>
                <a:latin typeface="+mn-lt"/>
              </a:rPr>
              <a:t>nedovoljno</a:t>
            </a:r>
            <a:endParaRPr lang="en-US" sz="1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2425" y="4930970"/>
            <a:ext cx="9334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145D04"/>
                </a:solidFill>
                <a:latin typeface="+mn-lt"/>
              </a:rPr>
              <a:t>41%</a:t>
            </a:r>
            <a:endParaRPr lang="sr-Latn-RS" sz="2000" dirty="0" smtClean="0">
              <a:solidFill>
                <a:srgbClr val="145D04"/>
              </a:solidFill>
              <a:latin typeface="+mn-lt"/>
            </a:endParaRPr>
          </a:p>
          <a:p>
            <a:r>
              <a:rPr lang="sr-Latn-RS" sz="1000" dirty="0" smtClean="0">
                <a:solidFill>
                  <a:srgbClr val="145D04"/>
                </a:solidFill>
                <a:latin typeface="+mn-lt"/>
              </a:rPr>
              <a:t>dovoljno</a:t>
            </a:r>
            <a:endParaRPr lang="en-US" sz="1000" dirty="0">
              <a:solidFill>
                <a:srgbClr val="145D04"/>
              </a:solidFill>
              <a:latin typeface="+mn-lt"/>
            </a:endParaRPr>
          </a:p>
        </p:txBody>
      </p:sp>
      <p:sp>
        <p:nvSpPr>
          <p:cNvPr id="2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49607" y="6323838"/>
            <a:ext cx="505467" cy="252000"/>
          </a:xfrm>
        </p:spPr>
        <p:txBody>
          <a:bodyPr/>
          <a:lstStyle/>
          <a:p>
            <a:fld id="{9784CBA3-D598-4B1F-BAA3-EE14B5154290}" type="slidenum">
              <a:rPr lang="en-AU" smtClean="0"/>
              <a:pPr/>
              <a:t>15</a:t>
            </a:fld>
            <a:endParaRPr lang="en-AU" dirty="0"/>
          </a:p>
        </p:txBody>
      </p:sp>
      <p:graphicFrame>
        <p:nvGraphicFramePr>
          <p:cNvPr id="2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2992859"/>
              </p:ext>
            </p:extLst>
          </p:nvPr>
        </p:nvGraphicFramePr>
        <p:xfrm>
          <a:off x="4505325" y="2047241"/>
          <a:ext cx="3867150" cy="3330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483475" y="4792224"/>
            <a:ext cx="137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solidFill>
                  <a:srgbClr val="145D04"/>
                </a:solidFill>
                <a:latin typeface="+mn-lt"/>
              </a:rPr>
              <a:t>9</a:t>
            </a:r>
            <a:r>
              <a:rPr lang="en-US" sz="2400" dirty="0" smtClean="0">
                <a:solidFill>
                  <a:srgbClr val="145D04"/>
                </a:solidFill>
                <a:latin typeface="+mn-lt"/>
              </a:rPr>
              <a:t>%</a:t>
            </a:r>
            <a:endParaRPr lang="sr-Latn-RS" sz="2400" dirty="0" smtClean="0">
              <a:solidFill>
                <a:srgbClr val="145D04"/>
              </a:solidFill>
              <a:latin typeface="+mn-lt"/>
            </a:endParaRPr>
          </a:p>
          <a:p>
            <a:r>
              <a:rPr lang="sr-Latn-RS" sz="1000" dirty="0" smtClean="0">
                <a:solidFill>
                  <a:srgbClr val="145D04"/>
                </a:solidFill>
                <a:latin typeface="+mn-lt"/>
              </a:rPr>
              <a:t>aktivno traži informacije o EU</a:t>
            </a:r>
            <a:endParaRPr lang="en-US" sz="1000" dirty="0">
              <a:solidFill>
                <a:srgbClr val="145D04"/>
              </a:solidFill>
              <a:latin typeface="+mn-lt"/>
            </a:endParaRPr>
          </a:p>
        </p:txBody>
      </p:sp>
      <p:sp>
        <p:nvSpPr>
          <p:cNvPr id="11" name="Slide Number Placeholder 2"/>
          <p:cNvSpPr txBox="1">
            <a:spLocks/>
          </p:cNvSpPr>
          <p:nvPr/>
        </p:nvSpPr>
        <p:spPr>
          <a:xfrm>
            <a:off x="4316413" y="6326600"/>
            <a:ext cx="505467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defPPr>
              <a:defRPr lang="en-A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750" b="0" kern="1200">
                <a:solidFill>
                  <a:srgbClr val="333333"/>
                </a:solidFill>
                <a:latin typeface="+mn-lt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9784CBA3-D598-4B1F-BAA3-EE14B5154290}" type="slidenum">
              <a:rPr lang="en-AU" smtClean="0"/>
              <a:pPr/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301454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Najpotrebnije informacije o pridruživanju u </a:t>
            </a:r>
            <a:r>
              <a:rPr lang="en-US" dirty="0" smtClean="0"/>
              <a:t>EU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16</a:t>
            </a:fld>
            <a:endParaRPr lang="en-AU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694617164"/>
              </p:ext>
            </p:extLst>
          </p:nvPr>
        </p:nvGraphicFramePr>
        <p:xfrm>
          <a:off x="285750" y="2028825"/>
          <a:ext cx="8569325" cy="3819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r-Latn-RS" dirty="0" smtClean="0"/>
              <a:t>Iako 40% građana nema odgovor, ostali najčešće navode da im nedostaju informacije o životu običnih ljudi u državama EU ili uticaju pristupanja na ekonomsku situaciju i standard u Srbiji. Informacije o pregovorima su na trećem mestu. </a:t>
            </a:r>
            <a:endParaRPr lang="en-US" dirty="0"/>
          </a:p>
        </p:txBody>
      </p:sp>
      <p:pic>
        <p:nvPicPr>
          <p:cNvPr id="4098" name="Picture 2" descr="D:\TNS_Brand\PPT Slides\TNS ICONS_PPT\information1.e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01" y="3648073"/>
            <a:ext cx="927099" cy="92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5"/>
          <p:cNvGrpSpPr>
            <a:grpSpLocks noChangeAspect="1"/>
          </p:cNvGrpSpPr>
          <p:nvPr/>
        </p:nvGrpSpPr>
        <p:grpSpPr bwMode="auto">
          <a:xfrm>
            <a:off x="8422798" y="3228975"/>
            <a:ext cx="375604" cy="623885"/>
            <a:chOff x="5265" y="1992"/>
            <a:chExt cx="354" cy="588"/>
          </a:xfrm>
        </p:grpSpPr>
        <p:sp>
          <p:nvSpPr>
            <p:cNvPr id="7" name="AutoShape 4"/>
            <p:cNvSpPr>
              <a:spLocks noChangeAspect="1" noChangeArrowheads="1" noTextEdit="1"/>
            </p:cNvSpPr>
            <p:nvPr/>
          </p:nvSpPr>
          <p:spPr bwMode="auto">
            <a:xfrm>
              <a:off x="5265" y="1992"/>
              <a:ext cx="354" cy="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5263" y="1990"/>
              <a:ext cx="356" cy="592"/>
            </a:xfrm>
            <a:custGeom>
              <a:avLst/>
              <a:gdLst>
                <a:gd name="T0" fmla="*/ 0 w 151"/>
                <a:gd name="T1" fmla="*/ 11 h 251"/>
                <a:gd name="T2" fmla="*/ 70 w 151"/>
                <a:gd name="T3" fmla="*/ 0 h 251"/>
                <a:gd name="T4" fmla="*/ 151 w 151"/>
                <a:gd name="T5" fmla="*/ 63 h 251"/>
                <a:gd name="T6" fmla="*/ 90 w 151"/>
                <a:gd name="T7" fmla="*/ 179 h 251"/>
                <a:gd name="T8" fmla="*/ 47 w 151"/>
                <a:gd name="T9" fmla="*/ 179 h 251"/>
                <a:gd name="T10" fmla="*/ 73 w 151"/>
                <a:gd name="T11" fmla="*/ 112 h 251"/>
                <a:gd name="T12" fmla="*/ 99 w 151"/>
                <a:gd name="T13" fmla="*/ 69 h 251"/>
                <a:gd name="T14" fmla="*/ 58 w 151"/>
                <a:gd name="T15" fmla="*/ 36 h 251"/>
                <a:gd name="T16" fmla="*/ 4 w 151"/>
                <a:gd name="T17" fmla="*/ 51 h 251"/>
                <a:gd name="T18" fmla="*/ 0 w 151"/>
                <a:gd name="T19" fmla="*/ 11 h 251"/>
                <a:gd name="T20" fmla="*/ 44 w 151"/>
                <a:gd name="T21" fmla="*/ 201 h 251"/>
                <a:gd name="T22" fmla="*/ 94 w 151"/>
                <a:gd name="T23" fmla="*/ 201 h 251"/>
                <a:gd name="T24" fmla="*/ 94 w 151"/>
                <a:gd name="T25" fmla="*/ 251 h 251"/>
                <a:gd name="T26" fmla="*/ 44 w 151"/>
                <a:gd name="T27" fmla="*/ 251 h 251"/>
                <a:gd name="T28" fmla="*/ 44 w 151"/>
                <a:gd name="T29" fmla="*/ 20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1" h="251">
                  <a:moveTo>
                    <a:pt x="0" y="11"/>
                  </a:moveTo>
                  <a:cubicBezTo>
                    <a:pt x="22" y="5"/>
                    <a:pt x="46" y="0"/>
                    <a:pt x="70" y="0"/>
                  </a:cubicBezTo>
                  <a:cubicBezTo>
                    <a:pt x="111" y="0"/>
                    <a:pt x="151" y="18"/>
                    <a:pt x="151" y="63"/>
                  </a:cubicBezTo>
                  <a:cubicBezTo>
                    <a:pt x="151" y="113"/>
                    <a:pt x="86" y="132"/>
                    <a:pt x="90" y="179"/>
                  </a:cubicBezTo>
                  <a:cubicBezTo>
                    <a:pt x="47" y="179"/>
                    <a:pt x="47" y="179"/>
                    <a:pt x="47" y="179"/>
                  </a:cubicBezTo>
                  <a:cubicBezTo>
                    <a:pt x="47" y="145"/>
                    <a:pt x="60" y="127"/>
                    <a:pt x="73" y="112"/>
                  </a:cubicBezTo>
                  <a:cubicBezTo>
                    <a:pt x="86" y="98"/>
                    <a:pt x="99" y="87"/>
                    <a:pt x="99" y="69"/>
                  </a:cubicBezTo>
                  <a:cubicBezTo>
                    <a:pt x="99" y="45"/>
                    <a:pt x="79" y="36"/>
                    <a:pt x="58" y="36"/>
                  </a:cubicBezTo>
                  <a:cubicBezTo>
                    <a:pt x="39" y="36"/>
                    <a:pt x="21" y="43"/>
                    <a:pt x="4" y="51"/>
                  </a:cubicBezTo>
                  <a:lnTo>
                    <a:pt x="0" y="11"/>
                  </a:lnTo>
                  <a:close/>
                  <a:moveTo>
                    <a:pt x="44" y="201"/>
                  </a:moveTo>
                  <a:cubicBezTo>
                    <a:pt x="94" y="201"/>
                    <a:pt x="94" y="201"/>
                    <a:pt x="94" y="201"/>
                  </a:cubicBezTo>
                  <a:cubicBezTo>
                    <a:pt x="94" y="251"/>
                    <a:pt x="94" y="251"/>
                    <a:pt x="94" y="251"/>
                  </a:cubicBezTo>
                  <a:cubicBezTo>
                    <a:pt x="44" y="251"/>
                    <a:pt x="44" y="251"/>
                    <a:pt x="44" y="251"/>
                  </a:cubicBezTo>
                  <a:lnTo>
                    <a:pt x="44" y="201"/>
                  </a:lnTo>
                  <a:close/>
                </a:path>
              </a:pathLst>
            </a:custGeom>
            <a:solidFill>
              <a:srgbClr val="7A22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77645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r-Latn-RS" dirty="0" smtClean="0"/>
              <a:t>3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Fondovi </a:t>
            </a:r>
            <a:r>
              <a:rPr lang="it-IT" dirty="0"/>
              <a:t>i programi Evropske unije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6936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Utisak građana o najvećim donatorima Srbije - Trend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18</a:t>
            </a:fld>
            <a:endParaRPr lang="en-AU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91386506"/>
              </p:ext>
            </p:extLst>
          </p:nvPr>
        </p:nvGraphicFramePr>
        <p:xfrm>
          <a:off x="285750" y="2009775"/>
          <a:ext cx="8569325" cy="3417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287338" y="1041364"/>
            <a:ext cx="8569324" cy="758861"/>
          </a:xfrm>
        </p:spPr>
        <p:txBody>
          <a:bodyPr/>
          <a:lstStyle/>
          <a:p>
            <a:r>
              <a:rPr lang="sr-Latn-RS" dirty="0" smtClean="0"/>
              <a:t>Rusiju građani tradicionalno smatraju najvećim donatorom Srbije, uprkos činjenici je da je Rusija Srbiji davala isključivo razvojne kredite. Ipak, utisci se menjaju, i broj građana koji veruje da je Rusija najveći donator se značajno smanjuje.  </a:t>
            </a:r>
            <a:endParaRPr lang="sr-Latn-R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359507"/>
              </p:ext>
            </p:extLst>
          </p:nvPr>
        </p:nvGraphicFramePr>
        <p:xfrm>
          <a:off x="5667374" y="5400674"/>
          <a:ext cx="3171828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638"/>
                <a:gridCol w="528638"/>
                <a:gridCol w="528638"/>
                <a:gridCol w="528638"/>
                <a:gridCol w="528638"/>
                <a:gridCol w="528638"/>
              </a:tblGrid>
              <a:tr h="169545">
                <a:tc>
                  <a:txBody>
                    <a:bodyPr/>
                    <a:lstStyle/>
                    <a:p>
                      <a:r>
                        <a:rPr lang="sr-Latn-RS" sz="700" b="1" dirty="0" smtClean="0">
                          <a:solidFill>
                            <a:schemeClr val="tx1"/>
                          </a:solidFill>
                        </a:rPr>
                        <a:t>Talas</a:t>
                      </a:r>
                      <a:endParaRPr lang="en-US" sz="7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 smtClean="0">
                          <a:solidFill>
                            <a:schemeClr val="tx1"/>
                          </a:solidFill>
                        </a:rPr>
                        <a:t>Nov.11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 smtClean="0">
                          <a:solidFill>
                            <a:schemeClr val="tx1"/>
                          </a:solidFill>
                        </a:rPr>
                        <a:t>Apr.12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sr-Latn-RS" sz="700" b="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r>
                        <a:rPr lang="en-US" sz="700" b="0" dirty="0" smtClean="0">
                          <a:solidFill>
                            <a:schemeClr val="tx1"/>
                          </a:solidFill>
                        </a:rPr>
                        <a:t>t.12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 smtClean="0">
                          <a:solidFill>
                            <a:schemeClr val="tx1"/>
                          </a:solidFill>
                        </a:rPr>
                        <a:t>Apr. 13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 smtClean="0">
                          <a:solidFill>
                            <a:schemeClr val="tx1"/>
                          </a:solidFill>
                        </a:rPr>
                        <a:t>Feb.14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9545">
                <a:tc>
                  <a:txBody>
                    <a:bodyPr/>
                    <a:lstStyle/>
                    <a:p>
                      <a:r>
                        <a:rPr lang="sr-Latn-RS" sz="700" b="1" dirty="0" smtClean="0">
                          <a:solidFill>
                            <a:schemeClr val="tx1"/>
                          </a:solidFill>
                        </a:rPr>
                        <a:t>Baza</a:t>
                      </a:r>
                      <a:endParaRPr lang="en-US" sz="7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 smtClean="0">
                          <a:solidFill>
                            <a:schemeClr val="tx1"/>
                          </a:solidFill>
                        </a:rPr>
                        <a:t>1211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 smtClean="0">
                          <a:solidFill>
                            <a:schemeClr val="tx1"/>
                          </a:solidFill>
                        </a:rPr>
                        <a:t>1214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 smtClean="0">
                          <a:solidFill>
                            <a:schemeClr val="tx1"/>
                          </a:solidFill>
                        </a:rPr>
                        <a:t>1208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 smtClean="0">
                          <a:solidFill>
                            <a:schemeClr val="tx1"/>
                          </a:solidFill>
                        </a:rPr>
                        <a:t>1234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 smtClean="0">
                          <a:solidFill>
                            <a:schemeClr val="tx1"/>
                          </a:solidFill>
                        </a:rPr>
                        <a:t>1239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790" y="2462472"/>
            <a:ext cx="404814" cy="269876"/>
          </a:xfrm>
          <a:prstGeom prst="roundRect">
            <a:avLst>
              <a:gd name="adj" fmla="val 16667"/>
            </a:avLst>
          </a:prstGeom>
          <a:ln w="28575">
            <a:solidFill>
              <a:schemeClr val="accent2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166" y="2480576"/>
            <a:ext cx="407025" cy="271350"/>
          </a:xfrm>
          <a:prstGeom prst="roundRect">
            <a:avLst>
              <a:gd name="adj" fmla="val 16667"/>
            </a:avLst>
          </a:prstGeom>
          <a:ln w="28575">
            <a:solidFill>
              <a:srgbClr val="1E8406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66" y="2466218"/>
            <a:ext cx="407025" cy="271350"/>
          </a:xfrm>
          <a:prstGeom prst="roundRect">
            <a:avLst>
              <a:gd name="adj" fmla="val 16667"/>
            </a:avLst>
          </a:prstGeom>
          <a:ln w="28575">
            <a:solidFill>
              <a:srgbClr val="C00000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66" y="2466218"/>
            <a:ext cx="403974" cy="269316"/>
          </a:xfrm>
          <a:prstGeom prst="roundRect">
            <a:avLst>
              <a:gd name="adj" fmla="val 16667"/>
            </a:avLst>
          </a:prstGeom>
          <a:ln w="28575">
            <a:solidFill>
              <a:srgbClr val="4655A5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363" y="2480576"/>
            <a:ext cx="420291" cy="252175"/>
          </a:xfrm>
          <a:prstGeom prst="roundRect">
            <a:avLst>
              <a:gd name="adj" fmla="val 16667"/>
            </a:avLst>
          </a:prstGeom>
          <a:ln w="28575">
            <a:solidFill>
              <a:srgbClr val="92D050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Down Arrow 16"/>
          <p:cNvSpPr/>
          <p:nvPr/>
        </p:nvSpPr>
        <p:spPr>
          <a:xfrm>
            <a:off x="8235248" y="3752855"/>
            <a:ext cx="143580" cy="200028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8209848" y="4327522"/>
            <a:ext cx="143580" cy="200028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6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Realni donatori Srbije </a:t>
            </a:r>
            <a:r>
              <a:rPr lang="sr-Latn-RS" dirty="0"/>
              <a:t>od </a:t>
            </a:r>
            <a:r>
              <a:rPr lang="sr-Latn-RS" dirty="0" smtClean="0"/>
              <a:t>2000-2013</a:t>
            </a:r>
            <a:r>
              <a:rPr lang="sr-Latn-RS" dirty="0"/>
              <a:t>. godine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19</a:t>
            </a:fld>
            <a:endParaRPr lang="en-AU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281519813"/>
              </p:ext>
            </p:extLst>
          </p:nvPr>
        </p:nvGraphicFramePr>
        <p:xfrm>
          <a:off x="295275" y="2676525"/>
          <a:ext cx="8543925" cy="278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noFill/>
        </p:spPr>
        <p:txBody>
          <a:bodyPr/>
          <a:lstStyle/>
          <a:p>
            <a:r>
              <a:rPr lang="sr-Latn-RS" dirty="0" smtClean="0"/>
              <a:t>Bespovratna pomoć Srbiji u </a:t>
            </a:r>
            <a:r>
              <a:rPr lang="sr-Latn-RS" dirty="0"/>
              <a:t>periodu od 2000-2013. godine</a:t>
            </a:r>
            <a:r>
              <a:rPr lang="sr-Latn-RS" dirty="0" smtClean="0"/>
              <a:t>, </a:t>
            </a:r>
          </a:p>
          <a:p>
            <a:r>
              <a:rPr lang="sr-Latn-RS" dirty="0" smtClean="0"/>
              <a:t>realni iznosi u €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r-Latn-RS" dirty="0" smtClean="0"/>
              <a:t>IZVOR: Delegacija Evropske unije u Srbiji</a:t>
            </a:r>
            <a:r>
              <a:rPr lang="en-GB" dirty="0" smtClean="0"/>
              <a:t> </a:t>
            </a:r>
            <a:r>
              <a:rPr lang="sr-Latn-RS" dirty="0" smtClean="0"/>
              <a:t>i Kancelarija za evropske integracije Vlade Republike Srbije</a:t>
            </a:r>
            <a:endParaRPr lang="sr-Latn-R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432" y="2131301"/>
            <a:ext cx="531818" cy="354546"/>
          </a:xfrm>
          <a:prstGeom prst="roundRect">
            <a:avLst>
              <a:gd name="adj" fmla="val 16667"/>
            </a:avLst>
          </a:prstGeom>
          <a:ln w="28575">
            <a:noFill/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79" y="2149949"/>
            <a:ext cx="514463" cy="342975"/>
          </a:xfrm>
          <a:prstGeom prst="roundRect">
            <a:avLst>
              <a:gd name="adj" fmla="val 16667"/>
            </a:avLst>
          </a:prstGeom>
          <a:ln w="28575">
            <a:noFill/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333" y="2154271"/>
            <a:ext cx="561974" cy="342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http://upload.wikimedia.org/wikipedia/commons/thumb/d/d9/Flag_of_Norway.svg/125px-Flag_of_Norway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655" y="2120189"/>
            <a:ext cx="517932" cy="3770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50" y="2096490"/>
            <a:ext cx="585553" cy="390369"/>
          </a:xfrm>
          <a:prstGeom prst="roundRect">
            <a:avLst>
              <a:gd name="adj" fmla="val 16667"/>
            </a:avLst>
          </a:prstGeom>
          <a:ln w="28575">
            <a:noFill/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645" y="2124274"/>
            <a:ext cx="544080" cy="3615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499" y="2174795"/>
            <a:ext cx="537416" cy="322450"/>
          </a:xfrm>
          <a:prstGeom prst="roundRect">
            <a:avLst>
              <a:gd name="adj" fmla="val 16667"/>
            </a:avLst>
          </a:prstGeom>
          <a:ln w="28575">
            <a:noFill/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" name="Picture 19" descr="Flag of Sweden.sv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667" y="2131493"/>
            <a:ext cx="566658" cy="3541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541" y="2149939"/>
            <a:ext cx="520959" cy="3473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9" y="2139906"/>
            <a:ext cx="538161" cy="357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http://upload.wikimedia.org/wikipedia/commons/thumb/2/20/Flag_of_the_Netherlands.svg/125px-Flag_of_the_Netherlands.svg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87" y="2120932"/>
            <a:ext cx="566736" cy="3763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66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sr-Latn-RS" dirty="0" smtClean="0"/>
              <a:t>O istraživanju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2</a:t>
            </a:fld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r-Latn-RS" dirty="0" smtClean="0"/>
              <a:t>Delegacija Evropske unije od 2010. godine dva puta godišnje prati stavove građana Srbije prema EU i evrointegracijama. Predstavljamo ključne rezultate  prvog ovogodišnjeg ispitivanja javnog mnjenja: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177026" y="4143337"/>
            <a:ext cx="5657760" cy="1640976"/>
          </a:xfrm>
          <a:prstGeom prst="rect">
            <a:avLst/>
          </a:prstGeom>
          <a:solidFill>
            <a:schemeClr val="bg1"/>
          </a:solidFill>
          <a:ln w="3175">
            <a:solidFill>
              <a:srgbClr val="7979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888" tIns="191070" rIns="80888" bIns="40440" rtlCol="0" anchor="t"/>
          <a:lstStyle/>
          <a:p>
            <a:pPr marL="171450" indent="-171450" defTabSz="80866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sr-Latn-RS" sz="1100" b="0" dirty="0">
                <a:solidFill>
                  <a:srgbClr val="333333"/>
                </a:solidFill>
              </a:rPr>
              <a:t>S</a:t>
            </a:r>
            <a:r>
              <a:rPr lang="sr-Latn-RS" sz="1100" b="0" dirty="0" smtClean="0">
                <a:solidFill>
                  <a:srgbClr val="333333"/>
                </a:solidFill>
              </a:rPr>
              <a:t>tavovi prema Evropskoj uniji i evrointegracijama </a:t>
            </a:r>
          </a:p>
          <a:p>
            <a:pPr marL="171450" indent="-171450" defTabSz="80866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sr-Latn-RS" sz="1100" b="0" dirty="0">
                <a:solidFill>
                  <a:srgbClr val="333333"/>
                </a:solidFill>
              </a:rPr>
              <a:t>Očekivanja </a:t>
            </a:r>
            <a:r>
              <a:rPr lang="sr-Latn-RS" sz="1100" b="0" dirty="0" smtClean="0">
                <a:solidFill>
                  <a:srgbClr val="333333"/>
                </a:solidFill>
              </a:rPr>
              <a:t>od članstva </a:t>
            </a:r>
            <a:r>
              <a:rPr lang="sr-Latn-RS" sz="1100" b="0" dirty="0">
                <a:solidFill>
                  <a:srgbClr val="333333"/>
                </a:solidFill>
              </a:rPr>
              <a:t>Evropskoj uniji </a:t>
            </a:r>
          </a:p>
          <a:p>
            <a:pPr marL="171450" indent="-171450" defTabSz="80866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sr-Latn-RS" sz="1100" b="0" dirty="0" smtClean="0">
                <a:solidFill>
                  <a:srgbClr val="333333"/>
                </a:solidFill>
              </a:rPr>
              <a:t>Znanje i izvori informacija građana Srbije o Evropskoj uniji</a:t>
            </a:r>
          </a:p>
          <a:p>
            <a:pPr marL="171450" indent="-171450" defTabSz="80866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sr-Latn-RS" sz="1100" b="0" dirty="0" smtClean="0">
                <a:solidFill>
                  <a:srgbClr val="333333"/>
                </a:solidFill>
              </a:rPr>
              <a:t>Upoznatost sa EU fondovima i programima</a:t>
            </a:r>
            <a:endParaRPr lang="sr-Latn-RS" sz="1100" b="0" dirty="0">
              <a:solidFill>
                <a:srgbClr val="333333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V="1">
            <a:off x="3177026" y="4153498"/>
            <a:ext cx="5658904" cy="779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72" tIns="40636" rIns="81272" bIns="40636" rtlCol="0" anchor="t"/>
          <a:lstStyle/>
          <a:p>
            <a:pPr algn="l"/>
            <a:endParaRPr lang="en-US" sz="1400" b="0" dirty="0"/>
          </a:p>
        </p:txBody>
      </p:sp>
      <p:sp>
        <p:nvSpPr>
          <p:cNvPr id="23" name="Rectangle 22"/>
          <p:cNvSpPr/>
          <p:nvPr/>
        </p:nvSpPr>
        <p:spPr>
          <a:xfrm>
            <a:off x="293446" y="4103680"/>
            <a:ext cx="2225788" cy="16869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72" tIns="40636" rIns="81272" bIns="40636" rtlCol="0" anchor="ctr"/>
          <a:lstStyle/>
          <a:p>
            <a:pPr defTabSz="81271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100" kern="0" dirty="0" smtClean="0">
                <a:solidFill>
                  <a:srgbClr val="FFFFFF"/>
                </a:solidFill>
                <a:latin typeface="+mj-lt"/>
                <a:ea typeface="PMingLiU"/>
                <a:cs typeface="Arial" pitchFamily="34" charset="0"/>
              </a:rPr>
              <a:t>Ključne teme</a:t>
            </a:r>
            <a:endParaRPr lang="sr-Latn-RS" sz="1100" kern="0" dirty="0">
              <a:solidFill>
                <a:srgbClr val="FFFFFF"/>
              </a:solidFill>
              <a:latin typeface="+mj-lt"/>
              <a:ea typeface="PMingLiU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176991" y="2052547"/>
            <a:ext cx="5658939" cy="1757454"/>
          </a:xfrm>
          <a:prstGeom prst="rect">
            <a:avLst/>
          </a:prstGeom>
          <a:solidFill>
            <a:schemeClr val="bg1"/>
          </a:solidFill>
          <a:ln w="3175">
            <a:solidFill>
              <a:srgbClr val="7979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888" tIns="191070" rIns="80888" bIns="40440" rtlCol="0" anchor="t"/>
          <a:lstStyle/>
          <a:p>
            <a:pPr marL="171450" indent="-171450" defTabSz="80866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sr-Latn-RS" sz="1100" b="0" dirty="0" smtClean="0">
                <a:solidFill>
                  <a:srgbClr val="333333"/>
                </a:solidFill>
              </a:rPr>
              <a:t>N</a:t>
            </a:r>
            <a:r>
              <a:rPr lang="vi-VN" sz="1100" b="0" dirty="0">
                <a:solidFill>
                  <a:srgbClr val="333333"/>
                </a:solidFill>
              </a:rPr>
              <a:t>acionalno reprezentativni </a:t>
            </a:r>
            <a:r>
              <a:rPr lang="vi-VN" sz="1100" b="0" dirty="0" smtClean="0">
                <a:solidFill>
                  <a:srgbClr val="333333"/>
                </a:solidFill>
              </a:rPr>
              <a:t>uzorak</a:t>
            </a:r>
            <a:r>
              <a:rPr lang="en-US" sz="1100" b="0" dirty="0" smtClean="0">
                <a:solidFill>
                  <a:srgbClr val="333333"/>
                </a:solidFill>
              </a:rPr>
              <a:t> </a:t>
            </a:r>
            <a:r>
              <a:rPr lang="vi-VN" sz="1100" b="0" dirty="0" smtClean="0">
                <a:solidFill>
                  <a:srgbClr val="333333"/>
                </a:solidFill>
              </a:rPr>
              <a:t>punoletnih</a:t>
            </a:r>
            <a:r>
              <a:rPr lang="en-US" sz="1100" b="0" dirty="0" smtClean="0">
                <a:solidFill>
                  <a:srgbClr val="333333"/>
                </a:solidFill>
              </a:rPr>
              <a:t> </a:t>
            </a:r>
            <a:r>
              <a:rPr lang="vi-VN" sz="1100" b="0" dirty="0" smtClean="0">
                <a:solidFill>
                  <a:srgbClr val="333333"/>
                </a:solidFill>
              </a:rPr>
              <a:t>građana </a:t>
            </a:r>
            <a:r>
              <a:rPr lang="vi-VN" sz="1100" b="0" dirty="0">
                <a:solidFill>
                  <a:srgbClr val="333333"/>
                </a:solidFill>
              </a:rPr>
              <a:t>Srbije </a:t>
            </a:r>
            <a:endParaRPr lang="sr-Latn-RS" sz="1100" b="0" dirty="0" smtClean="0">
              <a:solidFill>
                <a:srgbClr val="333333"/>
              </a:solidFill>
            </a:endParaRPr>
          </a:p>
          <a:p>
            <a:pPr marL="171450" indent="-171450" defTabSz="80866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vi-VN" sz="1100" dirty="0" smtClean="0">
                <a:solidFill>
                  <a:srgbClr val="333333"/>
                </a:solidFill>
              </a:rPr>
              <a:t>1239</a:t>
            </a:r>
            <a:r>
              <a:rPr lang="en-US" sz="1100" dirty="0" smtClean="0">
                <a:solidFill>
                  <a:srgbClr val="333333"/>
                </a:solidFill>
              </a:rPr>
              <a:t> </a:t>
            </a:r>
            <a:r>
              <a:rPr lang="sr-Latn-RS" sz="1100" dirty="0" smtClean="0">
                <a:solidFill>
                  <a:srgbClr val="333333"/>
                </a:solidFill>
              </a:rPr>
              <a:t>ispitanika</a:t>
            </a:r>
          </a:p>
          <a:p>
            <a:pPr marL="171450" indent="-171450" defTabSz="80866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vi-VN" sz="1100" b="0" dirty="0" smtClean="0">
                <a:solidFill>
                  <a:srgbClr val="333333"/>
                </a:solidFill>
              </a:rPr>
              <a:t>Teritorija</a:t>
            </a:r>
            <a:r>
              <a:rPr lang="vi-VN" sz="1100" b="0" dirty="0">
                <a:solidFill>
                  <a:srgbClr val="333333"/>
                </a:solidFill>
              </a:rPr>
              <a:t>: Republika </a:t>
            </a:r>
            <a:r>
              <a:rPr lang="vi-VN" sz="1100" b="0" dirty="0" smtClean="0">
                <a:solidFill>
                  <a:srgbClr val="333333"/>
                </a:solidFill>
              </a:rPr>
              <a:t>Srbija</a:t>
            </a:r>
            <a:r>
              <a:rPr lang="en-US" sz="1100" b="0" dirty="0" smtClean="0">
                <a:solidFill>
                  <a:srgbClr val="333333"/>
                </a:solidFill>
              </a:rPr>
              <a:t>, </a:t>
            </a:r>
            <a:r>
              <a:rPr lang="vi-VN" sz="1100" b="0" dirty="0" smtClean="0">
                <a:solidFill>
                  <a:srgbClr val="333333"/>
                </a:solidFill>
              </a:rPr>
              <a:t>urbana </a:t>
            </a:r>
            <a:r>
              <a:rPr lang="vi-VN" sz="1100" b="0" dirty="0">
                <a:solidFill>
                  <a:srgbClr val="333333"/>
                </a:solidFill>
              </a:rPr>
              <a:t>i ruralna sredina</a:t>
            </a:r>
          </a:p>
          <a:p>
            <a:pPr marL="171450" indent="-171450" defTabSz="80866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vi-VN" sz="1100" b="0" dirty="0" smtClean="0">
                <a:solidFill>
                  <a:srgbClr val="333333"/>
                </a:solidFill>
              </a:rPr>
              <a:t>Period </a:t>
            </a:r>
            <a:r>
              <a:rPr lang="vi-VN" sz="1100" b="0" dirty="0">
                <a:solidFill>
                  <a:srgbClr val="333333"/>
                </a:solidFill>
              </a:rPr>
              <a:t>realizacije: </a:t>
            </a:r>
            <a:r>
              <a:rPr lang="vi-VN" sz="1100" dirty="0">
                <a:solidFill>
                  <a:srgbClr val="333333"/>
                </a:solidFill>
              </a:rPr>
              <a:t>06-12. februar 2014. godine </a:t>
            </a:r>
            <a:r>
              <a:rPr lang="en-US" sz="1100" b="0" dirty="0" smtClean="0">
                <a:solidFill>
                  <a:srgbClr val="333333"/>
                </a:solidFill>
              </a:rPr>
              <a:t/>
            </a:r>
            <a:br>
              <a:rPr lang="en-US" sz="1100" b="0" dirty="0" smtClean="0">
                <a:solidFill>
                  <a:srgbClr val="333333"/>
                </a:solidFill>
              </a:rPr>
            </a:br>
            <a:r>
              <a:rPr lang="vi-VN" sz="1100" b="0" dirty="0" smtClean="0">
                <a:solidFill>
                  <a:srgbClr val="333333"/>
                </a:solidFill>
              </a:rPr>
              <a:t>(</a:t>
            </a:r>
            <a:r>
              <a:rPr lang="vi-VN" sz="1100" b="0" dirty="0">
                <a:solidFill>
                  <a:srgbClr val="333333"/>
                </a:solidFill>
              </a:rPr>
              <a:t>dve nedelje nakon zvaničnog početka pregovora o pridruživanju) </a:t>
            </a:r>
          </a:p>
          <a:p>
            <a:pPr marL="171450" indent="-171450" defTabSz="80866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vi-VN" sz="1100" b="0" dirty="0" smtClean="0">
                <a:solidFill>
                  <a:srgbClr val="333333"/>
                </a:solidFill>
              </a:rPr>
              <a:t>Anketiranje </a:t>
            </a:r>
            <a:r>
              <a:rPr lang="vi-VN" sz="1100" b="0" dirty="0">
                <a:solidFill>
                  <a:srgbClr val="333333"/>
                </a:solidFill>
              </a:rPr>
              <a:t>licem u lice u domu ispitanika, </a:t>
            </a:r>
            <a:r>
              <a:rPr lang="sr-Latn-RS" sz="1100" b="0" dirty="0" smtClean="0">
                <a:solidFill>
                  <a:srgbClr val="333333"/>
                </a:solidFill>
              </a:rPr>
              <a:t>prikupljanje podataka </a:t>
            </a:r>
            <a:r>
              <a:rPr lang="vi-VN" sz="1100" b="0" dirty="0" smtClean="0">
                <a:solidFill>
                  <a:srgbClr val="333333"/>
                </a:solidFill>
              </a:rPr>
              <a:t>uz </a:t>
            </a:r>
            <a:r>
              <a:rPr lang="vi-VN" sz="1100" b="0" dirty="0">
                <a:solidFill>
                  <a:srgbClr val="333333"/>
                </a:solidFill>
              </a:rPr>
              <a:t>pomoć papira i olovke.</a:t>
            </a:r>
          </a:p>
        </p:txBody>
      </p:sp>
      <p:sp>
        <p:nvSpPr>
          <p:cNvPr id="30" name="Rectangle 29"/>
          <p:cNvSpPr/>
          <p:nvPr/>
        </p:nvSpPr>
        <p:spPr>
          <a:xfrm flipV="1">
            <a:off x="3176991" y="2052547"/>
            <a:ext cx="5657762" cy="82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72" tIns="40636" rIns="81272" bIns="40636" rtlCol="0" anchor="t"/>
          <a:lstStyle/>
          <a:p>
            <a:pPr algn="l"/>
            <a:endParaRPr lang="en-US" sz="1400" b="0" dirty="0"/>
          </a:p>
        </p:txBody>
      </p:sp>
      <p:sp>
        <p:nvSpPr>
          <p:cNvPr id="31" name="Rectangle 30"/>
          <p:cNvSpPr/>
          <p:nvPr/>
        </p:nvSpPr>
        <p:spPr>
          <a:xfrm>
            <a:off x="293446" y="2047875"/>
            <a:ext cx="2225788" cy="17630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72" tIns="40636" rIns="81272" bIns="40636" rtlCol="0" anchor="ctr"/>
          <a:lstStyle/>
          <a:p>
            <a:pPr defTabSz="81271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100" kern="0" dirty="0" smtClean="0">
                <a:solidFill>
                  <a:srgbClr val="FFFFFF"/>
                </a:solidFill>
                <a:latin typeface="+mj-lt"/>
                <a:ea typeface="PMingLiU"/>
                <a:cs typeface="Arial" pitchFamily="34" charset="0"/>
              </a:rPr>
              <a:t>Metodologija</a:t>
            </a:r>
            <a:r>
              <a:rPr lang="en-GB" sz="1100" kern="0" dirty="0" smtClean="0">
                <a:solidFill>
                  <a:srgbClr val="FFFFFF"/>
                </a:solidFill>
                <a:latin typeface="+mj-lt"/>
                <a:ea typeface="PMingLiU"/>
                <a:cs typeface="Arial" pitchFamily="34" charset="0"/>
              </a:rPr>
              <a:t>	</a:t>
            </a:r>
            <a:endParaRPr lang="en-GB" sz="1100" kern="0" dirty="0">
              <a:solidFill>
                <a:srgbClr val="FFFFFF"/>
              </a:solidFill>
              <a:latin typeface="+mj-lt"/>
              <a:ea typeface="PMingLiU"/>
              <a:cs typeface="Arial" pitchFamily="34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606889" y="4894801"/>
            <a:ext cx="484412" cy="0"/>
          </a:xfrm>
          <a:prstGeom prst="straightConnector1">
            <a:avLst/>
          </a:prstGeom>
          <a:ln w="38100">
            <a:solidFill>
              <a:srgbClr val="333333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606889" y="2873232"/>
            <a:ext cx="484412" cy="0"/>
          </a:xfrm>
          <a:prstGeom prst="straightConnector1">
            <a:avLst/>
          </a:prstGeom>
          <a:ln w="38100">
            <a:solidFill>
              <a:srgbClr val="333333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2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Prioriteti za pomoć Evropske unije</a:t>
            </a:r>
            <a:endParaRPr lang="sr-Latn-R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20</a:t>
            </a:fld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285750" y="1031839"/>
            <a:ext cx="8569324" cy="758861"/>
          </a:xfrm>
        </p:spPr>
        <p:txBody>
          <a:bodyPr/>
          <a:lstStyle/>
          <a:p>
            <a:r>
              <a:rPr lang="sr-Latn-RS" dirty="0" smtClean="0"/>
              <a:t>Prema odgovorima građana Srbije, poljoprivreda je na vrhu liste prioriteta za pomoć od strane EU. Slede zdravstvo, razvoj siromašnih regiona, ekonomske reforme i razvoj srednjih i malih preduzeća.</a:t>
            </a:r>
            <a:endParaRPr lang="en-US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3405727"/>
              </p:ext>
            </p:extLst>
          </p:nvPr>
        </p:nvGraphicFramePr>
        <p:xfrm>
          <a:off x="1562100" y="2028824"/>
          <a:ext cx="6000750" cy="3657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098" name="Picture 2" descr="D:\TNS_Brand\Icons\02 Basic_traditional\2.8 Rural_colour\2.8 Rural_V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" y="2305050"/>
            <a:ext cx="542920" cy="54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914400" y="2847970"/>
            <a:ext cx="3657600" cy="0"/>
          </a:xfrm>
          <a:prstGeom prst="line">
            <a:avLst/>
          </a:prstGeom>
          <a:ln w="12700">
            <a:solidFill>
              <a:srgbClr val="7A228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864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21</a:t>
            </a:fld>
            <a:endParaRPr lang="en-AU" dirty="0"/>
          </a:p>
        </p:txBody>
      </p:sp>
      <p:sp>
        <p:nvSpPr>
          <p:cNvPr id="15" name="Rectangle 14"/>
          <p:cNvSpPr/>
          <p:nvPr>
            <p:custDataLst>
              <p:tags r:id="rId3"/>
            </p:custDataLst>
          </p:nvPr>
        </p:nvSpPr>
        <p:spPr>
          <a:xfrm>
            <a:off x="196022" y="5625548"/>
            <a:ext cx="8803198" cy="245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62000" eaLnBrk="0" hangingPunct="0">
              <a:lnSpc>
                <a:spcPct val="110000"/>
              </a:lnSpc>
              <a:buClr>
                <a:srgbClr val="F7911E"/>
              </a:buClr>
              <a:defRPr/>
            </a:pPr>
            <a:r>
              <a:rPr lang="sr-Latn-RS" sz="1000" b="0" dirty="0" smtClean="0">
                <a:solidFill>
                  <a:srgbClr val="333333"/>
                </a:solidFill>
                <a:latin typeface="+mj-lt"/>
                <a:cs typeface="Verdana" pitchFamily="34" charset="0"/>
              </a:rPr>
              <a:t>TNS Medium Gallup | Savski trg 9, Belgrade, Serbia | + 381 11 3613 220 | www.tnsmediumgallup.co.rs </a:t>
            </a:r>
            <a:endParaRPr lang="sr-Latn-RS" sz="1000" b="0" dirty="0">
              <a:solidFill>
                <a:srgbClr val="333333"/>
              </a:solidFill>
              <a:latin typeface="+mj-lt"/>
              <a:cs typeface="Verdana" pitchFamily="34" charset="0"/>
            </a:endParaRPr>
          </a:p>
        </p:txBody>
      </p:sp>
      <p:sp>
        <p:nvSpPr>
          <p:cNvPr id="11" name="Content Placeholder 2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72225" y="4533900"/>
            <a:ext cx="2663825" cy="1416050"/>
          </a:xfrm>
          <a:prstGeom prst="rect">
            <a:avLst/>
          </a:prstGeom>
        </p:spPr>
        <p:txBody>
          <a:bodyPr vert="horz" lIns="0" tIns="212400" rIns="0" bIns="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600" b="0" kern="120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252413" indent="-252413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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508000" indent="-255588" algn="l" defTabSz="914400" rtl="0" eaLnBrk="1" latinLnBrk="0" hangingPunct="1">
              <a:spcBef>
                <a:spcPct val="20000"/>
              </a:spcBef>
              <a:buFont typeface="Wingdings" pitchFamily="2" charset="2"/>
              <a:buChar char="n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760413" indent="-252413" algn="l" defTabSz="914400" rtl="0" eaLnBrk="1" latinLnBrk="0" hangingPunct="1">
              <a:spcBef>
                <a:spcPct val="20000"/>
              </a:spcBef>
              <a:buFont typeface="Wingdings" pitchFamily="2" charset="2"/>
              <a:buChar char="n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62000" fontAlgn="base">
              <a:spcBef>
                <a:spcPct val="0"/>
              </a:spcBef>
              <a:spcAft>
                <a:spcPct val="0"/>
              </a:spcAft>
              <a:buClr>
                <a:srgbClr val="F7911E"/>
              </a:buClr>
            </a:pPr>
            <a:r>
              <a:rPr lang="sr-Latn-RS" sz="1200" b="1" noProof="1" smtClean="0">
                <a:cs typeface="Verdana" pitchFamily="34" charset="0"/>
              </a:rPr>
              <a:t>Srbobran Branković</a:t>
            </a:r>
            <a:endParaRPr lang="en-US" sz="1200" b="1" noProof="1" smtClean="0">
              <a:cs typeface="Verdana" pitchFamily="34" charset="0"/>
            </a:endParaRPr>
          </a:p>
          <a:p>
            <a:pPr defTabSz="762000" fontAlgn="base">
              <a:spcBef>
                <a:spcPct val="0"/>
              </a:spcBef>
              <a:spcAft>
                <a:spcPct val="0"/>
              </a:spcAft>
              <a:buClr>
                <a:srgbClr val="F7911E"/>
              </a:buClr>
            </a:pPr>
            <a:r>
              <a:rPr lang="en-US" sz="1200" noProof="1" smtClean="0">
                <a:cs typeface="Verdana" pitchFamily="34" charset="0"/>
              </a:rPr>
              <a:t>Suvlasnik i predsednik</a:t>
            </a:r>
          </a:p>
          <a:p>
            <a:pPr defTabSz="762000" fontAlgn="base">
              <a:spcBef>
                <a:spcPct val="0"/>
              </a:spcBef>
              <a:spcAft>
                <a:spcPct val="0"/>
              </a:spcAft>
              <a:buClr>
                <a:srgbClr val="F7911E"/>
              </a:buClr>
            </a:pPr>
            <a:r>
              <a:rPr lang="sr-Latn-RS" sz="900" noProof="1" smtClean="0">
                <a:cs typeface="Verdana" pitchFamily="34" charset="0"/>
                <a:hlinkClick r:id="rId8"/>
              </a:rPr>
              <a:t>Srbobran.brankovic</a:t>
            </a:r>
            <a:r>
              <a:rPr lang="en-US" sz="900" noProof="1" smtClean="0">
                <a:cs typeface="Verdana" pitchFamily="34" charset="0"/>
                <a:hlinkClick r:id="rId8"/>
              </a:rPr>
              <a:t>@t</a:t>
            </a:r>
            <a:r>
              <a:rPr lang="sr-Latn-RS" sz="900" noProof="1" smtClean="0">
                <a:cs typeface="Verdana" pitchFamily="34" charset="0"/>
                <a:hlinkClick r:id="rId8"/>
              </a:rPr>
              <a:t>nsmediumgallup.co.rs</a:t>
            </a:r>
            <a:endParaRPr lang="sr-Latn-RS" sz="900" noProof="1" smtClean="0">
              <a:cs typeface="Verdana" pitchFamily="34" charset="0"/>
            </a:endParaRPr>
          </a:p>
        </p:txBody>
      </p:sp>
      <p:sp>
        <p:nvSpPr>
          <p:cNvPr id="12" name="Content Placeholder 28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6177775" y="4533900"/>
            <a:ext cx="2663825" cy="1416050"/>
          </a:xfrm>
          <a:prstGeom prst="rect">
            <a:avLst/>
          </a:prstGeom>
        </p:spPr>
        <p:txBody>
          <a:bodyPr vert="horz" lIns="0" tIns="212400" rIns="0" bIns="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600" b="0" kern="120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252413" indent="-252413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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508000" indent="-255588" algn="l" defTabSz="914400" rtl="0" eaLnBrk="1" latinLnBrk="0" hangingPunct="1">
              <a:spcBef>
                <a:spcPct val="20000"/>
              </a:spcBef>
              <a:buFont typeface="Wingdings" pitchFamily="2" charset="2"/>
              <a:buChar char="n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760413" indent="-252413" algn="l" defTabSz="914400" rtl="0" eaLnBrk="1" latinLnBrk="0" hangingPunct="1">
              <a:spcBef>
                <a:spcPct val="20000"/>
              </a:spcBef>
              <a:buFont typeface="Wingdings" pitchFamily="2" charset="2"/>
              <a:buChar char="n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62000" fontAlgn="base">
              <a:spcBef>
                <a:spcPct val="0"/>
              </a:spcBef>
              <a:spcAft>
                <a:spcPct val="0"/>
              </a:spcAft>
              <a:buClr>
                <a:srgbClr val="F7911E"/>
              </a:buClr>
            </a:pPr>
            <a:r>
              <a:rPr lang="sr-Latn-RS" sz="1200" b="1" noProof="1" smtClean="0">
                <a:cs typeface="Verdana" pitchFamily="34" charset="0"/>
              </a:rPr>
              <a:t>Bojana Jevtić</a:t>
            </a:r>
          </a:p>
          <a:p>
            <a:pPr defTabSz="762000" fontAlgn="base">
              <a:spcBef>
                <a:spcPct val="0"/>
              </a:spcBef>
              <a:spcAft>
                <a:spcPct val="0"/>
              </a:spcAft>
              <a:buClr>
                <a:srgbClr val="F7911E"/>
              </a:buClr>
            </a:pPr>
            <a:r>
              <a:rPr lang="sr-Latn-RS" sz="1200" noProof="1" smtClean="0">
                <a:cs typeface="Verdana" pitchFamily="34" charset="0"/>
              </a:rPr>
              <a:t>Glavni istraživač</a:t>
            </a:r>
            <a:endParaRPr lang="en-US" sz="1200" noProof="1" smtClean="0">
              <a:cs typeface="Verdana" pitchFamily="34" charset="0"/>
            </a:endParaRPr>
          </a:p>
          <a:p>
            <a:pPr defTabSz="762000" fontAlgn="base">
              <a:spcBef>
                <a:spcPct val="0"/>
              </a:spcBef>
              <a:spcAft>
                <a:spcPct val="0"/>
              </a:spcAft>
              <a:buClr>
                <a:srgbClr val="F7911E"/>
              </a:buClr>
            </a:pPr>
            <a:r>
              <a:rPr lang="sr-Latn-RS" sz="900" noProof="1" smtClean="0">
                <a:cs typeface="Verdana" pitchFamily="34" charset="0"/>
                <a:hlinkClick r:id="rId9"/>
              </a:rPr>
              <a:t>Bojana.jevtic</a:t>
            </a:r>
            <a:r>
              <a:rPr lang="en-US" sz="900" noProof="1" smtClean="0">
                <a:cs typeface="Verdana" pitchFamily="34" charset="0"/>
                <a:hlinkClick r:id="rId9"/>
              </a:rPr>
              <a:t>@t</a:t>
            </a:r>
            <a:r>
              <a:rPr lang="sr-Latn-RS" sz="900" noProof="1" smtClean="0">
                <a:cs typeface="Verdana" pitchFamily="34" charset="0"/>
                <a:hlinkClick r:id="rId9"/>
              </a:rPr>
              <a:t>nsmediumgallup.co.rs</a:t>
            </a:r>
            <a:endParaRPr lang="sr-Latn-RS" sz="900" noProof="1" smtClean="0">
              <a:cs typeface="Verdana" pitchFamily="34" charset="0"/>
            </a:endParaRPr>
          </a:p>
        </p:txBody>
      </p:sp>
      <p:sp>
        <p:nvSpPr>
          <p:cNvPr id="13" name="Content Placeholder 29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3225000" y="4533900"/>
            <a:ext cx="2663825" cy="1416050"/>
          </a:xfrm>
          <a:prstGeom prst="rect">
            <a:avLst/>
          </a:prstGeom>
        </p:spPr>
        <p:txBody>
          <a:bodyPr vert="horz" lIns="0" tIns="212400" rIns="0" bIns="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600" b="0" kern="120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252413" indent="-252413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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508000" indent="-255588" algn="l" defTabSz="914400" rtl="0" eaLnBrk="1" latinLnBrk="0" hangingPunct="1">
              <a:spcBef>
                <a:spcPct val="20000"/>
              </a:spcBef>
              <a:buFont typeface="Wingdings" pitchFamily="2" charset="2"/>
              <a:buChar char="n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760413" indent="-252413" algn="l" defTabSz="914400" rtl="0" eaLnBrk="1" latinLnBrk="0" hangingPunct="1">
              <a:spcBef>
                <a:spcPct val="20000"/>
              </a:spcBef>
              <a:buFont typeface="Wingdings" pitchFamily="2" charset="2"/>
              <a:buChar char="n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62000" fontAlgn="base">
              <a:spcBef>
                <a:spcPct val="0"/>
              </a:spcBef>
              <a:spcAft>
                <a:spcPct val="0"/>
              </a:spcAft>
              <a:buClr>
                <a:srgbClr val="F7911E"/>
              </a:buClr>
            </a:pPr>
            <a:r>
              <a:rPr lang="sr-Latn-RS" sz="1200" b="1" noProof="1" smtClean="0">
                <a:cs typeface="Verdana" pitchFamily="34" charset="0"/>
              </a:rPr>
              <a:t>Slađana Brakus</a:t>
            </a:r>
            <a:endParaRPr lang="en-US" sz="1200" b="1" noProof="1" smtClean="0">
              <a:cs typeface="Verdana" pitchFamily="34" charset="0"/>
            </a:endParaRPr>
          </a:p>
          <a:p>
            <a:pPr defTabSz="762000" fontAlgn="base">
              <a:spcBef>
                <a:spcPct val="0"/>
              </a:spcBef>
              <a:spcAft>
                <a:spcPct val="0"/>
              </a:spcAft>
              <a:buClr>
                <a:srgbClr val="F7911E"/>
              </a:buClr>
            </a:pPr>
            <a:r>
              <a:rPr lang="en-US" sz="1200" noProof="1" smtClean="0">
                <a:cs typeface="Verdana" pitchFamily="34" charset="0"/>
              </a:rPr>
              <a:t>Izvr</a:t>
            </a:r>
            <a:r>
              <a:rPr lang="sr-Latn-RS" sz="1200" noProof="1" smtClean="0">
                <a:cs typeface="Verdana" pitchFamily="34" charset="0"/>
              </a:rPr>
              <a:t>šni direktor</a:t>
            </a:r>
            <a:endParaRPr lang="en-GB" sz="1200" noProof="1" smtClean="0">
              <a:cs typeface="Verdana" pitchFamily="34" charset="0"/>
            </a:endParaRPr>
          </a:p>
          <a:p>
            <a:pPr defTabSz="762000" fontAlgn="base">
              <a:spcBef>
                <a:spcPct val="0"/>
              </a:spcBef>
              <a:spcAft>
                <a:spcPct val="0"/>
              </a:spcAft>
              <a:buClr>
                <a:srgbClr val="F7911E"/>
              </a:buClr>
            </a:pPr>
            <a:r>
              <a:rPr lang="sr-Latn-RS" sz="900" noProof="1" smtClean="0">
                <a:cs typeface="Verdana" pitchFamily="34" charset="0"/>
                <a:hlinkClick r:id="rId10"/>
              </a:rPr>
              <a:t>Sladjana.brakus</a:t>
            </a:r>
            <a:r>
              <a:rPr lang="en-GB" sz="900" noProof="1" smtClean="0">
                <a:cs typeface="Verdana" pitchFamily="34" charset="0"/>
                <a:hlinkClick r:id="rId10"/>
              </a:rPr>
              <a:t>@tn</a:t>
            </a:r>
            <a:r>
              <a:rPr lang="sr-Latn-RS" sz="900" noProof="1" smtClean="0">
                <a:cs typeface="Verdana" pitchFamily="34" charset="0"/>
                <a:hlinkClick r:id="rId10"/>
              </a:rPr>
              <a:t>smediumgallup.</a:t>
            </a:r>
            <a:r>
              <a:rPr lang="en-GB" sz="900" noProof="1" smtClean="0">
                <a:cs typeface="Verdana" pitchFamily="34" charset="0"/>
                <a:hlinkClick r:id="rId10"/>
              </a:rPr>
              <a:t>co</a:t>
            </a:r>
            <a:r>
              <a:rPr lang="sr-Latn-RS" sz="900" noProof="1" smtClean="0">
                <a:cs typeface="Verdana" pitchFamily="34" charset="0"/>
                <a:hlinkClick r:id="rId10"/>
              </a:rPr>
              <a:t>.rs</a:t>
            </a:r>
            <a:endParaRPr lang="sr-Latn-RS" sz="900" noProof="1" smtClean="0">
              <a:cs typeface="Verdan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2509" y="1947553"/>
            <a:ext cx="3669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7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Hvala!</a:t>
            </a:r>
            <a:endParaRPr lang="en-US" sz="7200" b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9338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</a:t>
            </a:r>
            <a:r>
              <a:rPr lang="sr-Latn-RS" dirty="0" smtClean="0"/>
              <a:t>tavovi prema Evropskoj uniji i integracijama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9662163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Evropska unija</a:t>
            </a:r>
            <a:r>
              <a:rPr lang="en-US" dirty="0" smtClean="0"/>
              <a:t>: </a:t>
            </a:r>
            <a:r>
              <a:rPr lang="sr-Latn-RS" dirty="0"/>
              <a:t>p</a:t>
            </a:r>
            <a:r>
              <a:rPr lang="sr-Latn-RS" dirty="0" smtClean="0"/>
              <a:t>rve asocijacije</a:t>
            </a:r>
            <a:endParaRPr lang="en-US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4</a:t>
            </a:fld>
            <a:endParaRPr lang="en-AU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116154933"/>
              </p:ext>
            </p:extLst>
          </p:nvPr>
        </p:nvGraphicFramePr>
        <p:xfrm>
          <a:off x="285750" y="1876424"/>
          <a:ext cx="8569325" cy="4062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r-Latn-RS" dirty="0" smtClean="0"/>
              <a:t>Preovlađuju pozitivne misli: najčešće bolji život i bolja budućnost – nada </a:t>
            </a:r>
            <a:r>
              <a:rPr lang="en-US" dirty="0" smtClean="0"/>
              <a:t>u</a:t>
            </a:r>
            <a:r>
              <a:rPr lang="sr-Latn-RS" dirty="0" smtClean="0"/>
              <a:t> bolji standard.  Negativne asocijacije su ili uopštene, ili u vezi sa pritiscima i uslovljavanjem. </a:t>
            </a:r>
            <a:endParaRPr lang="sr-Latn-R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746623"/>
              </p:ext>
            </p:extLst>
          </p:nvPr>
        </p:nvGraphicFramePr>
        <p:xfrm>
          <a:off x="5336365" y="4413714"/>
          <a:ext cx="1877235" cy="1243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393"/>
                <a:gridCol w="1566842"/>
              </a:tblGrid>
              <a:tr h="211481">
                <a:tc gridSpan="2"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38370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Po</a:t>
                      </a:r>
                      <a:r>
                        <a:rPr lang="sr-Latn-RS" sz="800" dirty="0" smtClean="0"/>
                        <a:t>zitivne</a:t>
                      </a:r>
                      <a:r>
                        <a:rPr lang="sr-Latn-RS" sz="800" baseline="0" dirty="0" smtClean="0"/>
                        <a:t> asocijacije</a:t>
                      </a:r>
                      <a:endParaRPr lang="sr-Latn-RS" sz="800" dirty="0" smtClean="0"/>
                    </a:p>
                    <a:p>
                      <a:r>
                        <a:rPr lang="en-US" sz="800" dirty="0" smtClean="0"/>
                        <a:t>(</a:t>
                      </a:r>
                      <a:r>
                        <a:rPr lang="sr-Latn-RS" sz="800" dirty="0" smtClean="0"/>
                        <a:t>Ukupno</a:t>
                      </a:r>
                      <a:r>
                        <a:rPr lang="en-US" sz="800" dirty="0" smtClean="0"/>
                        <a:t>=43%)</a:t>
                      </a: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8370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800" noProof="0" dirty="0" smtClean="0"/>
                        <a:t>Negativne </a:t>
                      </a:r>
                      <a:r>
                        <a:rPr lang="en-US" sz="800" dirty="0" smtClean="0"/>
                        <a:t>(</a:t>
                      </a:r>
                      <a:r>
                        <a:rPr lang="sr-Latn-RS" sz="800" dirty="0" smtClean="0"/>
                        <a:t>Ukupno</a:t>
                      </a:r>
                      <a:r>
                        <a:rPr lang="en-US" sz="800" dirty="0" smtClean="0"/>
                        <a:t>=29%)</a:t>
                      </a: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8370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Neutral</a:t>
                      </a:r>
                      <a:r>
                        <a:rPr lang="sr-Latn-RS" sz="800" dirty="0" smtClean="0"/>
                        <a:t>ne</a:t>
                      </a:r>
                      <a:r>
                        <a:rPr lang="en-US" sz="800" dirty="0" smtClean="0"/>
                        <a:t> </a:t>
                      </a:r>
                      <a:r>
                        <a:rPr lang="sr-Latn-RS" sz="800" dirty="0" smtClean="0"/>
                        <a:t> asocijacije</a:t>
                      </a:r>
                      <a:endParaRPr lang="en-US" sz="800" dirty="0" smtClean="0"/>
                    </a:p>
                    <a:p>
                      <a:r>
                        <a:rPr lang="en-US" sz="800" dirty="0" smtClean="0"/>
                        <a:t>(</a:t>
                      </a:r>
                      <a:r>
                        <a:rPr lang="sr-Latn-RS" sz="800" dirty="0" smtClean="0"/>
                        <a:t>Ukupno</a:t>
                      </a:r>
                      <a:r>
                        <a:rPr lang="en-US" sz="800" dirty="0" smtClean="0"/>
                        <a:t>=19%)</a:t>
                      </a: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pic>
        <p:nvPicPr>
          <p:cNvPr id="1038" name="Picture 14" descr="D:\TNS_Brand\PPT Slides\TNS ICONS_PPT\thought cloud2.e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1" y="2401374"/>
            <a:ext cx="1092200" cy="84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D:\TNS_Brand\PPT Slides\TNS ICONS_PPT\People\UsGroupHeads.e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589" y="3429000"/>
            <a:ext cx="1266642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 26"/>
          <p:cNvSpPr>
            <a:spLocks/>
          </p:cNvSpPr>
          <p:nvPr/>
        </p:nvSpPr>
        <p:spPr bwMode="auto">
          <a:xfrm flipH="1">
            <a:off x="5241920" y="4649979"/>
            <a:ext cx="433388" cy="250031"/>
          </a:xfrm>
          <a:custGeom>
            <a:avLst/>
            <a:gdLst>
              <a:gd name="T0" fmla="*/ 242 w 489"/>
              <a:gd name="T1" fmla="*/ 3 h 432"/>
              <a:gd name="T2" fmla="*/ 489 w 489"/>
              <a:gd name="T3" fmla="*/ 192 h 432"/>
              <a:gd name="T4" fmla="*/ 455 w 489"/>
              <a:gd name="T5" fmla="*/ 295 h 432"/>
              <a:gd name="T6" fmla="*/ 455 w 489"/>
              <a:gd name="T7" fmla="*/ 295 h 432"/>
              <a:gd name="T8" fmla="*/ 458 w 489"/>
              <a:gd name="T9" fmla="*/ 432 h 432"/>
              <a:gd name="T10" fmla="*/ 335 w 489"/>
              <a:gd name="T11" fmla="*/ 378 h 432"/>
              <a:gd name="T12" fmla="*/ 249 w 489"/>
              <a:gd name="T13" fmla="*/ 392 h 432"/>
              <a:gd name="T14" fmla="*/ 2 w 489"/>
              <a:gd name="T15" fmla="*/ 202 h 432"/>
              <a:gd name="T16" fmla="*/ 242 w 489"/>
              <a:gd name="T17" fmla="*/ 3 h 43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89"/>
              <a:gd name="T28" fmla="*/ 0 h 432"/>
              <a:gd name="T29" fmla="*/ 489 w 489"/>
              <a:gd name="T30" fmla="*/ 432 h 43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89" h="432">
                <a:moveTo>
                  <a:pt x="242" y="3"/>
                </a:moveTo>
                <a:cubicBezTo>
                  <a:pt x="376" y="0"/>
                  <a:pt x="487" y="85"/>
                  <a:pt x="489" y="192"/>
                </a:cubicBezTo>
                <a:cubicBezTo>
                  <a:pt x="489" y="230"/>
                  <a:pt x="477" y="265"/>
                  <a:pt x="455" y="295"/>
                </a:cubicBezTo>
                <a:cubicBezTo>
                  <a:pt x="455" y="295"/>
                  <a:pt x="455" y="295"/>
                  <a:pt x="455" y="295"/>
                </a:cubicBezTo>
                <a:cubicBezTo>
                  <a:pt x="416" y="345"/>
                  <a:pt x="458" y="432"/>
                  <a:pt x="458" y="432"/>
                </a:cubicBezTo>
                <a:cubicBezTo>
                  <a:pt x="335" y="378"/>
                  <a:pt x="335" y="378"/>
                  <a:pt x="335" y="378"/>
                </a:cubicBezTo>
                <a:cubicBezTo>
                  <a:pt x="308" y="386"/>
                  <a:pt x="279" y="391"/>
                  <a:pt x="249" y="392"/>
                </a:cubicBezTo>
                <a:cubicBezTo>
                  <a:pt x="115" y="395"/>
                  <a:pt x="5" y="310"/>
                  <a:pt x="2" y="202"/>
                </a:cubicBezTo>
                <a:cubicBezTo>
                  <a:pt x="0" y="95"/>
                  <a:pt x="108" y="6"/>
                  <a:pt x="242" y="3"/>
                </a:cubicBezTo>
              </a:path>
            </a:pathLst>
          </a:custGeom>
          <a:solidFill>
            <a:srgbClr val="92D050"/>
          </a:solidFill>
          <a:ln>
            <a:noFill/>
          </a:ln>
          <a:extLst/>
        </p:spPr>
        <p:txBody>
          <a:bodyPr/>
          <a:lstStyle/>
          <a:p>
            <a:endParaRPr lang="en-GB" dirty="0"/>
          </a:p>
        </p:txBody>
      </p:sp>
      <p:sp>
        <p:nvSpPr>
          <p:cNvPr id="10" name="Freeform 26"/>
          <p:cNvSpPr>
            <a:spLocks/>
          </p:cNvSpPr>
          <p:nvPr/>
        </p:nvSpPr>
        <p:spPr bwMode="auto">
          <a:xfrm flipH="1">
            <a:off x="5241920" y="4969065"/>
            <a:ext cx="433388" cy="250031"/>
          </a:xfrm>
          <a:custGeom>
            <a:avLst/>
            <a:gdLst>
              <a:gd name="T0" fmla="*/ 242 w 489"/>
              <a:gd name="T1" fmla="*/ 3 h 432"/>
              <a:gd name="T2" fmla="*/ 489 w 489"/>
              <a:gd name="T3" fmla="*/ 192 h 432"/>
              <a:gd name="T4" fmla="*/ 455 w 489"/>
              <a:gd name="T5" fmla="*/ 295 h 432"/>
              <a:gd name="T6" fmla="*/ 455 w 489"/>
              <a:gd name="T7" fmla="*/ 295 h 432"/>
              <a:gd name="T8" fmla="*/ 458 w 489"/>
              <a:gd name="T9" fmla="*/ 432 h 432"/>
              <a:gd name="T10" fmla="*/ 335 w 489"/>
              <a:gd name="T11" fmla="*/ 378 h 432"/>
              <a:gd name="T12" fmla="*/ 249 w 489"/>
              <a:gd name="T13" fmla="*/ 392 h 432"/>
              <a:gd name="T14" fmla="*/ 2 w 489"/>
              <a:gd name="T15" fmla="*/ 202 h 432"/>
              <a:gd name="T16" fmla="*/ 242 w 489"/>
              <a:gd name="T17" fmla="*/ 3 h 43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89"/>
              <a:gd name="T28" fmla="*/ 0 h 432"/>
              <a:gd name="T29" fmla="*/ 489 w 489"/>
              <a:gd name="T30" fmla="*/ 432 h 43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89" h="432">
                <a:moveTo>
                  <a:pt x="242" y="3"/>
                </a:moveTo>
                <a:cubicBezTo>
                  <a:pt x="376" y="0"/>
                  <a:pt x="487" y="85"/>
                  <a:pt x="489" y="192"/>
                </a:cubicBezTo>
                <a:cubicBezTo>
                  <a:pt x="489" y="230"/>
                  <a:pt x="477" y="265"/>
                  <a:pt x="455" y="295"/>
                </a:cubicBezTo>
                <a:cubicBezTo>
                  <a:pt x="455" y="295"/>
                  <a:pt x="455" y="295"/>
                  <a:pt x="455" y="295"/>
                </a:cubicBezTo>
                <a:cubicBezTo>
                  <a:pt x="416" y="345"/>
                  <a:pt x="458" y="432"/>
                  <a:pt x="458" y="432"/>
                </a:cubicBezTo>
                <a:cubicBezTo>
                  <a:pt x="335" y="378"/>
                  <a:pt x="335" y="378"/>
                  <a:pt x="335" y="378"/>
                </a:cubicBezTo>
                <a:cubicBezTo>
                  <a:pt x="308" y="386"/>
                  <a:pt x="279" y="391"/>
                  <a:pt x="249" y="392"/>
                </a:cubicBezTo>
                <a:cubicBezTo>
                  <a:pt x="115" y="395"/>
                  <a:pt x="5" y="310"/>
                  <a:pt x="2" y="202"/>
                </a:cubicBezTo>
                <a:cubicBezTo>
                  <a:pt x="0" y="95"/>
                  <a:pt x="108" y="6"/>
                  <a:pt x="242" y="3"/>
                </a:cubicBezTo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/>
          <a:lstStyle/>
          <a:p>
            <a:endParaRPr lang="en-GB" dirty="0"/>
          </a:p>
        </p:txBody>
      </p:sp>
      <p:sp>
        <p:nvSpPr>
          <p:cNvPr id="12" name="Freeform 26"/>
          <p:cNvSpPr>
            <a:spLocks/>
          </p:cNvSpPr>
          <p:nvPr/>
        </p:nvSpPr>
        <p:spPr bwMode="auto">
          <a:xfrm flipH="1">
            <a:off x="5241920" y="5358702"/>
            <a:ext cx="433388" cy="250031"/>
          </a:xfrm>
          <a:custGeom>
            <a:avLst/>
            <a:gdLst>
              <a:gd name="T0" fmla="*/ 242 w 489"/>
              <a:gd name="T1" fmla="*/ 3 h 432"/>
              <a:gd name="T2" fmla="*/ 489 w 489"/>
              <a:gd name="T3" fmla="*/ 192 h 432"/>
              <a:gd name="T4" fmla="*/ 455 w 489"/>
              <a:gd name="T5" fmla="*/ 295 h 432"/>
              <a:gd name="T6" fmla="*/ 455 w 489"/>
              <a:gd name="T7" fmla="*/ 295 h 432"/>
              <a:gd name="T8" fmla="*/ 458 w 489"/>
              <a:gd name="T9" fmla="*/ 432 h 432"/>
              <a:gd name="T10" fmla="*/ 335 w 489"/>
              <a:gd name="T11" fmla="*/ 378 h 432"/>
              <a:gd name="T12" fmla="*/ 249 w 489"/>
              <a:gd name="T13" fmla="*/ 392 h 432"/>
              <a:gd name="T14" fmla="*/ 2 w 489"/>
              <a:gd name="T15" fmla="*/ 202 h 432"/>
              <a:gd name="T16" fmla="*/ 242 w 489"/>
              <a:gd name="T17" fmla="*/ 3 h 43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89"/>
              <a:gd name="T28" fmla="*/ 0 h 432"/>
              <a:gd name="T29" fmla="*/ 489 w 489"/>
              <a:gd name="T30" fmla="*/ 432 h 43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89" h="432">
                <a:moveTo>
                  <a:pt x="242" y="3"/>
                </a:moveTo>
                <a:cubicBezTo>
                  <a:pt x="376" y="0"/>
                  <a:pt x="487" y="85"/>
                  <a:pt x="489" y="192"/>
                </a:cubicBezTo>
                <a:cubicBezTo>
                  <a:pt x="489" y="230"/>
                  <a:pt x="477" y="265"/>
                  <a:pt x="455" y="295"/>
                </a:cubicBezTo>
                <a:cubicBezTo>
                  <a:pt x="455" y="295"/>
                  <a:pt x="455" y="295"/>
                  <a:pt x="455" y="295"/>
                </a:cubicBezTo>
                <a:cubicBezTo>
                  <a:pt x="416" y="345"/>
                  <a:pt x="458" y="432"/>
                  <a:pt x="458" y="432"/>
                </a:cubicBezTo>
                <a:cubicBezTo>
                  <a:pt x="335" y="378"/>
                  <a:pt x="335" y="378"/>
                  <a:pt x="335" y="378"/>
                </a:cubicBezTo>
                <a:cubicBezTo>
                  <a:pt x="308" y="386"/>
                  <a:pt x="279" y="391"/>
                  <a:pt x="249" y="392"/>
                </a:cubicBezTo>
                <a:cubicBezTo>
                  <a:pt x="115" y="395"/>
                  <a:pt x="5" y="310"/>
                  <a:pt x="2" y="202"/>
                </a:cubicBezTo>
                <a:cubicBezTo>
                  <a:pt x="0" y="95"/>
                  <a:pt x="108" y="6"/>
                  <a:pt x="242" y="3"/>
                </a:cubicBezTo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33336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Opšti stav prema EU</a:t>
            </a:r>
            <a:r>
              <a:rPr lang="en-US" dirty="0" smtClean="0"/>
              <a:t> - Trend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5</a:t>
            </a:fld>
            <a:endParaRPr lang="en-AU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655131004"/>
              </p:ext>
            </p:extLst>
          </p:nvPr>
        </p:nvGraphicFramePr>
        <p:xfrm>
          <a:off x="336645" y="2076448"/>
          <a:ext cx="8178705" cy="3524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r-Latn-RS" dirty="0" smtClean="0"/>
              <a:t>Stavovi građana Srbije su pozitivniji i manje indiferentni. U poređenju sa aprilom 2013, procenat građana sa pozitivnim stavom prema EU je značajno porastao, dok je procenat građana sa neutralnim stavom opao. </a:t>
            </a:r>
            <a:r>
              <a:rPr dirty="0" smtClean="0"/>
              <a:t> </a:t>
            </a: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 flipV="1">
            <a:off x="7197056" y="2798212"/>
            <a:ext cx="139024" cy="230738"/>
          </a:xfrm>
          <a:prstGeom prst="downArrow">
            <a:avLst/>
          </a:prstGeom>
          <a:solidFill>
            <a:srgbClr val="79D738"/>
          </a:solidFill>
          <a:ln>
            <a:solidFill>
              <a:srgbClr val="79D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 flipH="1">
            <a:off x="7197056" y="4067175"/>
            <a:ext cx="139024" cy="242886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616823"/>
              </p:ext>
            </p:extLst>
          </p:nvPr>
        </p:nvGraphicFramePr>
        <p:xfrm>
          <a:off x="5657849" y="5410199"/>
          <a:ext cx="3171828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638"/>
                <a:gridCol w="528638"/>
                <a:gridCol w="528638"/>
                <a:gridCol w="528638"/>
                <a:gridCol w="528638"/>
                <a:gridCol w="528638"/>
              </a:tblGrid>
              <a:tr h="169545">
                <a:tc>
                  <a:txBody>
                    <a:bodyPr/>
                    <a:lstStyle/>
                    <a:p>
                      <a:r>
                        <a:rPr lang="sr-Latn-RS" sz="700" b="1" dirty="0" smtClean="0">
                          <a:solidFill>
                            <a:schemeClr val="tx1"/>
                          </a:solidFill>
                        </a:rPr>
                        <a:t>Talas</a:t>
                      </a:r>
                      <a:endParaRPr lang="en-US" sz="7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 smtClean="0">
                          <a:solidFill>
                            <a:schemeClr val="tx1"/>
                          </a:solidFill>
                        </a:rPr>
                        <a:t>Nov.11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 smtClean="0">
                          <a:solidFill>
                            <a:schemeClr val="tx1"/>
                          </a:solidFill>
                        </a:rPr>
                        <a:t>Apr.12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sr-Latn-RS" sz="700" b="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r>
                        <a:rPr lang="en-US" sz="700" b="0" dirty="0" smtClean="0">
                          <a:solidFill>
                            <a:schemeClr val="tx1"/>
                          </a:solidFill>
                        </a:rPr>
                        <a:t>t.12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 smtClean="0">
                          <a:solidFill>
                            <a:schemeClr val="tx1"/>
                          </a:solidFill>
                        </a:rPr>
                        <a:t>Apr. 13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 smtClean="0">
                          <a:solidFill>
                            <a:schemeClr val="tx1"/>
                          </a:solidFill>
                        </a:rPr>
                        <a:t>Feb.14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9545">
                <a:tc>
                  <a:txBody>
                    <a:bodyPr/>
                    <a:lstStyle/>
                    <a:p>
                      <a:r>
                        <a:rPr lang="sr-Latn-RS" sz="700" b="1" dirty="0" smtClean="0">
                          <a:solidFill>
                            <a:schemeClr val="tx1"/>
                          </a:solidFill>
                        </a:rPr>
                        <a:t>Baza</a:t>
                      </a:r>
                      <a:endParaRPr lang="en-US" sz="7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 smtClean="0">
                          <a:solidFill>
                            <a:schemeClr val="tx1"/>
                          </a:solidFill>
                        </a:rPr>
                        <a:t>1211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 smtClean="0">
                          <a:solidFill>
                            <a:schemeClr val="tx1"/>
                          </a:solidFill>
                        </a:rPr>
                        <a:t>1214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 smtClean="0">
                          <a:solidFill>
                            <a:schemeClr val="tx1"/>
                          </a:solidFill>
                        </a:rPr>
                        <a:t>1208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 smtClean="0">
                          <a:solidFill>
                            <a:schemeClr val="tx1"/>
                          </a:solidFill>
                        </a:rPr>
                        <a:t>1234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 smtClean="0">
                          <a:solidFill>
                            <a:schemeClr val="tx1"/>
                          </a:solidFill>
                        </a:rPr>
                        <a:t>1239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418149" y="2647950"/>
            <a:ext cx="1019174" cy="381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sr-Latn-RS" sz="2400" dirty="0" smtClean="0">
                <a:solidFill>
                  <a:srgbClr val="145D04"/>
                </a:solidFill>
                <a:latin typeface="+mj-lt"/>
              </a:rPr>
              <a:t>44</a:t>
            </a:r>
            <a:r>
              <a:rPr lang="en-US" sz="2400" dirty="0" smtClean="0">
                <a:solidFill>
                  <a:srgbClr val="145D04"/>
                </a:solidFill>
                <a:latin typeface="+mj-lt"/>
              </a:rPr>
              <a:t>%</a:t>
            </a:r>
            <a:endParaRPr lang="sr-Latn-RS" sz="2400" dirty="0" smtClean="0">
              <a:solidFill>
                <a:srgbClr val="145D04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18149" y="3028950"/>
            <a:ext cx="12314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r-Latn-RS" sz="1000" dirty="0">
                <a:solidFill>
                  <a:srgbClr val="145D04"/>
                </a:solidFill>
                <a:latin typeface="Verdana"/>
              </a:rPr>
              <a:t>p</a:t>
            </a:r>
            <a:r>
              <a:rPr lang="sr-Latn-RS" sz="1000" dirty="0" smtClean="0">
                <a:solidFill>
                  <a:srgbClr val="145D04"/>
                </a:solidFill>
                <a:latin typeface="Verdana"/>
              </a:rPr>
              <a:t>ozitivan stav </a:t>
            </a:r>
          </a:p>
          <a:p>
            <a:pPr lvl="0"/>
            <a:r>
              <a:rPr lang="sr-Latn-RS" sz="1000" dirty="0" smtClean="0">
                <a:solidFill>
                  <a:srgbClr val="145D04"/>
                </a:solidFill>
                <a:latin typeface="Verdana"/>
              </a:rPr>
              <a:t>prema EU</a:t>
            </a:r>
            <a:endParaRPr lang="en-US" sz="800" dirty="0">
              <a:solidFill>
                <a:srgbClr val="145D04"/>
              </a:solidFill>
              <a:latin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Podrška članstvu Srbije u Evropskoj uniji</a:t>
            </a:r>
            <a:br>
              <a:rPr lang="sr-Latn-RS" dirty="0" smtClean="0"/>
            </a:br>
            <a:r>
              <a:rPr lang="sr-Latn-RS" dirty="0" smtClean="0"/>
              <a:t>Razlozi za i protiv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r-Latn-RS" dirty="0"/>
              <a:t>Više od 50 % </a:t>
            </a:r>
            <a:r>
              <a:rPr lang="sr-Latn-RS" dirty="0" smtClean="0"/>
              <a:t>građana podržava članstvo – glavni razlozi su ekonomske  prirode: šansa za posao, bolji standard.  Protivnici članstva, nakon brige za standard, pominju  gubitak nacionalnog identiteta </a:t>
            </a:r>
            <a:r>
              <a:rPr lang="sr-Latn-RS" dirty="0"/>
              <a:t>, </a:t>
            </a:r>
            <a:r>
              <a:rPr lang="sr-Latn-RS" dirty="0" smtClean="0"/>
              <a:t>eksploataciju i uslovljavanje.</a:t>
            </a:r>
            <a:endParaRPr lang="en-US" sz="1400" dirty="0"/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149334030"/>
              </p:ext>
            </p:extLst>
          </p:nvPr>
        </p:nvGraphicFramePr>
        <p:xfrm>
          <a:off x="354012" y="3016143"/>
          <a:ext cx="3962401" cy="2721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4227599937"/>
              </p:ext>
            </p:extLst>
          </p:nvPr>
        </p:nvGraphicFramePr>
        <p:xfrm>
          <a:off x="4583889" y="2990850"/>
          <a:ext cx="4229100" cy="2838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22611" y="2175745"/>
            <a:ext cx="23825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45D04"/>
                </a:solidFill>
                <a:latin typeface="+mj-lt"/>
              </a:rPr>
              <a:t>55%</a:t>
            </a:r>
            <a:r>
              <a:rPr lang="sr-Latn-RS" sz="2400" dirty="0" smtClean="0">
                <a:solidFill>
                  <a:srgbClr val="145D04"/>
                </a:solidFill>
                <a:latin typeface="+mj-lt"/>
              </a:rPr>
              <a:t> </a:t>
            </a:r>
          </a:p>
          <a:p>
            <a:r>
              <a:rPr lang="sr-Latn-RS" sz="1000" dirty="0" smtClean="0">
                <a:solidFill>
                  <a:srgbClr val="145D04"/>
                </a:solidFill>
                <a:latin typeface="+mj-lt"/>
              </a:rPr>
              <a:t>u potpunosti ili uglavnom podržava članstvo Srbije u EU</a:t>
            </a:r>
            <a:endParaRPr lang="en-US" sz="1000" dirty="0">
              <a:solidFill>
                <a:srgbClr val="145D04"/>
              </a:solidFill>
              <a:latin typeface="+mj-lt"/>
            </a:endParaRPr>
          </a:p>
        </p:txBody>
      </p:sp>
      <p:sp>
        <p:nvSpPr>
          <p:cNvPr id="10" name="Freeform 26"/>
          <p:cNvSpPr>
            <a:spLocks/>
          </p:cNvSpPr>
          <p:nvPr/>
        </p:nvSpPr>
        <p:spPr bwMode="auto">
          <a:xfrm flipH="1">
            <a:off x="295403" y="3645900"/>
            <a:ext cx="433388" cy="250031"/>
          </a:xfrm>
          <a:custGeom>
            <a:avLst/>
            <a:gdLst>
              <a:gd name="T0" fmla="*/ 242 w 489"/>
              <a:gd name="T1" fmla="*/ 3 h 432"/>
              <a:gd name="T2" fmla="*/ 489 w 489"/>
              <a:gd name="T3" fmla="*/ 192 h 432"/>
              <a:gd name="T4" fmla="*/ 455 w 489"/>
              <a:gd name="T5" fmla="*/ 295 h 432"/>
              <a:gd name="T6" fmla="*/ 455 w 489"/>
              <a:gd name="T7" fmla="*/ 295 h 432"/>
              <a:gd name="T8" fmla="*/ 458 w 489"/>
              <a:gd name="T9" fmla="*/ 432 h 432"/>
              <a:gd name="T10" fmla="*/ 335 w 489"/>
              <a:gd name="T11" fmla="*/ 378 h 432"/>
              <a:gd name="T12" fmla="*/ 249 w 489"/>
              <a:gd name="T13" fmla="*/ 392 h 432"/>
              <a:gd name="T14" fmla="*/ 2 w 489"/>
              <a:gd name="T15" fmla="*/ 202 h 432"/>
              <a:gd name="T16" fmla="*/ 242 w 489"/>
              <a:gd name="T17" fmla="*/ 3 h 43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89"/>
              <a:gd name="T28" fmla="*/ 0 h 432"/>
              <a:gd name="T29" fmla="*/ 489 w 489"/>
              <a:gd name="T30" fmla="*/ 432 h 43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89" h="432">
                <a:moveTo>
                  <a:pt x="242" y="3"/>
                </a:moveTo>
                <a:cubicBezTo>
                  <a:pt x="376" y="0"/>
                  <a:pt x="487" y="85"/>
                  <a:pt x="489" y="192"/>
                </a:cubicBezTo>
                <a:cubicBezTo>
                  <a:pt x="489" y="230"/>
                  <a:pt x="477" y="265"/>
                  <a:pt x="455" y="295"/>
                </a:cubicBezTo>
                <a:cubicBezTo>
                  <a:pt x="455" y="295"/>
                  <a:pt x="455" y="295"/>
                  <a:pt x="455" y="295"/>
                </a:cubicBezTo>
                <a:cubicBezTo>
                  <a:pt x="416" y="345"/>
                  <a:pt x="458" y="432"/>
                  <a:pt x="458" y="432"/>
                </a:cubicBezTo>
                <a:cubicBezTo>
                  <a:pt x="335" y="378"/>
                  <a:pt x="335" y="378"/>
                  <a:pt x="335" y="378"/>
                </a:cubicBezTo>
                <a:cubicBezTo>
                  <a:pt x="308" y="386"/>
                  <a:pt x="279" y="391"/>
                  <a:pt x="249" y="392"/>
                </a:cubicBezTo>
                <a:cubicBezTo>
                  <a:pt x="115" y="395"/>
                  <a:pt x="5" y="310"/>
                  <a:pt x="2" y="202"/>
                </a:cubicBezTo>
                <a:cubicBezTo>
                  <a:pt x="0" y="95"/>
                  <a:pt x="108" y="6"/>
                  <a:pt x="242" y="3"/>
                </a:cubicBezTo>
              </a:path>
            </a:pathLst>
          </a:custGeom>
          <a:solidFill>
            <a:srgbClr val="79D738"/>
          </a:solidFill>
          <a:ln>
            <a:noFill/>
          </a:ln>
          <a:extLst/>
        </p:spPr>
        <p:txBody>
          <a:bodyPr/>
          <a:lstStyle/>
          <a:p>
            <a:endParaRPr lang="en-GB" dirty="0"/>
          </a:p>
        </p:txBody>
      </p:sp>
      <p:sp>
        <p:nvSpPr>
          <p:cNvPr id="11" name="Freeform 26"/>
          <p:cNvSpPr>
            <a:spLocks/>
          </p:cNvSpPr>
          <p:nvPr/>
        </p:nvSpPr>
        <p:spPr bwMode="auto">
          <a:xfrm flipH="1">
            <a:off x="4818705" y="3645899"/>
            <a:ext cx="433388" cy="250031"/>
          </a:xfrm>
          <a:custGeom>
            <a:avLst/>
            <a:gdLst>
              <a:gd name="T0" fmla="*/ 242 w 489"/>
              <a:gd name="T1" fmla="*/ 3 h 432"/>
              <a:gd name="T2" fmla="*/ 489 w 489"/>
              <a:gd name="T3" fmla="*/ 192 h 432"/>
              <a:gd name="T4" fmla="*/ 455 w 489"/>
              <a:gd name="T5" fmla="*/ 295 h 432"/>
              <a:gd name="T6" fmla="*/ 455 w 489"/>
              <a:gd name="T7" fmla="*/ 295 h 432"/>
              <a:gd name="T8" fmla="*/ 458 w 489"/>
              <a:gd name="T9" fmla="*/ 432 h 432"/>
              <a:gd name="T10" fmla="*/ 335 w 489"/>
              <a:gd name="T11" fmla="*/ 378 h 432"/>
              <a:gd name="T12" fmla="*/ 249 w 489"/>
              <a:gd name="T13" fmla="*/ 392 h 432"/>
              <a:gd name="T14" fmla="*/ 2 w 489"/>
              <a:gd name="T15" fmla="*/ 202 h 432"/>
              <a:gd name="T16" fmla="*/ 242 w 489"/>
              <a:gd name="T17" fmla="*/ 3 h 43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89"/>
              <a:gd name="T28" fmla="*/ 0 h 432"/>
              <a:gd name="T29" fmla="*/ 489 w 489"/>
              <a:gd name="T30" fmla="*/ 432 h 43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89" h="432">
                <a:moveTo>
                  <a:pt x="242" y="3"/>
                </a:moveTo>
                <a:cubicBezTo>
                  <a:pt x="376" y="0"/>
                  <a:pt x="487" y="85"/>
                  <a:pt x="489" y="192"/>
                </a:cubicBezTo>
                <a:cubicBezTo>
                  <a:pt x="489" y="230"/>
                  <a:pt x="477" y="265"/>
                  <a:pt x="455" y="295"/>
                </a:cubicBezTo>
                <a:cubicBezTo>
                  <a:pt x="455" y="295"/>
                  <a:pt x="455" y="295"/>
                  <a:pt x="455" y="295"/>
                </a:cubicBezTo>
                <a:cubicBezTo>
                  <a:pt x="416" y="345"/>
                  <a:pt x="458" y="432"/>
                  <a:pt x="458" y="432"/>
                </a:cubicBezTo>
                <a:cubicBezTo>
                  <a:pt x="335" y="378"/>
                  <a:pt x="335" y="378"/>
                  <a:pt x="335" y="378"/>
                </a:cubicBezTo>
                <a:cubicBezTo>
                  <a:pt x="308" y="386"/>
                  <a:pt x="279" y="391"/>
                  <a:pt x="249" y="392"/>
                </a:cubicBezTo>
                <a:cubicBezTo>
                  <a:pt x="115" y="395"/>
                  <a:pt x="5" y="310"/>
                  <a:pt x="2" y="202"/>
                </a:cubicBezTo>
                <a:cubicBezTo>
                  <a:pt x="0" y="95"/>
                  <a:pt x="108" y="6"/>
                  <a:pt x="242" y="3"/>
                </a:cubicBezTo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/>
          <a:lstStyle/>
          <a:p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545136" y="2116658"/>
            <a:ext cx="33623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39%</a:t>
            </a:r>
            <a:r>
              <a:rPr lang="sr-Latn-RS" sz="2400" dirty="0" smtClean="0">
                <a:solidFill>
                  <a:srgbClr val="C00000"/>
                </a:solidFill>
                <a:latin typeface="+mj-lt"/>
              </a:rPr>
              <a:t> </a:t>
            </a:r>
          </a:p>
          <a:p>
            <a:r>
              <a:rPr lang="sr-Latn-RS" sz="1000" dirty="0">
                <a:solidFill>
                  <a:srgbClr val="C00000"/>
                </a:solidFill>
                <a:latin typeface="+mj-lt"/>
              </a:rPr>
              <a:t>u</a:t>
            </a:r>
            <a:r>
              <a:rPr lang="sr-Latn-RS" sz="1000" dirty="0" smtClean="0">
                <a:solidFill>
                  <a:srgbClr val="C00000"/>
                </a:solidFill>
                <a:latin typeface="+mj-lt"/>
              </a:rPr>
              <a:t>opšte ili </a:t>
            </a:r>
            <a:r>
              <a:rPr lang="sr-Latn-RS" sz="1000" dirty="0">
                <a:solidFill>
                  <a:srgbClr val="C00000"/>
                </a:solidFill>
                <a:latin typeface="+mj-lt"/>
              </a:rPr>
              <a:t>uglavnom </a:t>
            </a:r>
            <a:endParaRPr lang="sr-Latn-RS" sz="1000" dirty="0" smtClean="0">
              <a:solidFill>
                <a:srgbClr val="C00000"/>
              </a:solidFill>
              <a:latin typeface="+mj-lt"/>
            </a:endParaRPr>
          </a:p>
          <a:p>
            <a:r>
              <a:rPr lang="sr-Latn-RS" sz="1000" dirty="0" smtClean="0">
                <a:solidFill>
                  <a:srgbClr val="C00000"/>
                </a:solidFill>
                <a:latin typeface="+mj-lt"/>
              </a:rPr>
              <a:t>ne podržava članstvo Srbije u EU</a:t>
            </a:r>
            <a:endParaRPr lang="en-US" sz="1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49607" y="6323838"/>
            <a:ext cx="505467" cy="252000"/>
          </a:xfrm>
        </p:spPr>
        <p:txBody>
          <a:bodyPr/>
          <a:lstStyle/>
          <a:p>
            <a:fld id="{9784CBA3-D598-4B1F-BAA3-EE14B5154290}" type="slidenum">
              <a:rPr lang="en-AU" smtClean="0"/>
              <a:pPr/>
              <a:t>6</a:t>
            </a:fld>
            <a:endParaRPr lang="en-AU" dirty="0"/>
          </a:p>
        </p:txBody>
      </p:sp>
      <p:grpSp>
        <p:nvGrpSpPr>
          <p:cNvPr id="15" name="Group 6"/>
          <p:cNvGrpSpPr>
            <a:grpSpLocks noChangeAspect="1"/>
          </p:cNvGrpSpPr>
          <p:nvPr/>
        </p:nvGrpSpPr>
        <p:grpSpPr bwMode="auto">
          <a:xfrm>
            <a:off x="285750" y="2201537"/>
            <a:ext cx="693025" cy="691795"/>
            <a:chOff x="246" y="1295"/>
            <a:chExt cx="564" cy="563"/>
          </a:xfrm>
        </p:grpSpPr>
        <p:sp>
          <p:nvSpPr>
            <p:cNvPr id="16" name="AutoShape 5"/>
            <p:cNvSpPr>
              <a:spLocks noChangeAspect="1" noChangeArrowheads="1" noTextEdit="1"/>
            </p:cNvSpPr>
            <p:nvPr/>
          </p:nvSpPr>
          <p:spPr bwMode="auto">
            <a:xfrm>
              <a:off x="246" y="1295"/>
              <a:ext cx="564" cy="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Rectangle 7"/>
            <p:cNvSpPr>
              <a:spLocks noChangeArrowheads="1"/>
            </p:cNvSpPr>
            <p:nvPr/>
          </p:nvSpPr>
          <p:spPr bwMode="auto">
            <a:xfrm>
              <a:off x="245" y="1294"/>
              <a:ext cx="566" cy="565"/>
            </a:xfrm>
            <a:prstGeom prst="rect">
              <a:avLst/>
            </a:prstGeom>
            <a:solidFill>
              <a:srgbClr val="1E84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8"/>
            <p:cNvSpPr>
              <a:spLocks noEditPoints="1"/>
            </p:cNvSpPr>
            <p:nvPr/>
          </p:nvSpPr>
          <p:spPr bwMode="auto">
            <a:xfrm>
              <a:off x="372" y="1408"/>
              <a:ext cx="306" cy="317"/>
            </a:xfrm>
            <a:custGeom>
              <a:avLst/>
              <a:gdLst>
                <a:gd name="T0" fmla="*/ 255 w 367"/>
                <a:gd name="T1" fmla="*/ 382 h 382"/>
                <a:gd name="T2" fmla="*/ 226 w 367"/>
                <a:gd name="T3" fmla="*/ 372 h 382"/>
                <a:gd name="T4" fmla="*/ 226 w 367"/>
                <a:gd name="T5" fmla="*/ 370 h 382"/>
                <a:gd name="T6" fmla="*/ 224 w 367"/>
                <a:gd name="T7" fmla="*/ 368 h 382"/>
                <a:gd name="T8" fmla="*/ 224 w 367"/>
                <a:gd name="T9" fmla="*/ 367 h 382"/>
                <a:gd name="T10" fmla="*/ 223 w 367"/>
                <a:gd name="T11" fmla="*/ 365 h 382"/>
                <a:gd name="T12" fmla="*/ 222 w 367"/>
                <a:gd name="T13" fmla="*/ 364 h 382"/>
                <a:gd name="T14" fmla="*/ 222 w 367"/>
                <a:gd name="T15" fmla="*/ 362 h 382"/>
                <a:gd name="T16" fmla="*/ 221 w 367"/>
                <a:gd name="T17" fmla="*/ 361 h 382"/>
                <a:gd name="T18" fmla="*/ 221 w 367"/>
                <a:gd name="T19" fmla="*/ 360 h 382"/>
                <a:gd name="T20" fmla="*/ 221 w 367"/>
                <a:gd name="T21" fmla="*/ 359 h 382"/>
                <a:gd name="T22" fmla="*/ 221 w 367"/>
                <a:gd name="T23" fmla="*/ 357 h 382"/>
                <a:gd name="T24" fmla="*/ 221 w 367"/>
                <a:gd name="T25" fmla="*/ 355 h 382"/>
                <a:gd name="T26" fmla="*/ 233 w 367"/>
                <a:gd name="T27" fmla="*/ 335 h 382"/>
                <a:gd name="T28" fmla="*/ 238 w 367"/>
                <a:gd name="T29" fmla="*/ 333 h 382"/>
                <a:gd name="T30" fmla="*/ 243 w 367"/>
                <a:gd name="T31" fmla="*/ 332 h 382"/>
                <a:gd name="T32" fmla="*/ 245 w 367"/>
                <a:gd name="T33" fmla="*/ 331 h 382"/>
                <a:gd name="T34" fmla="*/ 248 w 367"/>
                <a:gd name="T35" fmla="*/ 331 h 382"/>
                <a:gd name="T36" fmla="*/ 250 w 367"/>
                <a:gd name="T37" fmla="*/ 331 h 382"/>
                <a:gd name="T38" fmla="*/ 253 w 367"/>
                <a:gd name="T39" fmla="*/ 331 h 382"/>
                <a:gd name="T40" fmla="*/ 367 w 367"/>
                <a:gd name="T41" fmla="*/ 356 h 382"/>
                <a:gd name="T42" fmla="*/ 333 w 367"/>
                <a:gd name="T43" fmla="*/ 177 h 382"/>
                <a:gd name="T44" fmla="*/ 299 w 367"/>
                <a:gd name="T45" fmla="*/ 127 h 382"/>
                <a:gd name="T46" fmla="*/ 255 w 367"/>
                <a:gd name="T47" fmla="*/ 177 h 382"/>
                <a:gd name="T48" fmla="*/ 255 w 367"/>
                <a:gd name="T49" fmla="*/ 263 h 382"/>
                <a:gd name="T50" fmla="*/ 255 w 367"/>
                <a:gd name="T51" fmla="*/ 313 h 382"/>
                <a:gd name="T52" fmla="*/ 367 w 367"/>
                <a:gd name="T53" fmla="*/ 288 h 382"/>
                <a:gd name="T54" fmla="*/ 299 w 367"/>
                <a:gd name="T55" fmla="*/ 195 h 382"/>
                <a:gd name="T56" fmla="*/ 255 w 367"/>
                <a:gd name="T57" fmla="*/ 245 h 382"/>
                <a:gd name="T58" fmla="*/ 333 w 367"/>
                <a:gd name="T59" fmla="*/ 245 h 382"/>
                <a:gd name="T60" fmla="*/ 204 w 367"/>
                <a:gd name="T61" fmla="*/ 352 h 382"/>
                <a:gd name="T62" fmla="*/ 204 w 367"/>
                <a:gd name="T63" fmla="*/ 349 h 382"/>
                <a:gd name="T64" fmla="*/ 205 w 367"/>
                <a:gd name="T65" fmla="*/ 344 h 382"/>
                <a:gd name="T66" fmla="*/ 206 w 367"/>
                <a:gd name="T67" fmla="*/ 342 h 382"/>
                <a:gd name="T68" fmla="*/ 207 w 367"/>
                <a:gd name="T69" fmla="*/ 339 h 382"/>
                <a:gd name="T70" fmla="*/ 221 w 367"/>
                <a:gd name="T71" fmla="*/ 254 h 382"/>
                <a:gd name="T72" fmla="*/ 204 w 367"/>
                <a:gd name="T73" fmla="*/ 152 h 382"/>
                <a:gd name="T74" fmla="*/ 187 w 367"/>
                <a:gd name="T75" fmla="*/ 169 h 382"/>
                <a:gd name="T76" fmla="*/ 102 w 367"/>
                <a:gd name="T77" fmla="*/ 246 h 382"/>
                <a:gd name="T78" fmla="*/ 170 w 367"/>
                <a:gd name="T79" fmla="*/ 169 h 382"/>
                <a:gd name="T80" fmla="*/ 110 w 367"/>
                <a:gd name="T81" fmla="*/ 67 h 382"/>
                <a:gd name="T82" fmla="*/ 78 w 367"/>
                <a:gd name="T83" fmla="*/ 129 h 382"/>
                <a:gd name="T84" fmla="*/ 42 w 367"/>
                <a:gd name="T85" fmla="*/ 347 h 382"/>
                <a:gd name="T86" fmla="*/ 212 w 367"/>
                <a:gd name="T87" fmla="*/ 382 h 382"/>
                <a:gd name="T88" fmla="*/ 208 w 367"/>
                <a:gd name="T89" fmla="*/ 376 h 382"/>
                <a:gd name="T90" fmla="*/ 208 w 367"/>
                <a:gd name="T91" fmla="*/ 375 h 382"/>
                <a:gd name="T92" fmla="*/ 206 w 367"/>
                <a:gd name="T93" fmla="*/ 371 h 382"/>
                <a:gd name="T94" fmla="*/ 205 w 367"/>
                <a:gd name="T95" fmla="*/ 368 h 382"/>
                <a:gd name="T96" fmla="*/ 204 w 367"/>
                <a:gd name="T97" fmla="*/ 365 h 382"/>
                <a:gd name="T98" fmla="*/ 204 w 367"/>
                <a:gd name="T99" fmla="*/ 361 h 382"/>
                <a:gd name="T100" fmla="*/ 204 w 367"/>
                <a:gd name="T101" fmla="*/ 358 h 382"/>
                <a:gd name="T102" fmla="*/ 204 w 367"/>
                <a:gd name="T103" fmla="*/ 35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7" h="382">
                  <a:moveTo>
                    <a:pt x="367" y="356"/>
                  </a:moveTo>
                  <a:cubicBezTo>
                    <a:pt x="367" y="362"/>
                    <a:pt x="364" y="382"/>
                    <a:pt x="333" y="382"/>
                  </a:cubicBezTo>
                  <a:cubicBezTo>
                    <a:pt x="255" y="382"/>
                    <a:pt x="255" y="382"/>
                    <a:pt x="255" y="382"/>
                  </a:cubicBezTo>
                  <a:cubicBezTo>
                    <a:pt x="240" y="382"/>
                    <a:pt x="232" y="377"/>
                    <a:pt x="227" y="372"/>
                  </a:cubicBezTo>
                  <a:cubicBezTo>
                    <a:pt x="227" y="372"/>
                    <a:pt x="227" y="372"/>
                    <a:pt x="227" y="372"/>
                  </a:cubicBezTo>
                  <a:cubicBezTo>
                    <a:pt x="227" y="372"/>
                    <a:pt x="227" y="372"/>
                    <a:pt x="226" y="372"/>
                  </a:cubicBezTo>
                  <a:cubicBezTo>
                    <a:pt x="226" y="371"/>
                    <a:pt x="226" y="371"/>
                    <a:pt x="226" y="371"/>
                  </a:cubicBezTo>
                  <a:cubicBezTo>
                    <a:pt x="226" y="371"/>
                    <a:pt x="226" y="371"/>
                    <a:pt x="226" y="371"/>
                  </a:cubicBezTo>
                  <a:cubicBezTo>
                    <a:pt x="226" y="370"/>
                    <a:pt x="226" y="370"/>
                    <a:pt x="226" y="370"/>
                  </a:cubicBezTo>
                  <a:cubicBezTo>
                    <a:pt x="225" y="370"/>
                    <a:pt x="225" y="370"/>
                    <a:pt x="225" y="369"/>
                  </a:cubicBezTo>
                  <a:cubicBezTo>
                    <a:pt x="225" y="369"/>
                    <a:pt x="225" y="369"/>
                    <a:pt x="225" y="369"/>
                  </a:cubicBezTo>
                  <a:cubicBezTo>
                    <a:pt x="225" y="369"/>
                    <a:pt x="224" y="369"/>
                    <a:pt x="224" y="368"/>
                  </a:cubicBezTo>
                  <a:cubicBezTo>
                    <a:pt x="224" y="368"/>
                    <a:pt x="224" y="368"/>
                    <a:pt x="224" y="368"/>
                  </a:cubicBezTo>
                  <a:cubicBezTo>
                    <a:pt x="224" y="368"/>
                    <a:pt x="224" y="368"/>
                    <a:pt x="224" y="367"/>
                  </a:cubicBezTo>
                  <a:cubicBezTo>
                    <a:pt x="224" y="367"/>
                    <a:pt x="224" y="367"/>
                    <a:pt x="224" y="367"/>
                  </a:cubicBezTo>
                  <a:cubicBezTo>
                    <a:pt x="223" y="367"/>
                    <a:pt x="223" y="367"/>
                    <a:pt x="223" y="366"/>
                  </a:cubicBezTo>
                  <a:cubicBezTo>
                    <a:pt x="223" y="366"/>
                    <a:pt x="223" y="366"/>
                    <a:pt x="223" y="366"/>
                  </a:cubicBezTo>
                  <a:cubicBezTo>
                    <a:pt x="223" y="366"/>
                    <a:pt x="223" y="366"/>
                    <a:pt x="223" y="365"/>
                  </a:cubicBezTo>
                  <a:cubicBezTo>
                    <a:pt x="223" y="365"/>
                    <a:pt x="223" y="365"/>
                    <a:pt x="223" y="365"/>
                  </a:cubicBezTo>
                  <a:cubicBezTo>
                    <a:pt x="223" y="365"/>
                    <a:pt x="222" y="365"/>
                    <a:pt x="222" y="364"/>
                  </a:cubicBezTo>
                  <a:cubicBezTo>
                    <a:pt x="222" y="364"/>
                    <a:pt x="222" y="364"/>
                    <a:pt x="222" y="364"/>
                  </a:cubicBezTo>
                  <a:cubicBezTo>
                    <a:pt x="222" y="364"/>
                    <a:pt x="222" y="364"/>
                    <a:pt x="222" y="363"/>
                  </a:cubicBezTo>
                  <a:cubicBezTo>
                    <a:pt x="222" y="363"/>
                    <a:pt x="222" y="363"/>
                    <a:pt x="222" y="363"/>
                  </a:cubicBezTo>
                  <a:cubicBezTo>
                    <a:pt x="222" y="363"/>
                    <a:pt x="222" y="363"/>
                    <a:pt x="222" y="362"/>
                  </a:cubicBezTo>
                  <a:cubicBezTo>
                    <a:pt x="222" y="362"/>
                    <a:pt x="222" y="362"/>
                    <a:pt x="222" y="362"/>
                  </a:cubicBezTo>
                  <a:cubicBezTo>
                    <a:pt x="222" y="362"/>
                    <a:pt x="222" y="362"/>
                    <a:pt x="222" y="361"/>
                  </a:cubicBezTo>
                  <a:cubicBezTo>
                    <a:pt x="222" y="361"/>
                    <a:pt x="222" y="361"/>
                    <a:pt x="221" y="361"/>
                  </a:cubicBezTo>
                  <a:cubicBezTo>
                    <a:pt x="221" y="361"/>
                    <a:pt x="221" y="361"/>
                    <a:pt x="221" y="361"/>
                  </a:cubicBezTo>
                  <a:cubicBezTo>
                    <a:pt x="221" y="360"/>
                    <a:pt x="221" y="360"/>
                    <a:pt x="221" y="360"/>
                  </a:cubicBezTo>
                  <a:cubicBezTo>
                    <a:pt x="221" y="360"/>
                    <a:pt x="221" y="360"/>
                    <a:pt x="221" y="360"/>
                  </a:cubicBezTo>
                  <a:cubicBezTo>
                    <a:pt x="221" y="360"/>
                    <a:pt x="221" y="360"/>
                    <a:pt x="221" y="359"/>
                  </a:cubicBezTo>
                  <a:cubicBezTo>
                    <a:pt x="221" y="359"/>
                    <a:pt x="221" y="359"/>
                    <a:pt x="221" y="359"/>
                  </a:cubicBezTo>
                  <a:cubicBezTo>
                    <a:pt x="221" y="359"/>
                    <a:pt x="221" y="359"/>
                    <a:pt x="221" y="359"/>
                  </a:cubicBezTo>
                  <a:cubicBezTo>
                    <a:pt x="221" y="358"/>
                    <a:pt x="221" y="358"/>
                    <a:pt x="221" y="358"/>
                  </a:cubicBezTo>
                  <a:cubicBezTo>
                    <a:pt x="221" y="358"/>
                    <a:pt x="221" y="358"/>
                    <a:pt x="221" y="358"/>
                  </a:cubicBezTo>
                  <a:cubicBezTo>
                    <a:pt x="221" y="358"/>
                    <a:pt x="221" y="358"/>
                    <a:pt x="221" y="357"/>
                  </a:cubicBezTo>
                  <a:cubicBezTo>
                    <a:pt x="221" y="357"/>
                    <a:pt x="221" y="357"/>
                    <a:pt x="221" y="357"/>
                  </a:cubicBezTo>
                  <a:cubicBezTo>
                    <a:pt x="221" y="357"/>
                    <a:pt x="221" y="356"/>
                    <a:pt x="221" y="356"/>
                  </a:cubicBezTo>
                  <a:cubicBezTo>
                    <a:pt x="221" y="356"/>
                    <a:pt x="221" y="355"/>
                    <a:pt x="221" y="355"/>
                  </a:cubicBezTo>
                  <a:cubicBezTo>
                    <a:pt x="221" y="347"/>
                    <a:pt x="224" y="342"/>
                    <a:pt x="229" y="338"/>
                  </a:cubicBezTo>
                  <a:cubicBezTo>
                    <a:pt x="229" y="338"/>
                    <a:pt x="229" y="338"/>
                    <a:pt x="229" y="338"/>
                  </a:cubicBezTo>
                  <a:cubicBezTo>
                    <a:pt x="230" y="337"/>
                    <a:pt x="232" y="336"/>
                    <a:pt x="233" y="335"/>
                  </a:cubicBezTo>
                  <a:cubicBezTo>
                    <a:pt x="233" y="335"/>
                    <a:pt x="233" y="335"/>
                    <a:pt x="233" y="335"/>
                  </a:cubicBezTo>
                  <a:cubicBezTo>
                    <a:pt x="235" y="334"/>
                    <a:pt x="236" y="333"/>
                    <a:pt x="238" y="333"/>
                  </a:cubicBezTo>
                  <a:cubicBezTo>
                    <a:pt x="238" y="333"/>
                    <a:pt x="238" y="333"/>
                    <a:pt x="238" y="333"/>
                  </a:cubicBezTo>
                  <a:cubicBezTo>
                    <a:pt x="239" y="333"/>
                    <a:pt x="239" y="333"/>
                    <a:pt x="240" y="332"/>
                  </a:cubicBezTo>
                  <a:cubicBezTo>
                    <a:pt x="240" y="332"/>
                    <a:pt x="240" y="332"/>
                    <a:pt x="240" y="332"/>
                  </a:cubicBezTo>
                  <a:cubicBezTo>
                    <a:pt x="241" y="332"/>
                    <a:pt x="242" y="332"/>
                    <a:pt x="243" y="332"/>
                  </a:cubicBezTo>
                  <a:cubicBezTo>
                    <a:pt x="243" y="332"/>
                    <a:pt x="243" y="332"/>
                    <a:pt x="243" y="332"/>
                  </a:cubicBezTo>
                  <a:cubicBezTo>
                    <a:pt x="244" y="332"/>
                    <a:pt x="244" y="331"/>
                    <a:pt x="245" y="331"/>
                  </a:cubicBezTo>
                  <a:cubicBezTo>
                    <a:pt x="245" y="331"/>
                    <a:pt x="245" y="331"/>
                    <a:pt x="245" y="331"/>
                  </a:cubicBezTo>
                  <a:cubicBezTo>
                    <a:pt x="246" y="331"/>
                    <a:pt x="246" y="331"/>
                    <a:pt x="247" y="331"/>
                  </a:cubicBezTo>
                  <a:cubicBezTo>
                    <a:pt x="247" y="331"/>
                    <a:pt x="247" y="331"/>
                    <a:pt x="247" y="331"/>
                  </a:cubicBezTo>
                  <a:cubicBezTo>
                    <a:pt x="247" y="331"/>
                    <a:pt x="248" y="331"/>
                    <a:pt x="248" y="331"/>
                  </a:cubicBezTo>
                  <a:cubicBezTo>
                    <a:pt x="248" y="331"/>
                    <a:pt x="249" y="331"/>
                    <a:pt x="249" y="331"/>
                  </a:cubicBezTo>
                  <a:cubicBezTo>
                    <a:pt x="249" y="331"/>
                    <a:pt x="249" y="331"/>
                    <a:pt x="250" y="331"/>
                  </a:cubicBezTo>
                  <a:cubicBezTo>
                    <a:pt x="250" y="331"/>
                    <a:pt x="250" y="331"/>
                    <a:pt x="250" y="331"/>
                  </a:cubicBezTo>
                  <a:cubicBezTo>
                    <a:pt x="251" y="331"/>
                    <a:pt x="251" y="331"/>
                    <a:pt x="251" y="331"/>
                  </a:cubicBezTo>
                  <a:cubicBezTo>
                    <a:pt x="252" y="331"/>
                    <a:pt x="252" y="331"/>
                    <a:pt x="252" y="331"/>
                  </a:cubicBezTo>
                  <a:cubicBezTo>
                    <a:pt x="252" y="331"/>
                    <a:pt x="253" y="331"/>
                    <a:pt x="253" y="331"/>
                  </a:cubicBezTo>
                  <a:cubicBezTo>
                    <a:pt x="299" y="331"/>
                    <a:pt x="299" y="331"/>
                    <a:pt x="299" y="331"/>
                  </a:cubicBezTo>
                  <a:cubicBezTo>
                    <a:pt x="331" y="331"/>
                    <a:pt x="331" y="331"/>
                    <a:pt x="331" y="331"/>
                  </a:cubicBezTo>
                  <a:cubicBezTo>
                    <a:pt x="337" y="331"/>
                    <a:pt x="367" y="332"/>
                    <a:pt x="367" y="356"/>
                  </a:cubicBezTo>
                  <a:moveTo>
                    <a:pt x="255" y="177"/>
                  </a:moveTo>
                  <a:cubicBezTo>
                    <a:pt x="299" y="177"/>
                    <a:pt x="299" y="177"/>
                    <a:pt x="299" y="177"/>
                  </a:cubicBezTo>
                  <a:cubicBezTo>
                    <a:pt x="333" y="177"/>
                    <a:pt x="333" y="177"/>
                    <a:pt x="333" y="177"/>
                  </a:cubicBezTo>
                  <a:cubicBezTo>
                    <a:pt x="364" y="177"/>
                    <a:pt x="367" y="158"/>
                    <a:pt x="367" y="152"/>
                  </a:cubicBezTo>
                  <a:cubicBezTo>
                    <a:pt x="367" y="128"/>
                    <a:pt x="337" y="127"/>
                    <a:pt x="331" y="127"/>
                  </a:cubicBezTo>
                  <a:cubicBezTo>
                    <a:pt x="299" y="127"/>
                    <a:pt x="299" y="127"/>
                    <a:pt x="299" y="127"/>
                  </a:cubicBezTo>
                  <a:cubicBezTo>
                    <a:pt x="253" y="127"/>
                    <a:pt x="253" y="127"/>
                    <a:pt x="253" y="127"/>
                  </a:cubicBezTo>
                  <a:cubicBezTo>
                    <a:pt x="241" y="127"/>
                    <a:pt x="221" y="130"/>
                    <a:pt x="221" y="152"/>
                  </a:cubicBezTo>
                  <a:cubicBezTo>
                    <a:pt x="221" y="158"/>
                    <a:pt x="223" y="177"/>
                    <a:pt x="255" y="177"/>
                  </a:cubicBezTo>
                  <a:moveTo>
                    <a:pt x="331" y="263"/>
                  </a:moveTo>
                  <a:cubicBezTo>
                    <a:pt x="299" y="263"/>
                    <a:pt x="299" y="263"/>
                    <a:pt x="299" y="263"/>
                  </a:cubicBezTo>
                  <a:cubicBezTo>
                    <a:pt x="255" y="263"/>
                    <a:pt x="255" y="263"/>
                    <a:pt x="255" y="263"/>
                  </a:cubicBezTo>
                  <a:cubicBezTo>
                    <a:pt x="253" y="263"/>
                    <a:pt x="253" y="263"/>
                    <a:pt x="253" y="263"/>
                  </a:cubicBezTo>
                  <a:cubicBezTo>
                    <a:pt x="241" y="263"/>
                    <a:pt x="221" y="266"/>
                    <a:pt x="221" y="288"/>
                  </a:cubicBezTo>
                  <a:cubicBezTo>
                    <a:pt x="221" y="294"/>
                    <a:pt x="223" y="313"/>
                    <a:pt x="255" y="313"/>
                  </a:cubicBezTo>
                  <a:cubicBezTo>
                    <a:pt x="299" y="313"/>
                    <a:pt x="299" y="313"/>
                    <a:pt x="299" y="313"/>
                  </a:cubicBezTo>
                  <a:cubicBezTo>
                    <a:pt x="333" y="313"/>
                    <a:pt x="333" y="313"/>
                    <a:pt x="333" y="313"/>
                  </a:cubicBezTo>
                  <a:cubicBezTo>
                    <a:pt x="364" y="313"/>
                    <a:pt x="367" y="294"/>
                    <a:pt x="367" y="288"/>
                  </a:cubicBezTo>
                  <a:cubicBezTo>
                    <a:pt x="367" y="264"/>
                    <a:pt x="337" y="263"/>
                    <a:pt x="331" y="263"/>
                  </a:cubicBezTo>
                  <a:moveTo>
                    <a:pt x="331" y="195"/>
                  </a:moveTo>
                  <a:cubicBezTo>
                    <a:pt x="299" y="195"/>
                    <a:pt x="299" y="195"/>
                    <a:pt x="299" y="195"/>
                  </a:cubicBezTo>
                  <a:cubicBezTo>
                    <a:pt x="253" y="195"/>
                    <a:pt x="253" y="195"/>
                    <a:pt x="253" y="195"/>
                  </a:cubicBezTo>
                  <a:cubicBezTo>
                    <a:pt x="241" y="195"/>
                    <a:pt x="221" y="198"/>
                    <a:pt x="221" y="220"/>
                  </a:cubicBezTo>
                  <a:cubicBezTo>
                    <a:pt x="221" y="226"/>
                    <a:pt x="223" y="245"/>
                    <a:pt x="255" y="245"/>
                  </a:cubicBezTo>
                  <a:cubicBezTo>
                    <a:pt x="299" y="245"/>
                    <a:pt x="299" y="245"/>
                    <a:pt x="299" y="245"/>
                  </a:cubicBezTo>
                  <a:cubicBezTo>
                    <a:pt x="331" y="245"/>
                    <a:pt x="331" y="245"/>
                    <a:pt x="331" y="245"/>
                  </a:cubicBezTo>
                  <a:cubicBezTo>
                    <a:pt x="333" y="245"/>
                    <a:pt x="333" y="245"/>
                    <a:pt x="333" y="245"/>
                  </a:cubicBezTo>
                  <a:cubicBezTo>
                    <a:pt x="364" y="245"/>
                    <a:pt x="367" y="226"/>
                    <a:pt x="367" y="220"/>
                  </a:cubicBezTo>
                  <a:cubicBezTo>
                    <a:pt x="367" y="196"/>
                    <a:pt x="337" y="195"/>
                    <a:pt x="331" y="195"/>
                  </a:cubicBezTo>
                  <a:moveTo>
                    <a:pt x="204" y="352"/>
                  </a:moveTo>
                  <a:cubicBezTo>
                    <a:pt x="204" y="352"/>
                    <a:pt x="204" y="351"/>
                    <a:pt x="204" y="351"/>
                  </a:cubicBezTo>
                  <a:cubicBezTo>
                    <a:pt x="204" y="350"/>
                    <a:pt x="204" y="350"/>
                    <a:pt x="204" y="349"/>
                  </a:cubicBezTo>
                  <a:cubicBezTo>
                    <a:pt x="204" y="349"/>
                    <a:pt x="204" y="349"/>
                    <a:pt x="204" y="349"/>
                  </a:cubicBezTo>
                  <a:cubicBezTo>
                    <a:pt x="204" y="348"/>
                    <a:pt x="204" y="347"/>
                    <a:pt x="205" y="347"/>
                  </a:cubicBezTo>
                  <a:cubicBezTo>
                    <a:pt x="205" y="347"/>
                    <a:pt x="205" y="346"/>
                    <a:pt x="205" y="346"/>
                  </a:cubicBezTo>
                  <a:cubicBezTo>
                    <a:pt x="205" y="345"/>
                    <a:pt x="205" y="345"/>
                    <a:pt x="205" y="344"/>
                  </a:cubicBezTo>
                  <a:cubicBezTo>
                    <a:pt x="205" y="344"/>
                    <a:pt x="205" y="344"/>
                    <a:pt x="205" y="344"/>
                  </a:cubicBezTo>
                  <a:cubicBezTo>
                    <a:pt x="205" y="343"/>
                    <a:pt x="206" y="342"/>
                    <a:pt x="206" y="342"/>
                  </a:cubicBezTo>
                  <a:cubicBezTo>
                    <a:pt x="206" y="342"/>
                    <a:pt x="206" y="342"/>
                    <a:pt x="206" y="342"/>
                  </a:cubicBezTo>
                  <a:cubicBezTo>
                    <a:pt x="206" y="341"/>
                    <a:pt x="206" y="340"/>
                    <a:pt x="207" y="340"/>
                  </a:cubicBezTo>
                  <a:cubicBezTo>
                    <a:pt x="207" y="340"/>
                    <a:pt x="207" y="340"/>
                    <a:pt x="207" y="340"/>
                  </a:cubicBezTo>
                  <a:cubicBezTo>
                    <a:pt x="207" y="339"/>
                    <a:pt x="207" y="339"/>
                    <a:pt x="207" y="339"/>
                  </a:cubicBezTo>
                  <a:cubicBezTo>
                    <a:pt x="210" y="332"/>
                    <a:pt x="215" y="326"/>
                    <a:pt x="221" y="322"/>
                  </a:cubicBezTo>
                  <a:cubicBezTo>
                    <a:pt x="210" y="315"/>
                    <a:pt x="204" y="303"/>
                    <a:pt x="204" y="288"/>
                  </a:cubicBezTo>
                  <a:cubicBezTo>
                    <a:pt x="204" y="273"/>
                    <a:pt x="210" y="261"/>
                    <a:pt x="221" y="254"/>
                  </a:cubicBezTo>
                  <a:cubicBezTo>
                    <a:pt x="210" y="247"/>
                    <a:pt x="204" y="235"/>
                    <a:pt x="204" y="220"/>
                  </a:cubicBezTo>
                  <a:cubicBezTo>
                    <a:pt x="204" y="205"/>
                    <a:pt x="210" y="193"/>
                    <a:pt x="221" y="186"/>
                  </a:cubicBezTo>
                  <a:cubicBezTo>
                    <a:pt x="210" y="178"/>
                    <a:pt x="204" y="167"/>
                    <a:pt x="204" y="152"/>
                  </a:cubicBezTo>
                  <a:cubicBezTo>
                    <a:pt x="204" y="142"/>
                    <a:pt x="206" y="133"/>
                    <a:pt x="212" y="127"/>
                  </a:cubicBezTo>
                  <a:cubicBezTo>
                    <a:pt x="187" y="127"/>
                    <a:pt x="187" y="127"/>
                    <a:pt x="187" y="127"/>
                  </a:cubicBezTo>
                  <a:cubicBezTo>
                    <a:pt x="187" y="169"/>
                    <a:pt x="187" y="169"/>
                    <a:pt x="187" y="169"/>
                  </a:cubicBezTo>
                  <a:cubicBezTo>
                    <a:pt x="187" y="211"/>
                    <a:pt x="155" y="242"/>
                    <a:pt x="110" y="245"/>
                  </a:cubicBezTo>
                  <a:cubicBezTo>
                    <a:pt x="109" y="245"/>
                    <a:pt x="107" y="245"/>
                    <a:pt x="106" y="246"/>
                  </a:cubicBezTo>
                  <a:cubicBezTo>
                    <a:pt x="105" y="246"/>
                    <a:pt x="103" y="246"/>
                    <a:pt x="102" y="246"/>
                  </a:cubicBezTo>
                  <a:cubicBezTo>
                    <a:pt x="102" y="229"/>
                    <a:pt x="102" y="229"/>
                    <a:pt x="102" y="229"/>
                  </a:cubicBezTo>
                  <a:cubicBezTo>
                    <a:pt x="120" y="229"/>
                    <a:pt x="138" y="223"/>
                    <a:pt x="150" y="212"/>
                  </a:cubicBezTo>
                  <a:cubicBezTo>
                    <a:pt x="163" y="201"/>
                    <a:pt x="170" y="187"/>
                    <a:pt x="170" y="169"/>
                  </a:cubicBezTo>
                  <a:cubicBezTo>
                    <a:pt x="170" y="67"/>
                    <a:pt x="170" y="67"/>
                    <a:pt x="170" y="67"/>
                  </a:cubicBezTo>
                  <a:cubicBezTo>
                    <a:pt x="170" y="25"/>
                    <a:pt x="151" y="4"/>
                    <a:pt x="110" y="0"/>
                  </a:cubicBezTo>
                  <a:cubicBezTo>
                    <a:pt x="110" y="67"/>
                    <a:pt x="110" y="67"/>
                    <a:pt x="110" y="67"/>
                  </a:cubicBezTo>
                  <a:cubicBezTo>
                    <a:pt x="110" y="88"/>
                    <a:pt x="107" y="99"/>
                    <a:pt x="91" y="116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78" y="129"/>
                    <a:pt x="78" y="129"/>
                    <a:pt x="78" y="129"/>
                  </a:cubicBezTo>
                  <a:cubicBezTo>
                    <a:pt x="40" y="167"/>
                    <a:pt x="40" y="167"/>
                    <a:pt x="40" y="167"/>
                  </a:cubicBezTo>
                  <a:cubicBezTo>
                    <a:pt x="14" y="192"/>
                    <a:pt x="0" y="215"/>
                    <a:pt x="0" y="254"/>
                  </a:cubicBezTo>
                  <a:cubicBezTo>
                    <a:pt x="0" y="291"/>
                    <a:pt x="14" y="324"/>
                    <a:pt x="42" y="347"/>
                  </a:cubicBezTo>
                  <a:cubicBezTo>
                    <a:pt x="68" y="369"/>
                    <a:pt x="105" y="382"/>
                    <a:pt x="144" y="382"/>
                  </a:cubicBezTo>
                  <a:cubicBezTo>
                    <a:pt x="212" y="382"/>
                    <a:pt x="212" y="382"/>
                    <a:pt x="212" y="382"/>
                  </a:cubicBezTo>
                  <a:cubicBezTo>
                    <a:pt x="212" y="382"/>
                    <a:pt x="212" y="382"/>
                    <a:pt x="212" y="382"/>
                  </a:cubicBezTo>
                  <a:cubicBezTo>
                    <a:pt x="212" y="381"/>
                    <a:pt x="211" y="381"/>
                    <a:pt x="211" y="380"/>
                  </a:cubicBezTo>
                  <a:cubicBezTo>
                    <a:pt x="211" y="380"/>
                    <a:pt x="211" y="380"/>
                    <a:pt x="211" y="380"/>
                  </a:cubicBezTo>
                  <a:cubicBezTo>
                    <a:pt x="210" y="379"/>
                    <a:pt x="209" y="378"/>
                    <a:pt x="208" y="376"/>
                  </a:cubicBezTo>
                  <a:cubicBezTo>
                    <a:pt x="208" y="376"/>
                    <a:pt x="208" y="376"/>
                    <a:pt x="208" y="376"/>
                  </a:cubicBezTo>
                  <a:cubicBezTo>
                    <a:pt x="208" y="376"/>
                    <a:pt x="208" y="375"/>
                    <a:pt x="208" y="375"/>
                  </a:cubicBezTo>
                  <a:cubicBezTo>
                    <a:pt x="208" y="375"/>
                    <a:pt x="208" y="375"/>
                    <a:pt x="208" y="375"/>
                  </a:cubicBezTo>
                  <a:cubicBezTo>
                    <a:pt x="207" y="374"/>
                    <a:pt x="207" y="374"/>
                    <a:pt x="207" y="373"/>
                  </a:cubicBezTo>
                  <a:cubicBezTo>
                    <a:pt x="207" y="373"/>
                    <a:pt x="207" y="373"/>
                    <a:pt x="207" y="373"/>
                  </a:cubicBezTo>
                  <a:cubicBezTo>
                    <a:pt x="207" y="372"/>
                    <a:pt x="206" y="371"/>
                    <a:pt x="206" y="371"/>
                  </a:cubicBezTo>
                  <a:cubicBezTo>
                    <a:pt x="206" y="370"/>
                    <a:pt x="206" y="370"/>
                    <a:pt x="206" y="370"/>
                  </a:cubicBezTo>
                  <a:cubicBezTo>
                    <a:pt x="206" y="370"/>
                    <a:pt x="206" y="369"/>
                    <a:pt x="205" y="369"/>
                  </a:cubicBezTo>
                  <a:cubicBezTo>
                    <a:pt x="205" y="369"/>
                    <a:pt x="205" y="368"/>
                    <a:pt x="205" y="368"/>
                  </a:cubicBezTo>
                  <a:cubicBezTo>
                    <a:pt x="205" y="368"/>
                    <a:pt x="205" y="368"/>
                    <a:pt x="205" y="367"/>
                  </a:cubicBezTo>
                  <a:cubicBezTo>
                    <a:pt x="205" y="367"/>
                    <a:pt x="205" y="366"/>
                    <a:pt x="205" y="366"/>
                  </a:cubicBezTo>
                  <a:cubicBezTo>
                    <a:pt x="205" y="366"/>
                    <a:pt x="205" y="366"/>
                    <a:pt x="204" y="365"/>
                  </a:cubicBezTo>
                  <a:cubicBezTo>
                    <a:pt x="204" y="365"/>
                    <a:pt x="204" y="364"/>
                    <a:pt x="204" y="363"/>
                  </a:cubicBezTo>
                  <a:cubicBezTo>
                    <a:pt x="204" y="363"/>
                    <a:pt x="204" y="363"/>
                    <a:pt x="204" y="363"/>
                  </a:cubicBezTo>
                  <a:cubicBezTo>
                    <a:pt x="204" y="362"/>
                    <a:pt x="204" y="362"/>
                    <a:pt x="204" y="361"/>
                  </a:cubicBezTo>
                  <a:cubicBezTo>
                    <a:pt x="204" y="361"/>
                    <a:pt x="204" y="361"/>
                    <a:pt x="204" y="361"/>
                  </a:cubicBezTo>
                  <a:cubicBezTo>
                    <a:pt x="204" y="360"/>
                    <a:pt x="204" y="360"/>
                    <a:pt x="204" y="359"/>
                  </a:cubicBezTo>
                  <a:cubicBezTo>
                    <a:pt x="204" y="359"/>
                    <a:pt x="204" y="359"/>
                    <a:pt x="204" y="358"/>
                  </a:cubicBezTo>
                  <a:cubicBezTo>
                    <a:pt x="204" y="358"/>
                    <a:pt x="204" y="357"/>
                    <a:pt x="204" y="356"/>
                  </a:cubicBezTo>
                  <a:cubicBezTo>
                    <a:pt x="204" y="355"/>
                    <a:pt x="204" y="354"/>
                    <a:pt x="204" y="354"/>
                  </a:cubicBezTo>
                  <a:cubicBezTo>
                    <a:pt x="204" y="353"/>
                    <a:pt x="204" y="353"/>
                    <a:pt x="204" y="3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9" name="Group 12"/>
          <p:cNvGrpSpPr>
            <a:grpSpLocks noChangeAspect="1"/>
          </p:cNvGrpSpPr>
          <p:nvPr/>
        </p:nvGrpSpPr>
        <p:grpSpPr bwMode="auto">
          <a:xfrm>
            <a:off x="4826000" y="2179167"/>
            <a:ext cx="681037" cy="681037"/>
            <a:chOff x="2775" y="1387"/>
            <a:chExt cx="473" cy="473"/>
          </a:xfrm>
        </p:grpSpPr>
        <p:sp>
          <p:nvSpPr>
            <p:cNvPr id="20" name="AutoShape 11"/>
            <p:cNvSpPr>
              <a:spLocks noChangeAspect="1" noChangeArrowheads="1" noTextEdit="1"/>
            </p:cNvSpPr>
            <p:nvPr/>
          </p:nvSpPr>
          <p:spPr bwMode="auto">
            <a:xfrm>
              <a:off x="2775" y="1387"/>
              <a:ext cx="473" cy="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Rectangle 13"/>
            <p:cNvSpPr>
              <a:spLocks noChangeArrowheads="1"/>
            </p:cNvSpPr>
            <p:nvPr/>
          </p:nvSpPr>
          <p:spPr bwMode="auto">
            <a:xfrm>
              <a:off x="2774" y="1386"/>
              <a:ext cx="475" cy="47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4"/>
            <p:cNvSpPr>
              <a:spLocks noEditPoints="1"/>
            </p:cNvSpPr>
            <p:nvPr/>
          </p:nvSpPr>
          <p:spPr bwMode="auto">
            <a:xfrm>
              <a:off x="2881" y="1506"/>
              <a:ext cx="256" cy="266"/>
            </a:xfrm>
            <a:custGeom>
              <a:avLst/>
              <a:gdLst>
                <a:gd name="T0" fmla="*/ 112 w 367"/>
                <a:gd name="T1" fmla="*/ 0 h 382"/>
                <a:gd name="T2" fmla="*/ 140 w 367"/>
                <a:gd name="T3" fmla="*/ 10 h 382"/>
                <a:gd name="T4" fmla="*/ 141 w 367"/>
                <a:gd name="T5" fmla="*/ 11 h 382"/>
                <a:gd name="T6" fmla="*/ 142 w 367"/>
                <a:gd name="T7" fmla="*/ 13 h 382"/>
                <a:gd name="T8" fmla="*/ 143 w 367"/>
                <a:gd name="T9" fmla="*/ 14 h 382"/>
                <a:gd name="T10" fmla="*/ 144 w 367"/>
                <a:gd name="T11" fmla="*/ 16 h 382"/>
                <a:gd name="T12" fmla="*/ 144 w 367"/>
                <a:gd name="T13" fmla="*/ 17 h 382"/>
                <a:gd name="T14" fmla="*/ 145 w 367"/>
                <a:gd name="T15" fmla="*/ 19 h 382"/>
                <a:gd name="T16" fmla="*/ 145 w 367"/>
                <a:gd name="T17" fmla="*/ 20 h 382"/>
                <a:gd name="T18" fmla="*/ 145 w 367"/>
                <a:gd name="T19" fmla="*/ 22 h 382"/>
                <a:gd name="T20" fmla="*/ 145 w 367"/>
                <a:gd name="T21" fmla="*/ 23 h 382"/>
                <a:gd name="T22" fmla="*/ 145 w 367"/>
                <a:gd name="T23" fmla="*/ 24 h 382"/>
                <a:gd name="T24" fmla="*/ 145 w 367"/>
                <a:gd name="T25" fmla="*/ 27 h 382"/>
                <a:gd name="T26" fmla="*/ 133 w 367"/>
                <a:gd name="T27" fmla="*/ 46 h 382"/>
                <a:gd name="T28" fmla="*/ 128 w 367"/>
                <a:gd name="T29" fmla="*/ 48 h 382"/>
                <a:gd name="T30" fmla="*/ 123 w 367"/>
                <a:gd name="T31" fmla="*/ 50 h 382"/>
                <a:gd name="T32" fmla="*/ 121 w 367"/>
                <a:gd name="T33" fmla="*/ 50 h 382"/>
                <a:gd name="T34" fmla="*/ 118 w 367"/>
                <a:gd name="T35" fmla="*/ 50 h 382"/>
                <a:gd name="T36" fmla="*/ 116 w 367"/>
                <a:gd name="T37" fmla="*/ 50 h 382"/>
                <a:gd name="T38" fmla="*/ 113 w 367"/>
                <a:gd name="T39" fmla="*/ 51 h 382"/>
                <a:gd name="T40" fmla="*/ 0 w 367"/>
                <a:gd name="T41" fmla="*/ 25 h 382"/>
                <a:gd name="T42" fmla="*/ 34 w 367"/>
                <a:gd name="T43" fmla="*/ 204 h 382"/>
                <a:gd name="T44" fmla="*/ 68 w 367"/>
                <a:gd name="T45" fmla="*/ 255 h 382"/>
                <a:gd name="T46" fmla="*/ 112 w 367"/>
                <a:gd name="T47" fmla="*/ 204 h 382"/>
                <a:gd name="T48" fmla="*/ 112 w 367"/>
                <a:gd name="T49" fmla="*/ 119 h 382"/>
                <a:gd name="T50" fmla="*/ 112 w 367"/>
                <a:gd name="T51" fmla="*/ 68 h 382"/>
                <a:gd name="T52" fmla="*/ 0 w 367"/>
                <a:gd name="T53" fmla="*/ 93 h 382"/>
                <a:gd name="T54" fmla="*/ 68 w 367"/>
                <a:gd name="T55" fmla="*/ 187 h 382"/>
                <a:gd name="T56" fmla="*/ 112 w 367"/>
                <a:gd name="T57" fmla="*/ 136 h 382"/>
                <a:gd name="T58" fmla="*/ 34 w 367"/>
                <a:gd name="T59" fmla="*/ 136 h 382"/>
                <a:gd name="T60" fmla="*/ 163 w 367"/>
                <a:gd name="T61" fmla="*/ 29 h 382"/>
                <a:gd name="T62" fmla="*/ 162 w 367"/>
                <a:gd name="T63" fmla="*/ 33 h 382"/>
                <a:gd name="T64" fmla="*/ 161 w 367"/>
                <a:gd name="T65" fmla="*/ 37 h 382"/>
                <a:gd name="T66" fmla="*/ 161 w 367"/>
                <a:gd name="T67" fmla="*/ 40 h 382"/>
                <a:gd name="T68" fmla="*/ 159 w 367"/>
                <a:gd name="T69" fmla="*/ 43 h 382"/>
                <a:gd name="T70" fmla="*/ 145 w 367"/>
                <a:gd name="T71" fmla="*/ 127 h 382"/>
                <a:gd name="T72" fmla="*/ 163 w 367"/>
                <a:gd name="T73" fmla="*/ 229 h 382"/>
                <a:gd name="T74" fmla="*/ 180 w 367"/>
                <a:gd name="T75" fmla="*/ 212 h 382"/>
                <a:gd name="T76" fmla="*/ 265 w 367"/>
                <a:gd name="T77" fmla="*/ 136 h 382"/>
                <a:gd name="T78" fmla="*/ 197 w 367"/>
                <a:gd name="T79" fmla="*/ 212 h 382"/>
                <a:gd name="T80" fmla="*/ 256 w 367"/>
                <a:gd name="T81" fmla="*/ 314 h 382"/>
                <a:gd name="T82" fmla="*/ 289 w 367"/>
                <a:gd name="T83" fmla="*/ 253 h 382"/>
                <a:gd name="T84" fmla="*/ 325 w 367"/>
                <a:gd name="T85" fmla="*/ 34 h 382"/>
                <a:gd name="T86" fmla="*/ 154 w 367"/>
                <a:gd name="T87" fmla="*/ 0 h 382"/>
                <a:gd name="T88" fmla="*/ 158 w 367"/>
                <a:gd name="T89" fmla="*/ 5 h 382"/>
                <a:gd name="T90" fmla="*/ 159 w 367"/>
                <a:gd name="T91" fmla="*/ 7 h 382"/>
                <a:gd name="T92" fmla="*/ 161 w 367"/>
                <a:gd name="T93" fmla="*/ 11 h 382"/>
                <a:gd name="T94" fmla="*/ 161 w 367"/>
                <a:gd name="T95" fmla="*/ 13 h 382"/>
                <a:gd name="T96" fmla="*/ 162 w 367"/>
                <a:gd name="T97" fmla="*/ 16 h 382"/>
                <a:gd name="T98" fmla="*/ 163 w 367"/>
                <a:gd name="T99" fmla="*/ 20 h 382"/>
                <a:gd name="T100" fmla="*/ 163 w 367"/>
                <a:gd name="T101" fmla="*/ 23 h 382"/>
                <a:gd name="T102" fmla="*/ 163 w 367"/>
                <a:gd name="T103" fmla="*/ 29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7" h="382">
                  <a:moveTo>
                    <a:pt x="0" y="25"/>
                  </a:moveTo>
                  <a:cubicBezTo>
                    <a:pt x="0" y="19"/>
                    <a:pt x="2" y="0"/>
                    <a:pt x="34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6" y="0"/>
                    <a:pt x="134" y="4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9"/>
                    <a:pt x="140" y="10"/>
                    <a:pt x="140" y="10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40" y="10"/>
                    <a:pt x="141" y="11"/>
                    <a:pt x="141" y="11"/>
                  </a:cubicBezTo>
                  <a:cubicBezTo>
                    <a:pt x="141" y="11"/>
                    <a:pt x="141" y="11"/>
                    <a:pt x="141" y="11"/>
                  </a:cubicBezTo>
                  <a:cubicBezTo>
                    <a:pt x="141" y="11"/>
                    <a:pt x="141" y="12"/>
                    <a:pt x="142" y="12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42" y="12"/>
                    <a:pt x="142" y="13"/>
                    <a:pt x="142" y="13"/>
                  </a:cubicBezTo>
                  <a:cubicBezTo>
                    <a:pt x="142" y="13"/>
                    <a:pt x="142" y="13"/>
                    <a:pt x="142" y="13"/>
                  </a:cubicBezTo>
                  <a:cubicBezTo>
                    <a:pt x="142" y="13"/>
                    <a:pt x="143" y="14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43" y="14"/>
                    <a:pt x="143" y="15"/>
                    <a:pt x="143" y="15"/>
                  </a:cubicBezTo>
                  <a:cubicBezTo>
                    <a:pt x="143" y="15"/>
                    <a:pt x="143" y="15"/>
                    <a:pt x="143" y="15"/>
                  </a:cubicBezTo>
                  <a:cubicBezTo>
                    <a:pt x="143" y="15"/>
                    <a:pt x="144" y="16"/>
                    <a:pt x="144" y="16"/>
                  </a:cubicBezTo>
                  <a:cubicBezTo>
                    <a:pt x="144" y="16"/>
                    <a:pt x="144" y="16"/>
                    <a:pt x="144" y="16"/>
                  </a:cubicBezTo>
                  <a:cubicBezTo>
                    <a:pt x="144" y="16"/>
                    <a:pt x="144" y="17"/>
                    <a:pt x="144" y="17"/>
                  </a:cubicBezTo>
                  <a:cubicBezTo>
                    <a:pt x="144" y="17"/>
                    <a:pt x="144" y="17"/>
                    <a:pt x="144" y="17"/>
                  </a:cubicBezTo>
                  <a:cubicBezTo>
                    <a:pt x="144" y="17"/>
                    <a:pt x="144" y="18"/>
                    <a:pt x="144" y="18"/>
                  </a:cubicBezTo>
                  <a:cubicBezTo>
                    <a:pt x="144" y="18"/>
                    <a:pt x="144" y="18"/>
                    <a:pt x="144" y="18"/>
                  </a:cubicBezTo>
                  <a:cubicBezTo>
                    <a:pt x="145" y="18"/>
                    <a:pt x="145" y="19"/>
                    <a:pt x="145" y="19"/>
                  </a:cubicBezTo>
                  <a:cubicBezTo>
                    <a:pt x="145" y="19"/>
                    <a:pt x="145" y="19"/>
                    <a:pt x="145" y="19"/>
                  </a:cubicBezTo>
                  <a:cubicBezTo>
                    <a:pt x="145" y="19"/>
                    <a:pt x="145" y="20"/>
                    <a:pt x="145" y="20"/>
                  </a:cubicBezTo>
                  <a:cubicBezTo>
                    <a:pt x="145" y="20"/>
                    <a:pt x="145" y="20"/>
                    <a:pt x="145" y="20"/>
                  </a:cubicBezTo>
                  <a:cubicBezTo>
                    <a:pt x="145" y="20"/>
                    <a:pt x="145" y="21"/>
                    <a:pt x="145" y="21"/>
                  </a:cubicBezTo>
                  <a:cubicBezTo>
                    <a:pt x="145" y="21"/>
                    <a:pt x="145" y="21"/>
                    <a:pt x="145" y="21"/>
                  </a:cubicBezTo>
                  <a:cubicBezTo>
                    <a:pt x="145" y="21"/>
                    <a:pt x="145" y="21"/>
                    <a:pt x="145" y="22"/>
                  </a:cubicBezTo>
                  <a:cubicBezTo>
                    <a:pt x="145" y="22"/>
                    <a:pt x="145" y="22"/>
                    <a:pt x="145" y="22"/>
                  </a:cubicBezTo>
                  <a:cubicBezTo>
                    <a:pt x="145" y="22"/>
                    <a:pt x="145" y="22"/>
                    <a:pt x="145" y="22"/>
                  </a:cubicBezTo>
                  <a:cubicBezTo>
                    <a:pt x="145" y="23"/>
                    <a:pt x="145" y="23"/>
                    <a:pt x="145" y="23"/>
                  </a:cubicBezTo>
                  <a:cubicBezTo>
                    <a:pt x="145" y="23"/>
                    <a:pt x="145" y="23"/>
                    <a:pt x="145" y="23"/>
                  </a:cubicBezTo>
                  <a:cubicBezTo>
                    <a:pt x="145" y="23"/>
                    <a:pt x="145" y="24"/>
                    <a:pt x="145" y="24"/>
                  </a:cubicBezTo>
                  <a:cubicBezTo>
                    <a:pt x="145" y="24"/>
                    <a:pt x="145" y="24"/>
                    <a:pt x="145" y="24"/>
                  </a:cubicBezTo>
                  <a:cubicBezTo>
                    <a:pt x="145" y="24"/>
                    <a:pt x="146" y="24"/>
                    <a:pt x="146" y="25"/>
                  </a:cubicBezTo>
                  <a:cubicBezTo>
                    <a:pt x="146" y="25"/>
                    <a:pt x="146" y="25"/>
                    <a:pt x="146" y="25"/>
                  </a:cubicBezTo>
                  <a:cubicBezTo>
                    <a:pt x="146" y="26"/>
                    <a:pt x="145" y="26"/>
                    <a:pt x="145" y="27"/>
                  </a:cubicBezTo>
                  <a:cubicBezTo>
                    <a:pt x="145" y="35"/>
                    <a:pt x="142" y="40"/>
                    <a:pt x="138" y="43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36" y="45"/>
                    <a:pt x="135" y="46"/>
                    <a:pt x="133" y="46"/>
                  </a:cubicBezTo>
                  <a:cubicBezTo>
                    <a:pt x="133" y="46"/>
                    <a:pt x="133" y="46"/>
                    <a:pt x="133" y="46"/>
                  </a:cubicBezTo>
                  <a:cubicBezTo>
                    <a:pt x="132" y="47"/>
                    <a:pt x="130" y="48"/>
                    <a:pt x="128" y="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8" y="49"/>
                    <a:pt x="127" y="49"/>
                    <a:pt x="127" y="49"/>
                  </a:cubicBezTo>
                  <a:cubicBezTo>
                    <a:pt x="127" y="49"/>
                    <a:pt x="127" y="49"/>
                    <a:pt x="127" y="49"/>
                  </a:cubicBezTo>
                  <a:cubicBezTo>
                    <a:pt x="125" y="49"/>
                    <a:pt x="124" y="50"/>
                    <a:pt x="123" y="50"/>
                  </a:cubicBezTo>
                  <a:cubicBezTo>
                    <a:pt x="123" y="50"/>
                    <a:pt x="123" y="50"/>
                    <a:pt x="123" y="50"/>
                  </a:cubicBezTo>
                  <a:cubicBezTo>
                    <a:pt x="123" y="50"/>
                    <a:pt x="122" y="50"/>
                    <a:pt x="121" y="50"/>
                  </a:cubicBezTo>
                  <a:cubicBezTo>
                    <a:pt x="121" y="50"/>
                    <a:pt x="121" y="50"/>
                    <a:pt x="121" y="50"/>
                  </a:cubicBezTo>
                  <a:cubicBezTo>
                    <a:pt x="121" y="50"/>
                    <a:pt x="120" y="50"/>
                    <a:pt x="120" y="50"/>
                  </a:cubicBezTo>
                  <a:cubicBezTo>
                    <a:pt x="120" y="50"/>
                    <a:pt x="120" y="50"/>
                    <a:pt x="120" y="50"/>
                  </a:cubicBezTo>
                  <a:cubicBezTo>
                    <a:pt x="119" y="50"/>
                    <a:pt x="119" y="50"/>
                    <a:pt x="118" y="50"/>
                  </a:cubicBezTo>
                  <a:cubicBezTo>
                    <a:pt x="118" y="50"/>
                    <a:pt x="118" y="50"/>
                    <a:pt x="118" y="50"/>
                  </a:cubicBezTo>
                  <a:cubicBezTo>
                    <a:pt x="117" y="50"/>
                    <a:pt x="117" y="50"/>
                    <a:pt x="117" y="50"/>
                  </a:cubicBezTo>
                  <a:cubicBezTo>
                    <a:pt x="116" y="50"/>
                    <a:pt x="116" y="50"/>
                    <a:pt x="116" y="50"/>
                  </a:cubicBezTo>
                  <a:cubicBezTo>
                    <a:pt x="116" y="50"/>
                    <a:pt x="115" y="51"/>
                    <a:pt x="115" y="51"/>
                  </a:cubicBezTo>
                  <a:cubicBezTo>
                    <a:pt x="115" y="51"/>
                    <a:pt x="115" y="51"/>
                    <a:pt x="115" y="51"/>
                  </a:cubicBezTo>
                  <a:cubicBezTo>
                    <a:pt x="114" y="51"/>
                    <a:pt x="114" y="51"/>
                    <a:pt x="113" y="51"/>
                  </a:cubicBezTo>
                  <a:cubicBezTo>
                    <a:pt x="68" y="51"/>
                    <a:pt x="68" y="51"/>
                    <a:pt x="68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29" y="51"/>
                    <a:pt x="0" y="49"/>
                    <a:pt x="0" y="25"/>
                  </a:cubicBezTo>
                  <a:moveTo>
                    <a:pt x="112" y="204"/>
                  </a:moveTo>
                  <a:cubicBezTo>
                    <a:pt x="68" y="204"/>
                    <a:pt x="68" y="204"/>
                    <a:pt x="68" y="204"/>
                  </a:cubicBezTo>
                  <a:cubicBezTo>
                    <a:pt x="34" y="204"/>
                    <a:pt x="34" y="204"/>
                    <a:pt x="34" y="204"/>
                  </a:cubicBezTo>
                  <a:cubicBezTo>
                    <a:pt x="2" y="204"/>
                    <a:pt x="0" y="223"/>
                    <a:pt x="0" y="229"/>
                  </a:cubicBezTo>
                  <a:cubicBezTo>
                    <a:pt x="0" y="253"/>
                    <a:pt x="29" y="255"/>
                    <a:pt x="35" y="255"/>
                  </a:cubicBezTo>
                  <a:cubicBezTo>
                    <a:pt x="68" y="255"/>
                    <a:pt x="68" y="255"/>
                    <a:pt x="68" y="255"/>
                  </a:cubicBezTo>
                  <a:cubicBezTo>
                    <a:pt x="113" y="255"/>
                    <a:pt x="113" y="255"/>
                    <a:pt x="113" y="255"/>
                  </a:cubicBezTo>
                  <a:cubicBezTo>
                    <a:pt x="125" y="255"/>
                    <a:pt x="146" y="251"/>
                    <a:pt x="146" y="229"/>
                  </a:cubicBezTo>
                  <a:cubicBezTo>
                    <a:pt x="146" y="223"/>
                    <a:pt x="143" y="204"/>
                    <a:pt x="112" y="204"/>
                  </a:cubicBezTo>
                  <a:moveTo>
                    <a:pt x="35" y="119"/>
                  </a:moveTo>
                  <a:cubicBezTo>
                    <a:pt x="68" y="119"/>
                    <a:pt x="68" y="119"/>
                    <a:pt x="68" y="119"/>
                  </a:cubicBezTo>
                  <a:cubicBezTo>
                    <a:pt x="112" y="119"/>
                    <a:pt x="112" y="119"/>
                    <a:pt x="112" y="119"/>
                  </a:cubicBezTo>
                  <a:cubicBezTo>
                    <a:pt x="113" y="119"/>
                    <a:pt x="113" y="119"/>
                    <a:pt x="113" y="119"/>
                  </a:cubicBezTo>
                  <a:cubicBezTo>
                    <a:pt x="125" y="119"/>
                    <a:pt x="146" y="115"/>
                    <a:pt x="146" y="93"/>
                  </a:cubicBezTo>
                  <a:cubicBezTo>
                    <a:pt x="146" y="87"/>
                    <a:pt x="143" y="68"/>
                    <a:pt x="112" y="68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2" y="68"/>
                    <a:pt x="0" y="87"/>
                    <a:pt x="0" y="93"/>
                  </a:cubicBezTo>
                  <a:cubicBezTo>
                    <a:pt x="0" y="117"/>
                    <a:pt x="29" y="119"/>
                    <a:pt x="35" y="119"/>
                  </a:cubicBezTo>
                  <a:moveTo>
                    <a:pt x="35" y="187"/>
                  </a:moveTo>
                  <a:cubicBezTo>
                    <a:pt x="68" y="187"/>
                    <a:pt x="68" y="187"/>
                    <a:pt x="68" y="187"/>
                  </a:cubicBezTo>
                  <a:cubicBezTo>
                    <a:pt x="113" y="187"/>
                    <a:pt x="113" y="187"/>
                    <a:pt x="113" y="187"/>
                  </a:cubicBezTo>
                  <a:cubicBezTo>
                    <a:pt x="125" y="187"/>
                    <a:pt x="146" y="183"/>
                    <a:pt x="146" y="161"/>
                  </a:cubicBezTo>
                  <a:cubicBezTo>
                    <a:pt x="146" y="155"/>
                    <a:pt x="143" y="136"/>
                    <a:pt x="112" y="136"/>
                  </a:cubicBezTo>
                  <a:cubicBezTo>
                    <a:pt x="68" y="136"/>
                    <a:pt x="68" y="136"/>
                    <a:pt x="68" y="136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4" y="136"/>
                    <a:pt x="34" y="136"/>
                    <a:pt x="34" y="136"/>
                  </a:cubicBezTo>
                  <a:cubicBezTo>
                    <a:pt x="2" y="136"/>
                    <a:pt x="0" y="155"/>
                    <a:pt x="0" y="161"/>
                  </a:cubicBezTo>
                  <a:cubicBezTo>
                    <a:pt x="0" y="185"/>
                    <a:pt x="29" y="187"/>
                    <a:pt x="35" y="187"/>
                  </a:cubicBezTo>
                  <a:moveTo>
                    <a:pt x="163" y="29"/>
                  </a:moveTo>
                  <a:cubicBezTo>
                    <a:pt x="163" y="30"/>
                    <a:pt x="163" y="30"/>
                    <a:pt x="163" y="30"/>
                  </a:cubicBezTo>
                  <a:cubicBezTo>
                    <a:pt x="163" y="31"/>
                    <a:pt x="162" y="31"/>
                    <a:pt x="162" y="32"/>
                  </a:cubicBezTo>
                  <a:cubicBezTo>
                    <a:pt x="162" y="32"/>
                    <a:pt x="162" y="33"/>
                    <a:pt x="162" y="33"/>
                  </a:cubicBezTo>
                  <a:cubicBezTo>
                    <a:pt x="162" y="34"/>
                    <a:pt x="162" y="34"/>
                    <a:pt x="162" y="35"/>
                  </a:cubicBezTo>
                  <a:cubicBezTo>
                    <a:pt x="162" y="35"/>
                    <a:pt x="162" y="35"/>
                    <a:pt x="162" y="35"/>
                  </a:cubicBezTo>
                  <a:cubicBezTo>
                    <a:pt x="162" y="36"/>
                    <a:pt x="162" y="37"/>
                    <a:pt x="161" y="37"/>
                  </a:cubicBezTo>
                  <a:cubicBezTo>
                    <a:pt x="161" y="37"/>
                    <a:pt x="161" y="37"/>
                    <a:pt x="161" y="38"/>
                  </a:cubicBezTo>
                  <a:cubicBezTo>
                    <a:pt x="161" y="38"/>
                    <a:pt x="161" y="39"/>
                    <a:pt x="161" y="40"/>
                  </a:cubicBezTo>
                  <a:cubicBezTo>
                    <a:pt x="161" y="40"/>
                    <a:pt x="161" y="40"/>
                    <a:pt x="161" y="40"/>
                  </a:cubicBezTo>
                  <a:cubicBezTo>
                    <a:pt x="160" y="40"/>
                    <a:pt x="160" y="41"/>
                    <a:pt x="160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59" y="43"/>
                    <a:pt x="159" y="43"/>
                  </a:cubicBezTo>
                  <a:cubicBezTo>
                    <a:pt x="156" y="50"/>
                    <a:pt x="152" y="55"/>
                    <a:pt x="145" y="59"/>
                  </a:cubicBezTo>
                  <a:cubicBezTo>
                    <a:pt x="156" y="67"/>
                    <a:pt x="163" y="79"/>
                    <a:pt x="163" y="93"/>
                  </a:cubicBezTo>
                  <a:cubicBezTo>
                    <a:pt x="163" y="108"/>
                    <a:pt x="156" y="120"/>
                    <a:pt x="145" y="127"/>
                  </a:cubicBezTo>
                  <a:cubicBezTo>
                    <a:pt x="156" y="135"/>
                    <a:pt x="163" y="147"/>
                    <a:pt x="163" y="161"/>
                  </a:cubicBezTo>
                  <a:cubicBezTo>
                    <a:pt x="163" y="176"/>
                    <a:pt x="156" y="188"/>
                    <a:pt x="145" y="195"/>
                  </a:cubicBezTo>
                  <a:cubicBezTo>
                    <a:pt x="156" y="203"/>
                    <a:pt x="163" y="215"/>
                    <a:pt x="163" y="229"/>
                  </a:cubicBezTo>
                  <a:cubicBezTo>
                    <a:pt x="163" y="239"/>
                    <a:pt x="160" y="248"/>
                    <a:pt x="155" y="255"/>
                  </a:cubicBezTo>
                  <a:cubicBezTo>
                    <a:pt x="180" y="255"/>
                    <a:pt x="180" y="255"/>
                    <a:pt x="180" y="255"/>
                  </a:cubicBezTo>
                  <a:cubicBezTo>
                    <a:pt x="180" y="212"/>
                    <a:pt x="180" y="212"/>
                    <a:pt x="180" y="212"/>
                  </a:cubicBezTo>
                  <a:cubicBezTo>
                    <a:pt x="180" y="171"/>
                    <a:pt x="211" y="140"/>
                    <a:pt x="256" y="136"/>
                  </a:cubicBezTo>
                  <a:cubicBezTo>
                    <a:pt x="258" y="136"/>
                    <a:pt x="259" y="136"/>
                    <a:pt x="260" y="136"/>
                  </a:cubicBezTo>
                  <a:cubicBezTo>
                    <a:pt x="262" y="136"/>
                    <a:pt x="263" y="136"/>
                    <a:pt x="265" y="136"/>
                  </a:cubicBezTo>
                  <a:cubicBezTo>
                    <a:pt x="265" y="153"/>
                    <a:pt x="265" y="153"/>
                    <a:pt x="265" y="153"/>
                  </a:cubicBezTo>
                  <a:cubicBezTo>
                    <a:pt x="246" y="153"/>
                    <a:pt x="229" y="159"/>
                    <a:pt x="216" y="169"/>
                  </a:cubicBezTo>
                  <a:cubicBezTo>
                    <a:pt x="204" y="180"/>
                    <a:pt x="197" y="195"/>
                    <a:pt x="197" y="212"/>
                  </a:cubicBezTo>
                  <a:cubicBezTo>
                    <a:pt x="197" y="314"/>
                    <a:pt x="197" y="314"/>
                    <a:pt x="197" y="314"/>
                  </a:cubicBezTo>
                  <a:cubicBezTo>
                    <a:pt x="197" y="356"/>
                    <a:pt x="215" y="377"/>
                    <a:pt x="256" y="382"/>
                  </a:cubicBezTo>
                  <a:cubicBezTo>
                    <a:pt x="256" y="314"/>
                    <a:pt x="256" y="314"/>
                    <a:pt x="256" y="314"/>
                  </a:cubicBezTo>
                  <a:cubicBezTo>
                    <a:pt x="256" y="294"/>
                    <a:pt x="259" y="282"/>
                    <a:pt x="276" y="266"/>
                  </a:cubicBezTo>
                  <a:cubicBezTo>
                    <a:pt x="287" y="255"/>
                    <a:pt x="287" y="255"/>
                    <a:pt x="287" y="255"/>
                  </a:cubicBezTo>
                  <a:cubicBezTo>
                    <a:pt x="289" y="253"/>
                    <a:pt x="289" y="253"/>
                    <a:pt x="289" y="253"/>
                  </a:cubicBezTo>
                  <a:cubicBezTo>
                    <a:pt x="327" y="215"/>
                    <a:pt x="327" y="215"/>
                    <a:pt x="327" y="215"/>
                  </a:cubicBezTo>
                  <a:cubicBezTo>
                    <a:pt x="352" y="189"/>
                    <a:pt x="367" y="166"/>
                    <a:pt x="367" y="127"/>
                  </a:cubicBezTo>
                  <a:cubicBezTo>
                    <a:pt x="367" y="90"/>
                    <a:pt x="352" y="58"/>
                    <a:pt x="325" y="34"/>
                  </a:cubicBezTo>
                  <a:cubicBezTo>
                    <a:pt x="298" y="12"/>
                    <a:pt x="262" y="0"/>
                    <a:pt x="222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5" y="0"/>
                    <a:pt x="155" y="1"/>
                    <a:pt x="155" y="1"/>
                  </a:cubicBezTo>
                  <a:cubicBezTo>
                    <a:pt x="155" y="1"/>
                    <a:pt x="155" y="1"/>
                    <a:pt x="155" y="1"/>
                  </a:cubicBezTo>
                  <a:cubicBezTo>
                    <a:pt x="156" y="2"/>
                    <a:pt x="157" y="4"/>
                    <a:pt x="158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8" y="6"/>
                    <a:pt x="159" y="6"/>
                    <a:pt x="159" y="6"/>
                  </a:cubicBezTo>
                  <a:cubicBezTo>
                    <a:pt x="159" y="7"/>
                    <a:pt x="159" y="7"/>
                    <a:pt x="159" y="7"/>
                  </a:cubicBezTo>
                  <a:cubicBezTo>
                    <a:pt x="159" y="7"/>
                    <a:pt x="159" y="8"/>
                    <a:pt x="159" y="8"/>
                  </a:cubicBezTo>
                  <a:cubicBezTo>
                    <a:pt x="160" y="8"/>
                    <a:pt x="160" y="8"/>
                    <a:pt x="160" y="8"/>
                  </a:cubicBezTo>
                  <a:cubicBezTo>
                    <a:pt x="160" y="9"/>
                    <a:pt x="160" y="10"/>
                    <a:pt x="161" y="11"/>
                  </a:cubicBezTo>
                  <a:cubicBezTo>
                    <a:pt x="161" y="11"/>
                    <a:pt x="161" y="11"/>
                    <a:pt x="161" y="11"/>
                  </a:cubicBezTo>
                  <a:cubicBezTo>
                    <a:pt x="161" y="12"/>
                    <a:pt x="161" y="12"/>
                    <a:pt x="161" y="12"/>
                  </a:cubicBezTo>
                  <a:cubicBezTo>
                    <a:pt x="161" y="13"/>
                    <a:pt x="161" y="13"/>
                    <a:pt x="161" y="13"/>
                  </a:cubicBezTo>
                  <a:cubicBezTo>
                    <a:pt x="161" y="14"/>
                    <a:pt x="161" y="14"/>
                    <a:pt x="162" y="14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2" y="16"/>
                    <a:pt x="162" y="16"/>
                    <a:pt x="162" y="16"/>
                  </a:cubicBezTo>
                  <a:cubicBezTo>
                    <a:pt x="162" y="17"/>
                    <a:pt x="162" y="17"/>
                    <a:pt x="162" y="18"/>
                  </a:cubicBezTo>
                  <a:cubicBezTo>
                    <a:pt x="162" y="18"/>
                    <a:pt x="162" y="18"/>
                    <a:pt x="162" y="19"/>
                  </a:cubicBezTo>
                  <a:cubicBezTo>
                    <a:pt x="163" y="19"/>
                    <a:pt x="163" y="20"/>
                    <a:pt x="163" y="20"/>
                  </a:cubicBezTo>
                  <a:cubicBezTo>
                    <a:pt x="163" y="20"/>
                    <a:pt x="163" y="21"/>
                    <a:pt x="163" y="21"/>
                  </a:cubicBezTo>
                  <a:cubicBezTo>
                    <a:pt x="163" y="21"/>
                    <a:pt x="163" y="22"/>
                    <a:pt x="163" y="22"/>
                  </a:cubicBezTo>
                  <a:cubicBezTo>
                    <a:pt x="163" y="23"/>
                    <a:pt x="163" y="23"/>
                    <a:pt x="163" y="23"/>
                  </a:cubicBezTo>
                  <a:cubicBezTo>
                    <a:pt x="163" y="24"/>
                    <a:pt x="163" y="24"/>
                    <a:pt x="163" y="25"/>
                  </a:cubicBezTo>
                  <a:cubicBezTo>
                    <a:pt x="163" y="26"/>
                    <a:pt x="163" y="27"/>
                    <a:pt x="163" y="28"/>
                  </a:cubicBezTo>
                  <a:cubicBezTo>
                    <a:pt x="163" y="28"/>
                    <a:pt x="163" y="29"/>
                    <a:pt x="163" y="2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3" name="Slide Number Placeholder 2"/>
          <p:cNvSpPr txBox="1">
            <a:spLocks/>
          </p:cNvSpPr>
          <p:nvPr/>
        </p:nvSpPr>
        <p:spPr>
          <a:xfrm>
            <a:off x="4316413" y="6326600"/>
            <a:ext cx="505467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defPPr>
              <a:defRPr lang="en-A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750" b="0" kern="1200">
                <a:solidFill>
                  <a:srgbClr val="333333"/>
                </a:solidFill>
                <a:latin typeface="+mn-lt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9784CBA3-D598-4B1F-BAA3-EE14B5154290}" type="slidenum">
              <a:rPr lang="en-AU" smtClean="0"/>
              <a:pPr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87917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Referendum </a:t>
            </a:r>
            <a:r>
              <a:rPr lang="sr-Latn-RS" dirty="0"/>
              <a:t>o pristupanju </a:t>
            </a:r>
            <a:r>
              <a:rPr lang="sr-Latn-RS" dirty="0" smtClean="0"/>
              <a:t>Srbije u </a:t>
            </a:r>
            <a:r>
              <a:rPr lang="en-US" dirty="0" smtClean="0"/>
              <a:t>E</a:t>
            </a:r>
            <a:r>
              <a:rPr lang="sr-Latn-RS" dirty="0" smtClean="0"/>
              <a:t>vropsku uniju</a:t>
            </a:r>
            <a:br>
              <a:rPr lang="sr-Latn-RS" dirty="0" smtClean="0"/>
            </a:br>
            <a:r>
              <a:rPr lang="en-US" dirty="0" smtClean="0"/>
              <a:t>Trend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7</a:t>
            </a:fld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r-Latn-RS" dirty="0" smtClean="0"/>
              <a:t>Relativno s</a:t>
            </a:r>
            <a:r>
              <a:rPr lang="vi-VN" dirty="0" smtClean="0"/>
              <a:t>tabilan trend. </a:t>
            </a:r>
            <a:r>
              <a:rPr lang="sr-Latn-RS" dirty="0" smtClean="0"/>
              <a:t>U februaru 2014. godine, 53% </a:t>
            </a:r>
            <a:r>
              <a:rPr lang="vi-VN" dirty="0" smtClean="0"/>
              <a:t>građana </a:t>
            </a:r>
            <a:r>
              <a:rPr lang="vi-VN" dirty="0"/>
              <a:t>bi </a:t>
            </a:r>
            <a:r>
              <a:rPr lang="sr-Latn-RS" dirty="0" smtClean="0"/>
              <a:t>na referendumu </a:t>
            </a:r>
            <a:r>
              <a:rPr lang="vi-VN" dirty="0" smtClean="0"/>
              <a:t>glasalo </a:t>
            </a:r>
            <a:r>
              <a:rPr lang="vi-VN" dirty="0"/>
              <a:t>za </a:t>
            </a:r>
            <a:r>
              <a:rPr lang="sr-Latn-RS" dirty="0" smtClean="0"/>
              <a:t>pristupanje Srbije u EU</a:t>
            </a:r>
            <a:r>
              <a:rPr lang="vi-VN" dirty="0" smtClean="0"/>
              <a:t>. </a:t>
            </a:r>
            <a:r>
              <a:rPr lang="vi-VN" dirty="0"/>
              <a:t>Broj </a:t>
            </a:r>
            <a:r>
              <a:rPr lang="sr-Latn-RS" dirty="0" smtClean="0"/>
              <a:t>ne-glasača </a:t>
            </a:r>
            <a:r>
              <a:rPr lang="vi-VN" dirty="0" smtClean="0"/>
              <a:t>je </a:t>
            </a:r>
            <a:r>
              <a:rPr lang="sr-Latn-RS" dirty="0" smtClean="0"/>
              <a:t>opao </a:t>
            </a:r>
            <a:r>
              <a:rPr lang="vi-VN" dirty="0" smtClean="0"/>
              <a:t>u </a:t>
            </a:r>
            <a:r>
              <a:rPr lang="vi-VN" dirty="0"/>
              <a:t>odnosu na prethodni talas istraživanja.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646728"/>
              </p:ext>
            </p:extLst>
          </p:nvPr>
        </p:nvGraphicFramePr>
        <p:xfrm>
          <a:off x="4629147" y="5400674"/>
          <a:ext cx="4219576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447"/>
                <a:gridCol w="527447"/>
                <a:gridCol w="527447"/>
                <a:gridCol w="527447"/>
                <a:gridCol w="527447"/>
                <a:gridCol w="527447"/>
                <a:gridCol w="527447"/>
                <a:gridCol w="527447"/>
              </a:tblGrid>
              <a:tr h="169545">
                <a:tc>
                  <a:txBody>
                    <a:bodyPr/>
                    <a:lstStyle/>
                    <a:p>
                      <a:r>
                        <a:rPr lang="sr-Latn-RS" sz="700" b="1" dirty="0" smtClean="0">
                          <a:solidFill>
                            <a:schemeClr val="tx1"/>
                          </a:solidFill>
                        </a:rPr>
                        <a:t>Talas</a:t>
                      </a:r>
                      <a:endParaRPr lang="en-US" sz="7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 smtClean="0">
                          <a:solidFill>
                            <a:schemeClr val="tx1"/>
                          </a:solidFill>
                        </a:rPr>
                        <a:t>Jul.10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 smtClean="0">
                          <a:solidFill>
                            <a:schemeClr val="tx1"/>
                          </a:solidFill>
                        </a:rPr>
                        <a:t>Dec.10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 smtClean="0">
                          <a:solidFill>
                            <a:schemeClr val="tx1"/>
                          </a:solidFill>
                        </a:rPr>
                        <a:t>Nov.11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 smtClean="0">
                          <a:solidFill>
                            <a:schemeClr val="tx1"/>
                          </a:solidFill>
                        </a:rPr>
                        <a:t>Apr.12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 smtClean="0">
                          <a:solidFill>
                            <a:schemeClr val="tx1"/>
                          </a:solidFill>
                        </a:rPr>
                        <a:t>Oct.12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 smtClean="0">
                          <a:solidFill>
                            <a:schemeClr val="tx1"/>
                          </a:solidFill>
                        </a:rPr>
                        <a:t>Apr. 13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 smtClean="0">
                          <a:solidFill>
                            <a:schemeClr val="tx1"/>
                          </a:solidFill>
                        </a:rPr>
                        <a:t>Feb.14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9545">
                <a:tc>
                  <a:txBody>
                    <a:bodyPr/>
                    <a:lstStyle/>
                    <a:p>
                      <a:r>
                        <a:rPr lang="sr-Latn-RS" sz="700" b="1" dirty="0" smtClean="0">
                          <a:solidFill>
                            <a:schemeClr val="tx1"/>
                          </a:solidFill>
                        </a:rPr>
                        <a:t>Baza</a:t>
                      </a:r>
                      <a:endParaRPr lang="en-US" sz="7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 smtClean="0">
                          <a:solidFill>
                            <a:schemeClr val="tx1"/>
                          </a:solidFill>
                        </a:rPr>
                        <a:t>1205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 smtClean="0">
                          <a:solidFill>
                            <a:schemeClr val="tx1"/>
                          </a:solidFill>
                        </a:rPr>
                        <a:t>1206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 smtClean="0">
                          <a:solidFill>
                            <a:schemeClr val="tx1"/>
                          </a:solidFill>
                        </a:rPr>
                        <a:t>1211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 smtClean="0">
                          <a:solidFill>
                            <a:schemeClr val="tx1"/>
                          </a:solidFill>
                        </a:rPr>
                        <a:t>1214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 smtClean="0">
                          <a:solidFill>
                            <a:schemeClr val="tx1"/>
                          </a:solidFill>
                        </a:rPr>
                        <a:t>1208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 smtClean="0">
                          <a:solidFill>
                            <a:schemeClr val="tx1"/>
                          </a:solidFill>
                        </a:rPr>
                        <a:t>1234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 smtClean="0">
                          <a:solidFill>
                            <a:schemeClr val="tx1"/>
                          </a:solidFill>
                        </a:rPr>
                        <a:t>1239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Content Placeholder 5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86433762"/>
              </p:ext>
            </p:extLst>
          </p:nvPr>
        </p:nvGraphicFramePr>
        <p:xfrm>
          <a:off x="285750" y="2095500"/>
          <a:ext cx="8277225" cy="3286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Down Arrow 10"/>
          <p:cNvSpPr/>
          <p:nvPr/>
        </p:nvSpPr>
        <p:spPr>
          <a:xfrm>
            <a:off x="8056948" y="4589463"/>
            <a:ext cx="126208" cy="209550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64050" y="2381250"/>
            <a:ext cx="1323975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dirty="0" smtClean="0">
                <a:solidFill>
                  <a:srgbClr val="145D04"/>
                </a:solidFill>
                <a:latin typeface="+mj-lt"/>
              </a:rPr>
              <a:t>53%</a:t>
            </a:r>
            <a:endParaRPr lang="sr-Latn-RS" sz="2400" dirty="0" smtClean="0">
              <a:solidFill>
                <a:srgbClr val="145D04"/>
              </a:solidFill>
              <a:latin typeface="+mj-lt"/>
            </a:endParaRPr>
          </a:p>
          <a:p>
            <a:pPr lvl="0"/>
            <a:r>
              <a:rPr lang="sr-Latn-RS" sz="1000" dirty="0">
                <a:solidFill>
                  <a:srgbClr val="145D04"/>
                </a:solidFill>
                <a:latin typeface="Verdana"/>
              </a:rPr>
              <a:t>za pristupanje</a:t>
            </a:r>
            <a:endParaRPr lang="en-US" sz="800" dirty="0">
              <a:solidFill>
                <a:srgbClr val="145D04"/>
              </a:solidFill>
              <a:latin typeface="Verdana"/>
            </a:endParaRPr>
          </a:p>
          <a:p>
            <a:endParaRPr lang="sr-Latn-RS" sz="2400" dirty="0" smtClean="0">
              <a:solidFill>
                <a:srgbClr val="145D0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0058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Uslovi za pristupanje Srbije </a:t>
            </a:r>
            <a:r>
              <a:rPr lang="en-US" dirty="0" smtClean="0"/>
              <a:t>E</a:t>
            </a:r>
            <a:r>
              <a:rPr lang="sr-Latn-RS" dirty="0" smtClean="0"/>
              <a:t>vropskoj uniji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8</a:t>
            </a:fld>
            <a:endParaRPr lang="en-AU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255493104"/>
              </p:ext>
            </p:extLst>
          </p:nvPr>
        </p:nvGraphicFramePr>
        <p:xfrm>
          <a:off x="285750" y="2105025"/>
          <a:ext cx="8569325" cy="3333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r-Latn-RS" dirty="0" smtClean="0"/>
              <a:t>Kao najvažniji uslov pristupanju, građani Srbije najčešće navode priznavanje nezavisnosti Kosova</a:t>
            </a:r>
            <a:r>
              <a:rPr lang="sr-Latn-RS" sz="1200" baseline="30000" dirty="0" smtClean="0"/>
              <a:t>*</a:t>
            </a:r>
            <a:r>
              <a:rPr lang="sr-Latn-RS" dirty="0" smtClean="0"/>
              <a:t>. Slede reforme i borba protiv korupcije i kriminala.</a:t>
            </a:r>
            <a:r>
              <a:rPr lang="en-US" dirty="0" smtClean="0"/>
              <a:t> </a:t>
            </a:r>
            <a:r>
              <a:rPr lang="sr-Latn-RS" dirty="0" smtClean="0"/>
              <a:t>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r-Latn-RS" dirty="0" smtClean="0"/>
              <a:t>* NAPOMENA: Ovaj naziv, bez prejudiciranja statusa Kosova, u skladu je sa Rezolucijom 1244 i mišljenjem MSP-a o deklaraciji o nezavisnosti Kosova</a:t>
            </a:r>
            <a:endParaRPr lang="sr-Latn-RS" dirty="0"/>
          </a:p>
        </p:txBody>
      </p:sp>
      <p:sp>
        <p:nvSpPr>
          <p:cNvPr id="9" name="Freeform 26"/>
          <p:cNvSpPr>
            <a:spLocks/>
          </p:cNvSpPr>
          <p:nvPr/>
        </p:nvSpPr>
        <p:spPr bwMode="auto">
          <a:xfrm flipH="1">
            <a:off x="867568" y="2441358"/>
            <a:ext cx="433388" cy="250031"/>
          </a:xfrm>
          <a:custGeom>
            <a:avLst/>
            <a:gdLst>
              <a:gd name="T0" fmla="*/ 242 w 489"/>
              <a:gd name="T1" fmla="*/ 3 h 432"/>
              <a:gd name="T2" fmla="*/ 489 w 489"/>
              <a:gd name="T3" fmla="*/ 192 h 432"/>
              <a:gd name="T4" fmla="*/ 455 w 489"/>
              <a:gd name="T5" fmla="*/ 295 h 432"/>
              <a:gd name="T6" fmla="*/ 455 w 489"/>
              <a:gd name="T7" fmla="*/ 295 h 432"/>
              <a:gd name="T8" fmla="*/ 458 w 489"/>
              <a:gd name="T9" fmla="*/ 432 h 432"/>
              <a:gd name="T10" fmla="*/ 335 w 489"/>
              <a:gd name="T11" fmla="*/ 378 h 432"/>
              <a:gd name="T12" fmla="*/ 249 w 489"/>
              <a:gd name="T13" fmla="*/ 392 h 432"/>
              <a:gd name="T14" fmla="*/ 2 w 489"/>
              <a:gd name="T15" fmla="*/ 202 h 432"/>
              <a:gd name="T16" fmla="*/ 242 w 489"/>
              <a:gd name="T17" fmla="*/ 3 h 43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89"/>
              <a:gd name="T28" fmla="*/ 0 h 432"/>
              <a:gd name="T29" fmla="*/ 489 w 489"/>
              <a:gd name="T30" fmla="*/ 432 h 43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89" h="432">
                <a:moveTo>
                  <a:pt x="242" y="3"/>
                </a:moveTo>
                <a:cubicBezTo>
                  <a:pt x="376" y="0"/>
                  <a:pt x="487" y="85"/>
                  <a:pt x="489" y="192"/>
                </a:cubicBezTo>
                <a:cubicBezTo>
                  <a:pt x="489" y="230"/>
                  <a:pt x="477" y="265"/>
                  <a:pt x="455" y="295"/>
                </a:cubicBezTo>
                <a:cubicBezTo>
                  <a:pt x="455" y="295"/>
                  <a:pt x="455" y="295"/>
                  <a:pt x="455" y="295"/>
                </a:cubicBezTo>
                <a:cubicBezTo>
                  <a:pt x="416" y="345"/>
                  <a:pt x="458" y="432"/>
                  <a:pt x="458" y="432"/>
                </a:cubicBezTo>
                <a:cubicBezTo>
                  <a:pt x="335" y="378"/>
                  <a:pt x="335" y="378"/>
                  <a:pt x="335" y="378"/>
                </a:cubicBezTo>
                <a:cubicBezTo>
                  <a:pt x="308" y="386"/>
                  <a:pt x="279" y="391"/>
                  <a:pt x="249" y="392"/>
                </a:cubicBezTo>
                <a:cubicBezTo>
                  <a:pt x="115" y="395"/>
                  <a:pt x="5" y="310"/>
                  <a:pt x="2" y="202"/>
                </a:cubicBezTo>
                <a:cubicBezTo>
                  <a:pt x="0" y="95"/>
                  <a:pt x="108" y="6"/>
                  <a:pt x="242" y="3"/>
                </a:cubicBezTo>
              </a:path>
            </a:pathLst>
          </a:custGeom>
          <a:solidFill>
            <a:srgbClr val="7A2280"/>
          </a:solidFill>
          <a:ln>
            <a:noFill/>
          </a:ln>
          <a:extLst/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51088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Podrška dijaloga Beograd-Priština </a:t>
            </a:r>
            <a:br>
              <a:rPr lang="sr-Latn-RS" dirty="0" smtClean="0"/>
            </a:br>
            <a:r>
              <a:rPr lang="sr-Latn-RS" dirty="0" smtClean="0"/>
              <a:t>Trend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9</a:t>
            </a:fld>
            <a:endParaRPr lang="en-AU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970698667"/>
              </p:ext>
            </p:extLst>
          </p:nvPr>
        </p:nvGraphicFramePr>
        <p:xfrm>
          <a:off x="285750" y="2066306"/>
          <a:ext cx="8569325" cy="3872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r-Latn-RS" dirty="0" smtClean="0"/>
              <a:t>Više od 50% građana podržava dijalog Beograda i Prištine.  Ipak, ovaj procenat se značajno smanjio u odnosu na april 2013. godine, a beleži se veći broj građana koji nemaju definisan stav po pitanju dijaloga.</a:t>
            </a:r>
          </a:p>
        </p:txBody>
      </p:sp>
      <p:sp>
        <p:nvSpPr>
          <p:cNvPr id="7" name="Down Arrow 6"/>
          <p:cNvSpPr/>
          <p:nvPr/>
        </p:nvSpPr>
        <p:spPr>
          <a:xfrm>
            <a:off x="7590721" y="3443284"/>
            <a:ext cx="152751" cy="176213"/>
          </a:xfrm>
          <a:prstGeom prst="downArrow">
            <a:avLst/>
          </a:prstGeom>
          <a:solidFill>
            <a:srgbClr val="79D738"/>
          </a:solidFill>
          <a:ln>
            <a:solidFill>
              <a:srgbClr val="79D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Up Arrow 7"/>
          <p:cNvSpPr/>
          <p:nvPr/>
        </p:nvSpPr>
        <p:spPr>
          <a:xfrm>
            <a:off x="7571318" y="4372532"/>
            <a:ext cx="133701" cy="172563"/>
          </a:xfrm>
          <a:prstGeom prst="up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734049" y="5467349"/>
          <a:ext cx="3171828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638"/>
                <a:gridCol w="528638"/>
                <a:gridCol w="528638"/>
                <a:gridCol w="528638"/>
                <a:gridCol w="528638"/>
                <a:gridCol w="528638"/>
              </a:tblGrid>
              <a:tr h="169545">
                <a:tc>
                  <a:txBody>
                    <a:bodyPr/>
                    <a:lstStyle/>
                    <a:p>
                      <a:r>
                        <a:rPr lang="sr-Latn-RS" sz="700" b="1" dirty="0" smtClean="0">
                          <a:solidFill>
                            <a:schemeClr val="tx1"/>
                          </a:solidFill>
                        </a:rPr>
                        <a:t>Talas</a:t>
                      </a:r>
                      <a:endParaRPr lang="en-US" sz="7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 smtClean="0">
                          <a:solidFill>
                            <a:schemeClr val="tx1"/>
                          </a:solidFill>
                        </a:rPr>
                        <a:t>Nov.11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 smtClean="0">
                          <a:solidFill>
                            <a:schemeClr val="tx1"/>
                          </a:solidFill>
                        </a:rPr>
                        <a:t>Apr.12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sr-Latn-RS" sz="700" b="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r>
                        <a:rPr lang="en-US" sz="700" b="0" dirty="0" smtClean="0">
                          <a:solidFill>
                            <a:schemeClr val="tx1"/>
                          </a:solidFill>
                        </a:rPr>
                        <a:t>t.12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 smtClean="0">
                          <a:solidFill>
                            <a:schemeClr val="tx1"/>
                          </a:solidFill>
                        </a:rPr>
                        <a:t>Apr. 13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 smtClean="0">
                          <a:solidFill>
                            <a:schemeClr val="tx1"/>
                          </a:solidFill>
                        </a:rPr>
                        <a:t>Feb.14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9545">
                <a:tc>
                  <a:txBody>
                    <a:bodyPr/>
                    <a:lstStyle/>
                    <a:p>
                      <a:r>
                        <a:rPr lang="sr-Latn-RS" sz="700" b="1" dirty="0" smtClean="0">
                          <a:solidFill>
                            <a:schemeClr val="tx1"/>
                          </a:solidFill>
                        </a:rPr>
                        <a:t>Baza</a:t>
                      </a:r>
                      <a:endParaRPr lang="en-US" sz="7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 smtClean="0">
                          <a:solidFill>
                            <a:schemeClr val="tx1"/>
                          </a:solidFill>
                        </a:rPr>
                        <a:t>1211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 smtClean="0">
                          <a:solidFill>
                            <a:schemeClr val="tx1"/>
                          </a:solidFill>
                        </a:rPr>
                        <a:t>1214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 smtClean="0">
                          <a:solidFill>
                            <a:schemeClr val="tx1"/>
                          </a:solidFill>
                        </a:rPr>
                        <a:t>1208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 smtClean="0">
                          <a:solidFill>
                            <a:schemeClr val="tx1"/>
                          </a:solidFill>
                        </a:rPr>
                        <a:t>1234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 smtClean="0">
                          <a:solidFill>
                            <a:schemeClr val="tx1"/>
                          </a:solidFill>
                        </a:rPr>
                        <a:t>1239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369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CKSLIDES" val="4001"/>
  <p:tag name="DESIGN" val="GREYBO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  <p:tag name="DOCUMENTDATA" val="TITL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  <p:tag name="DOCUMENTDATA" val="TITL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DA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  <p:tag name="DOCUMENTDATA" val="TITL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  <p:tag name="DOCUMENTDATA" val="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  <p:tag name="DOCUMENTDATA" val="TITL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DA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GREYBOX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DA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  <p:tag name="DOCUMENTDATA" val="TITL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  <p:tag name="DOCUMENTDATA" val="TITL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  <p:tag name="DOCUMENTDATA" val="TITL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DA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  <p:tag name="DOCUMENTDATA" val="TITL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  <p:tag name="DOCUMENTDATA" val="TITL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  <p:tag name="DOCUMENTDATA" val="TITL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DA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  <p:tag name="DOCUMENTDATA" val="TITL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  <p:tag name="DOCUMENTDATA" val="TITL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  <p:tag name="DOCUMENTDATA" val="TITL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" val="COVER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" val="CUSTOMSLID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39.80055"/>
  <p:tag name="HEIGHT" val="19.84252"/>
  <p:tag name="TOP" val="497.94"/>
  <p:tag name="LEFT" val="657.449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693.1652"/>
  <p:tag name="HEIGHT" val="19.36228"/>
  <p:tag name="TOP" val="442.9565"/>
  <p:tag name="LEFT" val="15.434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209.7638"/>
  <p:tag name="HEIGHT" val="149.9628"/>
  <p:tag name="TOP" val="349.0431"/>
  <p:tag name="LEFT" val="254.993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209.7638"/>
  <p:tag name="HEIGHT" val="148.2882"/>
  <p:tag name="TOP" val="350.6083"/>
  <p:tag name="LEFT" val="22.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209.7638"/>
  <p:tag name="HEIGHT" val="149.9628"/>
  <p:tag name="TOP" val="349.0431"/>
  <p:tag name="LEFT" val="254.993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  <p:tag name="DOCUMENTDATA" val="TIT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  <p:tag name="DOCUMENTDATA" val="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  <p:tag name="DOCUMENTDATA" val="TITL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DA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  <p:tag name="DOCUMENTDATA" val="TITLE"/>
</p:tagLst>
</file>

<file path=ppt/theme/theme1.xml><?xml version="1.0" encoding="utf-8"?>
<a:theme xmlns:a="http://schemas.openxmlformats.org/drawingml/2006/main" name="1_blank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33333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b="0" dirty="0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apter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Standard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tandard with Grey Box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Grid Layout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Blank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Chapter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1_Standard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4740</TotalTime>
  <Words>1461</Words>
  <Application>Microsoft Office PowerPoint</Application>
  <PresentationFormat>On-screen Show (4:3)</PresentationFormat>
  <Paragraphs>235</Paragraphs>
  <Slides>21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1_blank</vt:lpstr>
      <vt:lpstr>Chapter</vt:lpstr>
      <vt:lpstr>Standard</vt:lpstr>
      <vt:lpstr>Standard with Grey Box</vt:lpstr>
      <vt:lpstr>Grid Layout</vt:lpstr>
      <vt:lpstr>Blank</vt:lpstr>
      <vt:lpstr>1_Chapter</vt:lpstr>
      <vt:lpstr>1_Standard</vt:lpstr>
      <vt:lpstr>Javno mnjenje o Evropskoj uniji i procesu evropskih integracija Februar, 2014. godine </vt:lpstr>
      <vt:lpstr>O istraživanju</vt:lpstr>
      <vt:lpstr>Stavovi prema Evropskoj uniji i integracijama</vt:lpstr>
      <vt:lpstr>Evropska unija: prve asocijacije</vt:lpstr>
      <vt:lpstr>Opšti stav prema EU - Trend</vt:lpstr>
      <vt:lpstr>Podrška članstvu Srbije u Evropskoj uniji Razlozi za i protiv</vt:lpstr>
      <vt:lpstr>Referendum o pristupanju Srbije u Evropsku uniju Trend</vt:lpstr>
      <vt:lpstr>Uslovi za pristupanje Srbije Evropskoj uniji</vt:lpstr>
      <vt:lpstr>Podrška dijaloga Beograd-Priština  Trend</vt:lpstr>
      <vt:lpstr>Pozicija Srbije u procesu pregovaranja</vt:lpstr>
      <vt:lpstr>Očekivanja od članstva u EU </vt:lpstr>
      <vt:lpstr>Kada će Srbija postati članica EU?</vt:lpstr>
      <vt:lpstr>Da li članstvo donosi više koristi ili više štete?</vt:lpstr>
      <vt:lpstr>Očekivanja o efektima članstva na različite oblasti</vt:lpstr>
      <vt:lpstr>Informisanost građana o EU</vt:lpstr>
      <vt:lpstr>Najpotrebnije informacije o pridruživanju u EU</vt:lpstr>
      <vt:lpstr>Fondovi i programi Evropske unije</vt:lpstr>
      <vt:lpstr>Utisak građana o najvećim donatorima Srbije - Trend</vt:lpstr>
      <vt:lpstr>Realni donatori Srbije od 2000-2013. godine</vt:lpstr>
      <vt:lpstr>Prioriteti za pomoć Evropske unije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Opinion poll Attitudes of Serbian citizens towards EU integrations</dc:title>
  <dc:subject>Report prepared for The Delegation of the European Union to the Republic of Serbia</dc:subject>
  <dc:creator>Bojana Jevtic</dc:creator>
  <cp:lastModifiedBy>Bojana Jevtic</cp:lastModifiedBy>
  <cp:revision>507</cp:revision>
  <cp:lastPrinted>2014-03-11T11:28:16Z</cp:lastPrinted>
  <dcterms:created xsi:type="dcterms:W3CDTF">2014-02-21T09:24:42Z</dcterms:created>
  <dcterms:modified xsi:type="dcterms:W3CDTF">2014-04-04T08:38:25Z</dcterms:modified>
</cp:coreProperties>
</file>