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257" r:id="rId4"/>
    <p:sldId id="270" r:id="rId5"/>
    <p:sldId id="271" r:id="rId6"/>
    <p:sldId id="260" r:id="rId7"/>
    <p:sldId id="259" r:id="rId8"/>
    <p:sldId id="258" r:id="rId9"/>
    <p:sldId id="262" r:id="rId10"/>
    <p:sldId id="269" r:id="rId11"/>
    <p:sldId id="272" r:id="rId12"/>
    <p:sldId id="267" r:id="rId13"/>
    <p:sldId id="268" r:id="rId14"/>
    <p:sldId id="265" r:id="rId15"/>
  </p:sldIdLst>
  <p:sldSz cx="12192000" cy="6858000"/>
  <p:notesSz cx="6858000" cy="9144000"/>
  <p:embeddedFontLst>
    <p:embeddedFont>
      <p:font typeface="Arial Bold" panose="020B0704020202020204" pitchFamily="34" charset="0"/>
      <p:regular r:id="rId16"/>
      <p:bold r:id="rId17"/>
    </p:embeddedFont>
    <p:embeddedFont>
      <p:font typeface="Arial Italics" panose="020B0604020202020204" charset="0"/>
      <p:regular r:id="rId18"/>
    </p:embeddedFont>
    <p:embeddedFont>
      <p:font typeface="IBM Plex Sans" panose="020B060402020202020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Open Sans Semi-Bold" panose="020B0604020202020204" charset="0"/>
      <p:regular r:id="rId27"/>
    </p:embeddedFont>
    <p:embeddedFont>
      <p:font typeface="Open Sans Ultra-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hyperlink" Target="https://travel-europe.europa.eu/ee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0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opa.rs/sistem-ulaska-i-izlaska-ees/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9.sv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-lex.europa.eu/eli/reg/2017/2226/oj/eng" TargetMode="External"/><Relationship Id="rId5" Type="http://schemas.openxmlformats.org/officeDocument/2006/relationships/image" Target="../media/image19.svg"/><Relationship Id="rId10" Type="http://schemas.openxmlformats.org/officeDocument/2006/relationships/image" Target="../media/image9.sv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jpe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7.sv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43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9.svg"/><Relationship Id="rId5" Type="http://schemas.openxmlformats.org/officeDocument/2006/relationships/image" Target="../media/image41.svg"/><Relationship Id="rId10" Type="http://schemas.openxmlformats.org/officeDocument/2006/relationships/image" Target="../media/image8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29825" y="6048375"/>
            <a:ext cx="1724025" cy="447675"/>
          </a:xfrm>
          <a:custGeom>
            <a:avLst/>
            <a:gdLst/>
            <a:ahLst/>
            <a:cxnLst/>
            <a:rect l="l" t="t" r="r" b="b"/>
            <a:pathLst>
              <a:path w="1724025" h="447675">
                <a:moveTo>
                  <a:pt x="0" y="0"/>
                </a:moveTo>
                <a:lnTo>
                  <a:pt x="1724025" y="0"/>
                </a:lnTo>
                <a:lnTo>
                  <a:pt x="1724025" y="447675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800100"/>
            <a:ext cx="12192000" cy="6057900"/>
          </a:xfrm>
          <a:custGeom>
            <a:avLst/>
            <a:gdLst/>
            <a:ahLst/>
            <a:cxnLst/>
            <a:rect l="l" t="t" r="r" b="b"/>
            <a:pathLst>
              <a:path w="12192000" h="6057900">
                <a:moveTo>
                  <a:pt x="0" y="0"/>
                </a:moveTo>
                <a:lnTo>
                  <a:pt x="12192000" y="0"/>
                </a:lnTo>
                <a:lnTo>
                  <a:pt x="121920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3499" y="-176807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163640" y="2012128"/>
            <a:ext cx="10190159" cy="3265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30"/>
              </a:lnSpc>
            </a:pPr>
            <a:r>
              <a:rPr lang="en-US" sz="6007" b="1" dirty="0">
                <a:solidFill>
                  <a:srgbClr val="FFC000"/>
                </a:solidFill>
                <a:latin typeface="Arial Bold"/>
                <a:ea typeface="Arial Bold"/>
                <a:cs typeface="Arial Bold"/>
                <a:sym typeface="Arial Bold"/>
              </a:rPr>
              <a:t>EU Entry/Exit System start of operations </a:t>
            </a:r>
          </a:p>
          <a:p>
            <a:pPr>
              <a:lnSpc>
                <a:spcPts val="6682"/>
              </a:lnSpc>
            </a:pPr>
            <a:r>
              <a:rPr lang="en-US" sz="322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 Delegation to Serbia - Technical Media Briefing </a:t>
            </a:r>
          </a:p>
          <a:p>
            <a:pPr algn="ctr">
              <a:lnSpc>
                <a:spcPts val="6682"/>
              </a:lnSpc>
            </a:pPr>
            <a:r>
              <a:rPr lang="en-US" sz="3229" b="1" i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Thursday, 9 October 2025, 10:00-11:30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44421" y="5880964"/>
            <a:ext cx="56807" cy="24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577" i="1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E498C46-DFB0-72BB-E527-E1349C3AB51D}"/>
              </a:ext>
            </a:extLst>
          </p:cNvPr>
          <p:cNvSpPr/>
          <p:nvPr/>
        </p:nvSpPr>
        <p:spPr>
          <a:xfrm>
            <a:off x="4946950" y="-176807"/>
            <a:ext cx="1890212" cy="1826825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96A5C-7EDB-9FEF-56F7-950DAD43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DF6349F-A4F6-3FB4-B2A3-C97F8B3CEFD5}"/>
              </a:ext>
            </a:extLst>
          </p:cNvPr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D8495F9-5A28-2C05-7C7A-925C389352CC}"/>
              </a:ext>
            </a:extLst>
          </p:cNvPr>
          <p:cNvSpPr txBox="1"/>
          <p:nvPr/>
        </p:nvSpPr>
        <p:spPr>
          <a:xfrm>
            <a:off x="789622" y="6202270"/>
            <a:ext cx="86611" cy="21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3964E27-D650-CAA4-8E19-A3C703E0F6A0}"/>
              </a:ext>
            </a:extLst>
          </p:cNvPr>
          <p:cNvSpPr txBox="1"/>
          <p:nvPr/>
        </p:nvSpPr>
        <p:spPr>
          <a:xfrm>
            <a:off x="876233" y="508160"/>
            <a:ext cx="9646987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GB" sz="3979" spc="7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What to expect during the next 6 months?</a:t>
            </a:r>
            <a:endParaRPr lang="en-US" sz="3979" spc="7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7A9AEF8-12CA-C99E-3862-4070CC910EDC}"/>
              </a:ext>
            </a:extLst>
          </p:cNvPr>
          <p:cNvSpPr txBox="1"/>
          <p:nvPr/>
        </p:nvSpPr>
        <p:spPr>
          <a:xfrm>
            <a:off x="8313649" y="1318622"/>
            <a:ext cx="86516" cy="67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b="1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96122C3-A504-7E84-F49C-FD632FF4628C}"/>
              </a:ext>
            </a:extLst>
          </p:cNvPr>
          <p:cNvSpPr txBox="1"/>
          <p:nvPr/>
        </p:nvSpPr>
        <p:spPr>
          <a:xfrm>
            <a:off x="5570649" y="1318622"/>
            <a:ext cx="86516" cy="67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b="1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40819B8-338B-9AE6-4D7F-0EC7E605F320}"/>
              </a:ext>
            </a:extLst>
          </p:cNvPr>
          <p:cNvSpPr txBox="1"/>
          <p:nvPr/>
        </p:nvSpPr>
        <p:spPr>
          <a:xfrm>
            <a:off x="1160783" y="1575796"/>
            <a:ext cx="9448795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Border authorities will continue </a:t>
            </a:r>
            <a:r>
              <a:rPr lang="en-GB" sz="2000" b="1" dirty="0"/>
              <a:t>to stamp all passports </a:t>
            </a:r>
            <a:r>
              <a:rPr lang="en-GB" sz="2000" dirty="0"/>
              <a:t>at all border crossing points.</a:t>
            </a:r>
          </a:p>
          <a:p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is needed to keep a track of the short stay rule (</a:t>
            </a:r>
            <a:r>
              <a:rPr lang="en-GB" sz="2000" i="1" dirty="0"/>
              <a:t>no more than 90 days in any 180-day period</a:t>
            </a:r>
            <a:r>
              <a:rPr lang="en-GB" sz="2000" dirty="0"/>
              <a:t>).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practical terms, travellers </a:t>
            </a:r>
            <a:r>
              <a:rPr lang="en-GB" sz="2000" b="1" dirty="0"/>
              <a:t>may experience differences </a:t>
            </a:r>
            <a:r>
              <a:rPr lang="en-GB" sz="2000" dirty="0"/>
              <a:t>in border check procedures </a:t>
            </a:r>
            <a:r>
              <a:rPr lang="en-GB" sz="2000" u="sng" dirty="0"/>
              <a:t>depending on how the EES is progressively implemented </a:t>
            </a:r>
            <a:r>
              <a:rPr lang="en-GB" sz="2000" dirty="0"/>
              <a:t>in different countries AND at different border crossing points within the same country.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Therefore, during this six-month period, </a:t>
            </a:r>
            <a:r>
              <a:rPr lang="en-GB" sz="2000" b="1" dirty="0"/>
              <a:t>at </a:t>
            </a:r>
            <a:r>
              <a:rPr lang="en-GB" sz="2000" b="1" u="sng" dirty="0"/>
              <a:t>some</a:t>
            </a:r>
            <a:r>
              <a:rPr lang="en-GB" sz="2000" b="1" dirty="0"/>
              <a:t> border crossing points </a:t>
            </a:r>
            <a:r>
              <a:rPr lang="en-GB" sz="2000" dirty="0"/>
              <a:t>traveller’s passport data, biometric data and entry or exit </a:t>
            </a:r>
            <a:r>
              <a:rPr lang="en-GB" sz="2000" b="1" dirty="0"/>
              <a:t>data will be registered in the EES, whereas at others, it will not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Once the progressive period finishes (at the end of the 180 days – on 9 April), </a:t>
            </a:r>
            <a:r>
              <a:rPr lang="en-GB" sz="2000" b="1" dirty="0"/>
              <a:t>manual stamping of passports will be abolished</a:t>
            </a:r>
            <a:r>
              <a:rPr lang="en-GB" sz="2000" dirty="0"/>
              <a:t>. </a:t>
            </a:r>
          </a:p>
          <a:p>
            <a:endParaRPr lang="en-GB" sz="2000" dirty="0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B17E2661-18E1-E402-5782-AECE1EEF1693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26D8AFD-AE33-2FEE-64EC-09B188FC6BCC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945160F1-7B96-5303-19B7-3E3BBF256281}"/>
              </a:ext>
            </a:extLst>
          </p:cNvPr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FE100DFB-F024-DBF1-0550-D6AD172C59E9}"/>
              </a:ext>
            </a:extLst>
          </p:cNvPr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5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628D9-6AE2-87FA-3BB6-AB7817F91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AA64E11-6B3F-F51F-DB61-6C106FFAA54D}"/>
              </a:ext>
            </a:extLst>
          </p:cNvPr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20143F8-B9D9-8742-648B-D3A734B089E1}"/>
              </a:ext>
            </a:extLst>
          </p:cNvPr>
          <p:cNvSpPr txBox="1"/>
          <p:nvPr/>
        </p:nvSpPr>
        <p:spPr>
          <a:xfrm>
            <a:off x="789622" y="6202270"/>
            <a:ext cx="86611" cy="21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788F850-B586-3948-0065-EE23D766C516}"/>
              </a:ext>
            </a:extLst>
          </p:cNvPr>
          <p:cNvSpPr txBox="1"/>
          <p:nvPr/>
        </p:nvSpPr>
        <p:spPr>
          <a:xfrm>
            <a:off x="990600" y="508160"/>
            <a:ext cx="9596126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71"/>
              </a:lnSpc>
            </a:pPr>
            <a:r>
              <a:rPr lang="en-GB" sz="2800" b="1" spc="7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European Travel Information and Authorisation System</a:t>
            </a:r>
            <a:endParaRPr lang="en-US" sz="2800" b="1" spc="7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5E874E8-4153-300F-71E3-308B34D689FB}"/>
              </a:ext>
            </a:extLst>
          </p:cNvPr>
          <p:cNvSpPr txBox="1"/>
          <p:nvPr/>
        </p:nvSpPr>
        <p:spPr>
          <a:xfrm>
            <a:off x="8313649" y="1318622"/>
            <a:ext cx="86516" cy="67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b="1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C69D7F6-4B0D-365F-3A09-39B46A5AE1CB}"/>
              </a:ext>
            </a:extLst>
          </p:cNvPr>
          <p:cNvSpPr txBox="1"/>
          <p:nvPr/>
        </p:nvSpPr>
        <p:spPr>
          <a:xfrm>
            <a:off x="5570649" y="1318622"/>
            <a:ext cx="86516" cy="67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b="1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2B1BD13-4158-7A23-FE9E-8EE43509E00D}"/>
              </a:ext>
            </a:extLst>
          </p:cNvPr>
          <p:cNvSpPr txBox="1"/>
          <p:nvPr/>
        </p:nvSpPr>
        <p:spPr>
          <a:xfrm>
            <a:off x="1391847" y="1181197"/>
            <a:ext cx="8869675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GB" sz="2000" dirty="0"/>
          </a:p>
          <a:p>
            <a:pPr lvl="2"/>
            <a:r>
              <a:rPr lang="en-GB" sz="2800" b="1" u="sng" dirty="0">
                <a:solidFill>
                  <a:srgbClr val="FF0000"/>
                </a:solidFill>
              </a:rPr>
              <a:t>!!EES should not be confused with </a:t>
            </a:r>
            <a:r>
              <a:rPr lang="en-GB" sz="2800" b="1" u="sng" dirty="0" err="1">
                <a:solidFill>
                  <a:srgbClr val="FF0000"/>
                </a:solidFill>
              </a:rPr>
              <a:t>ETIAS</a:t>
            </a:r>
            <a:r>
              <a:rPr lang="en-GB" sz="2800" b="1" u="sng" dirty="0">
                <a:solidFill>
                  <a:srgbClr val="FF0000"/>
                </a:solidFill>
              </a:rPr>
              <a:t>!!</a:t>
            </a:r>
            <a:endParaRPr lang="en-GB" sz="2800" b="1" u="sng" dirty="0"/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ETIAS</a:t>
            </a:r>
            <a:r>
              <a:rPr lang="en-GB" sz="2000" dirty="0"/>
              <a:t> </a:t>
            </a:r>
            <a:r>
              <a:rPr lang="en-GB" sz="2000" b="1" dirty="0"/>
              <a:t>travel authorisation </a:t>
            </a:r>
            <a:r>
              <a:rPr lang="en-GB" sz="2000" dirty="0"/>
              <a:t>will be an entry requirement for visa-exempt nationals travelling to one of 30 European countries. It is </a:t>
            </a:r>
            <a:r>
              <a:rPr lang="en-GB" sz="2000" b="1" dirty="0"/>
              <a:t>linked to a traveller’s passport</a:t>
            </a:r>
            <a:r>
              <a:rPr lang="en-GB" sz="2000" dirty="0"/>
              <a:t>. It is valid for up to three years or until the passport expires, whichever comes first.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ETIAS</a:t>
            </a:r>
            <a:r>
              <a:rPr lang="en-GB" sz="2000" dirty="0"/>
              <a:t> will NOT be a visa requirement.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Estimated date of implementation – </a:t>
            </a:r>
            <a:r>
              <a:rPr lang="en-GB" sz="2000" b="1" dirty="0"/>
              <a:t>Late 2026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EU Delegation to Serbia will provide a similar technical media briefing on </a:t>
            </a:r>
            <a:r>
              <a:rPr lang="en-GB" sz="2000" dirty="0" err="1"/>
              <a:t>ETIAS</a:t>
            </a:r>
            <a:r>
              <a:rPr lang="en-GB" sz="2000" dirty="0"/>
              <a:t> next year, before its implementation, to cover in details.</a:t>
            </a:r>
          </a:p>
          <a:p>
            <a:endParaRPr lang="en-GB" sz="2000" dirty="0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E4F2391E-1976-54FD-5445-0964169C1C16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226D97CF-92A2-0B0A-C27B-703E4E0BC080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555A4411-9DD9-5BE1-F617-7DB6D536390D}"/>
              </a:ext>
            </a:extLst>
          </p:cNvPr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4E9D589-2D00-5F8E-A47B-BFB33042EA13}"/>
              </a:ext>
            </a:extLst>
          </p:cNvPr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7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2773779"/>
            <a:ext cx="2240280" cy="4084221"/>
          </a:xfrm>
          <a:custGeom>
            <a:avLst/>
            <a:gdLst/>
            <a:ahLst/>
            <a:cxnLst/>
            <a:rect l="l" t="t" r="r" b="b"/>
            <a:pathLst>
              <a:path w="2800350" h="5105276">
                <a:moveTo>
                  <a:pt x="0" y="0"/>
                </a:moveTo>
                <a:lnTo>
                  <a:pt x="2800350" y="0"/>
                </a:lnTo>
                <a:lnTo>
                  <a:pt x="2800350" y="5105276"/>
                </a:lnTo>
                <a:lnTo>
                  <a:pt x="0" y="510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17220" y="1333440"/>
            <a:ext cx="7048500" cy="5524401"/>
          </a:xfrm>
          <a:custGeom>
            <a:avLst/>
            <a:gdLst/>
            <a:ahLst/>
            <a:cxnLst/>
            <a:rect l="l" t="t" r="r" b="b"/>
            <a:pathLst>
              <a:path w="8810625" h="6905501">
                <a:moveTo>
                  <a:pt x="0" y="0"/>
                </a:moveTo>
                <a:lnTo>
                  <a:pt x="8810625" y="0"/>
                </a:lnTo>
                <a:lnTo>
                  <a:pt x="8810625" y="6905501"/>
                </a:lnTo>
                <a:lnTo>
                  <a:pt x="0" y="69055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125458" y="3870861"/>
            <a:ext cx="3589020" cy="15240"/>
          </a:xfrm>
          <a:custGeom>
            <a:avLst/>
            <a:gdLst/>
            <a:ahLst/>
            <a:cxnLst/>
            <a:rect l="l" t="t" r="r" b="b"/>
            <a:pathLst>
              <a:path w="4486275" h="19050">
                <a:moveTo>
                  <a:pt x="0" y="0"/>
                </a:moveTo>
                <a:lnTo>
                  <a:pt x="4486275" y="0"/>
                </a:lnTo>
                <a:lnTo>
                  <a:pt x="4486275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1134" y="624840"/>
            <a:ext cx="9123426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7"/>
              </a:lnSpc>
            </a:pPr>
            <a:r>
              <a:rPr lang="en-US" sz="3183" b="1" spc="6" dirty="0">
                <a:solidFill>
                  <a:schemeClr val="tx2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Official website – European Commission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400" y="3570291"/>
            <a:ext cx="43434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0"/>
              </a:lnSpc>
            </a:pPr>
            <a:r>
              <a:rPr lang="en-US" sz="1922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10"/>
              </a:rPr>
              <a:t>travel-europe</a:t>
            </a:r>
            <a:r>
              <a:rPr lang="en-US" sz="1922" dirty="0">
                <a:solidFill>
                  <a:srgbClr val="6F53C6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.</a:t>
            </a:r>
            <a:r>
              <a:rPr lang="en-US" sz="1922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10"/>
              </a:rPr>
              <a:t>europa.eu/</a:t>
            </a:r>
            <a:r>
              <a:rPr lang="en-US" sz="1922" b="1" dirty="0" err="1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10"/>
              </a:rPr>
              <a:t>ees</a:t>
            </a:r>
            <a:endParaRPr lang="en-US" sz="1922" b="1" dirty="0">
              <a:solidFill>
                <a:srgbClr val="6F53C6"/>
              </a:solidFill>
              <a:latin typeface="Open Sans Ultra-Bold"/>
              <a:ea typeface="Open Sans Ultra-Bold"/>
              <a:cs typeface="Open Sans Ultra-Bold"/>
              <a:sym typeface="Open Sans Ultra-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B744-EC58-DC61-D7BD-1FCF9AC3F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A06E7E-B60F-9576-A5CE-C94F9E5E9E22}"/>
              </a:ext>
            </a:extLst>
          </p:cNvPr>
          <p:cNvSpPr/>
          <p:nvPr/>
        </p:nvSpPr>
        <p:spPr>
          <a:xfrm>
            <a:off x="9951720" y="2773619"/>
            <a:ext cx="2240280" cy="4084221"/>
          </a:xfrm>
          <a:custGeom>
            <a:avLst/>
            <a:gdLst/>
            <a:ahLst/>
            <a:cxnLst/>
            <a:rect l="l" t="t" r="r" b="b"/>
            <a:pathLst>
              <a:path w="2800350" h="5105276">
                <a:moveTo>
                  <a:pt x="0" y="0"/>
                </a:moveTo>
                <a:lnTo>
                  <a:pt x="2800350" y="0"/>
                </a:lnTo>
                <a:lnTo>
                  <a:pt x="2800350" y="5105276"/>
                </a:lnTo>
                <a:lnTo>
                  <a:pt x="0" y="510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07EBDB3-2856-1032-0116-9236ACE665E7}"/>
              </a:ext>
            </a:extLst>
          </p:cNvPr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EC283C1-E89D-FFF9-9695-5BB7DD69212B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B319EF5-DD42-D254-F402-713FB72B5D3F}"/>
              </a:ext>
            </a:extLst>
          </p:cNvPr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3D86742-E5BA-832F-B05C-A3FA0366AC88}"/>
              </a:ext>
            </a:extLst>
          </p:cNvPr>
          <p:cNvSpPr/>
          <p:nvPr/>
        </p:nvSpPr>
        <p:spPr>
          <a:xfrm>
            <a:off x="8125458" y="3870861"/>
            <a:ext cx="3589020" cy="15240"/>
          </a:xfrm>
          <a:custGeom>
            <a:avLst/>
            <a:gdLst/>
            <a:ahLst/>
            <a:cxnLst/>
            <a:rect l="l" t="t" r="r" b="b"/>
            <a:pathLst>
              <a:path w="4486275" h="19050">
                <a:moveTo>
                  <a:pt x="0" y="0"/>
                </a:moveTo>
                <a:lnTo>
                  <a:pt x="4486275" y="0"/>
                </a:lnTo>
                <a:lnTo>
                  <a:pt x="4486275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A17C87A-BD17-B05C-4805-23241D3537E1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F4D8256-5627-AB3E-D5F7-FBFB0A682DD6}"/>
              </a:ext>
            </a:extLst>
          </p:cNvPr>
          <p:cNvSpPr txBox="1"/>
          <p:nvPr/>
        </p:nvSpPr>
        <p:spPr>
          <a:xfrm>
            <a:off x="691134" y="624840"/>
            <a:ext cx="9123426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7"/>
              </a:lnSpc>
            </a:pPr>
            <a:r>
              <a:rPr lang="en-US" sz="3183" b="1" spc="6" dirty="0">
                <a:solidFill>
                  <a:schemeClr val="tx2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In Serbian – EU Delegation to Serbia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0497493-BD55-6CDA-6CEC-2B8F764B5E2A}"/>
              </a:ext>
            </a:extLst>
          </p:cNvPr>
          <p:cNvSpPr txBox="1"/>
          <p:nvPr/>
        </p:nvSpPr>
        <p:spPr>
          <a:xfrm>
            <a:off x="7848600" y="3570291"/>
            <a:ext cx="3945468" cy="315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0"/>
              </a:lnSpc>
            </a:pPr>
            <a:r>
              <a:rPr lang="en-US" sz="1922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europa.rs/</a:t>
            </a:r>
            <a:r>
              <a:rPr lang="en-US" sz="1922" b="1" dirty="0" err="1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sistem</a:t>
            </a:r>
            <a:r>
              <a:rPr lang="en-US" sz="1922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-</a:t>
            </a:r>
            <a:r>
              <a:rPr lang="en-US" sz="1922" b="1" dirty="0" err="1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ulaska</a:t>
            </a:r>
            <a:r>
              <a:rPr lang="en-US" sz="1922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-i-</a:t>
            </a:r>
            <a:r>
              <a:rPr lang="en-US" sz="1922" b="1" dirty="0" err="1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izlaska</a:t>
            </a:r>
            <a:endParaRPr lang="en-US" sz="1922" b="1" dirty="0">
              <a:solidFill>
                <a:srgbClr val="6F53C6"/>
              </a:solidFill>
              <a:latin typeface="Open Sans Ultra-Bold"/>
              <a:ea typeface="Open Sans Ultra-Bold"/>
              <a:cs typeface="Open Sans Ultra-Bold"/>
              <a:sym typeface="Open Sans Ultra-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52BD6E-F403-D1FD-3A55-369263D072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4249"/>
            <a:ext cx="6868337" cy="50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63503" y="-63503"/>
            <a:ext cx="12318997" cy="3555997"/>
          </a:xfrm>
          <a:custGeom>
            <a:avLst/>
            <a:gdLst/>
            <a:ahLst/>
            <a:cxnLst/>
            <a:rect l="l" t="t" r="r" b="b"/>
            <a:pathLst>
              <a:path w="12318997" h="3555997">
                <a:moveTo>
                  <a:pt x="0" y="0"/>
                </a:moveTo>
                <a:lnTo>
                  <a:pt x="12318997" y="0"/>
                </a:lnTo>
                <a:lnTo>
                  <a:pt x="12318997" y="3555997"/>
                </a:lnTo>
                <a:lnTo>
                  <a:pt x="0" y="3555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69356" y="1544545"/>
            <a:ext cx="10260644" cy="343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6"/>
              </a:lnSpc>
            </a:pPr>
            <a:r>
              <a:rPr lang="en-US" sz="4804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en-US" sz="480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4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you!  </a:t>
            </a:r>
          </a:p>
          <a:p>
            <a:pPr algn="l">
              <a:lnSpc>
                <a:spcPts val="6726"/>
              </a:lnSpc>
            </a:pPr>
            <a:endParaRPr lang="en-US" sz="4804" dirty="0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6726"/>
              </a:lnSpc>
            </a:pPr>
            <a:endParaRPr lang="en-US" sz="4804" dirty="0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6726"/>
              </a:lnSpc>
            </a:pPr>
            <a:r>
              <a:rPr lang="en-US" sz="4804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						Any questions?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CD707B7-F156-819A-ECF4-9F39E37E28A6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22F948A-ADF6-C664-FD10-55FE13DE44AA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0FD13-ABEB-B7F7-7108-F5775B06D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9DA696F-97B3-64FF-C369-983F25BFBDCF}"/>
              </a:ext>
            </a:extLst>
          </p:cNvPr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D90139CF-9D2E-AA5F-FFB7-28B49209C7DD}"/>
              </a:ext>
            </a:extLst>
          </p:cNvPr>
          <p:cNvSpPr txBox="1"/>
          <p:nvPr/>
        </p:nvSpPr>
        <p:spPr>
          <a:xfrm>
            <a:off x="1019177" y="389992"/>
            <a:ext cx="10067248" cy="65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3979" spc="7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EES - in a nutshell…. </a:t>
            </a: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10FA21C-5600-4352-497C-F7517783F2FB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7ACE9C4D-69BC-1800-C041-340BD7CCBFED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2747C-F6F2-638A-4EE0-374C1B4A9721}"/>
              </a:ext>
            </a:extLst>
          </p:cNvPr>
          <p:cNvSpPr txBox="1"/>
          <p:nvPr/>
        </p:nvSpPr>
        <p:spPr>
          <a:xfrm>
            <a:off x="828675" y="1564981"/>
            <a:ext cx="101822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EES, once fully deployed, will be one of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world’s most modern border management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 lvl="0"/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enhances the efficiency of border checks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detecting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risks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ensuring that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authorised travellers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the external borders</a:t>
            </a:r>
          </a:p>
          <a:p>
            <a:pPr lvl="0"/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strengthens the security of EU/Schengen area borders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by reducing identity fraud and making it easier to identify over stayers. </a:t>
            </a:r>
          </a:p>
          <a:p>
            <a:pPr lvl="0"/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enables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border checks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will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waiting times once fully deployed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visa free regime with EU that Serbian citizens benefit from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Official information in Serbian language: </a:t>
            </a:r>
            <a:r>
              <a:rPr lang="en-US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6"/>
              </a:rPr>
              <a:t>europa.rs/</a:t>
            </a:r>
            <a:r>
              <a:rPr lang="en-US" b="1" dirty="0" err="1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6"/>
              </a:rPr>
              <a:t>sistem</a:t>
            </a:r>
            <a:r>
              <a:rPr lang="en-US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6"/>
              </a:rPr>
              <a:t>-</a:t>
            </a:r>
            <a:r>
              <a:rPr lang="en-US" b="1" dirty="0" err="1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6"/>
              </a:rPr>
              <a:t>ulaska</a:t>
            </a:r>
            <a:r>
              <a:rPr lang="en-US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6"/>
              </a:rPr>
              <a:t>-i-</a:t>
            </a:r>
            <a:r>
              <a:rPr lang="en-US" b="1" dirty="0" err="1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6"/>
              </a:rPr>
              <a:t>izlaska</a:t>
            </a:r>
            <a:r>
              <a:rPr lang="en-US" b="1" dirty="0">
                <a:solidFill>
                  <a:srgbClr val="6F53C6"/>
                </a:solidFill>
                <a:latin typeface="Open Sans Ultra-Bold"/>
                <a:ea typeface="Open Sans Ultra-Bold"/>
                <a:cs typeface="Open Sans Ultra-Bold"/>
                <a:sym typeface="Open Sans Ultra-Bold"/>
                <a:hlinkClick r:id="rId6"/>
              </a:rPr>
              <a:t>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9D4443E-A9A1-F8BB-DD3C-2986C950D200}"/>
              </a:ext>
            </a:extLst>
          </p:cNvPr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1228D8D-11E1-8055-33A0-FEAE29487D4D}"/>
              </a:ext>
            </a:extLst>
          </p:cNvPr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Striped Right Arrow 5"/>
          <p:cNvSpPr/>
          <p:nvPr/>
        </p:nvSpPr>
        <p:spPr>
          <a:xfrm>
            <a:off x="1046216" y="52578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2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285875"/>
            <a:ext cx="6781800" cy="4514850"/>
          </a:xfrm>
          <a:custGeom>
            <a:avLst/>
            <a:gdLst/>
            <a:ahLst/>
            <a:cxnLst/>
            <a:rect l="l" t="t" r="r" b="b"/>
            <a:pathLst>
              <a:path w="6781800" h="4514850">
                <a:moveTo>
                  <a:pt x="0" y="0"/>
                </a:moveTo>
                <a:lnTo>
                  <a:pt x="6781800" y="0"/>
                </a:lnTo>
                <a:lnTo>
                  <a:pt x="6781800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004114" y="4193134"/>
            <a:ext cx="603247" cy="661502"/>
          </a:xfrm>
          <a:custGeom>
            <a:avLst/>
            <a:gdLst/>
            <a:ahLst/>
            <a:cxnLst/>
            <a:rect l="l" t="t" r="r" b="b"/>
            <a:pathLst>
              <a:path w="603247" h="661502">
                <a:moveTo>
                  <a:pt x="0" y="0"/>
                </a:moveTo>
                <a:lnTo>
                  <a:pt x="603246" y="0"/>
                </a:lnTo>
                <a:lnTo>
                  <a:pt x="603246" y="661501"/>
                </a:lnTo>
                <a:lnTo>
                  <a:pt x="0" y="661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087124" y="5220224"/>
            <a:ext cx="485013" cy="484994"/>
            <a:chOff x="0" y="0"/>
            <a:chExt cx="485013" cy="4849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5140" cy="485013"/>
            </a:xfrm>
            <a:custGeom>
              <a:avLst/>
              <a:gdLst/>
              <a:ahLst/>
              <a:cxnLst/>
              <a:rect l="l" t="t" r="r" b="b"/>
              <a:pathLst>
                <a:path w="485140" h="485013">
                  <a:moveTo>
                    <a:pt x="242570" y="0"/>
                  </a:moveTo>
                  <a:cubicBezTo>
                    <a:pt x="108458" y="0"/>
                    <a:pt x="0" y="108458"/>
                    <a:pt x="0" y="242443"/>
                  </a:cubicBezTo>
                  <a:cubicBezTo>
                    <a:pt x="0" y="376428"/>
                    <a:pt x="108458" y="485013"/>
                    <a:pt x="242570" y="485013"/>
                  </a:cubicBezTo>
                  <a:cubicBezTo>
                    <a:pt x="376682" y="485013"/>
                    <a:pt x="485140" y="376555"/>
                    <a:pt x="485140" y="242570"/>
                  </a:cubicBezTo>
                  <a:cubicBezTo>
                    <a:pt x="485140" y="108585"/>
                    <a:pt x="376555" y="0"/>
                    <a:pt x="242570" y="0"/>
                  </a:cubicBezTo>
                  <a:close/>
                  <a:moveTo>
                    <a:pt x="76581" y="242443"/>
                  </a:moveTo>
                  <a:cubicBezTo>
                    <a:pt x="76581" y="210566"/>
                    <a:pt x="85471" y="180594"/>
                    <a:pt x="101473" y="155702"/>
                  </a:cubicBezTo>
                  <a:lnTo>
                    <a:pt x="329946" y="384175"/>
                  </a:lnTo>
                  <a:cubicBezTo>
                    <a:pt x="304419" y="399542"/>
                    <a:pt x="274447" y="408432"/>
                    <a:pt x="242570" y="408432"/>
                  </a:cubicBezTo>
                  <a:cubicBezTo>
                    <a:pt x="151257" y="408432"/>
                    <a:pt x="76581" y="333756"/>
                    <a:pt x="76581" y="242570"/>
                  </a:cubicBezTo>
                  <a:close/>
                  <a:moveTo>
                    <a:pt x="383540" y="329311"/>
                  </a:moveTo>
                  <a:lnTo>
                    <a:pt x="155702" y="101473"/>
                  </a:lnTo>
                  <a:cubicBezTo>
                    <a:pt x="180594" y="85471"/>
                    <a:pt x="210566" y="76581"/>
                    <a:pt x="242443" y="76581"/>
                  </a:cubicBezTo>
                  <a:cubicBezTo>
                    <a:pt x="333756" y="76581"/>
                    <a:pt x="408432" y="151257"/>
                    <a:pt x="408432" y="242443"/>
                  </a:cubicBezTo>
                  <a:cubicBezTo>
                    <a:pt x="408432" y="274320"/>
                    <a:pt x="399542" y="304292"/>
                    <a:pt x="383540" y="329184"/>
                  </a:cubicBez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899100" y="2309003"/>
            <a:ext cx="813492" cy="544840"/>
            <a:chOff x="0" y="0"/>
            <a:chExt cx="813499" cy="544843"/>
          </a:xfrm>
        </p:grpSpPr>
        <p:sp>
          <p:nvSpPr>
            <p:cNvPr id="9" name="Freeform 9"/>
            <p:cNvSpPr/>
            <p:nvPr/>
          </p:nvSpPr>
          <p:spPr>
            <a:xfrm>
              <a:off x="153035" y="63500"/>
              <a:ext cx="507365" cy="343281"/>
            </a:xfrm>
            <a:custGeom>
              <a:avLst/>
              <a:gdLst/>
              <a:ahLst/>
              <a:cxnLst/>
              <a:rect l="l" t="t" r="r" b="b"/>
              <a:pathLst>
                <a:path w="507365" h="343281">
                  <a:moveTo>
                    <a:pt x="462661" y="298450"/>
                  </a:moveTo>
                  <a:lnTo>
                    <a:pt x="44831" y="298450"/>
                  </a:lnTo>
                  <a:lnTo>
                    <a:pt x="44831" y="44831"/>
                  </a:lnTo>
                  <a:lnTo>
                    <a:pt x="462661" y="44831"/>
                  </a:lnTo>
                  <a:close/>
                  <a:moveTo>
                    <a:pt x="507365" y="29845"/>
                  </a:moveTo>
                  <a:cubicBezTo>
                    <a:pt x="507365" y="13335"/>
                    <a:pt x="494030" y="0"/>
                    <a:pt x="477520" y="0"/>
                  </a:cubicBezTo>
                  <a:lnTo>
                    <a:pt x="29845" y="0"/>
                  </a:lnTo>
                  <a:cubicBezTo>
                    <a:pt x="13335" y="0"/>
                    <a:pt x="0" y="13335"/>
                    <a:pt x="0" y="29845"/>
                  </a:cubicBezTo>
                  <a:lnTo>
                    <a:pt x="0" y="343281"/>
                  </a:lnTo>
                  <a:lnTo>
                    <a:pt x="507365" y="343281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436626"/>
              <a:ext cx="686435" cy="44958"/>
            </a:xfrm>
            <a:custGeom>
              <a:avLst/>
              <a:gdLst/>
              <a:ahLst/>
              <a:cxnLst/>
              <a:rect l="l" t="t" r="r" b="b"/>
              <a:pathLst>
                <a:path w="686435" h="44958">
                  <a:moveTo>
                    <a:pt x="387985" y="0"/>
                  </a:moveTo>
                  <a:lnTo>
                    <a:pt x="387985" y="7493"/>
                  </a:lnTo>
                  <a:cubicBezTo>
                    <a:pt x="388239" y="11303"/>
                    <a:pt x="385318" y="14732"/>
                    <a:pt x="381508" y="14986"/>
                  </a:cubicBezTo>
                  <a:cubicBezTo>
                    <a:pt x="381254" y="14986"/>
                    <a:pt x="380873" y="14986"/>
                    <a:pt x="380619" y="14986"/>
                  </a:cubicBezTo>
                  <a:lnTo>
                    <a:pt x="305943" y="14986"/>
                  </a:lnTo>
                  <a:cubicBezTo>
                    <a:pt x="302133" y="15240"/>
                    <a:pt x="298704" y="12319"/>
                    <a:pt x="298450" y="8509"/>
                  </a:cubicBezTo>
                  <a:cubicBezTo>
                    <a:pt x="298450" y="8255"/>
                    <a:pt x="298450" y="7874"/>
                    <a:pt x="298450" y="7620"/>
                  </a:cubicBezTo>
                  <a:lnTo>
                    <a:pt x="298450" y="127"/>
                  </a:lnTo>
                  <a:lnTo>
                    <a:pt x="0" y="127"/>
                  </a:lnTo>
                  <a:lnTo>
                    <a:pt x="0" y="15113"/>
                  </a:lnTo>
                  <a:cubicBezTo>
                    <a:pt x="0" y="31623"/>
                    <a:pt x="13335" y="44958"/>
                    <a:pt x="29845" y="44958"/>
                  </a:cubicBezTo>
                  <a:lnTo>
                    <a:pt x="656590" y="44958"/>
                  </a:lnTo>
                  <a:cubicBezTo>
                    <a:pt x="673100" y="44958"/>
                    <a:pt x="686435" y="31623"/>
                    <a:pt x="686435" y="15113"/>
                  </a:cubicBezTo>
                  <a:lnTo>
                    <a:pt x="68643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02260" y="130683"/>
              <a:ext cx="209042" cy="209042"/>
            </a:xfrm>
            <a:custGeom>
              <a:avLst/>
              <a:gdLst/>
              <a:ahLst/>
              <a:cxnLst/>
              <a:rect l="l" t="t" r="r" b="b"/>
              <a:pathLst>
                <a:path w="209042" h="209042">
                  <a:moveTo>
                    <a:pt x="104521" y="0"/>
                  </a:moveTo>
                  <a:cubicBezTo>
                    <a:pt x="46863" y="0"/>
                    <a:pt x="0" y="46736"/>
                    <a:pt x="0" y="104521"/>
                  </a:cubicBezTo>
                  <a:cubicBezTo>
                    <a:pt x="0" y="162306"/>
                    <a:pt x="46736" y="209042"/>
                    <a:pt x="104521" y="209042"/>
                  </a:cubicBezTo>
                  <a:cubicBezTo>
                    <a:pt x="162306" y="209042"/>
                    <a:pt x="209042" y="162306"/>
                    <a:pt x="209042" y="104521"/>
                  </a:cubicBezTo>
                  <a:cubicBezTo>
                    <a:pt x="209042" y="46736"/>
                    <a:pt x="162306" y="0"/>
                    <a:pt x="104521" y="0"/>
                  </a:cubicBezTo>
                  <a:close/>
                  <a:moveTo>
                    <a:pt x="112014" y="111887"/>
                  </a:moveTo>
                  <a:lnTo>
                    <a:pt x="146304" y="111887"/>
                  </a:lnTo>
                  <a:cubicBezTo>
                    <a:pt x="142367" y="137668"/>
                    <a:pt x="130429" y="161417"/>
                    <a:pt x="112014" y="179832"/>
                  </a:cubicBezTo>
                  <a:close/>
                  <a:moveTo>
                    <a:pt x="112014" y="96901"/>
                  </a:moveTo>
                  <a:lnTo>
                    <a:pt x="112014" y="28956"/>
                  </a:lnTo>
                  <a:cubicBezTo>
                    <a:pt x="130429" y="47371"/>
                    <a:pt x="142367" y="71247"/>
                    <a:pt x="146304" y="97028"/>
                  </a:cubicBezTo>
                  <a:close/>
                  <a:moveTo>
                    <a:pt x="97028" y="96901"/>
                  </a:moveTo>
                  <a:lnTo>
                    <a:pt x="63881" y="96901"/>
                  </a:lnTo>
                  <a:cubicBezTo>
                    <a:pt x="67564" y="71628"/>
                    <a:pt x="79121" y="48133"/>
                    <a:pt x="97028" y="29718"/>
                  </a:cubicBezTo>
                  <a:close/>
                  <a:moveTo>
                    <a:pt x="97028" y="111887"/>
                  </a:moveTo>
                  <a:lnTo>
                    <a:pt x="97028" y="179070"/>
                  </a:lnTo>
                  <a:cubicBezTo>
                    <a:pt x="79248" y="160655"/>
                    <a:pt x="67691" y="137160"/>
                    <a:pt x="63881" y="111887"/>
                  </a:cubicBezTo>
                  <a:close/>
                  <a:moveTo>
                    <a:pt x="48895" y="96901"/>
                  </a:moveTo>
                  <a:lnTo>
                    <a:pt x="17018" y="96901"/>
                  </a:lnTo>
                  <a:cubicBezTo>
                    <a:pt x="20320" y="57785"/>
                    <a:pt x="49149" y="25654"/>
                    <a:pt x="87630" y="18161"/>
                  </a:cubicBezTo>
                  <a:cubicBezTo>
                    <a:pt x="66421" y="39370"/>
                    <a:pt x="52705" y="67056"/>
                    <a:pt x="48895" y="96901"/>
                  </a:cubicBezTo>
                  <a:close/>
                  <a:moveTo>
                    <a:pt x="48895" y="111887"/>
                  </a:moveTo>
                  <a:cubicBezTo>
                    <a:pt x="52705" y="141732"/>
                    <a:pt x="66421" y="169418"/>
                    <a:pt x="87757" y="190627"/>
                  </a:cubicBezTo>
                  <a:cubicBezTo>
                    <a:pt x="49149" y="183134"/>
                    <a:pt x="20320" y="151003"/>
                    <a:pt x="16891" y="111887"/>
                  </a:cubicBezTo>
                  <a:close/>
                  <a:moveTo>
                    <a:pt x="161163" y="111887"/>
                  </a:moveTo>
                  <a:lnTo>
                    <a:pt x="192024" y="111887"/>
                  </a:lnTo>
                  <a:cubicBezTo>
                    <a:pt x="188722" y="150495"/>
                    <a:pt x="160528" y="182499"/>
                    <a:pt x="122555" y="190373"/>
                  </a:cubicBezTo>
                  <a:cubicBezTo>
                    <a:pt x="143764" y="169291"/>
                    <a:pt x="157480" y="141605"/>
                    <a:pt x="161163" y="111887"/>
                  </a:cubicBezTo>
                  <a:close/>
                  <a:moveTo>
                    <a:pt x="161163" y="96901"/>
                  </a:moveTo>
                  <a:cubicBezTo>
                    <a:pt x="157353" y="67183"/>
                    <a:pt x="143891" y="39624"/>
                    <a:pt x="122682" y="18542"/>
                  </a:cubicBezTo>
                  <a:cubicBezTo>
                    <a:pt x="160528" y="26543"/>
                    <a:pt x="188595" y="58420"/>
                    <a:pt x="191897" y="96901"/>
                  </a:cubicBez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6991664" y="1385278"/>
            <a:ext cx="595693" cy="731491"/>
          </a:xfrm>
          <a:custGeom>
            <a:avLst/>
            <a:gdLst/>
            <a:ahLst/>
            <a:cxnLst/>
            <a:rect l="l" t="t" r="r" b="b"/>
            <a:pathLst>
              <a:path w="595693" h="731491">
                <a:moveTo>
                  <a:pt x="0" y="0"/>
                </a:moveTo>
                <a:lnTo>
                  <a:pt x="595694" y="0"/>
                </a:lnTo>
                <a:lnTo>
                  <a:pt x="595694" y="731491"/>
                </a:lnTo>
                <a:lnTo>
                  <a:pt x="0" y="7314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6988635" y="3178635"/>
            <a:ext cx="634403" cy="634384"/>
            <a:chOff x="0" y="0"/>
            <a:chExt cx="634403" cy="634378"/>
          </a:xfrm>
        </p:grpSpPr>
        <p:sp>
          <p:nvSpPr>
            <p:cNvPr id="14" name="Freeform 14"/>
            <p:cNvSpPr/>
            <p:nvPr/>
          </p:nvSpPr>
          <p:spPr>
            <a:xfrm>
              <a:off x="153035" y="63500"/>
              <a:ext cx="44704" cy="89535"/>
            </a:xfrm>
            <a:custGeom>
              <a:avLst/>
              <a:gdLst/>
              <a:ahLst/>
              <a:cxnLst/>
              <a:rect l="l" t="t" r="r" b="b"/>
              <a:pathLst>
                <a:path w="44704" h="89535">
                  <a:moveTo>
                    <a:pt x="22352" y="89535"/>
                  </a:moveTo>
                  <a:cubicBezTo>
                    <a:pt x="35052" y="89535"/>
                    <a:pt x="44704" y="79883"/>
                    <a:pt x="44704" y="67183"/>
                  </a:cubicBezTo>
                  <a:lnTo>
                    <a:pt x="44704" y="22352"/>
                  </a:lnTo>
                  <a:cubicBezTo>
                    <a:pt x="44704" y="9652"/>
                    <a:pt x="35052" y="0"/>
                    <a:pt x="22352" y="0"/>
                  </a:cubicBezTo>
                  <a:cubicBezTo>
                    <a:pt x="9652" y="0"/>
                    <a:pt x="0" y="9652"/>
                    <a:pt x="0" y="22352"/>
                  </a:cubicBezTo>
                  <a:lnTo>
                    <a:pt x="0" y="67183"/>
                  </a:lnTo>
                  <a:cubicBezTo>
                    <a:pt x="0" y="79883"/>
                    <a:pt x="9652" y="89535"/>
                    <a:pt x="22352" y="89535"/>
                  </a:cubicBez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3500" y="242570"/>
              <a:ext cx="507365" cy="328295"/>
            </a:xfrm>
            <a:custGeom>
              <a:avLst/>
              <a:gdLst/>
              <a:ahLst/>
              <a:cxnLst/>
              <a:rect l="l" t="t" r="r" b="b"/>
              <a:pathLst>
                <a:path w="507365" h="328295">
                  <a:moveTo>
                    <a:pt x="44831" y="223901"/>
                  </a:moveTo>
                  <a:lnTo>
                    <a:pt x="164211" y="223901"/>
                  </a:lnTo>
                  <a:lnTo>
                    <a:pt x="164211" y="283591"/>
                  </a:lnTo>
                  <a:lnTo>
                    <a:pt x="44831" y="283591"/>
                  </a:lnTo>
                  <a:lnTo>
                    <a:pt x="44831" y="223901"/>
                  </a:lnTo>
                  <a:close/>
                  <a:moveTo>
                    <a:pt x="44831" y="134366"/>
                  </a:moveTo>
                  <a:lnTo>
                    <a:pt x="164211" y="134366"/>
                  </a:lnTo>
                  <a:lnTo>
                    <a:pt x="164211" y="194056"/>
                  </a:lnTo>
                  <a:lnTo>
                    <a:pt x="44831" y="194056"/>
                  </a:lnTo>
                  <a:lnTo>
                    <a:pt x="44831" y="134366"/>
                  </a:lnTo>
                  <a:close/>
                  <a:moveTo>
                    <a:pt x="44831" y="44831"/>
                  </a:moveTo>
                  <a:lnTo>
                    <a:pt x="164211" y="44831"/>
                  </a:lnTo>
                  <a:lnTo>
                    <a:pt x="164211" y="104521"/>
                  </a:lnTo>
                  <a:lnTo>
                    <a:pt x="44831" y="104521"/>
                  </a:lnTo>
                  <a:lnTo>
                    <a:pt x="44831" y="44831"/>
                  </a:lnTo>
                  <a:close/>
                  <a:moveTo>
                    <a:pt x="313436" y="44831"/>
                  </a:moveTo>
                  <a:lnTo>
                    <a:pt x="313436" y="104521"/>
                  </a:lnTo>
                  <a:lnTo>
                    <a:pt x="194056" y="104521"/>
                  </a:lnTo>
                  <a:lnTo>
                    <a:pt x="194056" y="44831"/>
                  </a:lnTo>
                  <a:lnTo>
                    <a:pt x="313436" y="44831"/>
                  </a:lnTo>
                  <a:close/>
                  <a:moveTo>
                    <a:pt x="462661" y="44831"/>
                  </a:moveTo>
                  <a:lnTo>
                    <a:pt x="462661" y="104521"/>
                  </a:lnTo>
                  <a:lnTo>
                    <a:pt x="343281" y="104521"/>
                  </a:lnTo>
                  <a:lnTo>
                    <a:pt x="343281" y="44831"/>
                  </a:lnTo>
                  <a:lnTo>
                    <a:pt x="462661" y="44831"/>
                  </a:lnTo>
                  <a:close/>
                  <a:moveTo>
                    <a:pt x="462661" y="194056"/>
                  </a:moveTo>
                  <a:lnTo>
                    <a:pt x="343281" y="194056"/>
                  </a:lnTo>
                  <a:lnTo>
                    <a:pt x="343281" y="134366"/>
                  </a:lnTo>
                  <a:lnTo>
                    <a:pt x="462661" y="134366"/>
                  </a:lnTo>
                  <a:lnTo>
                    <a:pt x="462661" y="194056"/>
                  </a:lnTo>
                  <a:close/>
                  <a:moveTo>
                    <a:pt x="462661" y="283591"/>
                  </a:moveTo>
                  <a:lnTo>
                    <a:pt x="343281" y="283591"/>
                  </a:lnTo>
                  <a:lnTo>
                    <a:pt x="343281" y="223901"/>
                  </a:lnTo>
                  <a:lnTo>
                    <a:pt x="462661" y="223901"/>
                  </a:lnTo>
                  <a:lnTo>
                    <a:pt x="462661" y="283591"/>
                  </a:lnTo>
                  <a:close/>
                  <a:moveTo>
                    <a:pt x="194056" y="194056"/>
                  </a:moveTo>
                  <a:lnTo>
                    <a:pt x="194056" y="134366"/>
                  </a:lnTo>
                  <a:lnTo>
                    <a:pt x="313436" y="134366"/>
                  </a:lnTo>
                  <a:lnTo>
                    <a:pt x="313436" y="194056"/>
                  </a:lnTo>
                  <a:lnTo>
                    <a:pt x="194056" y="194056"/>
                  </a:lnTo>
                  <a:close/>
                  <a:moveTo>
                    <a:pt x="194056" y="283591"/>
                  </a:moveTo>
                  <a:lnTo>
                    <a:pt x="194056" y="223901"/>
                  </a:lnTo>
                  <a:lnTo>
                    <a:pt x="313436" y="223901"/>
                  </a:lnTo>
                  <a:lnTo>
                    <a:pt x="313436" y="283591"/>
                  </a:lnTo>
                  <a:lnTo>
                    <a:pt x="194056" y="283591"/>
                  </a:lnTo>
                  <a:close/>
                  <a:moveTo>
                    <a:pt x="0" y="328295"/>
                  </a:moveTo>
                  <a:lnTo>
                    <a:pt x="507365" y="328295"/>
                  </a:lnTo>
                  <a:lnTo>
                    <a:pt x="507365" y="0"/>
                  </a:lnTo>
                  <a:lnTo>
                    <a:pt x="0" y="0"/>
                  </a:lnTo>
                  <a:lnTo>
                    <a:pt x="0" y="328295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36626" y="63500"/>
              <a:ext cx="44704" cy="89535"/>
            </a:xfrm>
            <a:custGeom>
              <a:avLst/>
              <a:gdLst/>
              <a:ahLst/>
              <a:cxnLst/>
              <a:rect l="l" t="t" r="r" b="b"/>
              <a:pathLst>
                <a:path w="44704" h="89535">
                  <a:moveTo>
                    <a:pt x="22352" y="89535"/>
                  </a:moveTo>
                  <a:cubicBezTo>
                    <a:pt x="35052" y="89535"/>
                    <a:pt x="44704" y="79883"/>
                    <a:pt x="44704" y="67183"/>
                  </a:cubicBezTo>
                  <a:lnTo>
                    <a:pt x="44704" y="22352"/>
                  </a:lnTo>
                  <a:cubicBezTo>
                    <a:pt x="44704" y="9652"/>
                    <a:pt x="35052" y="0"/>
                    <a:pt x="22352" y="0"/>
                  </a:cubicBezTo>
                  <a:cubicBezTo>
                    <a:pt x="9652" y="0"/>
                    <a:pt x="0" y="9652"/>
                    <a:pt x="0" y="22352"/>
                  </a:cubicBezTo>
                  <a:lnTo>
                    <a:pt x="0" y="67183"/>
                  </a:lnTo>
                  <a:cubicBezTo>
                    <a:pt x="0" y="79883"/>
                    <a:pt x="9652" y="89535"/>
                    <a:pt x="22352" y="89535"/>
                  </a:cubicBez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500" y="108331"/>
              <a:ext cx="507365" cy="104521"/>
            </a:xfrm>
            <a:custGeom>
              <a:avLst/>
              <a:gdLst/>
              <a:ahLst/>
              <a:cxnLst/>
              <a:rect l="l" t="t" r="r" b="b"/>
              <a:pathLst>
                <a:path w="507365" h="104521">
                  <a:moveTo>
                    <a:pt x="447675" y="0"/>
                  </a:moveTo>
                  <a:lnTo>
                    <a:pt x="447675" y="22352"/>
                  </a:lnTo>
                  <a:cubicBezTo>
                    <a:pt x="447675" y="51435"/>
                    <a:pt x="424561" y="74549"/>
                    <a:pt x="395478" y="74549"/>
                  </a:cubicBezTo>
                  <a:cubicBezTo>
                    <a:pt x="366395" y="74549"/>
                    <a:pt x="343281" y="51435"/>
                    <a:pt x="343281" y="22352"/>
                  </a:cubicBezTo>
                  <a:lnTo>
                    <a:pt x="343281" y="0"/>
                  </a:lnTo>
                  <a:lnTo>
                    <a:pt x="164211" y="0"/>
                  </a:lnTo>
                  <a:lnTo>
                    <a:pt x="164211" y="22352"/>
                  </a:lnTo>
                  <a:cubicBezTo>
                    <a:pt x="164211" y="51435"/>
                    <a:pt x="141097" y="74549"/>
                    <a:pt x="112014" y="74549"/>
                  </a:cubicBezTo>
                  <a:cubicBezTo>
                    <a:pt x="82931" y="74549"/>
                    <a:pt x="59690" y="51435"/>
                    <a:pt x="59690" y="22352"/>
                  </a:cubicBezTo>
                  <a:lnTo>
                    <a:pt x="59690" y="0"/>
                  </a:lnTo>
                  <a:lnTo>
                    <a:pt x="0" y="0"/>
                  </a:lnTo>
                  <a:lnTo>
                    <a:pt x="0" y="104521"/>
                  </a:lnTo>
                  <a:lnTo>
                    <a:pt x="507365" y="104521"/>
                  </a:lnTo>
                  <a:lnTo>
                    <a:pt x="507365" y="0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71475" y="180975"/>
            <a:ext cx="1800225" cy="3190875"/>
          </a:xfrm>
          <a:custGeom>
            <a:avLst/>
            <a:gdLst/>
            <a:ahLst/>
            <a:cxnLst/>
            <a:rect l="l" t="t" r="r" b="b"/>
            <a:pathLst>
              <a:path w="1800225" h="3190875">
                <a:moveTo>
                  <a:pt x="0" y="0"/>
                </a:moveTo>
                <a:lnTo>
                  <a:pt x="1800225" y="0"/>
                </a:lnTo>
                <a:lnTo>
                  <a:pt x="1800225" y="3190875"/>
                </a:lnTo>
                <a:lnTo>
                  <a:pt x="0" y="31908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7797164" y="5062414"/>
            <a:ext cx="3785235" cy="655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spc="-40" dirty="0">
                <a:solidFill>
                  <a:srgbClr val="4D4D4D"/>
                </a:solidFill>
                <a:latin typeface="IBM Plex Sans"/>
                <a:ea typeface="IBM Plex Sans"/>
                <a:cs typeface="IBM Plex Sans"/>
                <a:sym typeface="IBM Plex Sans"/>
              </a:rPr>
              <a:t>It will record entry refusals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761124" y="3172330"/>
            <a:ext cx="68228" cy="36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4"/>
              </a:lnSpc>
            </a:pPr>
            <a:r>
              <a:rPr lang="en-US" sz="2404" spc="-40">
                <a:solidFill>
                  <a:srgbClr val="4D4D4D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81287" y="3544824"/>
            <a:ext cx="3373622" cy="36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1"/>
              </a:lnSpc>
            </a:pPr>
            <a:r>
              <a:rPr lang="en-US" sz="2402" spc="-40" dirty="0">
                <a:solidFill>
                  <a:srgbClr val="4D4D4D"/>
                </a:solidFill>
                <a:latin typeface="IBM Plex Sans"/>
                <a:ea typeface="IBM Plex Sans"/>
                <a:cs typeface="IBM Plex Sans"/>
                <a:sym typeface="IBM Plex Sans"/>
              </a:rPr>
              <a:t>crossing external borders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97165" y="1290828"/>
            <a:ext cx="2883456" cy="65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spc="-40">
                <a:solidFill>
                  <a:srgbClr val="4D4D4D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Automated IT system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97165" y="2113788"/>
            <a:ext cx="3638426" cy="65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spc="-40">
                <a:solidFill>
                  <a:srgbClr val="4D4D4D"/>
                </a:solidFill>
                <a:latin typeface="IBM Plex Sans"/>
                <a:ea typeface="IBM Plex Sans"/>
                <a:cs typeface="IBM Plex Sans"/>
                <a:sym typeface="IBM Plex Sans"/>
              </a:rPr>
              <a:t>Registers non-EU nationals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1993" y="389992"/>
            <a:ext cx="4054431" cy="69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7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What is the EES?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81287" y="4174975"/>
            <a:ext cx="4054430" cy="841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2404" spc="-40" dirty="0">
                <a:solidFill>
                  <a:srgbClr val="4D4D4D"/>
                </a:solidFill>
                <a:latin typeface="IBM Plex Sans"/>
                <a:ea typeface="IBM Plex Sans"/>
                <a:cs typeface="IBM Plex Sans"/>
                <a:sym typeface="IBM Plex Sans"/>
              </a:rPr>
              <a:t>Includes both visa and visa-free travelers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781287" y="3134230"/>
            <a:ext cx="4146937" cy="40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2404" spc="-40" dirty="0">
                <a:solidFill>
                  <a:srgbClr val="4D4D4D"/>
                </a:solidFill>
                <a:latin typeface="IBM Plex Sans"/>
                <a:ea typeface="IBM Plex Sans"/>
                <a:cs typeface="IBM Plex Sans"/>
                <a:sym typeface="IBM Plex Sans"/>
              </a:rPr>
              <a:t>Applies to short-stay travelers </a:t>
            </a:r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07DCBDAE-833F-4A97-F498-70B8A52A8A9A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689D9812-E98E-B06D-1B0B-37D85286A2F7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2B834-8B8A-8082-D58C-4CD1F7E7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02A289B-A109-B251-121A-E501B17B40FF}"/>
              </a:ext>
            </a:extLst>
          </p:cNvPr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2CC715D-FD0D-8AD5-B05B-D70E66518BB6}"/>
              </a:ext>
            </a:extLst>
          </p:cNvPr>
          <p:cNvSpPr txBox="1"/>
          <p:nvPr/>
        </p:nvSpPr>
        <p:spPr>
          <a:xfrm>
            <a:off x="789622" y="6202270"/>
            <a:ext cx="86611" cy="21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A1A211D-D150-395D-3E44-9393E3F4B55D}"/>
              </a:ext>
            </a:extLst>
          </p:cNvPr>
          <p:cNvSpPr txBox="1"/>
          <p:nvPr/>
        </p:nvSpPr>
        <p:spPr>
          <a:xfrm>
            <a:off x="1019177" y="389992"/>
            <a:ext cx="10067248" cy="65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7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What countries will implement the EES?</a:t>
            </a: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81CA00F3-1231-D255-1070-189AA2EEEB8B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0E102F58-AC4B-1D14-0782-79DCAAC3E59C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950CD4-BAFA-264B-543F-C83C7F587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66" y="1400982"/>
            <a:ext cx="8659868" cy="4056035"/>
          </a:xfrm>
          <a:prstGeom prst="rect">
            <a:avLst/>
          </a:prstGeom>
        </p:spPr>
      </p:pic>
      <p:sp>
        <p:nvSpPr>
          <p:cNvPr id="32" name="Freeform 3">
            <a:extLst>
              <a:ext uri="{FF2B5EF4-FFF2-40B4-BE49-F238E27FC236}">
                <a16:creationId xmlns:a16="http://schemas.microsoft.com/office/drawing/2014/main" id="{C058E1F2-8615-7D61-7DC1-948508E6DC89}"/>
              </a:ext>
            </a:extLst>
          </p:cNvPr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B9BDA44-3B28-5895-49BD-6A9F306D52DE}"/>
              </a:ext>
            </a:extLst>
          </p:cNvPr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3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0FD13-ABEB-B7F7-7108-F5775B06D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9DA696F-97B3-64FF-C369-983F25BFBDCF}"/>
              </a:ext>
            </a:extLst>
          </p:cNvPr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D90139CF-9D2E-AA5F-FFB7-28B49209C7DD}"/>
              </a:ext>
            </a:extLst>
          </p:cNvPr>
          <p:cNvSpPr txBox="1"/>
          <p:nvPr/>
        </p:nvSpPr>
        <p:spPr>
          <a:xfrm>
            <a:off x="1019177" y="389992"/>
            <a:ext cx="10067248" cy="65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7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Who the EES applies to?</a:t>
            </a: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10FA21C-5600-4352-497C-F7517783F2FB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7ACE9C4D-69BC-1800-C041-340BD7CCBFED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2747C-F6F2-638A-4EE0-374C1B4A9721}"/>
              </a:ext>
            </a:extLst>
          </p:cNvPr>
          <p:cNvSpPr txBox="1"/>
          <p:nvPr/>
        </p:nvSpPr>
        <p:spPr>
          <a:xfrm>
            <a:off x="1019177" y="1434715"/>
            <a:ext cx="101822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system applies to you if you are a non-EU national who either: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need a short-stay visa to travel to European countries using the EES </a:t>
            </a:r>
          </a:p>
          <a:p>
            <a:pPr algn="ctr"/>
            <a:r>
              <a:rPr lang="en-GB" sz="2000" i="1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/>
              <a:t>do not need a visa to travel for a short stay in the European countries using the EES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Your entries and exits, or entry refusals, will be electronically registered in the EES.</a:t>
            </a:r>
          </a:p>
          <a:p>
            <a:endParaRPr lang="en-GB" sz="2000" dirty="0"/>
          </a:p>
          <a:p>
            <a:r>
              <a:rPr lang="en-GB" sz="2000" b="1" dirty="0"/>
              <a:t>The following data </a:t>
            </a:r>
            <a:r>
              <a:rPr lang="en-GB" sz="2000" dirty="0"/>
              <a:t>will be recorded in the EES file: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data listed in travel document (</a:t>
            </a:r>
            <a:r>
              <a:rPr lang="en-GB" sz="2000" b="1" dirty="0"/>
              <a:t>full name, date of birth, nationality</a:t>
            </a:r>
            <a:r>
              <a:rPr lang="en-GB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date and place</a:t>
            </a:r>
            <a:r>
              <a:rPr lang="en-GB" sz="2000" dirty="0"/>
              <a:t> of each entry and exit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biometric data such as </a:t>
            </a:r>
            <a:r>
              <a:rPr lang="en-GB" sz="2000" b="1" dirty="0"/>
              <a:t>facial image and fingerprints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refusal of entry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9D4443E-A9A1-F8BB-DD3C-2986C950D200}"/>
              </a:ext>
            </a:extLst>
          </p:cNvPr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1228D8D-11E1-8055-33A0-FEAE29487D4D}"/>
              </a:ext>
            </a:extLst>
          </p:cNvPr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7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10263" y="3233093"/>
            <a:ext cx="10292077" cy="2429772"/>
          </a:xfrm>
          <a:custGeom>
            <a:avLst/>
            <a:gdLst/>
            <a:ahLst/>
            <a:cxnLst/>
            <a:rect l="l" t="t" r="r" b="b"/>
            <a:pathLst>
              <a:path w="9937747" h="1660522">
                <a:moveTo>
                  <a:pt x="0" y="0"/>
                </a:moveTo>
                <a:lnTo>
                  <a:pt x="9937747" y="0"/>
                </a:lnTo>
                <a:lnTo>
                  <a:pt x="9937747" y="1660522"/>
                </a:lnTo>
                <a:lnTo>
                  <a:pt x="0" y="1660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941065" y="424295"/>
            <a:ext cx="9833610" cy="784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30"/>
              </a:lnSpc>
            </a:pPr>
            <a:r>
              <a:rPr lang="en-US" sz="4807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When will the EES start?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41434" y="2666733"/>
            <a:ext cx="86516" cy="3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8"/>
              </a:lnSpc>
            </a:pPr>
            <a:r>
              <a:rPr lang="en-US" sz="2402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5717" y="3811381"/>
            <a:ext cx="678771" cy="397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spc="9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52600" y="3849481"/>
            <a:ext cx="8700468" cy="1464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1"/>
              </a:lnSpc>
            </a:pPr>
            <a:r>
              <a:rPr lang="en-US" sz="2402" b="1" dirty="0">
                <a:solidFill>
                  <a:srgbClr val="004494"/>
                </a:solidFill>
                <a:latin typeface="Arial Bold"/>
                <a:ea typeface="Arial Bold"/>
                <a:cs typeface="Arial Bold"/>
                <a:sym typeface="Arial Bold"/>
              </a:rPr>
              <a:t>12 October 2025 - </a:t>
            </a:r>
            <a:r>
              <a:rPr lang="en-US" sz="2402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date of the start of operations of the EES. </a:t>
            </a:r>
          </a:p>
          <a:p>
            <a:pPr>
              <a:lnSpc>
                <a:spcPts val="2931"/>
              </a:lnSpc>
            </a:pPr>
            <a:endParaRPr lang="en-US" sz="2402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931"/>
              </a:lnSpc>
            </a:pPr>
            <a:r>
              <a:rPr lang="en-US" sz="2402" i="1" dirty="0">
                <a:solidFill>
                  <a:srgbClr val="26262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EU Regulation</a:t>
            </a:r>
            <a:r>
              <a:rPr lang="en-US" sz="2402" dirty="0">
                <a:solidFill>
                  <a:srgbClr val="262626"/>
                </a:solidFill>
                <a:ea typeface="Arial"/>
                <a:cs typeface="Arial"/>
                <a:sym typeface="Arial"/>
              </a:rPr>
              <a:t>: </a:t>
            </a:r>
            <a:r>
              <a:rPr lang="en-GB" sz="2400" u="sng" dirty="0">
                <a:hlinkClick r:id="rId6"/>
              </a:rPr>
              <a:t>https://eur-lex.europa.eu/eli/reg/2017/2226/oj/eng</a:t>
            </a:r>
            <a:endParaRPr lang="en-GB" sz="2400" u="sng" dirty="0"/>
          </a:p>
          <a:p>
            <a:pPr>
              <a:lnSpc>
                <a:spcPts val="2931"/>
              </a:lnSpc>
            </a:pPr>
            <a:endParaRPr lang="en-US" sz="2402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94488" y="4221594"/>
            <a:ext cx="7759112" cy="109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1"/>
              </a:lnSpc>
            </a:pPr>
            <a:endParaRPr lang="en-US" sz="2402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931"/>
              </a:lnSpc>
            </a:pPr>
            <a:endParaRPr lang="en-US" sz="2402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931"/>
              </a:lnSpc>
            </a:pPr>
            <a:endParaRPr lang="en-US" sz="2402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76504" y="3811381"/>
            <a:ext cx="1259510" cy="39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endParaRPr lang="en-US" sz="2402" b="1" dirty="0">
              <a:solidFill>
                <a:srgbClr val="26262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6AFCD863-9F2C-7B25-4B4E-EC82E51FB5F1}"/>
              </a:ext>
            </a:extLst>
          </p:cNvPr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795747A-FFF0-C2CB-A11A-D45B64B7B8ED}"/>
              </a:ext>
            </a:extLst>
          </p:cNvPr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2A28BEFB-959B-13DC-3D43-9A7B1984E0C9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F8FA8A45-85C1-0D12-DEB3-C4D6E61425BF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29825" y="6048375"/>
            <a:ext cx="1724025" cy="447675"/>
          </a:xfrm>
          <a:custGeom>
            <a:avLst/>
            <a:gdLst/>
            <a:ahLst/>
            <a:cxnLst/>
            <a:rect l="l" t="t" r="r" b="b"/>
            <a:pathLst>
              <a:path w="1724025" h="447675">
                <a:moveTo>
                  <a:pt x="0" y="0"/>
                </a:moveTo>
                <a:lnTo>
                  <a:pt x="1724025" y="0"/>
                </a:lnTo>
                <a:lnTo>
                  <a:pt x="1724025" y="447675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637222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0"/>
                </a:moveTo>
                <a:lnTo>
                  <a:pt x="12192000" y="0"/>
                </a:lnTo>
                <a:lnTo>
                  <a:pt x="1219200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0" y="1485900"/>
            <a:ext cx="12192000" cy="5029200"/>
          </a:xfrm>
          <a:custGeom>
            <a:avLst/>
            <a:gdLst/>
            <a:ahLst/>
            <a:cxnLst/>
            <a:rect l="l" t="t" r="r" b="b"/>
            <a:pathLst>
              <a:path w="12192000" h="5029200">
                <a:moveTo>
                  <a:pt x="0" y="0"/>
                </a:moveTo>
                <a:lnTo>
                  <a:pt x="12192000" y="0"/>
                </a:lnTo>
                <a:lnTo>
                  <a:pt x="12192000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504312" y="255079"/>
            <a:ext cx="8816359" cy="104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10"/>
              </a:lnSpc>
            </a:pPr>
            <a:r>
              <a:rPr lang="en-US" sz="6007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How does the EES work?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29825" y="6048375"/>
            <a:ext cx="1724025" cy="447675"/>
          </a:xfrm>
          <a:custGeom>
            <a:avLst/>
            <a:gdLst/>
            <a:ahLst/>
            <a:cxnLst/>
            <a:rect l="l" t="t" r="r" b="b"/>
            <a:pathLst>
              <a:path w="1724025" h="447675">
                <a:moveTo>
                  <a:pt x="0" y="0"/>
                </a:moveTo>
                <a:lnTo>
                  <a:pt x="1724025" y="0"/>
                </a:lnTo>
                <a:lnTo>
                  <a:pt x="1724025" y="447675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10886" y="0"/>
            <a:ext cx="12153900" cy="6858000"/>
          </a:xfrm>
          <a:custGeom>
            <a:avLst/>
            <a:gdLst/>
            <a:ahLst/>
            <a:cxnLst/>
            <a:rect l="l" t="t" r="r" b="b"/>
            <a:pathLst>
              <a:path w="12153900" h="6858000">
                <a:moveTo>
                  <a:pt x="0" y="0"/>
                </a:moveTo>
                <a:lnTo>
                  <a:pt x="12153900" y="0"/>
                </a:lnTo>
                <a:lnTo>
                  <a:pt x="12153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27022" y="4775197"/>
            <a:ext cx="3832222" cy="1136647"/>
          </a:xfrm>
          <a:custGeom>
            <a:avLst/>
            <a:gdLst/>
            <a:ahLst/>
            <a:cxnLst/>
            <a:rect l="l" t="t" r="r" b="b"/>
            <a:pathLst>
              <a:path w="3832222" h="1136647">
                <a:moveTo>
                  <a:pt x="0" y="0"/>
                </a:moveTo>
                <a:lnTo>
                  <a:pt x="3832222" y="0"/>
                </a:lnTo>
                <a:lnTo>
                  <a:pt x="3832222" y="1136647"/>
                </a:lnTo>
                <a:lnTo>
                  <a:pt x="0" y="1136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22297" y="3108322"/>
            <a:ext cx="3736972" cy="955672"/>
          </a:xfrm>
          <a:custGeom>
            <a:avLst/>
            <a:gdLst/>
            <a:ahLst/>
            <a:cxnLst/>
            <a:rect l="l" t="t" r="r" b="b"/>
            <a:pathLst>
              <a:path w="3736972" h="955672">
                <a:moveTo>
                  <a:pt x="0" y="0"/>
                </a:moveTo>
                <a:lnTo>
                  <a:pt x="3736972" y="0"/>
                </a:lnTo>
                <a:lnTo>
                  <a:pt x="3736972" y="955672"/>
                </a:lnTo>
                <a:lnTo>
                  <a:pt x="0" y="9556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860547" y="1536697"/>
            <a:ext cx="3822697" cy="879472"/>
          </a:xfrm>
          <a:custGeom>
            <a:avLst/>
            <a:gdLst/>
            <a:ahLst/>
            <a:cxnLst/>
            <a:rect l="l" t="t" r="r" b="b"/>
            <a:pathLst>
              <a:path w="3822697" h="879472">
                <a:moveTo>
                  <a:pt x="0" y="0"/>
                </a:moveTo>
                <a:lnTo>
                  <a:pt x="3822697" y="0"/>
                </a:lnTo>
                <a:lnTo>
                  <a:pt x="3822697" y="879472"/>
                </a:lnTo>
                <a:lnTo>
                  <a:pt x="0" y="8794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733800" y="504825"/>
            <a:ext cx="4724400" cy="752475"/>
          </a:xfrm>
          <a:custGeom>
            <a:avLst/>
            <a:gdLst/>
            <a:ahLst/>
            <a:cxnLst/>
            <a:rect l="l" t="t" r="r" b="b"/>
            <a:pathLst>
              <a:path w="4724400" h="752475">
                <a:moveTo>
                  <a:pt x="0" y="0"/>
                </a:moveTo>
                <a:lnTo>
                  <a:pt x="4724400" y="0"/>
                </a:lnTo>
                <a:lnTo>
                  <a:pt x="4724400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6527797" y="1546222"/>
            <a:ext cx="3174997" cy="993772"/>
          </a:xfrm>
          <a:custGeom>
            <a:avLst/>
            <a:gdLst/>
            <a:ahLst/>
            <a:cxnLst/>
            <a:rect l="l" t="t" r="r" b="b"/>
            <a:pathLst>
              <a:path w="3174997" h="993772">
                <a:moveTo>
                  <a:pt x="0" y="0"/>
                </a:moveTo>
                <a:lnTo>
                  <a:pt x="3174997" y="0"/>
                </a:lnTo>
                <a:lnTo>
                  <a:pt x="3174997" y="993772"/>
                </a:lnTo>
                <a:lnTo>
                  <a:pt x="0" y="9937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699372" y="4737097"/>
            <a:ext cx="4041772" cy="1098547"/>
          </a:xfrm>
          <a:custGeom>
            <a:avLst/>
            <a:gdLst/>
            <a:ahLst/>
            <a:cxnLst/>
            <a:rect l="l" t="t" r="r" b="b"/>
            <a:pathLst>
              <a:path w="4041772" h="1098547">
                <a:moveTo>
                  <a:pt x="0" y="0"/>
                </a:moveTo>
                <a:lnTo>
                  <a:pt x="4041772" y="0"/>
                </a:lnTo>
                <a:lnTo>
                  <a:pt x="4041772" y="1098547"/>
                </a:lnTo>
                <a:lnTo>
                  <a:pt x="0" y="10985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7542328" y="3225799"/>
            <a:ext cx="3822697" cy="936622"/>
          </a:xfrm>
          <a:custGeom>
            <a:avLst/>
            <a:gdLst/>
            <a:ahLst/>
            <a:cxnLst/>
            <a:rect l="l" t="t" r="r" b="b"/>
            <a:pathLst>
              <a:path w="3822697" h="936622">
                <a:moveTo>
                  <a:pt x="0" y="0"/>
                </a:moveTo>
                <a:lnTo>
                  <a:pt x="3822697" y="0"/>
                </a:lnTo>
                <a:lnTo>
                  <a:pt x="3822697" y="936622"/>
                </a:lnTo>
                <a:lnTo>
                  <a:pt x="0" y="9366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6296025" y="4743383"/>
            <a:ext cx="557212" cy="376238"/>
          </a:xfrm>
          <a:custGeom>
            <a:avLst/>
            <a:gdLst/>
            <a:ahLst/>
            <a:cxnLst/>
            <a:rect l="l" t="t" r="r" b="b"/>
            <a:pathLst>
              <a:path w="557212" h="376238">
                <a:moveTo>
                  <a:pt x="0" y="0"/>
                </a:moveTo>
                <a:lnTo>
                  <a:pt x="557213" y="0"/>
                </a:lnTo>
                <a:lnTo>
                  <a:pt x="557213" y="376238"/>
                </a:lnTo>
                <a:lnTo>
                  <a:pt x="0" y="37623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877942" y="512931"/>
            <a:ext cx="4485446" cy="69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Benefits of the EES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4643" y="3428962"/>
            <a:ext cx="2389727" cy="36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177" spc="-28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Reinforced security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345" y="5027638"/>
            <a:ext cx="2804655" cy="66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8"/>
              </a:lnSpc>
            </a:pPr>
            <a:r>
              <a:rPr lang="en-US" sz="2177" spc="-26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Simplified, automated border procedures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71775" y="1763992"/>
            <a:ext cx="2657418" cy="36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177" spc="-3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Fighting identity fraud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59980" y="1742523"/>
            <a:ext cx="1993697" cy="66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0"/>
              </a:lnSpc>
            </a:pPr>
            <a:r>
              <a:rPr lang="en-US" sz="2177" spc="-3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Identification of over-stayers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68334" y="4985347"/>
            <a:ext cx="2750039" cy="661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0"/>
              </a:lnSpc>
            </a:pPr>
            <a:r>
              <a:rPr lang="en-US" sz="2177" spc="-30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Real-time information sharing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35384" y="3323654"/>
            <a:ext cx="2962298" cy="76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51"/>
              </a:lnSpc>
            </a:pPr>
            <a:r>
              <a:rPr lang="en-US" sz="2179" spc="-23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Reduced waiting  times once fully operational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28675" y="4829"/>
            <a:ext cx="28575" cy="1276350"/>
          </a:xfrm>
          <a:custGeom>
            <a:avLst/>
            <a:gdLst/>
            <a:ahLst/>
            <a:cxnLst/>
            <a:rect l="l" t="t" r="r" b="b"/>
            <a:pathLst>
              <a:path w="28575" h="1276350">
                <a:moveTo>
                  <a:pt x="0" y="0"/>
                </a:moveTo>
                <a:lnTo>
                  <a:pt x="28575" y="0"/>
                </a:lnTo>
                <a:lnTo>
                  <a:pt x="285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03322" y="2336797"/>
            <a:ext cx="755647" cy="755647"/>
          </a:xfrm>
          <a:custGeom>
            <a:avLst/>
            <a:gdLst/>
            <a:ahLst/>
            <a:cxnLst/>
            <a:rect l="l" t="t" r="r" b="b"/>
            <a:pathLst>
              <a:path w="755647" h="755647">
                <a:moveTo>
                  <a:pt x="0" y="0"/>
                </a:moveTo>
                <a:lnTo>
                  <a:pt x="755647" y="0"/>
                </a:lnTo>
                <a:lnTo>
                  <a:pt x="755647" y="755647"/>
                </a:lnTo>
                <a:lnTo>
                  <a:pt x="0" y="755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03322" y="3127372"/>
            <a:ext cx="755647" cy="755647"/>
          </a:xfrm>
          <a:custGeom>
            <a:avLst/>
            <a:gdLst/>
            <a:ahLst/>
            <a:cxnLst/>
            <a:rect l="l" t="t" r="r" b="b"/>
            <a:pathLst>
              <a:path w="755647" h="755647">
                <a:moveTo>
                  <a:pt x="0" y="0"/>
                </a:moveTo>
                <a:lnTo>
                  <a:pt x="755647" y="0"/>
                </a:lnTo>
                <a:lnTo>
                  <a:pt x="755647" y="755647"/>
                </a:lnTo>
                <a:lnTo>
                  <a:pt x="0" y="755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22372" y="3917947"/>
            <a:ext cx="755647" cy="755647"/>
          </a:xfrm>
          <a:custGeom>
            <a:avLst/>
            <a:gdLst/>
            <a:ahLst/>
            <a:cxnLst/>
            <a:rect l="l" t="t" r="r" b="b"/>
            <a:pathLst>
              <a:path w="755647" h="755647">
                <a:moveTo>
                  <a:pt x="0" y="0"/>
                </a:moveTo>
                <a:lnTo>
                  <a:pt x="755647" y="0"/>
                </a:lnTo>
                <a:lnTo>
                  <a:pt x="755647" y="755647"/>
                </a:lnTo>
                <a:lnTo>
                  <a:pt x="0" y="755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062990" y="566518"/>
            <a:ext cx="3484216" cy="654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7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What does the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10981" y="509368"/>
            <a:ext cx="1731226" cy="74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1"/>
              </a:lnSpc>
            </a:pPr>
            <a:r>
              <a:rPr lang="en-US" sz="3979" spc="19" dirty="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 mean?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13649" y="1318622"/>
            <a:ext cx="86516" cy="67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b="1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83351" y="509368"/>
            <a:ext cx="4202401" cy="70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1"/>
              </a:lnSpc>
            </a:pPr>
            <a:r>
              <a:rPr lang="en-US" sz="3979" b="1" spc="7" dirty="0">
                <a:solidFill>
                  <a:schemeClr val="tx2"/>
                </a:solidFill>
                <a:latin typeface="Arial Bold"/>
                <a:ea typeface="Arial Bold"/>
                <a:cs typeface="Arial Bold"/>
                <a:sym typeface="Arial Bold"/>
              </a:rPr>
              <a:t>progressive</a:t>
            </a:r>
            <a:r>
              <a:rPr lang="en-US" sz="3979" b="1" spc="7" dirty="0">
                <a:solidFill>
                  <a:srgbClr val="034EA2"/>
                </a:solidFill>
                <a:latin typeface="Arial Bold"/>
                <a:ea typeface="Arial Bold"/>
                <a:cs typeface="Arial Bold"/>
                <a:sym typeface="Arial Bold"/>
              </a:rPr>
              <a:t> start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70649" y="1318622"/>
            <a:ext cx="86516" cy="67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2402" b="1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0665" y="1317268"/>
            <a:ext cx="9665969" cy="833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b="1" dirty="0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Over</a:t>
            </a:r>
            <a:r>
              <a:rPr lang="en-US" sz="24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2" b="1" dirty="0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6 months,</a:t>
            </a:r>
            <a:r>
              <a:rPr lang="en-US" sz="24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2" b="1" dirty="0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Schengen area countries will</a:t>
            </a:r>
            <a:r>
              <a:rPr lang="en-US" sz="24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2" b="1" dirty="0">
                <a:solidFill>
                  <a:srgbClr val="4D4D4D"/>
                </a:solidFill>
                <a:latin typeface="Arial Bold"/>
                <a:ea typeface="Arial Bold"/>
                <a:cs typeface="Arial Bold"/>
                <a:sym typeface="Arial Bold"/>
              </a:rPr>
              <a:t>progressively &amp; according to their national implementation plans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46181" y="2497503"/>
            <a:ext cx="73104" cy="313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7"/>
              </a:lnSpc>
            </a:pPr>
            <a:r>
              <a:rPr lang="en-US" sz="2029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57657" y="3000738"/>
            <a:ext cx="859257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68"/>
              </a:lnSpc>
            </a:pPr>
            <a:r>
              <a:rPr lang="en-US" sz="2027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introduce biometric functionalities across their border crossing </a:t>
            </a:r>
          </a:p>
          <a:p>
            <a:pPr algn="l">
              <a:lnSpc>
                <a:spcPts val="1013"/>
              </a:lnSpc>
            </a:pPr>
            <a:r>
              <a:rPr lang="en-US" sz="2027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points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57657" y="3874484"/>
            <a:ext cx="828454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68"/>
              </a:lnSpc>
            </a:pPr>
            <a:r>
              <a:rPr lang="en-US" sz="2027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record all third-country nationals in the scope of the EES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5801" y="4888359"/>
            <a:ext cx="1048702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027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By the end of 180 days period, the EES shall be fully used in all border crossing points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5800" y="5169737"/>
            <a:ext cx="10363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027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and all travelers shall be recorded. </a:t>
            </a:r>
          </a:p>
          <a:p>
            <a:pPr algn="l">
              <a:lnSpc>
                <a:spcPts val="2402"/>
              </a:lnSpc>
            </a:pPr>
            <a:endParaRPr lang="en-US" sz="2027" b="1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402"/>
              </a:lnSpc>
            </a:pPr>
            <a:r>
              <a:rPr lang="en-US" sz="2027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For details on individual EU Member States</a:t>
            </a:r>
            <a:r>
              <a:rPr lang="en-US" sz="2027" b="1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, please contact them directly through Embassies and Consulates.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94153" y="2593839"/>
            <a:ext cx="834805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41"/>
              </a:lnSpc>
            </a:pP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deploy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EES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across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border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crossing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points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(air,</a:t>
            </a:r>
            <a:r>
              <a:rPr lang="en-US" sz="202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29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land, sea) </a:t>
            </a: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091EC4A4-FFA6-7E61-38D0-EDA97BC65489}"/>
              </a:ext>
            </a:extLst>
          </p:cNvPr>
          <p:cNvSpPr/>
          <p:nvPr/>
        </p:nvSpPr>
        <p:spPr>
          <a:xfrm>
            <a:off x="10609578" y="5824058"/>
            <a:ext cx="1117176" cy="775243"/>
          </a:xfrm>
          <a:custGeom>
            <a:avLst/>
            <a:gdLst/>
            <a:ahLst/>
            <a:cxnLst/>
            <a:rect l="l" t="t" r="r" b="b"/>
            <a:pathLst>
              <a:path w="1396470" h="969054">
                <a:moveTo>
                  <a:pt x="0" y="0"/>
                </a:moveTo>
                <a:lnTo>
                  <a:pt x="1396470" y="0"/>
                </a:lnTo>
                <a:lnTo>
                  <a:pt x="1396470" y="969054"/>
                </a:lnTo>
                <a:lnTo>
                  <a:pt x="0" y="969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2731F5D6-8FA2-9878-E8F2-228D917BD847}"/>
              </a:ext>
            </a:extLst>
          </p:cNvPr>
          <p:cNvSpPr txBox="1"/>
          <p:nvPr/>
        </p:nvSpPr>
        <p:spPr>
          <a:xfrm>
            <a:off x="9082225" y="6290288"/>
            <a:ext cx="1504501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8"/>
              </a:lnSpc>
            </a:pPr>
            <a:r>
              <a:rPr lang="en-US" sz="1442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#TravelToEurope</a:t>
            </a: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A200DCEE-E1CE-283B-5A01-F325E0200EB8}"/>
              </a:ext>
            </a:extLst>
          </p:cNvPr>
          <p:cNvSpPr/>
          <p:nvPr/>
        </p:nvSpPr>
        <p:spPr>
          <a:xfrm rot="-10800000">
            <a:off x="11102340" y="0"/>
            <a:ext cx="1082040" cy="3124101"/>
          </a:xfrm>
          <a:custGeom>
            <a:avLst/>
            <a:gdLst/>
            <a:ahLst/>
            <a:cxnLst/>
            <a:rect l="l" t="t" r="r" b="b"/>
            <a:pathLst>
              <a:path w="1352550" h="3905126">
                <a:moveTo>
                  <a:pt x="0" y="0"/>
                </a:moveTo>
                <a:lnTo>
                  <a:pt x="1352550" y="0"/>
                </a:lnTo>
                <a:lnTo>
                  <a:pt x="1352550" y="3905126"/>
                </a:lnTo>
                <a:lnTo>
                  <a:pt x="0" y="3905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6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F4C87071-3026-A832-1AF1-A4286C136E0B}"/>
              </a:ext>
            </a:extLst>
          </p:cNvPr>
          <p:cNvSpPr/>
          <p:nvPr/>
        </p:nvSpPr>
        <p:spPr>
          <a:xfrm>
            <a:off x="9890760" y="0"/>
            <a:ext cx="1714500" cy="1836420"/>
          </a:xfrm>
          <a:custGeom>
            <a:avLst/>
            <a:gdLst/>
            <a:ahLst/>
            <a:cxnLst/>
            <a:rect l="l" t="t" r="r" b="b"/>
            <a:pathLst>
              <a:path w="2143125" h="2295525">
                <a:moveTo>
                  <a:pt x="0" y="0"/>
                </a:moveTo>
                <a:lnTo>
                  <a:pt x="2143125" y="0"/>
                </a:lnTo>
                <a:lnTo>
                  <a:pt x="21431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775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Bold</vt:lpstr>
      <vt:lpstr>Open Sans</vt:lpstr>
      <vt:lpstr>IBM Plex Sans</vt:lpstr>
      <vt:lpstr>Arial Italics</vt:lpstr>
      <vt:lpstr>Open Sans Semi-Bold</vt:lpstr>
      <vt:lpstr>Arial</vt:lpstr>
      <vt:lpstr>Open Sans Ultra-Bold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EES_online_briefing_EU_Dels (1).pdf</dc:title>
  <dc:creator>EU House</dc:creator>
  <cp:lastModifiedBy>MUNTEANU Manuel (EEAS-BELGRADE)</cp:lastModifiedBy>
  <cp:revision>30</cp:revision>
  <dcterms:created xsi:type="dcterms:W3CDTF">2006-08-16T00:00:00Z</dcterms:created>
  <dcterms:modified xsi:type="dcterms:W3CDTF">2025-10-08T13:32:54Z</dcterms:modified>
  <dc:identifier>DAG0dB2k3I0</dc:identifier>
</cp:coreProperties>
</file>